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7" r:id="rId6"/>
    <p:sldId id="282" r:id="rId7"/>
    <p:sldId id="268" r:id="rId8"/>
    <p:sldId id="279" r:id="rId9"/>
    <p:sldId id="280" r:id="rId10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orient="horz" pos="5816" userDrawn="1">
          <p15:clr>
            <a:srgbClr val="A4A3A4"/>
          </p15:clr>
        </p15:guide>
        <p15:guide id="4" orient="horz" pos="3468" userDrawn="1">
          <p15:clr>
            <a:srgbClr val="A4A3A4"/>
          </p15:clr>
        </p15:guide>
        <p15:guide id="5" orient="horz" pos="3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F"/>
    <a:srgbClr val="009EF3"/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612"/>
        <p:guide orient="horz" pos="5816"/>
        <p:guide orient="horz" pos="3468"/>
        <p:guide orient="horz" pos="3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arduino.cc/en/software" TargetMode="External"/><Relationship Id="rId7" Type="http://schemas.openxmlformats.org/officeDocument/2006/relationships/hyperlink" Target="https://thingspeak.com/login?skipSSOCheck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github.com/mathworks/thingspeak-arduino" TargetMode="External"/><Relationship Id="rId4" Type="http://schemas.openxmlformats.org/officeDocument/2006/relationships/hyperlink" Target="https://randomnerdtutorials.com/installing-the-esp32-board-in-arduino-ide-windows-instructions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randomnerdtutorials.com/esp32-pinout-reference-gpio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s-CO" sz="3200" spc="-10" dirty="0">
                <a:solidFill>
                  <a:srgbClr val="FFFFFF"/>
                </a:solidFill>
                <a:cs typeface="Source Sans Pro Light"/>
              </a:rPr>
              <a:t>6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5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s-CO" sz="3200" spc="-10" dirty="0" err="1">
                <a:solidFill>
                  <a:srgbClr val="FFFFFF"/>
                </a:solidFill>
                <a:cs typeface="Source Sans Pro Light"/>
              </a:rPr>
              <a:t>University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s-CO" sz="3200" spc="-5" dirty="0" err="1">
                <a:solidFill>
                  <a:srgbClr val="FFFFFF"/>
                </a:solidFill>
                <a:cs typeface="Source Sans Pro Light"/>
              </a:rPr>
              <a:t>Undergraduate</a:t>
            </a:r>
            <a:r>
              <a:rPr lang="es-CO" sz="3200" spc="-5" dirty="0">
                <a:solidFill>
                  <a:srgbClr val="FFFFFF"/>
                </a:solidFill>
                <a:cs typeface="Source Sans Pro Light"/>
              </a:rPr>
              <a:t> 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CO" sz="3200" spc="-15" dirty="0">
                <a:solidFill>
                  <a:srgbClr val="FFFFFF"/>
                </a:solidFill>
                <a:cs typeface="Source Sans Pro Light"/>
              </a:rPr>
              <a:t>IoT</a:t>
            </a:r>
            <a:endParaRPr sz="3200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75100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970756" y="3468833"/>
            <a:ext cx="76962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5" dirty="0">
                <a:solidFill>
                  <a:srgbClr val="00318B"/>
                </a:solidFill>
                <a:cs typeface="Source Sans Pro"/>
              </a:rPr>
              <a:t>Publish Sensor Readings to </a:t>
            </a:r>
            <a:r>
              <a:rPr lang="en-US" sz="5400" spc="-5" dirty="0" err="1">
                <a:solidFill>
                  <a:srgbClr val="00318B"/>
                </a:solidFill>
                <a:cs typeface="Source Sans Pro"/>
              </a:rPr>
              <a:t>ThingSpeak</a:t>
            </a:r>
            <a:r>
              <a:rPr lang="en-US" sz="5400" spc="-5" dirty="0">
                <a:solidFill>
                  <a:srgbClr val="00318B"/>
                </a:solidFill>
                <a:cs typeface="Source Sans Pro"/>
              </a:rPr>
              <a:t> with ESP32</a:t>
            </a:r>
            <a:endParaRPr lang="cs-CZ" sz="54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8945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838086" y="5649917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00A0EF"/>
                </a:solidFill>
                <a:cs typeface="Source Sans Pro Light"/>
              </a:rPr>
              <a:t>Workshop: Internet of Things</a:t>
            </a:r>
            <a:endParaRPr lang="en-US" sz="4000" dirty="0">
              <a:cs typeface="Source Sans Pro Light"/>
            </a:endParaRPr>
          </a:p>
        </p:txBody>
      </p:sp>
      <p:pic>
        <p:nvPicPr>
          <p:cNvPr id="3074" name="Picture 2" descr="ThingSpeak Support from Desktop MATLAB - Hardware Support - MATLAB &amp;amp;  Simulink">
            <a:extLst>
              <a:ext uri="{FF2B5EF4-FFF2-40B4-BE49-F238E27FC236}">
                <a16:creationId xmlns:a16="http://schemas.microsoft.com/office/drawing/2014/main" id="{9BA8B74B-B11A-45A1-8405-2C94C4B2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634" y="6981181"/>
            <a:ext cx="571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IOT? ¿Por qué está de moda? - !nformes !nternet">
            <a:extLst>
              <a:ext uri="{FF2B5EF4-FFF2-40B4-BE49-F238E27FC236}">
                <a16:creationId xmlns:a16="http://schemas.microsoft.com/office/drawing/2014/main" id="{C9F8A1F0-F586-4072-A79F-43D14E93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189" y="2769852"/>
            <a:ext cx="9636972" cy="63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243DD17-CCDA-4CB6-B60E-D908CE45F6E0}"/>
              </a:ext>
            </a:extLst>
          </p:cNvPr>
          <p:cNvGrpSpPr/>
          <p:nvPr/>
        </p:nvGrpSpPr>
        <p:grpSpPr>
          <a:xfrm>
            <a:off x="-1" y="546100"/>
            <a:ext cx="3942557" cy="828000"/>
            <a:chOff x="-1" y="546100"/>
            <a:chExt cx="3942557" cy="828000"/>
          </a:xfrm>
        </p:grpSpPr>
        <p:sp>
          <p:nvSpPr>
            <p:cNvPr id="48" name="object 25">
              <a:extLst>
                <a:ext uri="{FF2B5EF4-FFF2-40B4-BE49-F238E27FC236}">
                  <a16:creationId xmlns:a16="http://schemas.microsoft.com/office/drawing/2014/main" id="{6AA20AFB-F22F-4376-B43E-B1732B755903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BC083F3F-27C3-451C-A79A-91BBE96CB6F6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cs typeface="Source Sans Pro Light"/>
              </a:rPr>
              <a:t>Lesson</a:t>
            </a:r>
            <a:r>
              <a:rPr sz="2800" spc="-6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10" dirty="0">
                <a:solidFill>
                  <a:srgbClr val="FFFFFF"/>
                </a:solidFill>
                <a:cs typeface="Source Sans Pro Light"/>
              </a:rPr>
              <a:t>overview</a:t>
            </a:r>
            <a:endParaRPr sz="2800" dirty="0">
              <a:cs typeface="Source Sans Pr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" y="1689100"/>
            <a:ext cx="17220406" cy="5591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231F20"/>
                </a:solidFill>
                <a:cs typeface="Source Sans Pro Light"/>
              </a:rPr>
              <a:t>In this guide, you’ll learn how to send sensor readings with the ESP32 to </a:t>
            </a:r>
            <a:r>
              <a:rPr lang="en-US" dirty="0" err="1">
                <a:solidFill>
                  <a:srgbClr val="231F20"/>
                </a:solidFill>
                <a:cs typeface="Source Sans Pro Light"/>
              </a:rPr>
              <a:t>ThingSpeak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. For demonstration purposes, we’ll use a </a:t>
            </a:r>
            <a:r>
              <a:rPr lang="en-US" dirty="0" err="1">
                <a:solidFill>
                  <a:srgbClr val="231F20"/>
                </a:solidFill>
                <a:cs typeface="Source Sans Pro Light"/>
              </a:rPr>
              <a:t>potenciometer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, but you can easily modify the examples to use any sensor. The ESP32 board will be programmed using the Arduino core.</a:t>
            </a:r>
            <a:endParaRPr lang="en-US" dirty="0">
              <a:cs typeface="Source Sans Pro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550" y="4092897"/>
            <a:ext cx="70858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16839">
              <a:lnSpc>
                <a:spcPct val="100000"/>
              </a:lnSpc>
              <a:spcBef>
                <a:spcPts val="100"/>
              </a:spcBef>
              <a:buChar char="•"/>
              <a:tabLst>
                <a:tab pos="116839" algn="l"/>
              </a:tabLst>
            </a:pP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Learn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about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IoT platforms</a:t>
            </a:r>
            <a:endParaRPr lang="en-US" dirty="0">
              <a:cs typeface="Source Sans Pro Light"/>
            </a:endParaRPr>
          </a:p>
          <a:p>
            <a:pPr marL="116839" marR="27940" indent="-116839">
              <a:lnSpc>
                <a:spcPct val="100000"/>
              </a:lnSpc>
              <a:buChar char="•"/>
              <a:tabLst>
                <a:tab pos="116839" algn="l"/>
              </a:tabLst>
            </a:pP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Understand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the ESP32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software and hardware management</a:t>
            </a:r>
          </a:p>
          <a:p>
            <a:pPr marL="116839" marR="27940" indent="-116839">
              <a:lnSpc>
                <a:spcPct val="100000"/>
              </a:lnSpc>
              <a:buChar char="•"/>
              <a:tabLst>
                <a:tab pos="116839" algn="l"/>
              </a:tabLst>
            </a:pPr>
            <a:r>
              <a:rPr lang="en-US" spc="5" dirty="0">
                <a:solidFill>
                  <a:srgbClr val="231F20"/>
                </a:solidFill>
                <a:cs typeface="Source Sans Pro Light"/>
              </a:rPr>
              <a:t>Use of basic publication functions in </a:t>
            </a:r>
            <a:r>
              <a:rPr lang="en-US" spc="5" dirty="0" err="1">
                <a:solidFill>
                  <a:srgbClr val="231F20"/>
                </a:solidFill>
                <a:cs typeface="Source Sans Pro Light"/>
              </a:rPr>
              <a:t>thingspeak</a:t>
            </a:r>
            <a:endParaRPr lang="en-US" dirty="0">
              <a:cs typeface="Source Sans Pr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3429" y="4138185"/>
            <a:ext cx="7497375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dirty="0">
                <a:solidFill>
                  <a:srgbClr val="231F20"/>
                </a:solidFill>
                <a:cs typeface="Source Sans Pro Light"/>
              </a:rPr>
              <a:t>IoT, </a:t>
            </a:r>
            <a:r>
              <a:rPr lang="en-US" i="1" dirty="0" err="1">
                <a:solidFill>
                  <a:srgbClr val="231F20"/>
                </a:solidFill>
                <a:cs typeface="Source Sans Pro Light"/>
              </a:rPr>
              <a:t>ThingSpeak</a:t>
            </a:r>
            <a:r>
              <a:rPr lang="en-US" i="1" dirty="0">
                <a:solidFill>
                  <a:srgbClr val="231F20"/>
                </a:solidFill>
                <a:cs typeface="Source Sans Pro Light"/>
              </a:rPr>
              <a:t>, ESP32, </a:t>
            </a:r>
            <a:r>
              <a:rPr lang="en-US" i="1" dirty="0" err="1">
                <a:solidFill>
                  <a:srgbClr val="231F20"/>
                </a:solidFill>
                <a:cs typeface="Source Sans Pro Light"/>
              </a:rPr>
              <a:t>ArduinoIDE</a:t>
            </a:r>
            <a:endParaRPr lang="en-US" dirty="0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-2349500" y="5951565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44731" y="2978790"/>
            <a:ext cx="3256756" cy="828000"/>
          </a:xfrm>
          <a:custGeom>
            <a:avLst/>
            <a:gdLst/>
            <a:ahLst/>
            <a:cxnLst/>
            <a:rect l="l" t="t" r="r" b="b"/>
            <a:pathLst>
              <a:path w="1909445" h="437514">
                <a:moveTo>
                  <a:pt x="1690241" y="0"/>
                </a:moveTo>
                <a:lnTo>
                  <a:pt x="0" y="0"/>
                </a:lnTo>
                <a:lnTo>
                  <a:pt x="0" y="437154"/>
                </a:lnTo>
                <a:lnTo>
                  <a:pt x="1690241" y="437154"/>
                </a:lnTo>
                <a:lnTo>
                  <a:pt x="1740359" y="431381"/>
                </a:lnTo>
                <a:lnTo>
                  <a:pt x="1786366" y="414937"/>
                </a:lnTo>
                <a:lnTo>
                  <a:pt x="1826950" y="389135"/>
                </a:lnTo>
                <a:lnTo>
                  <a:pt x="1860800" y="355285"/>
                </a:lnTo>
                <a:lnTo>
                  <a:pt x="1886602" y="314701"/>
                </a:lnTo>
                <a:lnTo>
                  <a:pt x="1903046" y="268694"/>
                </a:lnTo>
                <a:lnTo>
                  <a:pt x="1908818" y="218577"/>
                </a:lnTo>
                <a:lnTo>
                  <a:pt x="1903046" y="168459"/>
                </a:lnTo>
                <a:lnTo>
                  <a:pt x="1886602" y="122452"/>
                </a:lnTo>
                <a:lnTo>
                  <a:pt x="1860800" y="81868"/>
                </a:lnTo>
                <a:lnTo>
                  <a:pt x="1826950" y="48018"/>
                </a:lnTo>
                <a:lnTo>
                  <a:pt x="1786366" y="22216"/>
                </a:lnTo>
                <a:lnTo>
                  <a:pt x="1740359" y="5772"/>
                </a:lnTo>
                <a:lnTo>
                  <a:pt x="1690241" y="0"/>
                </a:lnTo>
                <a:close/>
              </a:path>
            </a:pathLst>
          </a:custGeom>
          <a:solidFill>
            <a:srgbClr val="FFA0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9310687" y="3170935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794" y="6318900"/>
            <a:ext cx="3256757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65162" y="65110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CO" sz="2800" spc="-30" dirty="0" err="1">
                <a:solidFill>
                  <a:srgbClr val="FFFFFF"/>
                </a:solidFill>
                <a:cs typeface="Source Sans Pro Light"/>
              </a:rPr>
              <a:t>Prerequisites</a:t>
            </a:r>
            <a:endParaRPr sz="2800" dirty="0">
              <a:cs typeface="Source Sans Pro Ligh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A70FF6-7CCA-4369-A883-B4CFDE1F7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sp>
        <p:nvSpPr>
          <p:cNvPr id="30" name="object 11">
            <a:extLst>
              <a:ext uri="{FF2B5EF4-FFF2-40B4-BE49-F238E27FC236}">
                <a16:creationId xmlns:a16="http://schemas.microsoft.com/office/drawing/2014/main" id="{0B1ABB0D-0DF7-4851-BFF9-2E20B9E9847C}"/>
              </a:ext>
            </a:extLst>
          </p:cNvPr>
          <p:cNvSpPr txBox="1"/>
          <p:nvPr/>
        </p:nvSpPr>
        <p:spPr>
          <a:xfrm>
            <a:off x="1314052" y="7411626"/>
            <a:ext cx="8359377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16839">
              <a:lnSpc>
                <a:spcPct val="100000"/>
              </a:lnSpc>
              <a:spcBef>
                <a:spcPts val="100"/>
              </a:spcBef>
              <a:buChar char="•"/>
              <a:tabLst>
                <a:tab pos="116839" algn="l"/>
              </a:tabLst>
            </a:pP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Installing  Arduino IDE: </a:t>
            </a:r>
            <a:r>
              <a:rPr lang="es-CO" dirty="0">
                <a:hlinkClick r:id="rId3"/>
              </a:rPr>
              <a:t>Software | Arduino</a:t>
            </a:r>
            <a:endParaRPr lang="es-CO" dirty="0"/>
          </a:p>
          <a:p>
            <a:pPr marL="116839" marR="5080" indent="-116839">
              <a:lnSpc>
                <a:spcPct val="100000"/>
              </a:lnSpc>
              <a:spcBef>
                <a:spcPts val="100"/>
              </a:spcBef>
              <a:buChar char="•"/>
              <a:tabLst>
                <a:tab pos="116839" algn="l"/>
              </a:tabLst>
            </a:pP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Installing the ESP32 Board in Arduino IDE: </a:t>
            </a:r>
            <a:r>
              <a:rPr lang="es-CO" dirty="0" err="1">
                <a:hlinkClick r:id="rId4"/>
              </a:rPr>
              <a:t>Installing</a:t>
            </a:r>
            <a:r>
              <a:rPr lang="es-CO" dirty="0">
                <a:hlinkClick r:id="rId4"/>
              </a:rPr>
              <a:t> ESP32 in Arduino IDE</a:t>
            </a:r>
            <a:endParaRPr lang="es-CO" dirty="0"/>
          </a:p>
          <a:p>
            <a:pPr marL="116839" marR="27940" indent="-116839">
              <a:buFontTx/>
              <a:buChar char="•"/>
              <a:tabLst>
                <a:tab pos="116839" algn="l"/>
              </a:tabLst>
            </a:pP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Installing  </a:t>
            </a:r>
            <a:r>
              <a:rPr lang="en-US" spc="-10" dirty="0" err="1">
                <a:solidFill>
                  <a:srgbClr val="231F20"/>
                </a:solidFill>
                <a:cs typeface="Source Sans Pro Light"/>
              </a:rPr>
              <a:t>ThingSpeak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 Arduino Library: </a:t>
            </a:r>
            <a:r>
              <a:rPr lang="en-US" dirty="0" err="1">
                <a:hlinkClick r:id="rId5"/>
              </a:rPr>
              <a:t>ThingSpeak</a:t>
            </a:r>
            <a:r>
              <a:rPr lang="en-US" dirty="0">
                <a:hlinkClick r:id="rId5"/>
              </a:rPr>
              <a:t> Communication Library for Arduino</a:t>
            </a:r>
            <a:endParaRPr lang="en-US" dirty="0">
              <a:cs typeface="Source Sans Pro Light"/>
            </a:endParaRPr>
          </a:p>
          <a:p>
            <a:pPr marL="116839" marR="27940" indent="-116839">
              <a:lnSpc>
                <a:spcPct val="100000"/>
              </a:lnSpc>
              <a:buChar char="•"/>
              <a:tabLst>
                <a:tab pos="116839" algn="l"/>
              </a:tabLst>
            </a:pP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Installing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other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libraries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: </a:t>
            </a:r>
            <a:r>
              <a:rPr lang="es-CO" dirty="0">
                <a:hlinkClick r:id="rId6"/>
              </a:rPr>
              <a:t>GitHub</a:t>
            </a:r>
            <a:endParaRPr lang="es-CO" spc="-10" dirty="0">
              <a:solidFill>
                <a:srgbClr val="231F20"/>
              </a:solidFill>
              <a:cs typeface="Source Sans Pro Light"/>
            </a:endParaRPr>
          </a:p>
          <a:p>
            <a:pPr marL="116839" marR="27940" indent="-116839">
              <a:lnSpc>
                <a:spcPct val="100000"/>
              </a:lnSpc>
              <a:buChar char="•"/>
              <a:tabLst>
                <a:tab pos="116839" algn="l"/>
              </a:tabLst>
            </a:pP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Create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 a </a:t>
            </a: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MathWorks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s-CO" spc="-10" dirty="0" err="1">
                <a:solidFill>
                  <a:srgbClr val="231F20"/>
                </a:solidFill>
                <a:cs typeface="Source Sans Pro Light"/>
              </a:rPr>
              <a:t>account</a:t>
            </a:r>
            <a:r>
              <a:rPr lang="es-CO" spc="-10" dirty="0">
                <a:solidFill>
                  <a:srgbClr val="231F20"/>
                </a:solidFill>
                <a:cs typeface="Source Sans Pro Light"/>
              </a:rPr>
              <a:t>: </a:t>
            </a:r>
            <a:r>
              <a:rPr lang="es-CO" dirty="0" err="1">
                <a:hlinkClick r:id="rId7"/>
              </a:rPr>
              <a:t>Sign</a:t>
            </a:r>
            <a:r>
              <a:rPr lang="es-CO" dirty="0">
                <a:hlinkClick r:id="rId7"/>
              </a:rPr>
              <a:t> In - </a:t>
            </a:r>
            <a:r>
              <a:rPr lang="es-CO" dirty="0" err="1">
                <a:hlinkClick r:id="rId7"/>
              </a:rPr>
              <a:t>ThingSpeak</a:t>
            </a:r>
            <a:r>
              <a:rPr lang="es-CO" dirty="0">
                <a:hlinkClick r:id="rId7"/>
              </a:rPr>
              <a:t> IoT</a:t>
            </a:r>
            <a:endParaRPr lang="en-US" dirty="0">
              <a:cs typeface="Source Sans Pr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97694-0DFB-4435-AF4C-DB2DE1069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7670" y="4890803"/>
            <a:ext cx="7486650" cy="421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2D302-0BF7-45BE-A057-9F151F72E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9134" y="5901801"/>
            <a:ext cx="7554379" cy="4515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D934851-5120-4AEF-BC0C-9DC315A1CF65}"/>
              </a:ext>
            </a:extLst>
          </p:cNvPr>
          <p:cNvGrpSpPr/>
          <p:nvPr/>
        </p:nvGrpSpPr>
        <p:grpSpPr>
          <a:xfrm>
            <a:off x="-19844" y="2978790"/>
            <a:ext cx="4876800" cy="828000"/>
            <a:chOff x="-1" y="546100"/>
            <a:chExt cx="4876800" cy="828000"/>
          </a:xfrm>
          <a:solidFill>
            <a:srgbClr val="FFBF00"/>
          </a:solidFill>
        </p:grpSpPr>
        <p:sp>
          <p:nvSpPr>
            <p:cNvPr id="54" name="object 25">
              <a:extLst>
                <a:ext uri="{FF2B5EF4-FFF2-40B4-BE49-F238E27FC236}">
                  <a16:creationId xmlns:a16="http://schemas.microsoft.com/office/drawing/2014/main" id="{752C0BFB-B42A-4D0E-96CC-FAFF79A8971D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25">
              <a:extLst>
                <a:ext uri="{FF2B5EF4-FFF2-40B4-BE49-F238E27FC236}">
                  <a16:creationId xmlns:a16="http://schemas.microsoft.com/office/drawing/2014/main" id="{0C1DAF28-FEC6-4F32-9677-F3768561C33E}"/>
                </a:ext>
              </a:extLst>
            </p:cNvPr>
            <p:cNvSpPr/>
            <p:nvPr/>
          </p:nvSpPr>
          <p:spPr>
            <a:xfrm>
              <a:off x="1620042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6" name="object 22">
            <a:extLst>
              <a:ext uri="{FF2B5EF4-FFF2-40B4-BE49-F238E27FC236}">
                <a16:creationId xmlns:a16="http://schemas.microsoft.com/office/drawing/2014/main" id="{44315A40-00CF-4132-B7AB-6CE768FDA42A}"/>
              </a:ext>
            </a:extLst>
          </p:cNvPr>
          <p:cNvSpPr txBox="1"/>
          <p:nvPr/>
        </p:nvSpPr>
        <p:spPr>
          <a:xfrm>
            <a:off x="665956" y="3170935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178AB1-8CB4-45A3-9062-8FA23E8CC3F2}"/>
              </a:ext>
            </a:extLst>
          </p:cNvPr>
          <p:cNvGrpSpPr/>
          <p:nvPr/>
        </p:nvGrpSpPr>
        <p:grpSpPr>
          <a:xfrm>
            <a:off x="-1" y="546100"/>
            <a:ext cx="4628357" cy="828000"/>
            <a:chOff x="-1" y="546100"/>
            <a:chExt cx="4628357" cy="82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0180E4-2DA3-4A53-9D76-F0FD54A89C99}"/>
                </a:ext>
              </a:extLst>
            </p:cNvPr>
            <p:cNvGrpSpPr/>
            <p:nvPr/>
          </p:nvGrpSpPr>
          <p:grpSpPr>
            <a:xfrm>
              <a:off x="-1" y="546100"/>
              <a:ext cx="3942557" cy="828000"/>
              <a:chOff x="-1" y="546100"/>
              <a:chExt cx="3942557" cy="828000"/>
            </a:xfrm>
          </p:grpSpPr>
          <p:sp>
            <p:nvSpPr>
              <p:cNvPr id="18" name="object 25">
                <a:extLst>
                  <a:ext uri="{FF2B5EF4-FFF2-40B4-BE49-F238E27FC236}">
                    <a16:creationId xmlns:a16="http://schemas.microsoft.com/office/drawing/2014/main" id="{7CA90AAE-D612-48FE-910B-C266F9F166E3}"/>
                  </a:ext>
                </a:extLst>
              </p:cNvPr>
              <p:cNvSpPr/>
              <p:nvPr/>
            </p:nvSpPr>
            <p:spPr>
              <a:xfrm>
                <a:off x="-1" y="546100"/>
                <a:ext cx="3256757" cy="828000"/>
              </a:xfrm>
              <a:custGeom>
                <a:avLst/>
                <a:gdLst/>
                <a:ahLst/>
                <a:cxnLst/>
                <a:rect l="l" t="t" r="r" b="b"/>
                <a:pathLst>
                  <a:path w="1955164" h="437514">
                    <a:moveTo>
                      <a:pt x="1736031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1736031" y="437153"/>
                    </a:lnTo>
                    <a:lnTo>
                      <a:pt x="1786148" y="431380"/>
                    </a:lnTo>
                    <a:lnTo>
                      <a:pt x="1832155" y="414936"/>
                    </a:lnTo>
                    <a:lnTo>
                      <a:pt x="1872739" y="389134"/>
                    </a:lnTo>
                    <a:lnTo>
                      <a:pt x="1906588" y="355285"/>
                    </a:lnTo>
                    <a:lnTo>
                      <a:pt x="1932391" y="314701"/>
                    </a:lnTo>
                    <a:lnTo>
                      <a:pt x="1948834" y="268694"/>
                    </a:lnTo>
                    <a:lnTo>
                      <a:pt x="1954607" y="218577"/>
                    </a:lnTo>
                    <a:lnTo>
                      <a:pt x="1948834" y="168459"/>
                    </a:lnTo>
                    <a:lnTo>
                      <a:pt x="1932391" y="122452"/>
                    </a:lnTo>
                    <a:lnTo>
                      <a:pt x="1906588" y="81868"/>
                    </a:lnTo>
                    <a:lnTo>
                      <a:pt x="1872739" y="48018"/>
                    </a:lnTo>
                    <a:lnTo>
                      <a:pt x="1832155" y="22216"/>
                    </a:lnTo>
                    <a:lnTo>
                      <a:pt x="1786148" y="5772"/>
                    </a:lnTo>
                    <a:lnTo>
                      <a:pt x="1736031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9" name="object 25">
                <a:extLst>
                  <a:ext uri="{FF2B5EF4-FFF2-40B4-BE49-F238E27FC236}">
                    <a16:creationId xmlns:a16="http://schemas.microsoft.com/office/drawing/2014/main" id="{8B598FF6-A900-4144-B21C-815E1AE9780F}"/>
                  </a:ext>
                </a:extLst>
              </p:cNvPr>
              <p:cNvSpPr/>
              <p:nvPr/>
            </p:nvSpPr>
            <p:spPr>
              <a:xfrm>
                <a:off x="685799" y="546100"/>
                <a:ext cx="3256757" cy="828000"/>
              </a:xfrm>
              <a:custGeom>
                <a:avLst/>
                <a:gdLst/>
                <a:ahLst/>
                <a:cxnLst/>
                <a:rect l="l" t="t" r="r" b="b"/>
                <a:pathLst>
                  <a:path w="1955164" h="437514">
                    <a:moveTo>
                      <a:pt x="1736031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1736031" y="437153"/>
                    </a:lnTo>
                    <a:lnTo>
                      <a:pt x="1786148" y="431380"/>
                    </a:lnTo>
                    <a:lnTo>
                      <a:pt x="1832155" y="414936"/>
                    </a:lnTo>
                    <a:lnTo>
                      <a:pt x="1872739" y="389134"/>
                    </a:lnTo>
                    <a:lnTo>
                      <a:pt x="1906588" y="355285"/>
                    </a:lnTo>
                    <a:lnTo>
                      <a:pt x="1932391" y="314701"/>
                    </a:lnTo>
                    <a:lnTo>
                      <a:pt x="1948834" y="268694"/>
                    </a:lnTo>
                    <a:lnTo>
                      <a:pt x="1954607" y="218577"/>
                    </a:lnTo>
                    <a:lnTo>
                      <a:pt x="1948834" y="168459"/>
                    </a:lnTo>
                    <a:lnTo>
                      <a:pt x="1932391" y="122452"/>
                    </a:lnTo>
                    <a:lnTo>
                      <a:pt x="1906588" y="81868"/>
                    </a:lnTo>
                    <a:lnTo>
                      <a:pt x="1872739" y="48018"/>
                    </a:lnTo>
                    <a:lnTo>
                      <a:pt x="1832155" y="22216"/>
                    </a:lnTo>
                    <a:lnTo>
                      <a:pt x="1786148" y="5772"/>
                    </a:lnTo>
                    <a:lnTo>
                      <a:pt x="1736031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BF25CA-CBCA-4729-956F-F8FCA95A8359}"/>
                </a:ext>
              </a:extLst>
            </p:cNvPr>
            <p:cNvGrpSpPr/>
            <p:nvPr/>
          </p:nvGrpSpPr>
          <p:grpSpPr>
            <a:xfrm>
              <a:off x="685799" y="546100"/>
              <a:ext cx="3942557" cy="828000"/>
              <a:chOff x="-1" y="546100"/>
              <a:chExt cx="3942557" cy="828000"/>
            </a:xfrm>
          </p:grpSpPr>
          <p:sp>
            <p:nvSpPr>
              <p:cNvPr id="21" name="object 25">
                <a:extLst>
                  <a:ext uri="{FF2B5EF4-FFF2-40B4-BE49-F238E27FC236}">
                    <a16:creationId xmlns:a16="http://schemas.microsoft.com/office/drawing/2014/main" id="{748C4CD0-A3F7-4A02-9D64-72135F4B81DD}"/>
                  </a:ext>
                </a:extLst>
              </p:cNvPr>
              <p:cNvSpPr/>
              <p:nvPr/>
            </p:nvSpPr>
            <p:spPr>
              <a:xfrm>
                <a:off x="-1" y="546100"/>
                <a:ext cx="3256757" cy="828000"/>
              </a:xfrm>
              <a:custGeom>
                <a:avLst/>
                <a:gdLst/>
                <a:ahLst/>
                <a:cxnLst/>
                <a:rect l="l" t="t" r="r" b="b"/>
                <a:pathLst>
                  <a:path w="1955164" h="437514">
                    <a:moveTo>
                      <a:pt x="1736031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1736031" y="437153"/>
                    </a:lnTo>
                    <a:lnTo>
                      <a:pt x="1786148" y="431380"/>
                    </a:lnTo>
                    <a:lnTo>
                      <a:pt x="1832155" y="414936"/>
                    </a:lnTo>
                    <a:lnTo>
                      <a:pt x="1872739" y="389134"/>
                    </a:lnTo>
                    <a:lnTo>
                      <a:pt x="1906588" y="355285"/>
                    </a:lnTo>
                    <a:lnTo>
                      <a:pt x="1932391" y="314701"/>
                    </a:lnTo>
                    <a:lnTo>
                      <a:pt x="1948834" y="268694"/>
                    </a:lnTo>
                    <a:lnTo>
                      <a:pt x="1954607" y="218577"/>
                    </a:lnTo>
                    <a:lnTo>
                      <a:pt x="1948834" y="168459"/>
                    </a:lnTo>
                    <a:lnTo>
                      <a:pt x="1932391" y="122452"/>
                    </a:lnTo>
                    <a:lnTo>
                      <a:pt x="1906588" y="81868"/>
                    </a:lnTo>
                    <a:lnTo>
                      <a:pt x="1872739" y="48018"/>
                    </a:lnTo>
                    <a:lnTo>
                      <a:pt x="1832155" y="22216"/>
                    </a:lnTo>
                    <a:lnTo>
                      <a:pt x="1786148" y="5772"/>
                    </a:lnTo>
                    <a:lnTo>
                      <a:pt x="1736031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5">
                <a:extLst>
                  <a:ext uri="{FF2B5EF4-FFF2-40B4-BE49-F238E27FC236}">
                    <a16:creationId xmlns:a16="http://schemas.microsoft.com/office/drawing/2014/main" id="{541A5C72-B819-45F8-8C42-690DF253DD65}"/>
                  </a:ext>
                </a:extLst>
              </p:cNvPr>
              <p:cNvSpPr/>
              <p:nvPr/>
            </p:nvSpPr>
            <p:spPr>
              <a:xfrm>
                <a:off x="685799" y="546100"/>
                <a:ext cx="3256757" cy="828000"/>
              </a:xfrm>
              <a:custGeom>
                <a:avLst/>
                <a:gdLst/>
                <a:ahLst/>
                <a:cxnLst/>
                <a:rect l="l" t="t" r="r" b="b"/>
                <a:pathLst>
                  <a:path w="1955164" h="437514">
                    <a:moveTo>
                      <a:pt x="1736031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1736031" y="437153"/>
                    </a:lnTo>
                    <a:lnTo>
                      <a:pt x="1786148" y="431380"/>
                    </a:lnTo>
                    <a:lnTo>
                      <a:pt x="1832155" y="414936"/>
                    </a:lnTo>
                    <a:lnTo>
                      <a:pt x="1872739" y="389134"/>
                    </a:lnTo>
                    <a:lnTo>
                      <a:pt x="1906588" y="355285"/>
                    </a:lnTo>
                    <a:lnTo>
                      <a:pt x="1932391" y="314701"/>
                    </a:lnTo>
                    <a:lnTo>
                      <a:pt x="1948834" y="268694"/>
                    </a:lnTo>
                    <a:lnTo>
                      <a:pt x="1954607" y="218577"/>
                    </a:lnTo>
                    <a:lnTo>
                      <a:pt x="1948834" y="168459"/>
                    </a:lnTo>
                    <a:lnTo>
                      <a:pt x="1932391" y="122452"/>
                    </a:lnTo>
                    <a:lnTo>
                      <a:pt x="1906588" y="81868"/>
                    </a:lnTo>
                    <a:lnTo>
                      <a:pt x="1872739" y="48018"/>
                    </a:lnTo>
                    <a:lnTo>
                      <a:pt x="1832155" y="22216"/>
                    </a:lnTo>
                    <a:lnTo>
                      <a:pt x="1786148" y="5772"/>
                    </a:lnTo>
                    <a:lnTo>
                      <a:pt x="1736031" y="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5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 dirty="0">
                <a:solidFill>
                  <a:srgbClr val="FFFFFF"/>
                </a:solidFill>
                <a:cs typeface="Source Sans Pro Light"/>
              </a:rPr>
              <a:t>1.</a:t>
            </a:r>
            <a:r>
              <a:rPr lang="cs-CZ" sz="28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5" dirty="0" err="1">
                <a:solidFill>
                  <a:srgbClr val="FFFFFF"/>
                </a:solidFill>
                <a:cs typeface="Source Sans Pro Light"/>
              </a:rPr>
              <a:t>Introduction</a:t>
            </a:r>
            <a:endParaRPr lang="cs-CZ" sz="2800" dirty="0"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971550" y="1689100"/>
            <a:ext cx="17220406" cy="92845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cs typeface="Source Sans Pro Light"/>
              </a:rPr>
              <a:t>ThingSpeak</a:t>
            </a:r>
            <a:r>
              <a:rPr lang="en-US" sz="2000" spc="-5" dirty="0">
                <a:cs typeface="Source Sans Pro Light"/>
              </a:rPr>
              <a:t>™ is an IoT analytics platform service that allows you to aggregate, visualize and analyze live data streams in the cloud. </a:t>
            </a:r>
            <a:r>
              <a:rPr lang="en-US" sz="2000" spc="-5" dirty="0" err="1">
                <a:cs typeface="Source Sans Pro Light"/>
              </a:rPr>
              <a:t>ThingSpeak</a:t>
            </a:r>
            <a:r>
              <a:rPr lang="en-US" sz="2000" spc="-5" dirty="0">
                <a:cs typeface="Source Sans Pro Light"/>
              </a:rPr>
              <a:t> provides instant visualizations of data posted by your devices to </a:t>
            </a:r>
            <a:r>
              <a:rPr lang="en-US" sz="2000" spc="-5" dirty="0" err="1">
                <a:cs typeface="Source Sans Pro Light"/>
              </a:rPr>
              <a:t>ThingSpeak</a:t>
            </a:r>
            <a:r>
              <a:rPr lang="en-US" sz="2000" spc="-5" dirty="0">
                <a:cs typeface="Source Sans Pro Light"/>
              </a:rPr>
              <a:t>. With the ability to execute MATLAB® code in </a:t>
            </a:r>
            <a:r>
              <a:rPr lang="en-US" sz="2000" spc="-5" dirty="0" err="1">
                <a:cs typeface="Source Sans Pro Light"/>
              </a:rPr>
              <a:t>ThingSpeak</a:t>
            </a:r>
            <a:r>
              <a:rPr lang="en-US" sz="2000" spc="-5" dirty="0">
                <a:cs typeface="Source Sans Pro Light"/>
              </a:rPr>
              <a:t> you can perform online analysis and processing of the data as it comes in. </a:t>
            </a:r>
            <a:r>
              <a:rPr lang="en-US" sz="2000" spc="-5" dirty="0" err="1">
                <a:cs typeface="Source Sans Pro Light"/>
              </a:rPr>
              <a:t>ThingSpeak</a:t>
            </a:r>
            <a:r>
              <a:rPr lang="en-US" sz="2000" spc="-5" dirty="0">
                <a:cs typeface="Source Sans Pro Light"/>
              </a:rPr>
              <a:t> is often used for prototyping and proof of concept IoT systems that require analytics.</a:t>
            </a:r>
            <a:endParaRPr lang="en-US" sz="2000" dirty="0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636AD7-04F3-4FBF-B112-0758A9107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C817F-E114-4876-9A87-41BE0057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68" y="3431344"/>
            <a:ext cx="11231542" cy="5953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B672D5E-2A16-44D6-A529-750E381B2EA5}"/>
              </a:ext>
            </a:extLst>
          </p:cNvPr>
          <p:cNvGrpSpPr/>
          <p:nvPr/>
        </p:nvGrpSpPr>
        <p:grpSpPr>
          <a:xfrm>
            <a:off x="0" y="546100"/>
            <a:ext cx="4560901" cy="828000"/>
            <a:chOff x="1674578" y="8642689"/>
            <a:chExt cx="2386447" cy="439424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AC16446-4C2D-4867-8AF1-4A2942FC5320}"/>
                </a:ext>
              </a:extLst>
            </p:cNvPr>
            <p:cNvSpPr/>
            <p:nvPr/>
          </p:nvSpPr>
          <p:spPr>
            <a:xfrm>
              <a:off x="1674578" y="8642693"/>
              <a:ext cx="2170347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572AD729-236D-4F4B-9CA9-611930A9A264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2" descr="ESP32 Analog Input with Arduino IDE | Random Nerd Tutorials">
            <a:extLst>
              <a:ext uri="{FF2B5EF4-FFF2-40B4-BE49-F238E27FC236}">
                <a16:creationId xmlns:a16="http://schemas.microsoft.com/office/drawing/2014/main" id="{D9AED247-DDC3-46B1-9F9B-020083B4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6" y="2725860"/>
            <a:ext cx="9720000" cy="5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41A775D5-8748-4E9F-B669-41673196E54D}"/>
              </a:ext>
            </a:extLst>
          </p:cNvPr>
          <p:cNvSpPr txBox="1"/>
          <p:nvPr/>
        </p:nvSpPr>
        <p:spPr>
          <a:xfrm>
            <a:off x="665956" y="738245"/>
            <a:ext cx="5562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2. Schematic Diagram</a:t>
            </a:r>
            <a:endParaRPr lang="en-US" sz="2800" dirty="0"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4B66F98-F43A-4140-B8AE-C367962D7DCD}"/>
              </a:ext>
            </a:extLst>
          </p:cNvPr>
          <p:cNvSpPr txBox="1"/>
          <p:nvPr/>
        </p:nvSpPr>
        <p:spPr>
          <a:xfrm>
            <a:off x="964112" y="2276694"/>
            <a:ext cx="4966287" cy="62068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2000" dirty="0">
                <a:cs typeface="Source Sans Pro Light"/>
              </a:rPr>
              <a:t>We’re going to use an ADC I/O port (GPIO 34) and sources pins (3v3 and GND)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3905D1-E936-4F6E-A378-E746DC6FCD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F853FD-595E-4ACF-81FA-C50905D66FC0}"/>
              </a:ext>
            </a:extLst>
          </p:cNvPr>
          <p:cNvSpPr txBox="1"/>
          <p:nvPr/>
        </p:nvSpPr>
        <p:spPr>
          <a:xfrm>
            <a:off x="2571192" y="8923635"/>
            <a:ext cx="1386792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Recommended reading: </a:t>
            </a:r>
            <a:r>
              <a:rPr lang="en-US" sz="2400" b="0" i="0" u="sng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ESP32 Pinout Reference: Which GPIO pins should you use?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2BF00-3EA6-4817-B7BF-803FF8E9A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61"/>
          <a:stretch/>
        </p:blipFill>
        <p:spPr>
          <a:xfrm>
            <a:off x="11493000" y="3065047"/>
            <a:ext cx="6480000" cy="45633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36296-0C53-4458-AFBB-0BEB05F5860D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97FD2149-FF93-4181-BD82-9547E9954525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D3413C0D-1BD7-4D4A-A2D3-97CB6382FF14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5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6A701D2-868E-4B0B-9644-1393300C610A}"/>
              </a:ext>
            </a:extLst>
          </p:cNvPr>
          <p:cNvGrpSpPr/>
          <p:nvPr/>
        </p:nvGrpSpPr>
        <p:grpSpPr>
          <a:xfrm>
            <a:off x="-19844" y="546100"/>
            <a:ext cx="7227901" cy="828000"/>
            <a:chOff x="279096" y="8642689"/>
            <a:chExt cx="3781929" cy="439424"/>
          </a:xfrm>
          <a:solidFill>
            <a:srgbClr val="00A0EF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BD8AAC2A-0E36-45DD-812D-248C00D4F397}"/>
                </a:ext>
              </a:extLst>
            </p:cNvPr>
            <p:cNvSpPr/>
            <p:nvPr/>
          </p:nvSpPr>
          <p:spPr>
            <a:xfrm>
              <a:off x="279096" y="8642693"/>
              <a:ext cx="3565829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725E4BA-BD53-4CEC-AC77-F95CC9C41821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EDA15F32-FC9B-4610-A6C8-3AC87261CE9A}"/>
              </a:ext>
            </a:extLst>
          </p:cNvPr>
          <p:cNvSpPr txBox="1"/>
          <p:nvPr/>
        </p:nvSpPr>
        <p:spPr>
          <a:xfrm>
            <a:off x="665956" y="738245"/>
            <a:ext cx="72550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 dirty="0">
                <a:solidFill>
                  <a:srgbClr val="FFFFFF"/>
                </a:solidFill>
                <a:cs typeface="Source Sans Pro Light"/>
              </a:rPr>
              <a:t>3. </a:t>
            </a:r>
            <a:r>
              <a:rPr lang="cs-CZ" sz="2800" spc="-20" dirty="0">
                <a:solidFill>
                  <a:srgbClr val="FFFFFF"/>
                </a:solidFill>
                <a:cs typeface="Source Sans Pro Light"/>
              </a:rPr>
              <a:t>ThingSpeak – Getting Started</a:t>
            </a:r>
            <a:endParaRPr lang="cs-CZ" sz="2800" dirty="0">
              <a:cs typeface="Source Sans Pro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FBE303-99B6-46A9-B978-162EDCE26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376" y="9766300"/>
            <a:ext cx="1076357" cy="604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C63E13-CE32-4B47-A998-1817B350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12" y="2034332"/>
            <a:ext cx="7049484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6084D-F5A4-49C9-887A-CA04B7F5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28" y="6140970"/>
            <a:ext cx="6068272" cy="365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C2BBA-979F-4AE6-9B17-1C7B2BADD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084" y="1430335"/>
            <a:ext cx="7878274" cy="5982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A8EDF-3720-44FE-A0B3-F0DBF48BC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084" y="7934496"/>
            <a:ext cx="5134692" cy="160042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20B1A3-BFA5-47CD-9580-7877689736F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72111140-A6B3-4BBD-BE97-75FE6CA7159D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361982DD-10BF-40F1-86EE-E2B8C2F5FC9B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7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6A701D2-868E-4B0B-9644-1393300C610A}"/>
              </a:ext>
            </a:extLst>
          </p:cNvPr>
          <p:cNvGrpSpPr/>
          <p:nvPr/>
        </p:nvGrpSpPr>
        <p:grpSpPr>
          <a:xfrm>
            <a:off x="-19844" y="546100"/>
            <a:ext cx="7227901" cy="828000"/>
            <a:chOff x="279096" y="8642689"/>
            <a:chExt cx="3781929" cy="439424"/>
          </a:xfrm>
          <a:solidFill>
            <a:srgbClr val="00A0EF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BD8AAC2A-0E36-45DD-812D-248C00D4F397}"/>
                </a:ext>
              </a:extLst>
            </p:cNvPr>
            <p:cNvSpPr/>
            <p:nvPr/>
          </p:nvSpPr>
          <p:spPr>
            <a:xfrm>
              <a:off x="279096" y="8642693"/>
              <a:ext cx="3565829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725E4BA-BD53-4CEC-AC77-F95CC9C41821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EDA15F32-FC9B-4610-A6C8-3AC87261CE9A}"/>
              </a:ext>
            </a:extLst>
          </p:cNvPr>
          <p:cNvSpPr txBox="1"/>
          <p:nvPr/>
        </p:nvSpPr>
        <p:spPr>
          <a:xfrm>
            <a:off x="665956" y="738245"/>
            <a:ext cx="72550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 dirty="0">
                <a:solidFill>
                  <a:srgbClr val="FFFFFF"/>
                </a:solidFill>
                <a:cs typeface="Source Sans Pro Light"/>
              </a:rPr>
              <a:t>3. </a:t>
            </a:r>
            <a:r>
              <a:rPr lang="cs-CZ" sz="2800" spc="-20" dirty="0">
                <a:solidFill>
                  <a:srgbClr val="FFFFFF"/>
                </a:solidFill>
                <a:cs typeface="Source Sans Pro Light"/>
              </a:rPr>
              <a:t>ThingSpeak – Getting Started</a:t>
            </a:r>
            <a:endParaRPr lang="cs-CZ" sz="2800" dirty="0">
              <a:cs typeface="Source Sans Pro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FBE303-99B6-46A9-B978-162EDCE26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376" y="9766300"/>
            <a:ext cx="1076357" cy="604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AAE3C5-4003-45ED-9B7A-197E1048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" y="1945184"/>
            <a:ext cx="7506748" cy="782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36B7F-5E98-40EE-A307-62D0AB99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440" y="977524"/>
            <a:ext cx="6120000" cy="5399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4C18BD-D87D-46B8-A6AF-34FB39E4C8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78" b="15438"/>
          <a:stretch/>
        </p:blipFill>
        <p:spPr>
          <a:xfrm>
            <a:off x="9505156" y="6749438"/>
            <a:ext cx="7200000" cy="331928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2588DBD-C37B-404F-BCF3-FE7A14DD2E1B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9912755-492F-461B-B5F6-04ACA84BDF6A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C4984C55-ED01-465D-BC13-0715218463EC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6F9B3F3-8226-48F1-AE29-30F1B2B14A6C}"/>
              </a:ext>
            </a:extLst>
          </p:cNvPr>
          <p:cNvGrpSpPr/>
          <p:nvPr/>
        </p:nvGrpSpPr>
        <p:grpSpPr>
          <a:xfrm>
            <a:off x="0" y="546100"/>
            <a:ext cx="4560901" cy="828000"/>
            <a:chOff x="1674578" y="8642689"/>
            <a:chExt cx="2386447" cy="439424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B085A34A-9023-40C7-8B6D-96E186894019}"/>
                </a:ext>
              </a:extLst>
            </p:cNvPr>
            <p:cNvSpPr/>
            <p:nvPr/>
          </p:nvSpPr>
          <p:spPr>
            <a:xfrm>
              <a:off x="1674578" y="8642693"/>
              <a:ext cx="2170347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61894FB-4310-445A-ABBB-070DCDCD5202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2B65C493-A9B2-4FD9-8F84-9680C4A3D599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 dirty="0">
                <a:solidFill>
                  <a:srgbClr val="FFFFFF"/>
                </a:solidFill>
                <a:cs typeface="Source Sans Pro Light"/>
              </a:rPr>
              <a:t>4. </a:t>
            </a:r>
            <a:r>
              <a:rPr lang="es-CO" sz="2800" spc="-20" dirty="0">
                <a:solidFill>
                  <a:srgbClr val="FFFFFF"/>
                </a:solidFill>
                <a:cs typeface="Source Sans Pro Light"/>
              </a:rPr>
              <a:t>ESP32 </a:t>
            </a:r>
            <a:r>
              <a:rPr lang="es-CO" sz="2800" spc="-20" dirty="0" err="1">
                <a:solidFill>
                  <a:srgbClr val="FFFFFF"/>
                </a:solidFill>
                <a:cs typeface="Source Sans Pro Light"/>
              </a:rPr>
              <a:t>Code</a:t>
            </a:r>
            <a:endParaRPr lang="cs-CZ" sz="2800" dirty="0">
              <a:cs typeface="Source Sans Pro Ligh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10D9BA-300A-4E3C-8803-D854F8EE5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5315D-1F97-4D8C-9326-F7607726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8" y="2531278"/>
            <a:ext cx="5040000" cy="4133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A2D436-B06B-4024-AD75-38304BCA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98" y="7821982"/>
            <a:ext cx="5040000" cy="16625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1B3ACD-8441-41CF-A640-2F36AE069F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"/>
          <a:stretch/>
        </p:blipFill>
        <p:spPr>
          <a:xfrm>
            <a:off x="8640199" y="3546500"/>
            <a:ext cx="8954857" cy="54188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5CF4D0F-75C0-41D8-B2EC-9629935EEBA4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5EB7E33B-918E-4695-9E74-4ACF8893904C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A41B35BD-9C38-4040-BED4-023E9FBDA3FD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5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30" name="object 10">
            <a:extLst>
              <a:ext uri="{FF2B5EF4-FFF2-40B4-BE49-F238E27FC236}">
                <a16:creationId xmlns:a16="http://schemas.microsoft.com/office/drawing/2014/main" id="{89D6CCCE-5D4B-4C17-9222-F86577BDE0E7}"/>
              </a:ext>
            </a:extLst>
          </p:cNvPr>
          <p:cNvSpPr txBox="1"/>
          <p:nvPr/>
        </p:nvSpPr>
        <p:spPr>
          <a:xfrm>
            <a:off x="2456656" y="1850851"/>
            <a:ext cx="4966287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2000" dirty="0">
                <a:cs typeface="Source Sans Pro Light"/>
              </a:rPr>
              <a:t>HEADERS AND CONFIGURATION</a:t>
            </a: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368D9C84-4503-4E62-8035-BFEFA79EF641}"/>
              </a:ext>
            </a:extLst>
          </p:cNvPr>
          <p:cNvSpPr txBox="1"/>
          <p:nvPr/>
        </p:nvSpPr>
        <p:spPr>
          <a:xfrm>
            <a:off x="12349316" y="2797664"/>
            <a:ext cx="4966287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2000" dirty="0">
                <a:cs typeface="Source Sans Pro Light"/>
              </a:rPr>
              <a:t>MAIN CODE</a:t>
            </a: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CE488AE4-3EFA-49DB-8B8C-28D5BCE36984}"/>
              </a:ext>
            </a:extLst>
          </p:cNvPr>
          <p:cNvSpPr txBox="1"/>
          <p:nvPr/>
        </p:nvSpPr>
        <p:spPr>
          <a:xfrm>
            <a:off x="3096444" y="7290916"/>
            <a:ext cx="4966287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2000" dirty="0">
                <a:cs typeface="Source Sans Pro Light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59204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C7A11E-EC26-4D21-A257-1CFBBF1D7F7C}"/>
              </a:ext>
            </a:extLst>
          </p:cNvPr>
          <p:cNvGrpSpPr/>
          <p:nvPr/>
        </p:nvGrpSpPr>
        <p:grpSpPr>
          <a:xfrm>
            <a:off x="0" y="546100"/>
            <a:ext cx="4560901" cy="828000"/>
            <a:chOff x="1674578" y="8642689"/>
            <a:chExt cx="2386447" cy="439424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FB114075-E767-4541-8CD3-5EFA81C89BFC}"/>
                </a:ext>
              </a:extLst>
            </p:cNvPr>
            <p:cNvSpPr/>
            <p:nvPr/>
          </p:nvSpPr>
          <p:spPr>
            <a:xfrm>
              <a:off x="1674578" y="8642693"/>
              <a:ext cx="2170347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0AF8BE46-4F63-489E-AA8E-D4AC65E5970E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9">
            <a:extLst>
              <a:ext uri="{FF2B5EF4-FFF2-40B4-BE49-F238E27FC236}">
                <a16:creationId xmlns:a16="http://schemas.microsoft.com/office/drawing/2014/main" id="{AE277DFF-9AE1-4CCD-AA16-53F2BCC9A175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 dirty="0">
                <a:solidFill>
                  <a:srgbClr val="FFFFFF"/>
                </a:solidFill>
                <a:cs typeface="Source Sans Pro Light"/>
              </a:rPr>
              <a:t>5. </a:t>
            </a:r>
            <a:r>
              <a:rPr lang="es-CO" sz="2800" spc="-15" dirty="0" err="1">
                <a:solidFill>
                  <a:srgbClr val="FFFFFF"/>
                </a:solidFill>
                <a:cs typeface="Source Sans Pro Light"/>
              </a:rPr>
              <a:t>Demostration</a:t>
            </a:r>
            <a:r>
              <a:rPr lang="es-CO" sz="2800" spc="-15" dirty="0">
                <a:solidFill>
                  <a:srgbClr val="FFFFFF"/>
                </a:solidFill>
                <a:cs typeface="Source Sans Pro Light"/>
              </a:rPr>
              <a:t> &amp; More</a:t>
            </a:r>
            <a:endParaRPr lang="cs-CZ" sz="2800" dirty="0"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91D75-9F6D-4646-8E33-85A7753F8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02131-31BF-4855-99DC-750A4E02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7" y="1890316"/>
            <a:ext cx="7792537" cy="5934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891F0-2B05-42D8-8DE7-28C3B7FCD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458" y="1690262"/>
            <a:ext cx="8049748" cy="6335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367432-DD4F-49BB-95B2-E2F0EAFB5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873" y="8494588"/>
            <a:ext cx="7659169" cy="17814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E613C68-EFC8-4391-8BAB-B08E5ACBD305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84C219ED-2876-4D86-8B4C-8178C3B18645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D14C1C01-F411-4E08-B468-8C1BCFD0BCC2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626620"/>
            <a:ext cx="176733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Thanks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E-mail: danielmburbano@umariana.edu.co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CA52F-6558-4FF5-A0BA-1DBD0B52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3" y="10262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’s history, The beginning - by Lifeliqe.pptx" id="{E25CC431-43A8-448A-845B-6834F5801C19}" vid="{4F4D894A-5B42-4CD6-B809-B6FAA25A6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2713B01488B146A93C805131498909" ma:contentTypeVersion="2" ma:contentTypeDescription="Crear nuevo documento." ma:contentTypeScope="" ma:versionID="bf4ad3640fee33f3bd5f784a49856793">
  <xsd:schema xmlns:xsd="http://www.w3.org/2001/XMLSchema" xmlns:xs="http://www.w3.org/2001/XMLSchema" xmlns:p="http://schemas.microsoft.com/office/2006/metadata/properties" xmlns:ns2="7e0cc3fc-d9e9-4c37-b120-3490d1c45455" targetNamespace="http://schemas.microsoft.com/office/2006/metadata/properties" ma:root="true" ma:fieldsID="cdd46ee5d3fd4e54c6d6bd95a3ad6935" ns2:_="">
    <xsd:import namespace="7e0cc3fc-d9e9-4c37-b120-3490d1c45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cc3fc-d9e9-4c37-b120-3490d1c454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42967D-738B-40B6-A7A0-31BFC15FE3BF}"/>
</file>

<file path=customXml/itemProps2.xml><?xml version="1.0" encoding="utf-8"?>
<ds:datastoreItem xmlns:ds="http://schemas.openxmlformats.org/officeDocument/2006/customXml" ds:itemID="{EF2AD23A-714D-43A3-9017-75219978A1CC}"/>
</file>

<file path=customXml/itemProps3.xml><?xml version="1.0" encoding="utf-8"?>
<ds:datastoreItem xmlns:ds="http://schemas.openxmlformats.org/officeDocument/2006/customXml" ds:itemID="{8C572196-9911-4B8F-A9CF-F29134571D8F}"/>
</file>

<file path=docProps/app.xml><?xml version="1.0" encoding="utf-8"?>
<Properties xmlns="http://schemas.openxmlformats.org/officeDocument/2006/extended-properties" xmlns:vt="http://schemas.openxmlformats.org/officeDocument/2006/docPropsVTypes">
  <Template>Earth’s history The beginning</Template>
  <TotalTime>98</TotalTime>
  <Words>318</Words>
  <Application>Microsoft Office PowerPoint</Application>
  <PresentationFormat>Custom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Burbano</dc:creator>
  <cp:lastModifiedBy>Mateo Burbano</cp:lastModifiedBy>
  <cp:revision>9</cp:revision>
  <dcterms:created xsi:type="dcterms:W3CDTF">2022-02-26T10:25:36Z</dcterms:created>
  <dcterms:modified xsi:type="dcterms:W3CDTF">2022-02-26T12:04:16Z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0x010100CB2713B01488B146A93C805131498909</vt:lpwstr>
  </property>
</Properties>
</file>