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7" y="53"/>
      </p:cViewPr>
      <p:guideLst>
        <p:guide orient="horz" pos="4762"/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65" y="2867924"/>
            <a:ext cx="9230304" cy="1123046"/>
          </a:xfrm>
          <a:prstGeom prst="rect">
            <a:avLst/>
          </a:prstGeom>
        </p:spPr>
        <p:txBody>
          <a:bodyPr spcFirstLastPara="1" wrap="square" lIns="42145" tIns="42145" rIns="42145" bIns="4214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59F3D-2A66-418E-9091-D14F22896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7E27-CFDC-480C-AA52-08FB7982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1C3FD-F2EB-4447-8500-7EAF8717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B6DB-56D6-4393-9ED7-A4267DC5C166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74E889-6422-45E7-A0B5-BC4A5C7D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54774-2113-4D39-864A-62055D60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BEF-929A-4FD7-A109-3E885FCD6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65" y="593392"/>
            <a:ext cx="9230304" cy="762986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65" y="1536700"/>
            <a:ext cx="9230304" cy="4555051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marL="210762" lvl="0" indent="-15807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21523" lvl="1" indent="-146363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2pPr>
            <a:lvl3pPr marL="632285" lvl="2" indent="-146363">
              <a:spcBef>
                <a:spcPts val="738"/>
              </a:spcBef>
              <a:spcAft>
                <a:spcPts val="0"/>
              </a:spcAft>
              <a:buSzPts val="1400"/>
              <a:buChar char="■"/>
              <a:defRPr/>
            </a:lvl3pPr>
            <a:lvl4pPr marL="843046" lvl="3" indent="-146363">
              <a:spcBef>
                <a:spcPts val="738"/>
              </a:spcBef>
              <a:spcAft>
                <a:spcPts val="0"/>
              </a:spcAft>
              <a:buSzPts val="1400"/>
              <a:buChar char="●"/>
              <a:defRPr/>
            </a:lvl4pPr>
            <a:lvl5pPr marL="1053807" lvl="4" indent="-146363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5pPr>
            <a:lvl6pPr marL="1264569" lvl="5" indent="-146363">
              <a:spcBef>
                <a:spcPts val="738"/>
              </a:spcBef>
              <a:spcAft>
                <a:spcPts val="0"/>
              </a:spcAft>
              <a:buSzPts val="1400"/>
              <a:buChar char="■"/>
              <a:defRPr/>
            </a:lvl6pPr>
            <a:lvl7pPr marL="1475331" lvl="6" indent="-146363">
              <a:spcBef>
                <a:spcPts val="738"/>
              </a:spcBef>
              <a:spcAft>
                <a:spcPts val="0"/>
              </a:spcAft>
              <a:buSzPts val="1400"/>
              <a:buChar char="●"/>
              <a:defRPr/>
            </a:lvl7pPr>
            <a:lvl8pPr marL="1686092" lvl="7" indent="-146363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8pPr>
            <a:lvl9pPr marL="1896854" lvl="8" indent="-146363">
              <a:spcBef>
                <a:spcPts val="738"/>
              </a:spcBef>
              <a:spcAft>
                <a:spcPts val="73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65" y="593392"/>
            <a:ext cx="9230304" cy="762986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64" y="1536700"/>
            <a:ext cx="4333022" cy="4555051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marL="210762" lvl="0" indent="-14636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00"/>
            </a:lvl1pPr>
            <a:lvl2pPr marL="421523" lvl="1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2pPr>
            <a:lvl3pPr marL="632285" lvl="2" indent="-140508">
              <a:spcBef>
                <a:spcPts val="738"/>
              </a:spcBef>
              <a:spcAft>
                <a:spcPts val="0"/>
              </a:spcAft>
              <a:buSzPts val="1200"/>
              <a:buChar char="■"/>
              <a:defRPr sz="600"/>
            </a:lvl3pPr>
            <a:lvl4pPr marL="843046" lvl="3" indent="-140508">
              <a:spcBef>
                <a:spcPts val="738"/>
              </a:spcBef>
              <a:spcAft>
                <a:spcPts val="0"/>
              </a:spcAft>
              <a:buSzPts val="1200"/>
              <a:buChar char="●"/>
              <a:defRPr sz="600"/>
            </a:lvl4pPr>
            <a:lvl5pPr marL="1053807" lvl="4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5pPr>
            <a:lvl6pPr marL="1264569" lvl="5" indent="-140508">
              <a:spcBef>
                <a:spcPts val="738"/>
              </a:spcBef>
              <a:spcAft>
                <a:spcPts val="0"/>
              </a:spcAft>
              <a:buSzPts val="1200"/>
              <a:buChar char="■"/>
              <a:defRPr sz="600"/>
            </a:lvl6pPr>
            <a:lvl7pPr marL="1475331" lvl="6" indent="-140508">
              <a:spcBef>
                <a:spcPts val="738"/>
              </a:spcBef>
              <a:spcAft>
                <a:spcPts val="0"/>
              </a:spcAft>
              <a:buSzPts val="1200"/>
              <a:buChar char="●"/>
              <a:defRPr sz="600"/>
            </a:lvl7pPr>
            <a:lvl8pPr marL="1686092" lvl="7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8pPr>
            <a:lvl9pPr marL="1896854" lvl="8" indent="-140508">
              <a:spcBef>
                <a:spcPts val="738"/>
              </a:spcBef>
              <a:spcAft>
                <a:spcPts val="738"/>
              </a:spcAft>
              <a:buSzPts val="1200"/>
              <a:buChar char="■"/>
              <a:defRPr sz="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4917" y="1536700"/>
            <a:ext cx="4333022" cy="4555051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marL="210762" lvl="0" indent="-14636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00"/>
            </a:lvl1pPr>
            <a:lvl2pPr marL="421523" lvl="1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2pPr>
            <a:lvl3pPr marL="632285" lvl="2" indent="-140508">
              <a:spcBef>
                <a:spcPts val="738"/>
              </a:spcBef>
              <a:spcAft>
                <a:spcPts val="0"/>
              </a:spcAft>
              <a:buSzPts val="1200"/>
              <a:buChar char="■"/>
              <a:defRPr sz="600"/>
            </a:lvl3pPr>
            <a:lvl4pPr marL="843046" lvl="3" indent="-140508">
              <a:spcBef>
                <a:spcPts val="738"/>
              </a:spcBef>
              <a:spcAft>
                <a:spcPts val="0"/>
              </a:spcAft>
              <a:buSzPts val="1200"/>
              <a:buChar char="●"/>
              <a:defRPr sz="600"/>
            </a:lvl4pPr>
            <a:lvl5pPr marL="1053807" lvl="4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5pPr>
            <a:lvl6pPr marL="1264569" lvl="5" indent="-140508">
              <a:spcBef>
                <a:spcPts val="738"/>
              </a:spcBef>
              <a:spcAft>
                <a:spcPts val="0"/>
              </a:spcAft>
              <a:buSzPts val="1200"/>
              <a:buChar char="■"/>
              <a:defRPr sz="600"/>
            </a:lvl6pPr>
            <a:lvl7pPr marL="1475331" lvl="6" indent="-140508">
              <a:spcBef>
                <a:spcPts val="738"/>
              </a:spcBef>
              <a:spcAft>
                <a:spcPts val="0"/>
              </a:spcAft>
              <a:buSzPts val="1200"/>
              <a:buChar char="●"/>
              <a:defRPr sz="600"/>
            </a:lvl7pPr>
            <a:lvl8pPr marL="1686092" lvl="7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8pPr>
            <a:lvl9pPr marL="1896854" lvl="8" indent="-140508">
              <a:spcBef>
                <a:spcPts val="738"/>
              </a:spcBef>
              <a:spcAft>
                <a:spcPts val="738"/>
              </a:spcAft>
              <a:buSzPts val="1200"/>
              <a:buChar char="■"/>
              <a:defRPr sz="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65" y="593392"/>
            <a:ext cx="9230304" cy="762986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64" y="740833"/>
            <a:ext cx="3041929" cy="1007244"/>
          </a:xfrm>
          <a:prstGeom prst="rect">
            <a:avLst/>
          </a:prstGeom>
        </p:spPr>
        <p:txBody>
          <a:bodyPr spcFirstLastPara="1" wrap="square" lIns="42145" tIns="42145" rIns="42145" bIns="4214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64" y="1852879"/>
            <a:ext cx="3041929" cy="4239352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marL="210762" lvl="0" indent="-1405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00"/>
            </a:lvl1pPr>
            <a:lvl2pPr marL="421523" lvl="1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2pPr>
            <a:lvl3pPr marL="632285" lvl="2" indent="-140508">
              <a:spcBef>
                <a:spcPts val="738"/>
              </a:spcBef>
              <a:spcAft>
                <a:spcPts val="0"/>
              </a:spcAft>
              <a:buSzPts val="1200"/>
              <a:buChar char="■"/>
              <a:defRPr sz="600"/>
            </a:lvl3pPr>
            <a:lvl4pPr marL="843046" lvl="3" indent="-140508">
              <a:spcBef>
                <a:spcPts val="738"/>
              </a:spcBef>
              <a:spcAft>
                <a:spcPts val="0"/>
              </a:spcAft>
              <a:buSzPts val="1200"/>
              <a:buChar char="●"/>
              <a:defRPr sz="600"/>
            </a:lvl4pPr>
            <a:lvl5pPr marL="1053807" lvl="4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5pPr>
            <a:lvl6pPr marL="1264569" lvl="5" indent="-140508">
              <a:spcBef>
                <a:spcPts val="738"/>
              </a:spcBef>
              <a:spcAft>
                <a:spcPts val="0"/>
              </a:spcAft>
              <a:buSzPts val="1200"/>
              <a:buChar char="■"/>
              <a:defRPr sz="600"/>
            </a:lvl6pPr>
            <a:lvl7pPr marL="1475331" lvl="6" indent="-140508">
              <a:spcBef>
                <a:spcPts val="738"/>
              </a:spcBef>
              <a:spcAft>
                <a:spcPts val="0"/>
              </a:spcAft>
              <a:buSzPts val="1200"/>
              <a:buChar char="●"/>
              <a:defRPr sz="600"/>
            </a:lvl7pPr>
            <a:lvl8pPr marL="1686092" lvl="7" indent="-140508">
              <a:spcBef>
                <a:spcPts val="738"/>
              </a:spcBef>
              <a:spcAft>
                <a:spcPts val="0"/>
              </a:spcAft>
              <a:buSzPts val="1200"/>
              <a:buChar char="○"/>
              <a:defRPr sz="600"/>
            </a:lvl8pPr>
            <a:lvl9pPr marL="1896854" lvl="8" indent="-140508">
              <a:spcBef>
                <a:spcPts val="738"/>
              </a:spcBef>
              <a:spcAft>
                <a:spcPts val="738"/>
              </a:spcAft>
              <a:buSzPts val="1200"/>
              <a:buChar char="■"/>
              <a:defRPr sz="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085" y="600227"/>
            <a:ext cx="6898138" cy="5455202"/>
          </a:xfrm>
          <a:prstGeom prst="rect">
            <a:avLst/>
          </a:prstGeom>
        </p:spPr>
        <p:txBody>
          <a:bodyPr spcFirstLastPara="1" wrap="square" lIns="42145" tIns="42145" rIns="42145" bIns="4214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2826" y="-166"/>
            <a:ext cx="4952825" cy="68582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2145" tIns="42145" rIns="42145" bIns="4214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15" y="1644305"/>
            <a:ext cx="4382131" cy="1976114"/>
          </a:xfrm>
          <a:prstGeom prst="rect">
            <a:avLst/>
          </a:prstGeom>
        </p:spPr>
        <p:txBody>
          <a:bodyPr spcFirstLastPara="1" wrap="square" lIns="42145" tIns="42145" rIns="42145" bIns="4214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15" y="3737594"/>
            <a:ext cx="4382131" cy="1647488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0938" y="965475"/>
            <a:ext cx="4156596" cy="4926542"/>
          </a:xfrm>
          <a:prstGeom prst="rect">
            <a:avLst/>
          </a:prstGeom>
        </p:spPr>
        <p:txBody>
          <a:bodyPr spcFirstLastPara="1" wrap="square" lIns="42145" tIns="42145" rIns="42145" bIns="42145" anchor="ctr" anchorCtr="0"/>
          <a:lstStyle>
            <a:lvl1pPr marL="210762" lvl="0" indent="-15807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21523" lvl="1" indent="-146363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2pPr>
            <a:lvl3pPr marL="632285" lvl="2" indent="-146363">
              <a:spcBef>
                <a:spcPts val="738"/>
              </a:spcBef>
              <a:spcAft>
                <a:spcPts val="0"/>
              </a:spcAft>
              <a:buSzPts val="1400"/>
              <a:buChar char="■"/>
              <a:defRPr/>
            </a:lvl3pPr>
            <a:lvl4pPr marL="843046" lvl="3" indent="-146363">
              <a:spcBef>
                <a:spcPts val="738"/>
              </a:spcBef>
              <a:spcAft>
                <a:spcPts val="0"/>
              </a:spcAft>
              <a:buSzPts val="1400"/>
              <a:buChar char="●"/>
              <a:defRPr/>
            </a:lvl4pPr>
            <a:lvl5pPr marL="1053807" lvl="4" indent="-146363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5pPr>
            <a:lvl6pPr marL="1264569" lvl="5" indent="-146363">
              <a:spcBef>
                <a:spcPts val="738"/>
              </a:spcBef>
              <a:spcAft>
                <a:spcPts val="0"/>
              </a:spcAft>
              <a:buSzPts val="1400"/>
              <a:buChar char="■"/>
              <a:defRPr/>
            </a:lvl6pPr>
            <a:lvl7pPr marL="1475331" lvl="6" indent="-146363">
              <a:spcBef>
                <a:spcPts val="738"/>
              </a:spcBef>
              <a:spcAft>
                <a:spcPts val="0"/>
              </a:spcAft>
              <a:buSzPts val="1400"/>
              <a:buChar char="●"/>
              <a:defRPr/>
            </a:lvl7pPr>
            <a:lvl8pPr marL="1686092" lvl="7" indent="-146363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8pPr>
            <a:lvl9pPr marL="1896854" lvl="8" indent="-146363">
              <a:spcBef>
                <a:spcPts val="738"/>
              </a:spcBef>
              <a:spcAft>
                <a:spcPts val="73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64" y="5641009"/>
            <a:ext cx="6498414" cy="807347"/>
          </a:xfrm>
          <a:prstGeom prst="rect">
            <a:avLst/>
          </a:prstGeom>
        </p:spPr>
        <p:txBody>
          <a:bodyPr spcFirstLastPara="1" wrap="square" lIns="42145" tIns="42145" rIns="42145" bIns="42145" anchor="ctr" anchorCtr="0"/>
          <a:lstStyle>
            <a:lvl1pPr marL="210762" lvl="0" indent="-10538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65" y="1474898"/>
            <a:ext cx="9230304" cy="2617582"/>
          </a:xfrm>
          <a:prstGeom prst="rect">
            <a:avLst/>
          </a:prstGeom>
        </p:spPr>
        <p:txBody>
          <a:bodyPr spcFirstLastPara="1" wrap="square" lIns="42145" tIns="42145" rIns="42145" bIns="4214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65" y="4203148"/>
            <a:ext cx="9230304" cy="1734577"/>
          </a:xfrm>
          <a:prstGeom prst="rect">
            <a:avLst/>
          </a:prstGeom>
        </p:spPr>
        <p:txBody>
          <a:bodyPr spcFirstLastPara="1" wrap="square" lIns="42145" tIns="42145" rIns="42145" bIns="42145" anchor="t" anchorCtr="0"/>
          <a:lstStyle>
            <a:lvl1pPr marL="210762" lvl="0" indent="-15807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21523" lvl="1" indent="-146363" algn="ctr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2pPr>
            <a:lvl3pPr marL="632285" lvl="2" indent="-146363" algn="ctr">
              <a:spcBef>
                <a:spcPts val="738"/>
              </a:spcBef>
              <a:spcAft>
                <a:spcPts val="0"/>
              </a:spcAft>
              <a:buSzPts val="1400"/>
              <a:buChar char="■"/>
              <a:defRPr/>
            </a:lvl3pPr>
            <a:lvl4pPr marL="843046" lvl="3" indent="-146363" algn="ctr">
              <a:spcBef>
                <a:spcPts val="738"/>
              </a:spcBef>
              <a:spcAft>
                <a:spcPts val="0"/>
              </a:spcAft>
              <a:buSzPts val="1400"/>
              <a:buChar char="●"/>
              <a:defRPr/>
            </a:lvl4pPr>
            <a:lvl5pPr marL="1053807" lvl="4" indent="-146363" algn="ctr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5pPr>
            <a:lvl6pPr marL="1264569" lvl="5" indent="-146363" algn="ctr">
              <a:spcBef>
                <a:spcPts val="738"/>
              </a:spcBef>
              <a:spcAft>
                <a:spcPts val="0"/>
              </a:spcAft>
              <a:buSzPts val="1400"/>
              <a:buChar char="■"/>
              <a:defRPr/>
            </a:lvl6pPr>
            <a:lvl7pPr marL="1475331" lvl="6" indent="-146363" algn="ctr">
              <a:spcBef>
                <a:spcPts val="738"/>
              </a:spcBef>
              <a:spcAft>
                <a:spcPts val="0"/>
              </a:spcAft>
              <a:buSzPts val="1400"/>
              <a:buChar char="●"/>
              <a:defRPr/>
            </a:lvl7pPr>
            <a:lvl8pPr marL="1686092" lvl="7" indent="-146363" algn="ctr">
              <a:spcBef>
                <a:spcPts val="738"/>
              </a:spcBef>
              <a:spcAft>
                <a:spcPts val="0"/>
              </a:spcAft>
              <a:buSzPts val="1400"/>
              <a:buChar char="○"/>
              <a:defRPr/>
            </a:lvl8pPr>
            <a:lvl9pPr marL="1896854" lvl="8" indent="-146363" algn="ctr">
              <a:spcBef>
                <a:spcPts val="738"/>
              </a:spcBef>
              <a:spcAft>
                <a:spcPts val="73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</p:spPr>
        <p:txBody>
          <a:bodyPr spcFirstLastPara="1" wrap="square" lIns="42145" tIns="42145" rIns="42145" bIns="4214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65" y="593392"/>
            <a:ext cx="9230304" cy="76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45" tIns="42145" rIns="42145" bIns="4214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65" y="1536700"/>
            <a:ext cx="9230304" cy="45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45" tIns="42145" rIns="42145" bIns="4214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172" y="6217890"/>
            <a:ext cx="594340" cy="52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45" tIns="42145" rIns="42145" bIns="42145" anchor="ctr" anchorCtr="0">
            <a:no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lr.com/template/lS3RarwFNeQXgq3AjC9Ud6/mapa-da-empatia/" TargetMode="External"/><Relationship Id="rId2" Type="http://schemas.openxmlformats.org/officeDocument/2006/relationships/hyperlink" Target="https://www.sebraecanvas.com/#/dashboard/feed/meus-canvas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C56D1-EF47-4B1A-85DA-251E0F2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6E00B-B8C1-413E-8879-D08DDFD0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43EF683-2BD1-4DB7-A886-614426D3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1467190"/>
            <a:ext cx="8788893" cy="52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05B1D-71D9-4DD0-901F-AF72C477E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70" y="869058"/>
            <a:ext cx="7429500" cy="47111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8C589-82A9-4976-BB7A-D9A01AF3B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" y="1443037"/>
            <a:ext cx="9075420" cy="4545905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pt-BR" dirty="0"/>
              <a:t>O 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, mais conhecido como </a:t>
            </a:r>
            <a:r>
              <a:rPr lang="pt-BR" dirty="0" err="1"/>
              <a:t>Canvas</a:t>
            </a:r>
            <a:r>
              <a:rPr lang="pt-BR" dirty="0"/>
              <a:t>, é uma ferramenta de planejamento estratégico, que permite desenvolver e esboçar modelos de negócio novos ou existentes.</a:t>
            </a:r>
          </a:p>
          <a:p>
            <a:pPr algn="just" fontAlgn="base"/>
            <a:r>
              <a:rPr lang="pt-BR" b="1" dirty="0"/>
              <a:t>É um mapa visual pré-formatado contendo nove blocos, são eles:</a:t>
            </a:r>
          </a:p>
          <a:p>
            <a:pPr algn="just" fontAlgn="base"/>
            <a:r>
              <a:rPr lang="pt-BR" b="1" dirty="0"/>
              <a:t>Oferta de valor:</a:t>
            </a:r>
            <a:r>
              <a:rPr lang="pt-BR" dirty="0"/>
              <a:t> o que sua empresa vai oferecer para o mercado que realmente terá valor para os clientes;</a:t>
            </a:r>
          </a:p>
          <a:p>
            <a:pPr algn="just" fontAlgn="base"/>
            <a:r>
              <a:rPr lang="pt-BR" b="1" dirty="0"/>
              <a:t>Segmento de clientes:</a:t>
            </a:r>
            <a:r>
              <a:rPr lang="pt-BR" dirty="0"/>
              <a:t> quais segmentos de clientes serão foco da sua empresa;</a:t>
            </a:r>
          </a:p>
          <a:p>
            <a:pPr algn="just" fontAlgn="base"/>
            <a:r>
              <a:rPr lang="pt-BR" b="1" dirty="0"/>
              <a:t>Os canais:</a:t>
            </a:r>
            <a:r>
              <a:rPr lang="pt-BR" dirty="0"/>
              <a:t> como o cliente compra e recebe seu produto e serviço;</a:t>
            </a:r>
          </a:p>
          <a:p>
            <a:pPr algn="just" fontAlgn="base"/>
            <a:r>
              <a:rPr lang="pt-BR" b="1" dirty="0"/>
              <a:t>Relacionamento com clientes</a:t>
            </a:r>
            <a:r>
              <a:rPr lang="pt-BR" dirty="0"/>
              <a:t>: como a sua empresa se relacionará com cada segmento de cliente;</a:t>
            </a:r>
          </a:p>
          <a:p>
            <a:pPr algn="just" fontAlgn="base"/>
            <a:r>
              <a:rPr lang="pt-BR" b="1" dirty="0"/>
              <a:t>Atividade-chave:</a:t>
            </a:r>
            <a:r>
              <a:rPr lang="pt-BR" dirty="0"/>
              <a:t> quais são as atividades essenciais para que seja possível entregar a Proposta de Valor;</a:t>
            </a:r>
          </a:p>
          <a:p>
            <a:pPr algn="just" fontAlgn="base"/>
            <a:r>
              <a:rPr lang="pt-BR" b="1" dirty="0"/>
              <a:t>Recursos-chave:</a:t>
            </a:r>
            <a:r>
              <a:rPr lang="pt-BR" dirty="0"/>
              <a:t> são os recursos necessários para realizar as atividades-chave;</a:t>
            </a:r>
          </a:p>
          <a:p>
            <a:pPr algn="just" fontAlgn="base"/>
            <a:r>
              <a:rPr lang="pt-BR" b="1" dirty="0"/>
              <a:t>Parcerias-chave:</a:t>
            </a:r>
            <a:r>
              <a:rPr lang="pt-BR" dirty="0"/>
              <a:t> são as atividades-chave realizadas de maneira terceirizada e os recursos principais adquiridos fora da empresa;</a:t>
            </a:r>
          </a:p>
          <a:p>
            <a:pPr algn="just" fontAlgn="base"/>
            <a:r>
              <a:rPr lang="pt-BR" b="1" dirty="0"/>
              <a:t>Fontes de receita:</a:t>
            </a:r>
            <a:r>
              <a:rPr lang="pt-BR" dirty="0"/>
              <a:t> são as formas de obter receita por meio de propostas de valor.</a:t>
            </a:r>
          </a:p>
          <a:p>
            <a:pPr algn="just" fontAlgn="base"/>
            <a:r>
              <a:rPr lang="pt-BR" b="1" dirty="0"/>
              <a:t>Estrutura de custos:</a:t>
            </a:r>
            <a:r>
              <a:rPr lang="pt-BR" dirty="0"/>
              <a:t> São os custos relevantes necessários para que a estrutura proposta possa funcionar.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8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6242-4809-4BE2-90B3-CB7039777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474" y="252351"/>
            <a:ext cx="7429500" cy="990522"/>
          </a:xfrm>
        </p:spPr>
        <p:txBody>
          <a:bodyPr/>
          <a:lstStyle/>
          <a:p>
            <a:r>
              <a:rPr lang="pt-BR" dirty="0"/>
              <a:t>Mapa de empatia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3E8B2-25CB-4153-82FB-0F6501E9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537" y="1586807"/>
            <a:ext cx="7429500" cy="16557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12A01A93-24A2-41DD-8488-BE412F37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37" y="1242873"/>
            <a:ext cx="7957475" cy="55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D08C2-9E78-4773-AF93-E33C28BE7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Sites para construir o </a:t>
            </a:r>
            <a:r>
              <a:rPr lang="pt-BR" dirty="0" err="1"/>
              <a:t>Canvas</a:t>
            </a:r>
            <a:r>
              <a:rPr lang="pt-BR" dirty="0"/>
              <a:t> e Mapa de empatia online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AB067D-E32C-4810-B833-157C8993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2133599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https://www.sebraecanvas.com/#/dashboard/feed/meus-canvas</a:t>
            </a:r>
            <a:endParaRPr lang="pt-BR" dirty="0"/>
          </a:p>
          <a:p>
            <a:endParaRPr lang="pt-BR" dirty="0"/>
          </a:p>
          <a:p>
            <a:r>
              <a:rPr lang="pt-BR">
                <a:hlinkClick r:id="rId3"/>
              </a:rPr>
              <a:t>https://www.creatlr.com/template/lS3RarwFNeQXgq3AjC9Ud6/mapa-da-empatia/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409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80282D3A03A044B328157B8673AD4E" ma:contentTypeVersion="3" ma:contentTypeDescription="Crie um novo documento." ma:contentTypeScope="" ma:versionID="9443c3a56cb96c10c1db844df1f0c644">
  <xsd:schema xmlns:xsd="http://www.w3.org/2001/XMLSchema" xmlns:xs="http://www.w3.org/2001/XMLSchema" xmlns:p="http://schemas.microsoft.com/office/2006/metadata/properties" xmlns:ns2="dcd94355-ea14-42cd-9e45-ff239368bff7" targetNamespace="http://schemas.microsoft.com/office/2006/metadata/properties" ma:root="true" ma:fieldsID="ca501d43394212ffa87387129f64d02d" ns2:_="">
    <xsd:import namespace="dcd94355-ea14-42cd-9e45-ff239368bf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94355-ea14-42cd-9e45-ff239368b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987E1-639C-447D-B4EC-481009CCD3AC}"/>
</file>

<file path=customXml/itemProps2.xml><?xml version="1.0" encoding="utf-8"?>
<ds:datastoreItem xmlns:ds="http://schemas.openxmlformats.org/officeDocument/2006/customXml" ds:itemID="{D700E595-F3F7-4C3C-BCB3-46B79180CE3F}"/>
</file>

<file path=customXml/itemProps3.xml><?xml version="1.0" encoding="utf-8"?>
<ds:datastoreItem xmlns:ds="http://schemas.openxmlformats.org/officeDocument/2006/customXml" ds:itemID="{A0F45BBB-7404-48FE-9CA9-DF01D617A0FC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228</Words>
  <Application>Microsoft Office PowerPoint</Application>
  <PresentationFormat>Papel A4 (210 x 297 mm)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Canvas</vt:lpstr>
      <vt:lpstr>Canvas</vt:lpstr>
      <vt:lpstr>Mapa de empatia</vt:lpstr>
      <vt:lpstr>Sites para construir o Canvas e Mapa de empatia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Ronaldo Jorge</dc:creator>
  <cp:lastModifiedBy>meninaline@uol.com.br</cp:lastModifiedBy>
  <cp:revision>4</cp:revision>
  <dcterms:modified xsi:type="dcterms:W3CDTF">2020-05-06T17:48:06Z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0x0101000280282D3A03A044B328157B8673AD4E</vt:lpwstr>
  </property>
</Properties>
</file>