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69" r:id="rId5"/>
    <p:sldId id="256" r:id="rId6"/>
    <p:sldId id="259" r:id="rId7"/>
    <p:sldId id="257" r:id="rId8"/>
    <p:sldId id="262" r:id="rId9"/>
    <p:sldId id="263" r:id="rId10"/>
    <p:sldId id="272" r:id="rId11"/>
    <p:sldId id="271" r:id="rId12"/>
    <p:sldId id="270" r:id="rId13"/>
    <p:sldId id="266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C9BE"/>
    <a:srgbClr val="3B4674"/>
    <a:srgbClr val="4376AB"/>
    <a:srgbClr val="87D9D1"/>
    <a:srgbClr val="01A49F"/>
    <a:srgbClr val="1990AE"/>
    <a:srgbClr val="5F5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4582" autoAdjust="0"/>
  </p:normalViewPr>
  <p:slideViewPr>
    <p:cSldViewPr snapToGrid="0">
      <p:cViewPr varScale="1">
        <p:scale>
          <a:sx n="79" d="100"/>
          <a:sy n="79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A026B-C58B-477D-9F3B-530661A78D3C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7DB14-2301-4650-BD9E-57BE6ABF88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98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7DB14-2301-4650-BD9E-57BE6ABF881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906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7DB14-2301-4650-BD9E-57BE6ABF881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51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7DB14-2301-4650-BD9E-57BE6ABF881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028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7DB14-2301-4650-BD9E-57BE6ABF881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526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F68CA-939D-4F90-8664-129622A0E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81FC3-46DC-4175-85B3-33AA974DD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2412CA-2012-490E-86B7-22E77146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0E35-FD83-4497-B7FA-E2B59B43137D}" type="datetime1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CB1226-E3D1-4272-9083-DD298C4A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B3841E-D976-4DA6-A6B0-80C290CB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67E3-756F-4AF2-8E8F-828FFC89B9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47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0C7C2-7D98-4884-8AAA-544563AB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A37566-1B88-4966-9321-E3521B715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A2F2-6D87-45B3-BCFA-0F9DF696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03CC-644E-466E-8389-7290A41C60EA}" type="datetime1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B82A48-32D1-46BB-9770-84EE1013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400FB4-87C9-4430-9A6E-CD2F9A3B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67E3-756F-4AF2-8E8F-828FFC89B9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0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73C434-25FF-4755-BE63-F02226BDE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770CEA-B183-4983-8E8F-1B45D744C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4109DF-8FD3-4076-8248-C50F11A65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24C1-BF6C-49B3-AE3D-2B74599DE4FF}" type="datetime1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938A46-BB8B-46E3-BB86-ABEEDD83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E018F9-3748-42E0-9D8D-A5267C4BB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67E3-756F-4AF2-8E8F-828FFC89B9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88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965C2-56DD-43E5-8747-B2E5AE75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C9C46F-A1F3-4B8A-AECA-4F87F4C55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BDE8CF-6D08-4388-9E9E-EAE6ED93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CDCA-24B6-4655-BF71-3AB6BCA240D1}" type="datetime1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1A5549-A7F9-44CE-AA8F-9C32220A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F4B872-45ED-40E3-9883-6F4B8E42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67E3-756F-4AF2-8E8F-828FFC89B9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40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4C511-E588-4616-B8A7-F0E2C1D28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70CB0F-E36D-48CC-8376-41D70640B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C70DEB-07A5-4511-AC3A-118624723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826B-D8A3-4CCF-BC5B-558E10734F22}" type="datetime1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D75657-3298-4029-8301-A044AB8C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B6738D-D055-4404-A951-5F305AFC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67E3-756F-4AF2-8E8F-828FFC89B9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86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0C0C9-37E2-436A-98BC-DAA1F842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99041B-52C4-47B7-8032-B72BF2BFD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2CA2F4-2A9A-46A6-99A2-B77997ACC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47148C-B6BD-4101-A1F7-C2DD2A42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B351-9036-44E6-9F93-EB4A654E38A1}" type="datetime1">
              <a:rPr lang="pt-BR" smtClean="0"/>
              <a:t>27/05/2020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51900A-A2AE-4C0C-8F51-07AAF1B4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A15DC9-4BEE-4C8D-A042-77150CB7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67E3-756F-4AF2-8E8F-828FFC89B9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65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D6EA8-FE6C-4013-AE2A-B41A5867E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55C2CE-4482-45E7-856A-2FC676E72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BC93F7-3AFF-471F-9B6B-9C47316AE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1B5944-25A5-4C40-8546-3B75210F5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F01FE78-81B7-4996-A6E0-0E027DCE3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0590663-95A1-45D1-B1B4-434C6E00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942C-6D03-4E74-84CD-96D5AB99BFB2}" type="datetime1">
              <a:rPr lang="pt-BR" smtClean="0"/>
              <a:t>27/05/2020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5340C95-0726-4DC6-A534-3AFE28DA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4553DAD-10CC-44D2-B1A6-C0DF160D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67E3-756F-4AF2-8E8F-828FFC89B9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5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9BD13-8FAF-4F25-82E3-A5034AEC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E250CE-8E5D-4DA5-A612-7333BC2B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6C0C-75FD-4506-9E3A-728F5B60318D}" type="datetime1">
              <a:rPr lang="pt-BR" smtClean="0"/>
              <a:t>27/05/2020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8F9F3A5-7ADA-4307-A2A5-4C9454AE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486DE2-63ED-4AC9-BAB8-71C79F98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67E3-756F-4AF2-8E8F-828FFC89B9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1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4F5A206-AFB3-403F-8E5A-126B897E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9E8B-1685-4B77-9EDB-3FC0B5245493}" type="datetime1">
              <a:rPr lang="pt-BR" smtClean="0"/>
              <a:t>27/05/2020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88D9DB-F178-410C-B414-8BCEAEBC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821071-FF9A-4E90-9DAC-9B9FCD2A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67E3-756F-4AF2-8E8F-828FFC89B9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13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B3AF6-9F30-4CFA-BE67-312492C1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CD52D1-123C-4965-8201-2DA20C04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BA6DF6-8100-4A22-8C49-F0D779803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522957-BEE7-4FEC-B062-7CB214B90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E7C9-9052-402A-9DA0-C7D2A9917EDF}" type="datetime1">
              <a:rPr lang="pt-BR" smtClean="0"/>
              <a:t>27/05/2020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F7D948-0E41-4A7B-BD02-CF47CD4CB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4437D5-D5A3-401B-BFD7-D1262082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67E3-756F-4AF2-8E8F-828FFC89B9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2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72E58-0599-448C-A284-4C728BE3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544B75C-64AF-46AA-BBCF-CA7F7B6405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B082CB-55DA-4AC7-868D-58CF7FA7D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71AFFF-BF94-4BDB-9C1A-976C47D9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C89B-3344-45AF-B6E9-55269434DA7E}" type="datetime1">
              <a:rPr lang="pt-BR" smtClean="0"/>
              <a:t>27/05/2020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76C93C-D70F-4EC9-938B-E6E2EE5E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AB48B9-C2E8-4D0E-8474-DFE21360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67E3-756F-4AF2-8E8F-828FFC89B9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1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FA2B36-2A44-4FB3-AC30-6ECCF5FC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1AA9AD-3DC7-406E-889B-2C576DF4F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6B7466-2F81-405C-B5EA-3A806BA1B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FA51F-FFDB-4630-94D8-EEEE33C0DD9D}" type="datetime1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A6A050-1BBB-4E89-A449-53C6E735D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95461F-8DF0-4016-988E-86563B31A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067E3-756F-4AF2-8E8F-828FFC89B9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82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4.jpeg"/><Relationship Id="rId21" Type="http://schemas.openxmlformats.org/officeDocument/2006/relationships/image" Target="../media/image25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Fundo preto com letras brancas&#10;&#10;Descrição gerada automaticamente">
            <a:extLst>
              <a:ext uri="{FF2B5EF4-FFF2-40B4-BE49-F238E27FC236}">
                <a16:creationId xmlns:a16="http://schemas.microsoft.com/office/drawing/2014/main" id="{A0946D35-F1D7-4A4C-9840-B63FFD3E7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5620" y="-1085611"/>
            <a:ext cx="14109192" cy="9202853"/>
          </a:xfrm>
          <a:prstGeom prst="rect">
            <a:avLst/>
          </a:prstGeom>
        </p:spPr>
      </p:pic>
      <p:pic>
        <p:nvPicPr>
          <p:cNvPr id="7" name="Imagem 6" descr="Uma imagem contendo acessório, guarda-chuva&#10;&#10;Descrição gerada automaticamente">
            <a:extLst>
              <a:ext uri="{FF2B5EF4-FFF2-40B4-BE49-F238E27FC236}">
                <a16:creationId xmlns:a16="http://schemas.microsoft.com/office/drawing/2014/main" id="{DBE22654-EB05-42BE-8B1D-668AA444B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56938" y="653350"/>
            <a:ext cx="5894454" cy="5894454"/>
          </a:xfrm>
          <a:prstGeom prst="rect">
            <a:avLst/>
          </a:prstGeom>
        </p:spPr>
      </p:pic>
      <p:pic>
        <p:nvPicPr>
          <p:cNvPr id="13" name="Imagem 12" descr="Uma imagem contendo pipa, voando, avião, homem&#10;&#10;Descrição gerada automaticamente">
            <a:extLst>
              <a:ext uri="{FF2B5EF4-FFF2-40B4-BE49-F238E27FC236}">
                <a16:creationId xmlns:a16="http://schemas.microsoft.com/office/drawing/2014/main" id="{F4C46251-2F73-410E-AC30-2F1256DE5E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72887">
            <a:off x="9457602" y="1978221"/>
            <a:ext cx="6858000" cy="6992712"/>
          </a:xfrm>
          <a:prstGeom prst="rect">
            <a:avLst/>
          </a:prstGeom>
        </p:spPr>
      </p:pic>
      <p:pic>
        <p:nvPicPr>
          <p:cNvPr id="12" name="Imagem 11" descr="Uma imagem contendo pipa, voando, avião, homem&#10;&#10;Descrição gerada automaticamente">
            <a:extLst>
              <a:ext uri="{FF2B5EF4-FFF2-40B4-BE49-F238E27FC236}">
                <a16:creationId xmlns:a16="http://schemas.microsoft.com/office/drawing/2014/main" id="{F516A051-8600-4E05-8F03-74B2239D50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57406">
            <a:off x="7152179" y="-3851380"/>
            <a:ext cx="6858000" cy="699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9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 descr="Uma imagem contendo mapa&#10;&#10;Descrição gerada automaticamente">
            <a:extLst>
              <a:ext uri="{FF2B5EF4-FFF2-40B4-BE49-F238E27FC236}">
                <a16:creationId xmlns:a16="http://schemas.microsoft.com/office/drawing/2014/main" id="{590B06DD-EED2-4A57-B71E-F63D03850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80714">
            <a:off x="-1587553" y="3950926"/>
            <a:ext cx="4885179" cy="6910833"/>
          </a:xfrm>
          <a:prstGeom prst="rect">
            <a:avLst/>
          </a:prstGeom>
        </p:spPr>
      </p:pic>
      <p:pic>
        <p:nvPicPr>
          <p:cNvPr id="25" name="Imagem 24" descr="Uma imagem contendo mapa&#10;&#10;Descrição gerada automaticamente">
            <a:extLst>
              <a:ext uri="{FF2B5EF4-FFF2-40B4-BE49-F238E27FC236}">
                <a16:creationId xmlns:a16="http://schemas.microsoft.com/office/drawing/2014/main" id="{CBD76220-82E2-477C-BC83-A02F0519A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17329">
            <a:off x="10025204" y="-718333"/>
            <a:ext cx="4885179" cy="691083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E386E2-2247-4FCF-8969-D7ADB39F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53441" y="6273222"/>
            <a:ext cx="2743200" cy="365125"/>
          </a:xfrm>
        </p:spPr>
        <p:txBody>
          <a:bodyPr/>
          <a:lstStyle/>
          <a:p>
            <a:fld id="{E45067E3-756F-4AF2-8E8F-828FFC89B989}" type="slidenum">
              <a:rPr lang="pt-BR" sz="1600" smtClean="0">
                <a:latin typeface="Tw Cen MT" panose="020B0602020104020603" pitchFamily="34" charset="0"/>
              </a:rPr>
              <a:t>10</a:t>
            </a:fld>
            <a:endParaRPr lang="pt-BR" sz="1600" dirty="0">
              <a:latin typeface="Tw Cen MT" panose="020B0602020104020603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F852B80-B495-48E0-8160-9659B5586383}"/>
              </a:ext>
            </a:extLst>
          </p:cNvPr>
          <p:cNvSpPr txBox="1"/>
          <p:nvPr/>
        </p:nvSpPr>
        <p:spPr>
          <a:xfrm>
            <a:off x="9594376" y="941696"/>
            <a:ext cx="1583140" cy="1050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26" name="Imagem 25" descr="Uma imagem contendo mapa&#10;&#10;Descrição gerada automaticamente">
            <a:extLst>
              <a:ext uri="{FF2B5EF4-FFF2-40B4-BE49-F238E27FC236}">
                <a16:creationId xmlns:a16="http://schemas.microsoft.com/office/drawing/2014/main" id="{14CB36D1-B0D9-451E-BF9F-A450C6A47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16166">
            <a:off x="9983680" y="2297113"/>
            <a:ext cx="4885179" cy="6910833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D5936631-3324-431D-88AA-02441B4CEB95}"/>
              </a:ext>
            </a:extLst>
          </p:cNvPr>
          <p:cNvSpPr txBox="1"/>
          <p:nvPr/>
        </p:nvSpPr>
        <p:spPr>
          <a:xfrm>
            <a:off x="4122287" y="4623049"/>
            <a:ext cx="4583873" cy="663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2" name="Imagem 11" descr="Fundo preto com letras brancas&#10;&#10;Descrição gerada automaticamente">
            <a:extLst>
              <a:ext uri="{FF2B5EF4-FFF2-40B4-BE49-F238E27FC236}">
                <a16:creationId xmlns:a16="http://schemas.microsoft.com/office/drawing/2014/main" id="{965F76BA-D7DD-42BF-BA57-428A9140F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5620" y="-1085611"/>
            <a:ext cx="14109192" cy="920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9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 descr="Uma imagem contendo mapa&#10;&#10;Descrição gerada automaticamente">
            <a:extLst>
              <a:ext uri="{FF2B5EF4-FFF2-40B4-BE49-F238E27FC236}">
                <a16:creationId xmlns:a16="http://schemas.microsoft.com/office/drawing/2014/main" id="{EE2AFC3A-338F-40FA-8475-B9C293E63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15537">
            <a:off x="-2180685" y="1665906"/>
            <a:ext cx="4885179" cy="6910833"/>
          </a:xfrm>
          <a:prstGeom prst="rect">
            <a:avLst/>
          </a:prstGeom>
        </p:spPr>
      </p:pic>
      <p:pic>
        <p:nvPicPr>
          <p:cNvPr id="26" name="Imagem 25" descr="Uma imagem contendo mapa&#10;&#10;Descrição gerada automaticamente">
            <a:extLst>
              <a:ext uri="{FF2B5EF4-FFF2-40B4-BE49-F238E27FC236}">
                <a16:creationId xmlns:a16="http://schemas.microsoft.com/office/drawing/2014/main" id="{1DB40379-7ABE-4089-8EC1-E160F3F0E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17275">
            <a:off x="8298647" y="-4477331"/>
            <a:ext cx="4885179" cy="6910833"/>
          </a:xfrm>
          <a:prstGeom prst="rect">
            <a:avLst/>
          </a:prstGeom>
        </p:spPr>
      </p:pic>
      <p:pic>
        <p:nvPicPr>
          <p:cNvPr id="25" name="Imagem 24" descr="Uma imagem contendo mapa&#10;&#10;Descrição gerada automaticamente">
            <a:extLst>
              <a:ext uri="{FF2B5EF4-FFF2-40B4-BE49-F238E27FC236}">
                <a16:creationId xmlns:a16="http://schemas.microsoft.com/office/drawing/2014/main" id="{EC07FF6E-CC02-485C-AB8C-5C0F302B9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97848">
            <a:off x="10996275" y="2723371"/>
            <a:ext cx="4885179" cy="691083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E386E2-2247-4FCF-8969-D7ADB39F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53441" y="6273222"/>
            <a:ext cx="2743200" cy="365125"/>
          </a:xfrm>
        </p:spPr>
        <p:txBody>
          <a:bodyPr/>
          <a:lstStyle/>
          <a:p>
            <a:fld id="{E45067E3-756F-4AF2-8E8F-828FFC89B989}" type="slidenum">
              <a:rPr lang="pt-BR" sz="1600" smtClean="0">
                <a:latin typeface="Tw Cen MT" panose="020B0602020104020603" pitchFamily="34" charset="0"/>
              </a:rPr>
              <a:t>2</a:t>
            </a:fld>
            <a:endParaRPr lang="pt-BR" sz="1600" dirty="0">
              <a:latin typeface="Tw Cen MT" panose="020B06020201040206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C1AD7B-886E-4C68-A5DC-FEEF66C38A90}"/>
              </a:ext>
            </a:extLst>
          </p:cNvPr>
          <p:cNvSpPr txBox="1"/>
          <p:nvPr/>
        </p:nvSpPr>
        <p:spPr>
          <a:xfrm>
            <a:off x="689759" y="314656"/>
            <a:ext cx="458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pc="300" dirty="0">
                <a:solidFill>
                  <a:srgbClr val="01A49F"/>
                </a:solidFill>
                <a:latin typeface="Tw Cen MT" panose="020B0602020104020603" pitchFamily="34" charset="0"/>
              </a:rPr>
              <a:t>INTEGRANTES</a:t>
            </a:r>
            <a:endParaRPr lang="pt-BR" spc="300" dirty="0">
              <a:solidFill>
                <a:srgbClr val="01A49F"/>
              </a:solidFill>
              <a:latin typeface="Tw Cen MT" panose="020B0602020104020603" pitchFamily="34" charset="0"/>
            </a:endParaRPr>
          </a:p>
        </p:txBody>
      </p:sp>
      <p:sp>
        <p:nvSpPr>
          <p:cNvPr id="73" name="Hexágono 72">
            <a:extLst>
              <a:ext uri="{FF2B5EF4-FFF2-40B4-BE49-F238E27FC236}">
                <a16:creationId xmlns:a16="http://schemas.microsoft.com/office/drawing/2014/main" id="{AE1400C7-17D4-4AB9-B8A9-AB470ED4AAA3}"/>
              </a:ext>
            </a:extLst>
          </p:cNvPr>
          <p:cNvSpPr/>
          <p:nvPr/>
        </p:nvSpPr>
        <p:spPr>
          <a:xfrm>
            <a:off x="1919426" y="3429000"/>
            <a:ext cx="1869743" cy="1692322"/>
          </a:xfrm>
          <a:prstGeom prst="hexagon">
            <a:avLst/>
          </a:prstGeom>
          <a:noFill/>
          <a:ln>
            <a:solidFill>
              <a:srgbClr val="01A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Hexágono 73">
            <a:extLst>
              <a:ext uri="{FF2B5EF4-FFF2-40B4-BE49-F238E27FC236}">
                <a16:creationId xmlns:a16="http://schemas.microsoft.com/office/drawing/2014/main" id="{855820CE-F8D7-44AC-9EE4-C89D17ACBBE4}"/>
              </a:ext>
            </a:extLst>
          </p:cNvPr>
          <p:cNvSpPr/>
          <p:nvPr/>
        </p:nvSpPr>
        <p:spPr>
          <a:xfrm>
            <a:off x="3518369" y="2446481"/>
            <a:ext cx="1869743" cy="1692322"/>
          </a:xfrm>
          <a:prstGeom prst="hexagon">
            <a:avLst/>
          </a:prstGeom>
          <a:noFill/>
          <a:ln>
            <a:solidFill>
              <a:srgbClr val="01A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Hexágono 74">
            <a:extLst>
              <a:ext uri="{FF2B5EF4-FFF2-40B4-BE49-F238E27FC236}">
                <a16:creationId xmlns:a16="http://schemas.microsoft.com/office/drawing/2014/main" id="{D73C12EB-020D-4566-83E5-149897398BB6}"/>
              </a:ext>
            </a:extLst>
          </p:cNvPr>
          <p:cNvSpPr/>
          <p:nvPr/>
        </p:nvSpPr>
        <p:spPr>
          <a:xfrm>
            <a:off x="5133474" y="3429000"/>
            <a:ext cx="1869743" cy="1692322"/>
          </a:xfrm>
          <a:prstGeom prst="hexagon">
            <a:avLst/>
          </a:prstGeom>
          <a:noFill/>
          <a:ln>
            <a:solidFill>
              <a:srgbClr val="01A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Hexágono 77">
            <a:extLst>
              <a:ext uri="{FF2B5EF4-FFF2-40B4-BE49-F238E27FC236}">
                <a16:creationId xmlns:a16="http://schemas.microsoft.com/office/drawing/2014/main" id="{83C935FD-B656-4C50-8B59-ECA4E85CE5D8}"/>
              </a:ext>
            </a:extLst>
          </p:cNvPr>
          <p:cNvSpPr/>
          <p:nvPr/>
        </p:nvSpPr>
        <p:spPr>
          <a:xfrm>
            <a:off x="6732417" y="2446481"/>
            <a:ext cx="1869743" cy="1692322"/>
          </a:xfrm>
          <a:prstGeom prst="hexagon">
            <a:avLst/>
          </a:prstGeom>
          <a:noFill/>
          <a:ln>
            <a:solidFill>
              <a:srgbClr val="01A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Hexágono 78">
            <a:extLst>
              <a:ext uri="{FF2B5EF4-FFF2-40B4-BE49-F238E27FC236}">
                <a16:creationId xmlns:a16="http://schemas.microsoft.com/office/drawing/2014/main" id="{3A86FB18-4A71-4952-B00E-60E607F52A4C}"/>
              </a:ext>
            </a:extLst>
          </p:cNvPr>
          <p:cNvSpPr/>
          <p:nvPr/>
        </p:nvSpPr>
        <p:spPr>
          <a:xfrm>
            <a:off x="8347522" y="3429000"/>
            <a:ext cx="1869743" cy="1692322"/>
          </a:xfrm>
          <a:prstGeom prst="hexagon">
            <a:avLst/>
          </a:prstGeom>
          <a:noFill/>
          <a:ln>
            <a:solidFill>
              <a:srgbClr val="01A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Hexágono 79">
            <a:extLst>
              <a:ext uri="{FF2B5EF4-FFF2-40B4-BE49-F238E27FC236}">
                <a16:creationId xmlns:a16="http://schemas.microsoft.com/office/drawing/2014/main" id="{6476E1FA-2BD1-41C6-BB13-EC0B7E424B2A}"/>
              </a:ext>
            </a:extLst>
          </p:cNvPr>
          <p:cNvSpPr/>
          <p:nvPr/>
        </p:nvSpPr>
        <p:spPr>
          <a:xfrm>
            <a:off x="9946465" y="2446481"/>
            <a:ext cx="1869743" cy="1692322"/>
          </a:xfrm>
          <a:prstGeom prst="hexagon">
            <a:avLst/>
          </a:prstGeom>
          <a:noFill/>
          <a:ln>
            <a:solidFill>
              <a:srgbClr val="01A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71" name="CaixaDeTexto 2070">
            <a:extLst>
              <a:ext uri="{FF2B5EF4-FFF2-40B4-BE49-F238E27FC236}">
                <a16:creationId xmlns:a16="http://schemas.microsoft.com/office/drawing/2014/main" id="{BEC68026-B439-46F0-8CD8-60678F1DE2CA}"/>
              </a:ext>
            </a:extLst>
          </p:cNvPr>
          <p:cNvSpPr txBox="1"/>
          <p:nvPr/>
        </p:nvSpPr>
        <p:spPr>
          <a:xfrm>
            <a:off x="6849199" y="1955222"/>
            <a:ext cx="2140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Matheus Costa</a:t>
            </a:r>
            <a:endParaRPr lang="pt-BR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D8C89884-321F-4C64-80AA-1E585FEA7EE9}"/>
              </a:ext>
            </a:extLst>
          </p:cNvPr>
          <p:cNvSpPr txBox="1"/>
          <p:nvPr/>
        </p:nvSpPr>
        <p:spPr>
          <a:xfrm>
            <a:off x="9837043" y="1955222"/>
            <a:ext cx="2354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Vicente carvalho</a:t>
            </a:r>
            <a:endParaRPr lang="pt-BR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51F50257-DAE1-4EA2-8AFF-7E3CD644EC67}"/>
              </a:ext>
            </a:extLst>
          </p:cNvPr>
          <p:cNvSpPr txBox="1"/>
          <p:nvPr/>
        </p:nvSpPr>
        <p:spPr>
          <a:xfrm>
            <a:off x="8212001" y="5412526"/>
            <a:ext cx="2140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Sebastião Alves</a:t>
            </a:r>
            <a:endParaRPr lang="pt-BR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27529B8-FD26-4C6A-A31A-6B19237CF356}"/>
              </a:ext>
            </a:extLst>
          </p:cNvPr>
          <p:cNvSpPr txBox="1"/>
          <p:nvPr/>
        </p:nvSpPr>
        <p:spPr>
          <a:xfrm>
            <a:off x="5119452" y="5412526"/>
            <a:ext cx="2140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Henrique</a:t>
            </a:r>
            <a:endParaRPr lang="pt-BR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C52D4E04-6F0A-494F-9007-0092096996F3}"/>
              </a:ext>
            </a:extLst>
          </p:cNvPr>
          <p:cNvSpPr txBox="1"/>
          <p:nvPr/>
        </p:nvSpPr>
        <p:spPr>
          <a:xfrm>
            <a:off x="3537724" y="1924443"/>
            <a:ext cx="2140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Paula Lívia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71C3B0DD-8D0B-47D9-82A2-4A308D34A66A}"/>
              </a:ext>
            </a:extLst>
          </p:cNvPr>
          <p:cNvSpPr txBox="1"/>
          <p:nvPr/>
        </p:nvSpPr>
        <p:spPr>
          <a:xfrm>
            <a:off x="2128093" y="5412526"/>
            <a:ext cx="2140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de Souza</a:t>
            </a:r>
            <a:endParaRPr lang="pt-BR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7BBA92DE-A36C-49E7-AD61-B8711EE5D2D7}"/>
              </a:ext>
            </a:extLst>
          </p:cNvPr>
          <p:cNvSpPr txBox="1"/>
          <p:nvPr/>
        </p:nvSpPr>
        <p:spPr>
          <a:xfrm>
            <a:off x="300638" y="1955222"/>
            <a:ext cx="243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Aline Mendonça</a:t>
            </a:r>
            <a:endParaRPr lang="pt-BR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 descr="Mulher dentro de carro&#10;&#10;Descrição gerada automaticamente">
            <a:extLst>
              <a:ext uri="{FF2B5EF4-FFF2-40B4-BE49-F238E27FC236}">
                <a16:creationId xmlns:a16="http://schemas.microsoft.com/office/drawing/2014/main" id="{A2DE4680-4B9F-436C-A93C-52DDBEC3D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30" y="2446481"/>
            <a:ext cx="1242258" cy="124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554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8" grpId="0" animBg="1"/>
      <p:bldP spid="79" grpId="0" animBg="1"/>
      <p:bldP spid="80" grpId="0" animBg="1"/>
      <p:bldP spid="2071" grpId="0"/>
      <p:bldP spid="85" grpId="0"/>
      <p:bldP spid="86" grpId="0"/>
      <p:bldP spid="87" grpId="0"/>
      <p:bldP spid="88" grpId="0"/>
      <p:bldP spid="89" grpId="0"/>
      <p:bldP spid="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26" descr="Uma imagem contendo mapa&#10;&#10;Descrição gerada automaticamente">
            <a:extLst>
              <a:ext uri="{FF2B5EF4-FFF2-40B4-BE49-F238E27FC236}">
                <a16:creationId xmlns:a16="http://schemas.microsoft.com/office/drawing/2014/main" id="{F4A4FE1F-8DDA-47EB-9019-5447ABB76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83094" flipV="1">
            <a:off x="-1989217" y="1967600"/>
            <a:ext cx="5031164" cy="6910039"/>
          </a:xfrm>
          <a:prstGeom prst="rect">
            <a:avLst/>
          </a:prstGeom>
        </p:spPr>
      </p:pic>
      <p:pic>
        <p:nvPicPr>
          <p:cNvPr id="3" name="Imagem 2" descr="Uma imagem contendo mapa&#10;&#10;Descrição gerada automaticamente">
            <a:extLst>
              <a:ext uri="{FF2B5EF4-FFF2-40B4-BE49-F238E27FC236}">
                <a16:creationId xmlns:a16="http://schemas.microsoft.com/office/drawing/2014/main" id="{4D6AF311-6110-4649-A67E-F6DE64A2E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88603">
            <a:off x="9018039" y="-803091"/>
            <a:ext cx="4885179" cy="691083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E386E2-2247-4FCF-8969-D7ADB39F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53441" y="6273222"/>
            <a:ext cx="2743200" cy="365125"/>
          </a:xfrm>
        </p:spPr>
        <p:txBody>
          <a:bodyPr/>
          <a:lstStyle/>
          <a:p>
            <a:fld id="{E45067E3-756F-4AF2-8E8F-828FFC89B989}" type="slidenum">
              <a:rPr lang="pt-BR" sz="1600" smtClean="0">
                <a:latin typeface="Tw Cen MT" panose="020B0602020104020603" pitchFamily="34" charset="0"/>
              </a:rPr>
              <a:t>3</a:t>
            </a:fld>
            <a:endParaRPr lang="pt-BR" sz="1600" dirty="0">
              <a:latin typeface="Tw Cen MT" panose="020B06020201040206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C1AD7B-886E-4C68-A5DC-FEEF66C38A90}"/>
              </a:ext>
            </a:extLst>
          </p:cNvPr>
          <p:cNvSpPr txBox="1"/>
          <p:nvPr/>
        </p:nvSpPr>
        <p:spPr>
          <a:xfrm>
            <a:off x="689759" y="314656"/>
            <a:ext cx="458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pc="300" dirty="0">
                <a:solidFill>
                  <a:srgbClr val="01A49F"/>
                </a:solidFill>
                <a:latin typeface="Tw Cen MT" panose="020B0602020104020603" pitchFamily="34" charset="0"/>
              </a:rPr>
              <a:t>HISTÓRICO</a:t>
            </a:r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1ED972EC-B9C4-426F-B14F-18F7D02F5ADE}"/>
              </a:ext>
            </a:extLst>
          </p:cNvPr>
          <p:cNvCxnSpPr>
            <a:cxnSpLocks/>
          </p:cNvCxnSpPr>
          <p:nvPr/>
        </p:nvCxnSpPr>
        <p:spPr>
          <a:xfrm>
            <a:off x="5923299" y="2433647"/>
            <a:ext cx="0" cy="97750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D188F441-594C-42D0-BC7D-12C26B428668}"/>
              </a:ext>
            </a:extLst>
          </p:cNvPr>
          <p:cNvSpPr/>
          <p:nvPr/>
        </p:nvSpPr>
        <p:spPr>
          <a:xfrm>
            <a:off x="2696809" y="3328291"/>
            <a:ext cx="180621" cy="169333"/>
          </a:xfrm>
          <a:prstGeom prst="ellipse">
            <a:avLst/>
          </a:prstGeom>
          <a:solidFill>
            <a:srgbClr val="01A49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4A7B4915-8851-4DE2-8CD1-68EBEB09B45A}"/>
              </a:ext>
            </a:extLst>
          </p:cNvPr>
          <p:cNvSpPr/>
          <p:nvPr/>
        </p:nvSpPr>
        <p:spPr>
          <a:xfrm>
            <a:off x="5833880" y="3322074"/>
            <a:ext cx="180621" cy="169333"/>
          </a:xfrm>
          <a:prstGeom prst="ellipse">
            <a:avLst/>
          </a:prstGeom>
          <a:solidFill>
            <a:srgbClr val="4376A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32B5D41E-1A42-4C48-B3E7-C59DC85A9B76}"/>
              </a:ext>
            </a:extLst>
          </p:cNvPr>
          <p:cNvSpPr/>
          <p:nvPr/>
        </p:nvSpPr>
        <p:spPr>
          <a:xfrm>
            <a:off x="9204852" y="3328291"/>
            <a:ext cx="180621" cy="169333"/>
          </a:xfrm>
          <a:prstGeom prst="ellipse">
            <a:avLst/>
          </a:prstGeom>
          <a:solidFill>
            <a:srgbClr val="5F5CA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690A2A64-29FC-4E0D-9BE1-E506F03942AA}"/>
              </a:ext>
            </a:extLst>
          </p:cNvPr>
          <p:cNvCxnSpPr>
            <a:cxnSpLocks/>
          </p:cNvCxnSpPr>
          <p:nvPr/>
        </p:nvCxnSpPr>
        <p:spPr>
          <a:xfrm>
            <a:off x="2787119" y="3511367"/>
            <a:ext cx="0" cy="90850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F5002DB-A504-4190-960F-290AC4421F10}"/>
              </a:ext>
            </a:extLst>
          </p:cNvPr>
          <p:cNvCxnSpPr>
            <a:cxnSpLocks/>
          </p:cNvCxnSpPr>
          <p:nvPr/>
        </p:nvCxnSpPr>
        <p:spPr>
          <a:xfrm>
            <a:off x="9296924" y="3502696"/>
            <a:ext cx="0" cy="14519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643E1D9-058A-41ED-8533-E4A70A9B45CF}"/>
              </a:ext>
            </a:extLst>
          </p:cNvPr>
          <p:cNvCxnSpPr>
            <a:cxnSpLocks/>
          </p:cNvCxnSpPr>
          <p:nvPr/>
        </p:nvCxnSpPr>
        <p:spPr>
          <a:xfrm flipV="1">
            <a:off x="1627035" y="3404492"/>
            <a:ext cx="1065021" cy="193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60975F7C-6C2F-4C9E-91C0-2E928E1BC8B0}"/>
              </a:ext>
            </a:extLst>
          </p:cNvPr>
          <p:cNvCxnSpPr>
            <a:cxnSpLocks/>
          </p:cNvCxnSpPr>
          <p:nvPr/>
        </p:nvCxnSpPr>
        <p:spPr>
          <a:xfrm flipV="1">
            <a:off x="2877430" y="3406741"/>
            <a:ext cx="2945161" cy="622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44C79077-70CA-44ED-9824-3BABE4410BB9}"/>
              </a:ext>
            </a:extLst>
          </p:cNvPr>
          <p:cNvCxnSpPr>
            <a:cxnSpLocks/>
          </p:cNvCxnSpPr>
          <p:nvPr/>
        </p:nvCxnSpPr>
        <p:spPr>
          <a:xfrm>
            <a:off x="6025790" y="3406741"/>
            <a:ext cx="3190351" cy="621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D9ED5396-670E-4028-BF44-14058A113A98}"/>
              </a:ext>
            </a:extLst>
          </p:cNvPr>
          <p:cNvCxnSpPr>
            <a:cxnSpLocks/>
          </p:cNvCxnSpPr>
          <p:nvPr/>
        </p:nvCxnSpPr>
        <p:spPr>
          <a:xfrm>
            <a:off x="9396762" y="3386204"/>
            <a:ext cx="3029934" cy="193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Elipse 73">
            <a:extLst>
              <a:ext uri="{FF2B5EF4-FFF2-40B4-BE49-F238E27FC236}">
                <a16:creationId xmlns:a16="http://schemas.microsoft.com/office/drawing/2014/main" id="{42A962FF-6A87-4296-94A6-F7815CA3DC9C}"/>
              </a:ext>
            </a:extLst>
          </p:cNvPr>
          <p:cNvSpPr/>
          <p:nvPr/>
        </p:nvSpPr>
        <p:spPr>
          <a:xfrm>
            <a:off x="9097610" y="3223878"/>
            <a:ext cx="384516" cy="377448"/>
          </a:xfrm>
          <a:prstGeom prst="ellipse">
            <a:avLst/>
          </a:prstGeom>
          <a:noFill/>
          <a:ln w="28575">
            <a:solidFill>
              <a:srgbClr val="5F5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22AF8E86-67CB-4BD6-B42F-91FF19984B42}"/>
              </a:ext>
            </a:extLst>
          </p:cNvPr>
          <p:cNvSpPr txBox="1"/>
          <p:nvPr/>
        </p:nvSpPr>
        <p:spPr>
          <a:xfrm>
            <a:off x="2012910" y="2794202"/>
            <a:ext cx="233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1A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Janeiro, 2020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C3CA2266-3889-410A-8505-201374FD8E3F}"/>
              </a:ext>
            </a:extLst>
          </p:cNvPr>
          <p:cNvSpPr txBox="1"/>
          <p:nvPr/>
        </p:nvSpPr>
        <p:spPr>
          <a:xfrm>
            <a:off x="1348042" y="4503810"/>
            <a:ext cx="34277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empresa foi fundada por Beatriz Freitas, Camila Felix, Davi Santos, Emily Ribeiro, Ezequiel Jônatas e Gustavo Henrique.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1280B38-1EC0-452E-B38A-25070C0CC491}"/>
              </a:ext>
            </a:extLst>
          </p:cNvPr>
          <p:cNvSpPr txBox="1"/>
          <p:nvPr/>
        </p:nvSpPr>
        <p:spPr>
          <a:xfrm>
            <a:off x="5001396" y="3667498"/>
            <a:ext cx="184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4376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Fevereiro, 2020</a:t>
            </a:r>
            <a:endParaRPr lang="pt-BR" sz="1400" dirty="0">
              <a:solidFill>
                <a:srgbClr val="4376A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1177B20D-B11B-444F-8290-EC0E5BF390E9}"/>
              </a:ext>
            </a:extLst>
          </p:cNvPr>
          <p:cNvSpPr txBox="1"/>
          <p:nvPr/>
        </p:nvSpPr>
        <p:spPr>
          <a:xfrm>
            <a:off x="5001396" y="1725761"/>
            <a:ext cx="2269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Erik Rocha entrou na empresa</a:t>
            </a: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Abadi Extra Light" panose="020B0204020104020204" pitchFamily="34" charset="0"/>
              </a:rPr>
              <a:t>.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AFC7715F-E2FF-4A05-87AD-A2A6D8D3E72D}"/>
              </a:ext>
            </a:extLst>
          </p:cNvPr>
          <p:cNvSpPr txBox="1"/>
          <p:nvPr/>
        </p:nvSpPr>
        <p:spPr>
          <a:xfrm>
            <a:off x="8512331" y="2794202"/>
            <a:ext cx="184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F5C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Março, 2020</a:t>
            </a:r>
            <a:endParaRPr lang="pt-BR" sz="1400" dirty="0">
              <a:solidFill>
                <a:srgbClr val="5F5C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153FA322-E0BC-40C8-BF78-7CE7E0E7439E}"/>
              </a:ext>
            </a:extLst>
          </p:cNvPr>
          <p:cNvSpPr txBox="1"/>
          <p:nvPr/>
        </p:nvSpPr>
        <p:spPr>
          <a:xfrm>
            <a:off x="8145380" y="4954614"/>
            <a:ext cx="2502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 decidido o nome da empresa e a sua</a:t>
            </a:r>
          </a:p>
          <a:p>
            <a:pPr algn="just"/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Identidade visual.</a:t>
            </a:r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54CFD0D8-87CE-4050-96CC-2AB107F3A26D}"/>
              </a:ext>
            </a:extLst>
          </p:cNvPr>
          <p:cNvSpPr/>
          <p:nvPr/>
        </p:nvSpPr>
        <p:spPr>
          <a:xfrm>
            <a:off x="2600860" y="3235167"/>
            <a:ext cx="384516" cy="377448"/>
          </a:xfrm>
          <a:prstGeom prst="ellipse">
            <a:avLst/>
          </a:prstGeom>
          <a:noFill/>
          <a:ln w="28575">
            <a:solidFill>
              <a:srgbClr val="01A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62C5F61F-8E44-492A-AA70-94C5C2217204}"/>
              </a:ext>
            </a:extLst>
          </p:cNvPr>
          <p:cNvSpPr/>
          <p:nvPr/>
        </p:nvSpPr>
        <p:spPr>
          <a:xfrm>
            <a:off x="5726637" y="3222432"/>
            <a:ext cx="384516" cy="377448"/>
          </a:xfrm>
          <a:prstGeom prst="ellipse">
            <a:avLst/>
          </a:prstGeom>
          <a:noFill/>
          <a:ln w="28575">
            <a:solidFill>
              <a:srgbClr val="437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67907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26" descr="Uma imagem contendo mapa&#10;&#10;Descrição gerada automaticamente">
            <a:extLst>
              <a:ext uri="{FF2B5EF4-FFF2-40B4-BE49-F238E27FC236}">
                <a16:creationId xmlns:a16="http://schemas.microsoft.com/office/drawing/2014/main" id="{F4A4FE1F-8DDA-47EB-9019-5447ABB76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83094" flipV="1">
            <a:off x="-1989217" y="1967600"/>
            <a:ext cx="5031164" cy="6910039"/>
          </a:xfrm>
          <a:prstGeom prst="rect">
            <a:avLst/>
          </a:prstGeom>
        </p:spPr>
      </p:pic>
      <p:pic>
        <p:nvPicPr>
          <p:cNvPr id="3" name="Imagem 2" descr="Uma imagem contendo mapa&#10;&#10;Descrição gerada automaticamente">
            <a:extLst>
              <a:ext uri="{FF2B5EF4-FFF2-40B4-BE49-F238E27FC236}">
                <a16:creationId xmlns:a16="http://schemas.microsoft.com/office/drawing/2014/main" id="{4D6AF311-6110-4649-A67E-F6DE64A2E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88603">
            <a:off x="9018039" y="-803091"/>
            <a:ext cx="4885179" cy="691083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E386E2-2247-4FCF-8969-D7ADB39F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53441" y="6273222"/>
            <a:ext cx="2743200" cy="365125"/>
          </a:xfrm>
        </p:spPr>
        <p:txBody>
          <a:bodyPr/>
          <a:lstStyle/>
          <a:p>
            <a:fld id="{E45067E3-756F-4AF2-8E8F-828FFC89B989}" type="slidenum">
              <a:rPr lang="pt-BR" sz="1600" smtClean="0">
                <a:latin typeface="Tw Cen MT" panose="020B0602020104020603" pitchFamily="34" charset="0"/>
              </a:rPr>
              <a:t>4</a:t>
            </a:fld>
            <a:endParaRPr lang="pt-BR" sz="1600" dirty="0">
              <a:latin typeface="Tw Cen MT" panose="020B06020201040206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C1AD7B-886E-4C68-A5DC-FEEF66C38A90}"/>
              </a:ext>
            </a:extLst>
          </p:cNvPr>
          <p:cNvSpPr txBox="1"/>
          <p:nvPr/>
        </p:nvSpPr>
        <p:spPr>
          <a:xfrm>
            <a:off x="689759" y="314656"/>
            <a:ext cx="458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pc="300" dirty="0">
                <a:solidFill>
                  <a:srgbClr val="01A49F"/>
                </a:solidFill>
                <a:latin typeface="Tw Cen MT" panose="020B0602020104020603" pitchFamily="34" charset="0"/>
              </a:rPr>
              <a:t>ORGANOGRAMA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6AF11AA3-D590-45AB-B712-102208DEB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034" y="2867582"/>
            <a:ext cx="822366" cy="822366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E1BF36B6-1869-4E9D-B536-E0F30F670B07}"/>
              </a:ext>
            </a:extLst>
          </p:cNvPr>
          <p:cNvSpPr txBox="1"/>
          <p:nvPr/>
        </p:nvSpPr>
        <p:spPr>
          <a:xfrm>
            <a:off x="5663133" y="1902333"/>
            <a:ext cx="340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Diretor(a)</a:t>
            </a:r>
            <a:endParaRPr lang="pt-BR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B964C137-4611-40F7-B041-AAB1D57A6949}"/>
              </a:ext>
            </a:extLst>
          </p:cNvPr>
          <p:cNvCxnSpPr>
            <a:cxnSpLocks/>
          </p:cNvCxnSpPr>
          <p:nvPr/>
        </p:nvCxnSpPr>
        <p:spPr>
          <a:xfrm>
            <a:off x="6257102" y="2318485"/>
            <a:ext cx="0" cy="46129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3A396105-8CC4-4B5D-AE99-FFBF55BF2899}"/>
              </a:ext>
            </a:extLst>
          </p:cNvPr>
          <p:cNvCxnSpPr>
            <a:cxnSpLocks/>
          </p:cNvCxnSpPr>
          <p:nvPr/>
        </p:nvCxnSpPr>
        <p:spPr>
          <a:xfrm>
            <a:off x="2775485" y="4431567"/>
            <a:ext cx="6781592" cy="1604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m 43">
            <a:extLst>
              <a:ext uri="{FF2B5EF4-FFF2-40B4-BE49-F238E27FC236}">
                <a16:creationId xmlns:a16="http://schemas.microsoft.com/office/drawing/2014/main" id="{477093BD-579E-42D9-B3E5-22D2DF0E2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487" y="1035269"/>
            <a:ext cx="819229" cy="819229"/>
          </a:xfrm>
          <a:prstGeom prst="rect">
            <a:avLst/>
          </a:prstGeom>
        </p:spPr>
      </p:pic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BBB05746-BD87-4E7A-8296-C7436622B047}"/>
              </a:ext>
            </a:extLst>
          </p:cNvPr>
          <p:cNvCxnSpPr/>
          <p:nvPr/>
        </p:nvCxnSpPr>
        <p:spPr>
          <a:xfrm>
            <a:off x="4936949" y="4431567"/>
            <a:ext cx="0" cy="57751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849EA21B-C231-41B4-B2F5-826641E50ACD}"/>
              </a:ext>
            </a:extLst>
          </p:cNvPr>
          <p:cNvCxnSpPr/>
          <p:nvPr/>
        </p:nvCxnSpPr>
        <p:spPr>
          <a:xfrm>
            <a:off x="7314989" y="4431567"/>
            <a:ext cx="0" cy="57751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19F396A2-A715-4E1B-B9EB-B8068EE47104}"/>
              </a:ext>
            </a:extLst>
          </p:cNvPr>
          <p:cNvCxnSpPr/>
          <p:nvPr/>
        </p:nvCxnSpPr>
        <p:spPr>
          <a:xfrm>
            <a:off x="9557077" y="4431567"/>
            <a:ext cx="0" cy="57751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0334E72A-AFCE-4D1A-BBC3-54333D977C03}"/>
              </a:ext>
            </a:extLst>
          </p:cNvPr>
          <p:cNvCxnSpPr/>
          <p:nvPr/>
        </p:nvCxnSpPr>
        <p:spPr>
          <a:xfrm>
            <a:off x="2795330" y="4431567"/>
            <a:ext cx="0" cy="57751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3A71393D-F92F-4A93-A3F2-068A39C65006}"/>
              </a:ext>
            </a:extLst>
          </p:cNvPr>
          <p:cNvSpPr txBox="1"/>
          <p:nvPr/>
        </p:nvSpPr>
        <p:spPr>
          <a:xfrm>
            <a:off x="5028811" y="3685265"/>
            <a:ext cx="2456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Gerente de Projeto</a:t>
            </a: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42AC8B7D-2467-4B04-B84D-CA33EE4BB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334" y="5003259"/>
            <a:ext cx="819229" cy="819229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9EAF8197-2794-42CB-9926-145C2CF47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462" y="5003258"/>
            <a:ext cx="819229" cy="819229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7ED8C1C4-47A6-4911-B039-DB614F52C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06" y="5021113"/>
            <a:ext cx="822366" cy="822366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6529A813-8124-4E5E-96DF-C0864A9F9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147" y="5003258"/>
            <a:ext cx="822366" cy="822366"/>
          </a:xfrm>
          <a:prstGeom prst="rect">
            <a:avLst/>
          </a:prstGeom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3E99CDAB-1ADF-4E0A-AD3F-FA4260A0B9A8}"/>
              </a:ext>
            </a:extLst>
          </p:cNvPr>
          <p:cNvSpPr txBox="1"/>
          <p:nvPr/>
        </p:nvSpPr>
        <p:spPr>
          <a:xfrm>
            <a:off x="2384147" y="5899195"/>
            <a:ext cx="1742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DBA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8EEACE5-6B89-4F4A-A5CB-4C32864E9441}"/>
              </a:ext>
            </a:extLst>
          </p:cNvPr>
          <p:cNvSpPr txBox="1"/>
          <p:nvPr/>
        </p:nvSpPr>
        <p:spPr>
          <a:xfrm>
            <a:off x="3891560" y="5897945"/>
            <a:ext cx="209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Analista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C8F42484-3A8F-4C94-B5D4-98855F2B68E5}"/>
              </a:ext>
            </a:extLst>
          </p:cNvPr>
          <p:cNvSpPr txBox="1"/>
          <p:nvPr/>
        </p:nvSpPr>
        <p:spPr>
          <a:xfrm>
            <a:off x="6382311" y="5899195"/>
            <a:ext cx="2090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Programador(a)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71E5636E-C7CF-453E-B33A-D84B748BD5BF}"/>
              </a:ext>
            </a:extLst>
          </p:cNvPr>
          <p:cNvSpPr txBox="1"/>
          <p:nvPr/>
        </p:nvSpPr>
        <p:spPr>
          <a:xfrm>
            <a:off x="9025618" y="5899195"/>
            <a:ext cx="1742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Designer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5807890C-8A29-4A87-B4A1-C8DCF148042A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6257100" y="4085375"/>
            <a:ext cx="1" cy="36223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91008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26" descr="Uma imagem contendo mapa&#10;&#10;Descrição gerada automaticamente">
            <a:extLst>
              <a:ext uri="{FF2B5EF4-FFF2-40B4-BE49-F238E27FC236}">
                <a16:creationId xmlns:a16="http://schemas.microsoft.com/office/drawing/2014/main" id="{F4A4FE1F-8DDA-47EB-9019-5447ABB76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83094" flipV="1">
            <a:off x="-1989217" y="1967600"/>
            <a:ext cx="5031164" cy="6910039"/>
          </a:xfrm>
          <a:prstGeom prst="rect">
            <a:avLst/>
          </a:prstGeom>
        </p:spPr>
      </p:pic>
      <p:pic>
        <p:nvPicPr>
          <p:cNvPr id="3" name="Imagem 2" descr="Uma imagem contendo mapa&#10;&#10;Descrição gerada automaticamente">
            <a:extLst>
              <a:ext uri="{FF2B5EF4-FFF2-40B4-BE49-F238E27FC236}">
                <a16:creationId xmlns:a16="http://schemas.microsoft.com/office/drawing/2014/main" id="{4D6AF311-6110-4649-A67E-F6DE64A2E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88603">
            <a:off x="9018039" y="-803091"/>
            <a:ext cx="4885179" cy="691083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E386E2-2247-4FCF-8969-D7ADB39F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53441" y="6273222"/>
            <a:ext cx="2743200" cy="365125"/>
          </a:xfrm>
        </p:spPr>
        <p:txBody>
          <a:bodyPr/>
          <a:lstStyle/>
          <a:p>
            <a:fld id="{E45067E3-756F-4AF2-8E8F-828FFC89B989}" type="slidenum">
              <a:rPr lang="pt-BR" sz="1600" smtClean="0">
                <a:latin typeface="Tw Cen MT" panose="020B0602020104020603" pitchFamily="34" charset="0"/>
              </a:rPr>
              <a:t>5</a:t>
            </a:fld>
            <a:endParaRPr lang="pt-BR" sz="1600" dirty="0">
              <a:latin typeface="Tw Cen MT" panose="020B06020201040206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C1AD7B-886E-4C68-A5DC-FEEF66C38A90}"/>
              </a:ext>
            </a:extLst>
          </p:cNvPr>
          <p:cNvSpPr txBox="1"/>
          <p:nvPr/>
        </p:nvSpPr>
        <p:spPr>
          <a:xfrm>
            <a:off x="689759" y="314656"/>
            <a:ext cx="458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pc="300" dirty="0">
                <a:solidFill>
                  <a:srgbClr val="01A49F"/>
                </a:solidFill>
                <a:latin typeface="Tw Cen MT" panose="020B0602020104020603" pitchFamily="34" charset="0"/>
              </a:rPr>
              <a:t>DESCRIÇÃO DA EMPRESA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A9F890-F68C-46DE-A6DD-55917EB73109}"/>
              </a:ext>
            </a:extLst>
          </p:cNvPr>
          <p:cNvSpPr txBox="1"/>
          <p:nvPr/>
        </p:nvSpPr>
        <p:spPr>
          <a:xfrm>
            <a:off x="1224498" y="2506525"/>
            <a:ext cx="809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Empresa Vision é atuante no setor de informática e é especializada no desenvolvimento de softwares para empresas de baixo e médio porte.</a:t>
            </a:r>
          </a:p>
        </p:txBody>
      </p:sp>
    </p:spTree>
    <p:extLst>
      <p:ext uri="{BB962C8B-B14F-4D97-AF65-F5344CB8AC3E}">
        <p14:creationId xmlns:p14="http://schemas.microsoft.com/office/powerpoint/2010/main" val="12748934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4837649C-1E45-40F4-BB62-D28FFA851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358" y="826522"/>
            <a:ext cx="8910298" cy="5811825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E386E2-2247-4FCF-8969-D7ADB39F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53441" y="6273222"/>
            <a:ext cx="2743200" cy="365125"/>
          </a:xfrm>
        </p:spPr>
        <p:txBody>
          <a:bodyPr/>
          <a:lstStyle/>
          <a:p>
            <a:fld id="{E45067E3-756F-4AF2-8E8F-828FFC89B989}" type="slidenum">
              <a:rPr lang="pt-BR" sz="1600" smtClean="0">
                <a:latin typeface="Tw Cen MT" panose="020B0602020104020603" pitchFamily="34" charset="0"/>
              </a:rPr>
              <a:t>6</a:t>
            </a:fld>
            <a:endParaRPr lang="pt-BR" sz="1600" dirty="0">
              <a:latin typeface="Tw Cen MT" panose="020B06020201040206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C1AD7B-886E-4C68-A5DC-FEEF66C38A90}"/>
              </a:ext>
            </a:extLst>
          </p:cNvPr>
          <p:cNvSpPr txBox="1"/>
          <p:nvPr/>
        </p:nvSpPr>
        <p:spPr>
          <a:xfrm>
            <a:off x="689759" y="314656"/>
            <a:ext cx="458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pc="300" dirty="0">
                <a:solidFill>
                  <a:srgbClr val="01A49F"/>
                </a:solidFill>
                <a:latin typeface="Tw Cen MT" panose="020B0602020104020603" pitchFamily="34" charset="0"/>
              </a:rPr>
              <a:t>IDENTIDADE VISUAL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603F1876-7B0C-408C-9AB5-819EC2A797EB}"/>
              </a:ext>
            </a:extLst>
          </p:cNvPr>
          <p:cNvCxnSpPr>
            <a:cxnSpLocks/>
          </p:cNvCxnSpPr>
          <p:nvPr/>
        </p:nvCxnSpPr>
        <p:spPr>
          <a:xfrm>
            <a:off x="9007682" y="2457263"/>
            <a:ext cx="0" cy="530422"/>
          </a:xfrm>
          <a:prstGeom prst="line">
            <a:avLst/>
          </a:prstGeom>
          <a:ln w="57150">
            <a:solidFill>
              <a:srgbClr val="3B46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F852B80-B495-48E0-8160-9659B5586383}"/>
              </a:ext>
            </a:extLst>
          </p:cNvPr>
          <p:cNvSpPr txBox="1"/>
          <p:nvPr/>
        </p:nvSpPr>
        <p:spPr>
          <a:xfrm>
            <a:off x="12301000" y="-3486"/>
            <a:ext cx="1216790" cy="840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7FE4242-0406-460B-8B97-3DE784304C62}"/>
              </a:ext>
            </a:extLst>
          </p:cNvPr>
          <p:cNvSpPr txBox="1"/>
          <p:nvPr/>
        </p:nvSpPr>
        <p:spPr>
          <a:xfrm>
            <a:off x="8794906" y="1331872"/>
            <a:ext cx="32289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Azul: associa-se com a tranquilidade, serenidade e a harmonia.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5936631-3324-431D-88AA-02441B4CEB95}"/>
              </a:ext>
            </a:extLst>
          </p:cNvPr>
          <p:cNvSpPr txBox="1"/>
          <p:nvPr/>
        </p:nvSpPr>
        <p:spPr>
          <a:xfrm>
            <a:off x="6828912" y="3593047"/>
            <a:ext cx="3523130" cy="530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3F293EA-017A-4AFF-8398-2D1CDD840A5D}"/>
              </a:ext>
            </a:extLst>
          </p:cNvPr>
          <p:cNvCxnSpPr>
            <a:cxnSpLocks/>
          </p:cNvCxnSpPr>
          <p:nvPr/>
        </p:nvCxnSpPr>
        <p:spPr>
          <a:xfrm>
            <a:off x="8267018" y="4392781"/>
            <a:ext cx="0" cy="530422"/>
          </a:xfrm>
          <a:prstGeom prst="line">
            <a:avLst/>
          </a:prstGeom>
          <a:ln w="57150">
            <a:solidFill>
              <a:srgbClr val="3B46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FE1110A-4ACF-4B26-BBCD-6423DBE9F4D7}"/>
              </a:ext>
            </a:extLst>
          </p:cNvPr>
          <p:cNvSpPr txBox="1"/>
          <p:nvPr/>
        </p:nvSpPr>
        <p:spPr>
          <a:xfrm>
            <a:off x="7899050" y="4982881"/>
            <a:ext cx="34171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Atenta para os problemas de difícil percepção e com alto grau de complexidade. </a:t>
            </a:r>
          </a:p>
        </p:txBody>
      </p:sp>
      <p:pic>
        <p:nvPicPr>
          <p:cNvPr id="18" name="Imagem 17" descr="Uma imagem contendo acessório, guarda-chuva&#10;&#10;Descrição gerada automaticamente">
            <a:extLst>
              <a:ext uri="{FF2B5EF4-FFF2-40B4-BE49-F238E27FC236}">
                <a16:creationId xmlns:a16="http://schemas.microsoft.com/office/drawing/2014/main" id="{06A9236D-A0D9-4D81-9AA8-689CA468B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35677" y="2310098"/>
            <a:ext cx="2469290" cy="246929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2095A5CC-C473-49CB-B99A-547EB6948C41}"/>
              </a:ext>
            </a:extLst>
          </p:cNvPr>
          <p:cNvSpPr txBox="1"/>
          <p:nvPr/>
        </p:nvSpPr>
        <p:spPr>
          <a:xfrm>
            <a:off x="423278" y="5118364"/>
            <a:ext cx="4731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Inspirado no “Olho Grego”, cujo principal significado é proteção.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8297BF55-980E-4B57-94B7-C0130FCABF02}"/>
              </a:ext>
            </a:extLst>
          </p:cNvPr>
          <p:cNvCxnSpPr>
            <a:cxnSpLocks/>
          </p:cNvCxnSpPr>
          <p:nvPr/>
        </p:nvCxnSpPr>
        <p:spPr>
          <a:xfrm>
            <a:off x="324424" y="4994353"/>
            <a:ext cx="0" cy="894352"/>
          </a:xfrm>
          <a:prstGeom prst="line">
            <a:avLst/>
          </a:prstGeom>
          <a:ln w="57150">
            <a:solidFill>
              <a:srgbClr val="3B46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94907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mapa&#10;&#10;Descrição gerada automaticamente">
            <a:extLst>
              <a:ext uri="{FF2B5EF4-FFF2-40B4-BE49-F238E27FC236}">
                <a16:creationId xmlns:a16="http://schemas.microsoft.com/office/drawing/2014/main" id="{4D6AF311-6110-4649-A67E-F6DE64A2E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35653">
            <a:off x="9905878" y="1924385"/>
            <a:ext cx="4885179" cy="691083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E386E2-2247-4FCF-8969-D7ADB39F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53441" y="6273222"/>
            <a:ext cx="2743200" cy="365125"/>
          </a:xfrm>
        </p:spPr>
        <p:txBody>
          <a:bodyPr/>
          <a:lstStyle/>
          <a:p>
            <a:fld id="{E45067E3-756F-4AF2-8E8F-828FFC89B989}" type="slidenum">
              <a:rPr lang="pt-BR" sz="1600" smtClean="0">
                <a:latin typeface="Tw Cen MT" panose="020B0602020104020603" pitchFamily="34" charset="0"/>
              </a:rPr>
              <a:t>7</a:t>
            </a:fld>
            <a:endParaRPr lang="pt-BR" sz="1600" dirty="0">
              <a:latin typeface="Tw Cen MT" panose="020B06020201040206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C1AD7B-886E-4C68-A5DC-FEEF66C38A90}"/>
              </a:ext>
            </a:extLst>
          </p:cNvPr>
          <p:cNvSpPr txBox="1"/>
          <p:nvPr/>
        </p:nvSpPr>
        <p:spPr>
          <a:xfrm>
            <a:off x="689759" y="314656"/>
            <a:ext cx="458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pc="300" dirty="0">
                <a:solidFill>
                  <a:srgbClr val="01A49F"/>
                </a:solidFill>
                <a:latin typeface="Tw Cen MT" panose="020B0602020104020603" pitchFamily="34" charset="0"/>
              </a:rPr>
              <a:t>CANVAS: VISION</a:t>
            </a:r>
          </a:p>
        </p:txBody>
      </p:sp>
      <p:grpSp>
        <p:nvGrpSpPr>
          <p:cNvPr id="46" name="Shape 78">
            <a:extLst>
              <a:ext uri="{FF2B5EF4-FFF2-40B4-BE49-F238E27FC236}">
                <a16:creationId xmlns:a16="http://schemas.microsoft.com/office/drawing/2014/main" id="{BC5FCDD4-9581-497A-B210-1D3A8FAB288E}"/>
              </a:ext>
            </a:extLst>
          </p:cNvPr>
          <p:cNvGrpSpPr/>
          <p:nvPr/>
        </p:nvGrpSpPr>
        <p:grpSpPr>
          <a:xfrm>
            <a:off x="344558" y="800797"/>
            <a:ext cx="11462431" cy="5472426"/>
            <a:chOff x="669900" y="1322628"/>
            <a:chExt cx="8615809" cy="4785998"/>
          </a:xfrm>
        </p:grpSpPr>
        <p:grpSp>
          <p:nvGrpSpPr>
            <p:cNvPr id="47" name="Shape 79">
              <a:extLst>
                <a:ext uri="{FF2B5EF4-FFF2-40B4-BE49-F238E27FC236}">
                  <a16:creationId xmlns:a16="http://schemas.microsoft.com/office/drawing/2014/main" id="{F3DD19B5-AD99-4E10-9E5C-F648284E5DB6}"/>
                </a:ext>
              </a:extLst>
            </p:cNvPr>
            <p:cNvGrpSpPr/>
            <p:nvPr/>
          </p:nvGrpSpPr>
          <p:grpSpPr>
            <a:xfrm>
              <a:off x="669900" y="1322628"/>
              <a:ext cx="8615809" cy="4785998"/>
              <a:chOff x="593724" y="1322625"/>
              <a:chExt cx="7953300" cy="3646475"/>
            </a:xfrm>
          </p:grpSpPr>
          <p:sp>
            <p:nvSpPr>
              <p:cNvPr id="57" name="Shape 80">
                <a:extLst>
                  <a:ext uri="{FF2B5EF4-FFF2-40B4-BE49-F238E27FC236}">
                    <a16:creationId xmlns:a16="http://schemas.microsoft.com/office/drawing/2014/main" id="{4F1E03E3-2175-41A1-8EB7-C5E5E8F139EB}"/>
                  </a:ext>
                </a:extLst>
              </p:cNvPr>
              <p:cNvSpPr/>
              <p:nvPr/>
            </p:nvSpPr>
            <p:spPr>
              <a:xfrm>
                <a:off x="593724" y="1322625"/>
                <a:ext cx="7953300" cy="3636300"/>
              </a:xfrm>
              <a:prstGeom prst="rect">
                <a:avLst/>
              </a:prstGeom>
              <a:noFill/>
              <a:ln w="19050" cap="flat" cmpd="sng">
                <a:solidFill>
                  <a:srgbClr val="01A49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44975" tIns="44975" rIns="44975" bIns="4497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</a:pPr>
                <a:endParaRPr sz="2000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58" name="Shape 81">
                <a:extLst>
                  <a:ext uri="{FF2B5EF4-FFF2-40B4-BE49-F238E27FC236}">
                    <a16:creationId xmlns:a16="http://schemas.microsoft.com/office/drawing/2014/main" id="{E0E75665-2FEE-4C06-8425-67BD71CC8709}"/>
                  </a:ext>
                </a:extLst>
              </p:cNvPr>
              <p:cNvCxnSpPr/>
              <p:nvPr/>
            </p:nvCxnSpPr>
            <p:spPr>
              <a:xfrm>
                <a:off x="613410" y="4053218"/>
                <a:ext cx="79194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1A49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59" name="Shape 82">
                <a:extLst>
                  <a:ext uri="{FF2B5EF4-FFF2-40B4-BE49-F238E27FC236}">
                    <a16:creationId xmlns:a16="http://schemas.microsoft.com/office/drawing/2014/main" id="{57CEA8FA-78A5-4F54-B2CD-CA66AB10D1CD}"/>
                  </a:ext>
                </a:extLst>
              </p:cNvPr>
              <p:cNvCxnSpPr/>
              <p:nvPr/>
            </p:nvCxnSpPr>
            <p:spPr>
              <a:xfrm>
                <a:off x="6949327" y="1324132"/>
                <a:ext cx="0" cy="2720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1A49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60" name="Shape 83">
                <a:extLst>
                  <a:ext uri="{FF2B5EF4-FFF2-40B4-BE49-F238E27FC236}">
                    <a16:creationId xmlns:a16="http://schemas.microsoft.com/office/drawing/2014/main" id="{0B6FBE80-1700-44E1-ADAE-1642B2316620}"/>
                  </a:ext>
                </a:extLst>
              </p:cNvPr>
              <p:cNvCxnSpPr/>
              <p:nvPr/>
            </p:nvCxnSpPr>
            <p:spPr>
              <a:xfrm>
                <a:off x="2196686" y="1324132"/>
                <a:ext cx="0" cy="2719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1A49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61" name="Shape 84">
                <a:extLst>
                  <a:ext uri="{FF2B5EF4-FFF2-40B4-BE49-F238E27FC236}">
                    <a16:creationId xmlns:a16="http://schemas.microsoft.com/office/drawing/2014/main" id="{4445BBD2-8895-41D7-B281-FC862117B19A}"/>
                  </a:ext>
                </a:extLst>
              </p:cNvPr>
              <p:cNvCxnSpPr/>
              <p:nvPr/>
            </p:nvCxnSpPr>
            <p:spPr>
              <a:xfrm>
                <a:off x="3777150" y="1324132"/>
                <a:ext cx="0" cy="2720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1A49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62" name="Shape 85">
                <a:extLst>
                  <a:ext uri="{FF2B5EF4-FFF2-40B4-BE49-F238E27FC236}">
                    <a16:creationId xmlns:a16="http://schemas.microsoft.com/office/drawing/2014/main" id="{10C27911-29DA-466D-A1AD-7046D84CA149}"/>
                  </a:ext>
                </a:extLst>
              </p:cNvPr>
              <p:cNvCxnSpPr/>
              <p:nvPr/>
            </p:nvCxnSpPr>
            <p:spPr>
              <a:xfrm>
                <a:off x="5363239" y="1324132"/>
                <a:ext cx="0" cy="2720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1A49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63" name="Shape 86">
                <a:extLst>
                  <a:ext uri="{FF2B5EF4-FFF2-40B4-BE49-F238E27FC236}">
                    <a16:creationId xmlns:a16="http://schemas.microsoft.com/office/drawing/2014/main" id="{1F9CA348-A07B-49BB-B2B9-8E8359A14F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9498" y="2702555"/>
                <a:ext cx="1577652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1A49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3" name="Shape 87">
                <a:extLst>
                  <a:ext uri="{FF2B5EF4-FFF2-40B4-BE49-F238E27FC236}">
                    <a16:creationId xmlns:a16="http://schemas.microsoft.com/office/drawing/2014/main" id="{155BA214-3CEF-487B-ACF9-F54F54EAA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7614" y="2700290"/>
                <a:ext cx="1582970" cy="2265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1A49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4" name="Shape 88">
                <a:extLst>
                  <a:ext uri="{FF2B5EF4-FFF2-40B4-BE49-F238E27FC236}">
                    <a16:creationId xmlns:a16="http://schemas.microsoft.com/office/drawing/2014/main" id="{A3969426-877E-428D-BD04-3A62657D69F1}"/>
                  </a:ext>
                </a:extLst>
              </p:cNvPr>
              <p:cNvCxnSpPr/>
              <p:nvPr/>
            </p:nvCxnSpPr>
            <p:spPr>
              <a:xfrm rot="10800000">
                <a:off x="4573006" y="4055000"/>
                <a:ext cx="0" cy="914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1A49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48" name="Shape 89">
              <a:extLst>
                <a:ext uri="{FF2B5EF4-FFF2-40B4-BE49-F238E27FC236}">
                  <a16:creationId xmlns:a16="http://schemas.microsoft.com/office/drawing/2014/main" id="{A1D66320-65DB-41A5-B1B8-75AFBEA88B0D}"/>
                </a:ext>
              </a:extLst>
            </p:cNvPr>
            <p:cNvSpPr/>
            <p:nvPr/>
          </p:nvSpPr>
          <p:spPr>
            <a:xfrm>
              <a:off x="7571353" y="1364617"/>
              <a:ext cx="1314835" cy="247342"/>
            </a:xfrm>
            <a:prstGeom prst="rect">
              <a:avLst/>
            </a:prstGeom>
            <a:noFill/>
            <a:ln w="19050">
              <a:solidFill>
                <a:srgbClr val="01A49F"/>
              </a:solidFill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200" i="1" dirty="0">
                  <a:solidFill>
                    <a:schemeClr val="bg2">
                      <a:lumMod val="50000"/>
                    </a:schemeClr>
                  </a:solidFill>
                  <a:latin typeface="Raleway"/>
                  <a:ea typeface="Raleway"/>
                  <a:cs typeface="Raleway"/>
                  <a:sym typeface="Raleway"/>
                </a:rPr>
                <a:t>Segmentos de Clientes</a:t>
              </a:r>
            </a:p>
          </p:txBody>
        </p:sp>
        <p:sp>
          <p:nvSpPr>
            <p:cNvPr id="49" name="Shape 90">
              <a:extLst>
                <a:ext uri="{FF2B5EF4-FFF2-40B4-BE49-F238E27FC236}">
                  <a16:creationId xmlns:a16="http://schemas.microsoft.com/office/drawing/2014/main" id="{6B7FF94D-AAFB-42A4-9EEA-E1FFB9D9CE50}"/>
                </a:ext>
              </a:extLst>
            </p:cNvPr>
            <p:cNvSpPr/>
            <p:nvPr/>
          </p:nvSpPr>
          <p:spPr>
            <a:xfrm>
              <a:off x="5875452" y="1372258"/>
              <a:ext cx="1407637" cy="317956"/>
            </a:xfrm>
            <a:prstGeom prst="rect">
              <a:avLst/>
            </a:prstGeom>
            <a:noFill/>
            <a:ln w="19050">
              <a:solidFill>
                <a:srgbClr val="01A49F"/>
              </a:solidFill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algn="just">
                <a:buClr>
                  <a:srgbClr val="A6AAA9"/>
                </a:buClr>
                <a:buSzPct val="25000"/>
              </a:pPr>
              <a:r>
                <a:rPr lang="en-US" sz="1200" i="1" dirty="0">
                  <a:solidFill>
                    <a:schemeClr val="bg2">
                      <a:lumMod val="50000"/>
                    </a:schemeClr>
                  </a:solidFill>
                  <a:latin typeface="Raleway"/>
                  <a:ea typeface="Raleway"/>
                  <a:cs typeface="Raleway"/>
                  <a:sym typeface="Raleway"/>
                </a:rPr>
                <a:t>Relacionamento com os clientes</a:t>
              </a:r>
            </a:p>
          </p:txBody>
        </p:sp>
        <p:sp>
          <p:nvSpPr>
            <p:cNvPr id="50" name="Shape 91">
              <a:extLst>
                <a:ext uri="{FF2B5EF4-FFF2-40B4-BE49-F238E27FC236}">
                  <a16:creationId xmlns:a16="http://schemas.microsoft.com/office/drawing/2014/main" id="{019A9E71-81A3-4E91-A6A3-407B730751AD}"/>
                </a:ext>
              </a:extLst>
            </p:cNvPr>
            <p:cNvSpPr/>
            <p:nvPr/>
          </p:nvSpPr>
          <p:spPr>
            <a:xfrm>
              <a:off x="4172809" y="1364618"/>
              <a:ext cx="1307055" cy="247342"/>
            </a:xfrm>
            <a:prstGeom prst="rect">
              <a:avLst/>
            </a:prstGeom>
            <a:noFill/>
            <a:ln w="19050">
              <a:solidFill>
                <a:srgbClr val="01A49F"/>
              </a:solidFill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400" i="1" dirty="0">
                  <a:solidFill>
                    <a:schemeClr val="bg2">
                      <a:lumMod val="50000"/>
                    </a:schemeClr>
                  </a:solidFill>
                  <a:latin typeface="Raleway"/>
                  <a:ea typeface="Raleway"/>
                  <a:cs typeface="Raleway"/>
                  <a:sym typeface="Raleway"/>
                </a:rPr>
                <a:t>Propostas de Valor</a:t>
              </a:r>
            </a:p>
          </p:txBody>
        </p:sp>
        <p:sp>
          <p:nvSpPr>
            <p:cNvPr id="51" name="Shape 92">
              <a:extLst>
                <a:ext uri="{FF2B5EF4-FFF2-40B4-BE49-F238E27FC236}">
                  <a16:creationId xmlns:a16="http://schemas.microsoft.com/office/drawing/2014/main" id="{1095B0F7-C68C-47E2-A78F-10967F5964CB}"/>
                </a:ext>
              </a:extLst>
            </p:cNvPr>
            <p:cNvSpPr/>
            <p:nvPr/>
          </p:nvSpPr>
          <p:spPr>
            <a:xfrm>
              <a:off x="2464325" y="1380101"/>
              <a:ext cx="1203527" cy="231860"/>
            </a:xfrm>
            <a:prstGeom prst="rect">
              <a:avLst/>
            </a:prstGeom>
            <a:noFill/>
            <a:ln w="19050">
              <a:solidFill>
                <a:srgbClr val="01A49F"/>
              </a:solidFill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400" i="1" dirty="0">
                  <a:solidFill>
                    <a:schemeClr val="bg2">
                      <a:lumMod val="50000"/>
                    </a:schemeClr>
                  </a:solidFill>
                  <a:latin typeface="Raleway"/>
                  <a:ea typeface="Raleway"/>
                  <a:cs typeface="Raleway"/>
                  <a:sym typeface="Raleway"/>
                </a:rPr>
                <a:t>Atividades chave</a:t>
              </a:r>
            </a:p>
          </p:txBody>
        </p:sp>
        <p:sp>
          <p:nvSpPr>
            <p:cNvPr id="52" name="Shape 93">
              <a:extLst>
                <a:ext uri="{FF2B5EF4-FFF2-40B4-BE49-F238E27FC236}">
                  <a16:creationId xmlns:a16="http://schemas.microsoft.com/office/drawing/2014/main" id="{38705272-8A7E-40D7-9C3C-8B316E152C58}"/>
                </a:ext>
              </a:extLst>
            </p:cNvPr>
            <p:cNvSpPr/>
            <p:nvPr/>
          </p:nvSpPr>
          <p:spPr>
            <a:xfrm>
              <a:off x="710836" y="1381332"/>
              <a:ext cx="1368318" cy="230630"/>
            </a:xfrm>
            <a:prstGeom prst="rect">
              <a:avLst/>
            </a:prstGeom>
            <a:noFill/>
            <a:ln w="19050">
              <a:solidFill>
                <a:srgbClr val="01A49F"/>
              </a:solidFill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400" i="1" dirty="0">
                  <a:solidFill>
                    <a:schemeClr val="bg2">
                      <a:lumMod val="50000"/>
                    </a:schemeClr>
                  </a:solidFill>
                  <a:latin typeface="Raleway"/>
                  <a:ea typeface="Raleway"/>
                  <a:cs typeface="Raleway"/>
                  <a:sym typeface="Raleway"/>
                </a:rPr>
                <a:t>Parcerias-Chave</a:t>
              </a:r>
            </a:p>
          </p:txBody>
        </p:sp>
        <p:sp>
          <p:nvSpPr>
            <p:cNvPr id="53" name="Shape 94">
              <a:extLst>
                <a:ext uri="{FF2B5EF4-FFF2-40B4-BE49-F238E27FC236}">
                  <a16:creationId xmlns:a16="http://schemas.microsoft.com/office/drawing/2014/main" id="{3AA5111C-CF8F-45B6-A522-9BF39FC72B91}"/>
                </a:ext>
              </a:extLst>
            </p:cNvPr>
            <p:cNvSpPr/>
            <p:nvPr/>
          </p:nvSpPr>
          <p:spPr>
            <a:xfrm>
              <a:off x="5061420" y="4955001"/>
              <a:ext cx="1401697" cy="240863"/>
            </a:xfrm>
            <a:prstGeom prst="rect">
              <a:avLst/>
            </a:prstGeom>
            <a:noFill/>
            <a:ln w="19050">
              <a:solidFill>
                <a:srgbClr val="01A49F"/>
              </a:solidFill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400" i="1" dirty="0">
                  <a:solidFill>
                    <a:schemeClr val="bg2">
                      <a:lumMod val="50000"/>
                    </a:schemeClr>
                  </a:solidFill>
                  <a:latin typeface="Raleway"/>
                  <a:ea typeface="Raleway"/>
                  <a:cs typeface="Raleway"/>
                  <a:sym typeface="Raleway"/>
                </a:rPr>
                <a:t>Fontes de receitas</a:t>
              </a:r>
            </a:p>
          </p:txBody>
        </p:sp>
        <p:sp>
          <p:nvSpPr>
            <p:cNvPr id="54" name="Shape 95">
              <a:extLst>
                <a:ext uri="{FF2B5EF4-FFF2-40B4-BE49-F238E27FC236}">
                  <a16:creationId xmlns:a16="http://schemas.microsoft.com/office/drawing/2014/main" id="{8878E9DE-1FA8-48C2-9B64-4DCB543AE7B8}"/>
                </a:ext>
              </a:extLst>
            </p:cNvPr>
            <p:cNvSpPr/>
            <p:nvPr/>
          </p:nvSpPr>
          <p:spPr>
            <a:xfrm>
              <a:off x="704875" y="4988177"/>
              <a:ext cx="1420794" cy="188100"/>
            </a:xfrm>
            <a:prstGeom prst="rect">
              <a:avLst/>
            </a:prstGeom>
            <a:noFill/>
            <a:ln w="19050">
              <a:solidFill>
                <a:srgbClr val="01A49F"/>
              </a:solidFill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400" i="1" dirty="0">
                  <a:solidFill>
                    <a:schemeClr val="bg2">
                      <a:lumMod val="50000"/>
                    </a:schemeClr>
                  </a:solidFill>
                  <a:latin typeface="Raleway"/>
                  <a:ea typeface="Raleway"/>
                  <a:cs typeface="Raleway"/>
                  <a:sym typeface="Raleway"/>
                </a:rPr>
                <a:t>Estrutura de Custos</a:t>
              </a:r>
            </a:p>
          </p:txBody>
        </p:sp>
        <p:sp>
          <p:nvSpPr>
            <p:cNvPr id="55" name="Shape 96">
              <a:extLst>
                <a:ext uri="{FF2B5EF4-FFF2-40B4-BE49-F238E27FC236}">
                  <a16:creationId xmlns:a16="http://schemas.microsoft.com/office/drawing/2014/main" id="{6B65CD61-101D-4C7B-B84D-0708D25036CA}"/>
                </a:ext>
              </a:extLst>
            </p:cNvPr>
            <p:cNvSpPr/>
            <p:nvPr/>
          </p:nvSpPr>
          <p:spPr>
            <a:xfrm>
              <a:off x="2495146" y="3200667"/>
              <a:ext cx="990900" cy="188100"/>
            </a:xfrm>
            <a:prstGeom prst="rect">
              <a:avLst/>
            </a:prstGeom>
            <a:noFill/>
            <a:ln w="19050">
              <a:solidFill>
                <a:srgbClr val="01A49F"/>
              </a:solidFill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400" i="1" dirty="0">
                  <a:solidFill>
                    <a:schemeClr val="bg2">
                      <a:lumMod val="50000"/>
                    </a:schemeClr>
                  </a:solidFill>
                  <a:latin typeface="Raleway"/>
                  <a:ea typeface="Raleway"/>
                  <a:cs typeface="Raleway"/>
                  <a:sym typeface="Raleway"/>
                </a:rPr>
                <a:t>Recursos chave</a:t>
              </a:r>
            </a:p>
          </p:txBody>
        </p:sp>
        <p:sp>
          <p:nvSpPr>
            <p:cNvPr id="56" name="Shape 97">
              <a:extLst>
                <a:ext uri="{FF2B5EF4-FFF2-40B4-BE49-F238E27FC236}">
                  <a16:creationId xmlns:a16="http://schemas.microsoft.com/office/drawing/2014/main" id="{54AFF2B0-23CF-48A0-9A45-01D765031405}"/>
                </a:ext>
              </a:extLst>
            </p:cNvPr>
            <p:cNvSpPr/>
            <p:nvPr/>
          </p:nvSpPr>
          <p:spPr>
            <a:xfrm>
              <a:off x="6037452" y="3218703"/>
              <a:ext cx="1057200" cy="188100"/>
            </a:xfrm>
            <a:prstGeom prst="rect">
              <a:avLst/>
            </a:prstGeom>
            <a:noFill/>
            <a:ln w="19050">
              <a:solidFill>
                <a:srgbClr val="01A49F"/>
              </a:solidFill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400" i="1" dirty="0">
                  <a:solidFill>
                    <a:schemeClr val="bg2">
                      <a:lumMod val="50000"/>
                    </a:schemeClr>
                  </a:solidFill>
                  <a:latin typeface="Raleway"/>
                  <a:ea typeface="Raleway"/>
                  <a:cs typeface="Raleway"/>
                  <a:sym typeface="Raleway"/>
                </a:rPr>
                <a:t>Canais</a:t>
              </a:r>
            </a:p>
          </p:txBody>
        </p:sp>
      </p:grpSp>
      <p:pic>
        <p:nvPicPr>
          <p:cNvPr id="85" name="Gráfico 84" descr="Caixa de embalagem aberta">
            <a:extLst>
              <a:ext uri="{FF2B5EF4-FFF2-40B4-BE49-F238E27FC236}">
                <a16:creationId xmlns:a16="http://schemas.microsoft.com/office/drawing/2014/main" id="{662507EE-60E9-4812-8BAD-A06DC2239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3693" y="853888"/>
            <a:ext cx="349349" cy="349349"/>
          </a:xfrm>
          <a:prstGeom prst="rect">
            <a:avLst/>
          </a:prstGeom>
        </p:spPr>
      </p:pic>
      <p:pic>
        <p:nvPicPr>
          <p:cNvPr id="86" name="Gráfico 85" descr="Usuários">
            <a:extLst>
              <a:ext uri="{FF2B5EF4-FFF2-40B4-BE49-F238E27FC236}">
                <a16:creationId xmlns:a16="http://schemas.microsoft.com/office/drawing/2014/main" id="{EA3168EB-803B-4B6C-8CD4-968A5213A8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15866" y="785008"/>
            <a:ext cx="455750" cy="455750"/>
          </a:xfrm>
          <a:prstGeom prst="rect">
            <a:avLst/>
          </a:prstGeom>
        </p:spPr>
      </p:pic>
      <p:pic>
        <p:nvPicPr>
          <p:cNvPr id="87" name="Gráfico 86" descr="Chave">
            <a:extLst>
              <a:ext uri="{FF2B5EF4-FFF2-40B4-BE49-F238E27FC236}">
                <a16:creationId xmlns:a16="http://schemas.microsoft.com/office/drawing/2014/main" id="{9326628E-5ECF-4898-A258-7D4EE3FFCF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1296" y="846772"/>
            <a:ext cx="399804" cy="399804"/>
          </a:xfrm>
          <a:prstGeom prst="rect">
            <a:avLst/>
          </a:prstGeom>
        </p:spPr>
      </p:pic>
      <p:pic>
        <p:nvPicPr>
          <p:cNvPr id="88" name="Gráfico 87" descr="Aperto de mão">
            <a:extLst>
              <a:ext uri="{FF2B5EF4-FFF2-40B4-BE49-F238E27FC236}">
                <a16:creationId xmlns:a16="http://schemas.microsoft.com/office/drawing/2014/main" id="{2F07458E-A6D7-4384-B80A-3DAA8FF2E1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30151" y="850970"/>
            <a:ext cx="375676" cy="375676"/>
          </a:xfrm>
          <a:prstGeom prst="rect">
            <a:avLst/>
          </a:prstGeom>
        </p:spPr>
      </p:pic>
      <p:pic>
        <p:nvPicPr>
          <p:cNvPr id="89" name="Gráfico 88" descr="Peças de quebra-cabeça">
            <a:extLst>
              <a:ext uri="{FF2B5EF4-FFF2-40B4-BE49-F238E27FC236}">
                <a16:creationId xmlns:a16="http://schemas.microsoft.com/office/drawing/2014/main" id="{F0EDAEF6-A96B-4B3A-A012-547AA84C79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93276" y="2871687"/>
            <a:ext cx="368088" cy="368088"/>
          </a:xfrm>
          <a:prstGeom prst="rect">
            <a:avLst/>
          </a:prstGeom>
        </p:spPr>
      </p:pic>
      <p:pic>
        <p:nvPicPr>
          <p:cNvPr id="90" name="Gráfico 89" descr="Cuidado">
            <a:extLst>
              <a:ext uri="{FF2B5EF4-FFF2-40B4-BE49-F238E27FC236}">
                <a16:creationId xmlns:a16="http://schemas.microsoft.com/office/drawing/2014/main" id="{C066E1B6-01F0-4088-948D-5D8496FE755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49072" y="876397"/>
            <a:ext cx="340554" cy="340554"/>
          </a:xfrm>
          <a:prstGeom prst="rect">
            <a:avLst/>
          </a:prstGeom>
        </p:spPr>
      </p:pic>
      <p:pic>
        <p:nvPicPr>
          <p:cNvPr id="91" name="Gráfico 90" descr="Rede de usuários">
            <a:extLst>
              <a:ext uri="{FF2B5EF4-FFF2-40B4-BE49-F238E27FC236}">
                <a16:creationId xmlns:a16="http://schemas.microsoft.com/office/drawing/2014/main" id="{D8F68822-4CB3-4477-B42E-F81EA7D4A1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051918" y="2909020"/>
            <a:ext cx="391470" cy="391470"/>
          </a:xfrm>
          <a:prstGeom prst="rect">
            <a:avLst/>
          </a:prstGeom>
        </p:spPr>
      </p:pic>
      <p:pic>
        <p:nvPicPr>
          <p:cNvPr id="92" name="Gráfico 91" descr="Matemática">
            <a:extLst>
              <a:ext uri="{FF2B5EF4-FFF2-40B4-BE49-F238E27FC236}">
                <a16:creationId xmlns:a16="http://schemas.microsoft.com/office/drawing/2014/main" id="{86F416B6-175A-4A52-B321-9329AAA298F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577349" y="4914060"/>
            <a:ext cx="366685" cy="366685"/>
          </a:xfrm>
          <a:prstGeom prst="rect">
            <a:avLst/>
          </a:prstGeom>
        </p:spPr>
      </p:pic>
      <p:pic>
        <p:nvPicPr>
          <p:cNvPr id="93" name="Gráfico 92" descr="Dinheiro">
            <a:extLst>
              <a:ext uri="{FF2B5EF4-FFF2-40B4-BE49-F238E27FC236}">
                <a16:creationId xmlns:a16="http://schemas.microsoft.com/office/drawing/2014/main" id="{A2EBA9BE-C46B-4ADA-B2D3-45F1679BED2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304309" y="4911303"/>
            <a:ext cx="322358" cy="322358"/>
          </a:xfrm>
          <a:prstGeom prst="rect">
            <a:avLst/>
          </a:prstGeom>
        </p:spPr>
      </p:pic>
      <p:sp>
        <p:nvSpPr>
          <p:cNvPr id="94" name="CaixaDeTexto 93">
            <a:extLst>
              <a:ext uri="{FF2B5EF4-FFF2-40B4-BE49-F238E27FC236}">
                <a16:creationId xmlns:a16="http://schemas.microsoft.com/office/drawing/2014/main" id="{B755EA88-BAD8-489C-9A17-B06B35FE9150}"/>
              </a:ext>
            </a:extLst>
          </p:cNvPr>
          <p:cNvSpPr txBox="1"/>
          <p:nvPr/>
        </p:nvSpPr>
        <p:spPr>
          <a:xfrm>
            <a:off x="506985" y="2734832"/>
            <a:ext cx="2067973" cy="4908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300" dirty="0">
                <a:latin typeface="Abadi Extra Light" panose="020B0204020104020204" pitchFamily="34" charset="0"/>
              </a:rPr>
              <a:t>Direção da ETEC de Guaianazes.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3CF1F152-AF9F-4738-B8FD-53DEAF935B60}"/>
              </a:ext>
            </a:extLst>
          </p:cNvPr>
          <p:cNvSpPr txBox="1"/>
          <p:nvPr/>
        </p:nvSpPr>
        <p:spPr>
          <a:xfrm>
            <a:off x="2727578" y="3560921"/>
            <a:ext cx="2137532" cy="4908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300" dirty="0">
                <a:latin typeface="Abadi Extra Light" panose="020B0204020104020204" pitchFamily="34" charset="0"/>
              </a:rPr>
              <a:t>Equipe (Programador, designer, DBA e analista).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B9159AEC-4DA3-4AA7-9B30-4F230A9CFE13}"/>
              </a:ext>
            </a:extLst>
          </p:cNvPr>
          <p:cNvSpPr txBox="1"/>
          <p:nvPr/>
        </p:nvSpPr>
        <p:spPr>
          <a:xfrm>
            <a:off x="2979204" y="1395498"/>
            <a:ext cx="1653768" cy="6924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300" dirty="0">
                <a:latin typeface="Abadi Extra Light" panose="020B0204020104020204" pitchFamily="34" charset="0"/>
              </a:rPr>
              <a:t>Análise de viabilidade, desenvolvimento e manutenção do APP.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360C9418-9DC4-445F-ABC0-CE5CD56D8728}"/>
              </a:ext>
            </a:extLst>
          </p:cNvPr>
          <p:cNvSpPr txBox="1"/>
          <p:nvPr/>
        </p:nvSpPr>
        <p:spPr>
          <a:xfrm>
            <a:off x="9632006" y="2663579"/>
            <a:ext cx="2067973" cy="490881"/>
          </a:xfrm>
          <a:prstGeom prst="rect">
            <a:avLst/>
          </a:prstGeom>
          <a:solidFill>
            <a:srgbClr val="DDCAE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300" dirty="0">
                <a:latin typeface="Abadi Extra Light" panose="020B0204020104020204" pitchFamily="34" charset="0"/>
              </a:rPr>
              <a:t>Funcionários e estudantes da ETEC de Guaianazes.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7E43EFF9-67A5-462B-ABD7-12A8F7E1E8A8}"/>
              </a:ext>
            </a:extLst>
          </p:cNvPr>
          <p:cNvSpPr txBox="1"/>
          <p:nvPr/>
        </p:nvSpPr>
        <p:spPr>
          <a:xfrm>
            <a:off x="5036312" y="2000615"/>
            <a:ext cx="2087477" cy="18202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pt-BR" sz="1250" dirty="0">
                <a:latin typeface="Abadi Extra Light" panose="020B0204020104020204" pitchFamily="34" charset="0"/>
              </a:rPr>
              <a:t>APP que auxiliará na identificação e na manutenção dos computadores da ETEC de Guaianazes, através de QR Codes colados nas máquinas, que ao serem escaneados, abrirá a ficha do equipamento, onde poderá ser cadastrado os problemas.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7C13B231-555E-42EA-97DC-71B8224187B4}"/>
              </a:ext>
            </a:extLst>
          </p:cNvPr>
          <p:cNvSpPr txBox="1"/>
          <p:nvPr/>
        </p:nvSpPr>
        <p:spPr>
          <a:xfrm>
            <a:off x="2729962" y="4308090"/>
            <a:ext cx="2137532" cy="4908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300" dirty="0">
                <a:latin typeface="Abadi Extra Light" panose="020B0204020104020204" pitchFamily="34" charset="0"/>
              </a:rPr>
              <a:t>Computadores com Android Studio.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AB70AAAC-D199-4F06-82DE-BDDCEB07CB98}"/>
              </a:ext>
            </a:extLst>
          </p:cNvPr>
          <p:cNvSpPr txBox="1"/>
          <p:nvPr/>
        </p:nvSpPr>
        <p:spPr>
          <a:xfrm>
            <a:off x="7703658" y="5523028"/>
            <a:ext cx="2137532" cy="291460"/>
          </a:xfrm>
          <a:prstGeom prst="rect">
            <a:avLst/>
          </a:prstGeom>
          <a:solidFill>
            <a:srgbClr val="87D9D1"/>
          </a:solidFill>
          <a:ln>
            <a:solidFill>
              <a:srgbClr val="87D9D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300" dirty="0">
                <a:latin typeface="Abadi Extra Light" panose="020B0204020104020204" pitchFamily="34" charset="0"/>
              </a:rPr>
              <a:t>Receita de anúncios.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F5D3038E-3E94-46A4-8622-9CF7D5437E92}"/>
              </a:ext>
            </a:extLst>
          </p:cNvPr>
          <p:cNvSpPr txBox="1"/>
          <p:nvPr/>
        </p:nvSpPr>
        <p:spPr>
          <a:xfrm>
            <a:off x="2970872" y="2213710"/>
            <a:ext cx="1653768" cy="2914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300" dirty="0">
                <a:latin typeface="Abadi Extra Light" panose="020B0204020104020204" pitchFamily="34" charset="0"/>
              </a:rPr>
              <a:t>Marketing.</a:t>
            </a: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01F026C2-8ED3-4F6A-A022-E7AB523CAA6D}"/>
              </a:ext>
            </a:extLst>
          </p:cNvPr>
          <p:cNvSpPr txBox="1"/>
          <p:nvPr/>
        </p:nvSpPr>
        <p:spPr>
          <a:xfrm>
            <a:off x="1953614" y="5500157"/>
            <a:ext cx="2137532" cy="291460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300" dirty="0">
                <a:latin typeface="Abadi Extra Light" panose="020B0204020104020204" pitchFamily="34" charset="0"/>
              </a:rPr>
              <a:t>Infraestrutura tecnológica.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9253F1E4-4BD9-478C-9764-23AD17668AA6}"/>
              </a:ext>
            </a:extLst>
          </p:cNvPr>
          <p:cNvSpPr txBox="1"/>
          <p:nvPr/>
        </p:nvSpPr>
        <p:spPr>
          <a:xfrm>
            <a:off x="7476060" y="1489647"/>
            <a:ext cx="1663429" cy="492443"/>
          </a:xfrm>
          <a:prstGeom prst="rect">
            <a:avLst/>
          </a:prstGeom>
          <a:solidFill>
            <a:srgbClr val="DDCAE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300" dirty="0">
                <a:latin typeface="Abadi Extra Light" panose="020B0204020104020204" pitchFamily="34" charset="0"/>
              </a:rPr>
              <a:t>Sempre manter o suporte ao usuário.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FF669775-FE5F-4E10-BB75-1FB655DDEE55}"/>
              </a:ext>
            </a:extLst>
          </p:cNvPr>
          <p:cNvSpPr txBox="1"/>
          <p:nvPr/>
        </p:nvSpPr>
        <p:spPr>
          <a:xfrm>
            <a:off x="7476060" y="2203904"/>
            <a:ext cx="1663429" cy="292388"/>
          </a:xfrm>
          <a:prstGeom prst="rect">
            <a:avLst/>
          </a:prstGeom>
          <a:solidFill>
            <a:srgbClr val="DDCAE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300" dirty="0">
                <a:latin typeface="Abadi Extra Light" panose="020B0204020104020204" pitchFamily="34" charset="0"/>
              </a:rPr>
              <a:t>Mídias sociais.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D35F9372-8DE9-473F-AE32-B104D7643DDF}"/>
              </a:ext>
            </a:extLst>
          </p:cNvPr>
          <p:cNvSpPr txBox="1"/>
          <p:nvPr/>
        </p:nvSpPr>
        <p:spPr>
          <a:xfrm>
            <a:off x="7485643" y="3662839"/>
            <a:ext cx="1663429" cy="692497"/>
          </a:xfrm>
          <a:prstGeom prst="rect">
            <a:avLst/>
          </a:prstGeom>
          <a:solidFill>
            <a:srgbClr val="DDCAE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300" dirty="0">
                <a:latin typeface="Abadi Extra Light" panose="020B0204020104020204" pitchFamily="34" charset="0"/>
              </a:rPr>
              <a:t>Disponibilizado no site da ETEC de Guaianazes.</a:t>
            </a:r>
          </a:p>
        </p:txBody>
      </p:sp>
    </p:spTree>
    <p:extLst>
      <p:ext uri="{BB962C8B-B14F-4D97-AF65-F5344CB8AC3E}">
        <p14:creationId xmlns:p14="http://schemas.microsoft.com/office/powerpoint/2010/main" val="14742396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onheça o mapa da empatia e saiba como usar | Inovação - Sebrae">
            <a:extLst>
              <a:ext uri="{FF2B5EF4-FFF2-40B4-BE49-F238E27FC236}">
                <a16:creationId xmlns:a16="http://schemas.microsoft.com/office/drawing/2014/main" id="{48CED46E-70F6-489A-931B-DE3B623FC4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6"/>
          <a:stretch/>
        </p:blipFill>
        <p:spPr bwMode="auto">
          <a:xfrm>
            <a:off x="1246186" y="536028"/>
            <a:ext cx="9699625" cy="632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AE2D03E-BEAB-4402-A036-7E931B140D6D}"/>
              </a:ext>
            </a:extLst>
          </p:cNvPr>
          <p:cNvSpPr txBox="1"/>
          <p:nvPr/>
        </p:nvSpPr>
        <p:spPr>
          <a:xfrm>
            <a:off x="8396579" y="2373575"/>
            <a:ext cx="20652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Computadores quebrados mas sem indicação alguma de que a máquina esteja em má situação.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C6B6303-C3A2-4364-BF78-43DE261C2138}"/>
              </a:ext>
            </a:extLst>
          </p:cNvPr>
          <p:cNvSpPr txBox="1"/>
          <p:nvPr/>
        </p:nvSpPr>
        <p:spPr>
          <a:xfrm>
            <a:off x="3313384" y="4383415"/>
            <a:ext cx="5565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Transmite através da fala e por outros modos a situação de certos laboratórios.</a:t>
            </a:r>
          </a:p>
          <a:p>
            <a:pPr algn="ctr"/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Tenta resolver os problemas.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27B365D-89C6-475E-A553-C9E27BA9201B}"/>
              </a:ext>
            </a:extLst>
          </p:cNvPr>
          <p:cNvSpPr txBox="1"/>
          <p:nvPr/>
        </p:nvSpPr>
        <p:spPr>
          <a:xfrm>
            <a:off x="2001807" y="2316941"/>
            <a:ext cx="20652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Ouve comentários negativos sobre o estado de máquinas e laboratórios em geral.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7B0251D-D31E-48DE-9392-1F6ED5377840}"/>
              </a:ext>
            </a:extLst>
          </p:cNvPr>
          <p:cNvSpPr txBox="1"/>
          <p:nvPr/>
        </p:nvSpPr>
        <p:spPr>
          <a:xfrm>
            <a:off x="3337448" y="1032814"/>
            <a:ext cx="5565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sente perdido em relação ao estado dos computadores nos laboratórios.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85D6618-C419-4E4E-A69D-ABF3EE41988D}"/>
              </a:ext>
            </a:extLst>
          </p:cNvPr>
          <p:cNvSpPr txBox="1"/>
          <p:nvPr/>
        </p:nvSpPr>
        <p:spPr>
          <a:xfrm>
            <a:off x="1652820" y="5662773"/>
            <a:ext cx="4194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saber quais as máquinas com problemas.</a:t>
            </a:r>
          </a:p>
          <a:p>
            <a:pPr algn="ctr"/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Nem sempre conseguir solucionar os problemas que têm nas máquinas.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4BF0EAD-6B40-411F-BB60-DA6CFF252E71}"/>
              </a:ext>
            </a:extLst>
          </p:cNvPr>
          <p:cNvSpPr txBox="1"/>
          <p:nvPr/>
        </p:nvSpPr>
        <p:spPr>
          <a:xfrm>
            <a:off x="6515885" y="5785883"/>
            <a:ext cx="3761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mais rápida e prática de relatar e saber dos problemas.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0380424-38FB-4A03-AB9C-97B3FD364025}"/>
              </a:ext>
            </a:extLst>
          </p:cNvPr>
          <p:cNvSpPr/>
          <p:nvPr/>
        </p:nvSpPr>
        <p:spPr>
          <a:xfrm>
            <a:off x="412897" y="127182"/>
            <a:ext cx="2479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pc="300" dirty="0">
                <a:solidFill>
                  <a:srgbClr val="01A49F"/>
                </a:solidFill>
                <a:latin typeface="Tw Cen MT" panose="020B0602020104020603" pitchFamily="34" charset="0"/>
              </a:rPr>
              <a:t>MAPA DE EMPATIA</a:t>
            </a:r>
          </a:p>
        </p:txBody>
      </p:sp>
    </p:spTree>
    <p:extLst>
      <p:ext uri="{BB962C8B-B14F-4D97-AF65-F5344CB8AC3E}">
        <p14:creationId xmlns:p14="http://schemas.microsoft.com/office/powerpoint/2010/main" val="3558905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26" descr="Uma imagem contendo mapa&#10;&#10;Descrição gerada automaticamente">
            <a:extLst>
              <a:ext uri="{FF2B5EF4-FFF2-40B4-BE49-F238E27FC236}">
                <a16:creationId xmlns:a16="http://schemas.microsoft.com/office/drawing/2014/main" id="{F4A4FE1F-8DDA-47EB-9019-5447ABB76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83094" flipV="1">
            <a:off x="-1989217" y="1967600"/>
            <a:ext cx="5031164" cy="6910039"/>
          </a:xfrm>
          <a:prstGeom prst="rect">
            <a:avLst/>
          </a:prstGeom>
        </p:spPr>
      </p:pic>
      <p:pic>
        <p:nvPicPr>
          <p:cNvPr id="3" name="Imagem 2" descr="Uma imagem contendo mapa&#10;&#10;Descrição gerada automaticamente">
            <a:extLst>
              <a:ext uri="{FF2B5EF4-FFF2-40B4-BE49-F238E27FC236}">
                <a16:creationId xmlns:a16="http://schemas.microsoft.com/office/drawing/2014/main" id="{4D6AF311-6110-4649-A67E-F6DE64A2E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88603">
            <a:off x="9018039" y="-803091"/>
            <a:ext cx="4885179" cy="691083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E386E2-2247-4FCF-8969-D7ADB39F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53441" y="6273222"/>
            <a:ext cx="2743200" cy="365125"/>
          </a:xfrm>
        </p:spPr>
        <p:txBody>
          <a:bodyPr/>
          <a:lstStyle/>
          <a:p>
            <a:fld id="{E45067E3-756F-4AF2-8E8F-828FFC89B989}" type="slidenum">
              <a:rPr lang="pt-BR" sz="1600" smtClean="0">
                <a:latin typeface="Tw Cen MT" panose="020B0602020104020603" pitchFamily="34" charset="0"/>
              </a:rPr>
              <a:t>9</a:t>
            </a:fld>
            <a:endParaRPr lang="pt-BR" sz="1600" dirty="0">
              <a:latin typeface="Tw Cen MT" panose="020B0602020104020603" pitchFamily="34" charset="0"/>
            </a:endParaRPr>
          </a:p>
        </p:txBody>
      </p:sp>
      <p:pic>
        <p:nvPicPr>
          <p:cNvPr id="5" name="Imagem 4" descr="Uma imagem contendo texto, placar, relógio, desenho&#10;&#10;Descrição gerada automaticamente">
            <a:extLst>
              <a:ext uri="{FF2B5EF4-FFF2-40B4-BE49-F238E27FC236}">
                <a16:creationId xmlns:a16="http://schemas.microsoft.com/office/drawing/2014/main" id="{C03D4C98-2B37-4674-974F-6D222782C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757" y="1799037"/>
            <a:ext cx="2362486" cy="236248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3281073-2BEE-48CD-BB3E-160D1C4EAD0A}"/>
              </a:ext>
            </a:extLst>
          </p:cNvPr>
          <p:cNvSpPr txBox="1"/>
          <p:nvPr/>
        </p:nvSpPr>
        <p:spPr>
          <a:xfrm>
            <a:off x="5756244" y="4234675"/>
            <a:ext cx="140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</a:t>
            </a:r>
            <a:endParaRPr lang="pt-BR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83589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766B767D5634CB3D2868D9312C09C" ma:contentTypeVersion="1" ma:contentTypeDescription="Create a new document." ma:contentTypeScope="" ma:versionID="22b1f396e555925dbd419f2905117d54">
  <xsd:schema xmlns:xsd="http://www.w3.org/2001/XMLSchema" xmlns:xs="http://www.w3.org/2001/XMLSchema" xmlns:p="http://schemas.microsoft.com/office/2006/metadata/properties" xmlns:ns2="3ea63eb5-2902-411f-8f06-2e049ec1928b" targetNamespace="http://schemas.microsoft.com/office/2006/metadata/properties" ma:root="true" ma:fieldsID="2a3b4f01d2a219b46e469de6a266be4f" ns2:_="">
    <xsd:import namespace="3ea63eb5-2902-411f-8f06-2e049ec1928b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63eb5-2902-411f-8f06-2e049ec1928b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3ea63eb5-2902-411f-8f06-2e049ec1928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BE177D-B515-44D8-9080-62E376E374BB}"/>
</file>

<file path=customXml/itemProps2.xml><?xml version="1.0" encoding="utf-8"?>
<ds:datastoreItem xmlns:ds="http://schemas.openxmlformats.org/officeDocument/2006/customXml" ds:itemID="{6224E3B6-74C7-476C-892C-4E657BAEA76F}">
  <ds:schemaRefs>
    <ds:schemaRef ds:uri="78cef2f3-e05b-4c50-9a76-9ce233d4e4b4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E0ADB09-C0D8-49DA-9A40-ED09DBE328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388</Words>
  <Application>Microsoft Office PowerPoint</Application>
  <PresentationFormat>Widescreen</PresentationFormat>
  <Paragraphs>73</Paragraphs>
  <Slides>10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Abadi Extra Light</vt:lpstr>
      <vt:lpstr>Arial</vt:lpstr>
      <vt:lpstr>Calibri</vt:lpstr>
      <vt:lpstr>Calibri Light</vt:lpstr>
      <vt:lpstr>Helvetica Neue Light</vt:lpstr>
      <vt:lpstr>Raleway</vt:lpstr>
      <vt:lpstr>Times New Roman</vt:lpstr>
      <vt:lpstr>Tw Cen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Debora Satelis</dc:creator>
  <cp:lastModifiedBy>meninaline@uol.com.br</cp:lastModifiedBy>
  <cp:revision>28</cp:revision>
  <dcterms:created xsi:type="dcterms:W3CDTF">2020-05-24T19:30:09Z</dcterms:created>
  <dcterms:modified xsi:type="dcterms:W3CDTF">2020-05-27T18:18:14Z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0x010100A05766B767D5634CB3D2868D9312C09C</vt:lpwstr>
  </property>
</Properties>
</file>