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9" r:id="rId6"/>
    <p:sldId id="260" r:id="rId7"/>
    <p:sldId id="265" r:id="rId8"/>
    <p:sldId id="266" r:id="rId9"/>
    <p:sldId id="261" r:id="rId10"/>
    <p:sldId id="262" r:id="rId11"/>
    <p:sldId id="263"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60"/>
    <p:restoredTop sz="96327"/>
  </p:normalViewPr>
  <p:slideViewPr>
    <p:cSldViewPr snapToGrid="0" snapToObjects="1">
      <p:cViewPr varScale="1">
        <p:scale>
          <a:sx n="114" d="100"/>
          <a:sy n="114" d="100"/>
        </p:scale>
        <p:origin x="4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3/25/22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3/25/22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3/25/22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3/25/22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3/25/22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3/25/22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3/25/22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3/25/22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3/25/22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3/25/22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3/25/22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3/25/22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jackogozaly/data-science-and-stem-salari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A545-B0DC-2944-B6E1-0458F0D870B4}"/>
              </a:ext>
            </a:extLst>
          </p:cNvPr>
          <p:cNvSpPr>
            <a:spLocks noGrp="1"/>
          </p:cNvSpPr>
          <p:nvPr>
            <p:ph type="ctrTitle"/>
          </p:nvPr>
        </p:nvSpPr>
        <p:spPr>
          <a:xfrm>
            <a:off x="2216426" y="3428998"/>
            <a:ext cx="5913448" cy="2941985"/>
          </a:xfrm>
        </p:spPr>
        <p:txBody>
          <a:bodyPr>
            <a:normAutofit fontScale="90000"/>
          </a:bodyPr>
          <a:lstStyle/>
          <a:p>
            <a:r>
              <a:rPr lang="en-US" dirty="0"/>
              <a:t>Salary Predictions of Data Science Roles</a:t>
            </a:r>
          </a:p>
        </p:txBody>
      </p:sp>
    </p:spTree>
    <p:extLst>
      <p:ext uri="{BB962C8B-B14F-4D97-AF65-F5344CB8AC3E}">
        <p14:creationId xmlns:p14="http://schemas.microsoft.com/office/powerpoint/2010/main" val="2206681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D0D9A4-96F1-FC40-84B0-47FC29E56137}"/>
              </a:ext>
            </a:extLst>
          </p:cNvPr>
          <p:cNvSpPr>
            <a:spLocks noGrp="1"/>
          </p:cNvSpPr>
          <p:nvPr>
            <p:ph type="title"/>
          </p:nvPr>
        </p:nvSpPr>
        <p:spPr>
          <a:xfrm>
            <a:off x="1970323" y="99603"/>
            <a:ext cx="7702183" cy="1903241"/>
          </a:xfrm>
        </p:spPr>
        <p:txBody>
          <a:bodyPr/>
          <a:lstStyle/>
          <a:p>
            <a:r>
              <a:rPr lang="en-US" dirty="0"/>
              <a:t>Storyboard:</a:t>
            </a:r>
            <a:br>
              <a:rPr lang="en-US" dirty="0"/>
            </a:br>
            <a:r>
              <a:rPr lang="en-US" dirty="0"/>
              <a:t>Prefer Skills amount market and different companies</a:t>
            </a:r>
            <a:endParaRPr lang="en-US" dirty="0">
              <a:highlight>
                <a:srgbClr val="0000FF"/>
              </a:highlight>
            </a:endParaRPr>
          </a:p>
        </p:txBody>
      </p:sp>
      <p:sp>
        <p:nvSpPr>
          <p:cNvPr id="6" name="Text Placeholder 5">
            <a:extLst>
              <a:ext uri="{FF2B5EF4-FFF2-40B4-BE49-F238E27FC236}">
                <a16:creationId xmlns:a16="http://schemas.microsoft.com/office/drawing/2014/main" id="{92D7F5F9-1D37-B641-AC5C-AF995E223840}"/>
              </a:ext>
            </a:extLst>
          </p:cNvPr>
          <p:cNvSpPr>
            <a:spLocks noGrp="1"/>
          </p:cNvSpPr>
          <p:nvPr>
            <p:ph type="body" sz="half" idx="2"/>
          </p:nvPr>
        </p:nvSpPr>
        <p:spPr>
          <a:xfrm>
            <a:off x="2045822" y="2154308"/>
            <a:ext cx="2664361" cy="2386397"/>
          </a:xfrm>
        </p:spPr>
        <p:txBody>
          <a:bodyPr/>
          <a:lstStyle/>
          <a:p>
            <a:r>
              <a:rPr lang="en-US" dirty="0"/>
              <a:t>User can filter the titles and companies to see what skills are required or highly acquire by the current employees. </a:t>
            </a:r>
          </a:p>
        </p:txBody>
      </p:sp>
      <p:pic>
        <p:nvPicPr>
          <p:cNvPr id="8" name="Picture 7">
            <a:extLst>
              <a:ext uri="{FF2B5EF4-FFF2-40B4-BE49-F238E27FC236}">
                <a16:creationId xmlns:a16="http://schemas.microsoft.com/office/drawing/2014/main" id="{D88EAA47-0B0E-4DED-B56B-12DED60FF4F5}"/>
              </a:ext>
            </a:extLst>
          </p:cNvPr>
          <p:cNvPicPr>
            <a:picLocks noChangeAspect="1"/>
          </p:cNvPicPr>
          <p:nvPr/>
        </p:nvPicPr>
        <p:blipFill>
          <a:blip r:embed="rId2"/>
          <a:stretch>
            <a:fillRect/>
          </a:stretch>
        </p:blipFill>
        <p:spPr>
          <a:xfrm>
            <a:off x="4857225" y="2198514"/>
            <a:ext cx="5958584" cy="3044481"/>
          </a:xfrm>
          <a:prstGeom prst="rect">
            <a:avLst/>
          </a:prstGeom>
        </p:spPr>
      </p:pic>
      <p:sp>
        <p:nvSpPr>
          <p:cNvPr id="9" name="TextBox 8">
            <a:extLst>
              <a:ext uri="{FF2B5EF4-FFF2-40B4-BE49-F238E27FC236}">
                <a16:creationId xmlns:a16="http://schemas.microsoft.com/office/drawing/2014/main" id="{6FBB9BE9-36B3-46D7-A025-BBC59681BE27}"/>
              </a:ext>
            </a:extLst>
          </p:cNvPr>
          <p:cNvSpPr txBox="1"/>
          <p:nvPr/>
        </p:nvSpPr>
        <p:spPr>
          <a:xfrm>
            <a:off x="3926047" y="5307860"/>
            <a:ext cx="7820939" cy="261610"/>
          </a:xfrm>
          <a:prstGeom prst="rect">
            <a:avLst/>
          </a:prstGeom>
          <a:noFill/>
        </p:spPr>
        <p:txBody>
          <a:bodyPr wrap="square" rtlCol="0">
            <a:spAutoFit/>
          </a:bodyPr>
          <a:lstStyle/>
          <a:p>
            <a:pPr algn="ctr"/>
            <a:r>
              <a:rPr lang="en-US" sz="1100" dirty="0"/>
              <a:t>https://public.tableau.com/app/profile/sirius.liao/viz/Preferskillsfordatascientist/Story1</a:t>
            </a:r>
          </a:p>
        </p:txBody>
      </p:sp>
    </p:spTree>
    <p:extLst>
      <p:ext uri="{BB962C8B-B14F-4D97-AF65-F5344CB8AC3E}">
        <p14:creationId xmlns:p14="http://schemas.microsoft.com/office/powerpoint/2010/main" val="3510942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D0D9A4-96F1-FC40-84B0-47FC29E56137}"/>
              </a:ext>
            </a:extLst>
          </p:cNvPr>
          <p:cNvSpPr>
            <a:spLocks noGrp="1"/>
          </p:cNvSpPr>
          <p:nvPr>
            <p:ph type="title"/>
          </p:nvPr>
        </p:nvSpPr>
        <p:spPr>
          <a:xfrm>
            <a:off x="1152270" y="90192"/>
            <a:ext cx="3687359" cy="991476"/>
          </a:xfrm>
        </p:spPr>
        <p:txBody>
          <a:bodyPr>
            <a:normAutofit fontScale="90000"/>
          </a:bodyPr>
          <a:lstStyle/>
          <a:p>
            <a:r>
              <a:rPr lang="en-US" dirty="0"/>
              <a:t>Storyboard: </a:t>
            </a:r>
            <a:br>
              <a:rPr lang="en-US" dirty="0"/>
            </a:br>
            <a:r>
              <a:rPr lang="en-US" dirty="0"/>
              <a:t>External factors that affect the average salary</a:t>
            </a:r>
          </a:p>
        </p:txBody>
      </p:sp>
      <p:sp>
        <p:nvSpPr>
          <p:cNvPr id="5" name="Content Placeholder 4">
            <a:extLst>
              <a:ext uri="{FF2B5EF4-FFF2-40B4-BE49-F238E27FC236}">
                <a16:creationId xmlns:a16="http://schemas.microsoft.com/office/drawing/2014/main" id="{2E3FA64B-9622-5A45-B84B-B1EE025856C4}"/>
              </a:ext>
            </a:extLst>
          </p:cNvPr>
          <p:cNvSpPr>
            <a:spLocks noGrp="1"/>
          </p:cNvSpPr>
          <p:nvPr>
            <p:ph idx="1"/>
          </p:nvPr>
        </p:nvSpPr>
        <p:spPr/>
        <p:txBody>
          <a:bodyPr/>
          <a:lstStyle/>
          <a:p>
            <a:r>
              <a:rPr lang="en-US" dirty="0">
                <a:highlight>
                  <a:srgbClr val="0000FF"/>
                </a:highlight>
              </a:rPr>
              <a:t>Image here</a:t>
            </a:r>
          </a:p>
        </p:txBody>
      </p:sp>
      <p:sp>
        <p:nvSpPr>
          <p:cNvPr id="6" name="Text Placeholder 5">
            <a:extLst>
              <a:ext uri="{FF2B5EF4-FFF2-40B4-BE49-F238E27FC236}">
                <a16:creationId xmlns:a16="http://schemas.microsoft.com/office/drawing/2014/main" id="{92D7F5F9-1D37-B641-AC5C-AF995E223840}"/>
              </a:ext>
            </a:extLst>
          </p:cNvPr>
          <p:cNvSpPr>
            <a:spLocks noGrp="1"/>
          </p:cNvSpPr>
          <p:nvPr>
            <p:ph type="body" sz="half" idx="2"/>
          </p:nvPr>
        </p:nvSpPr>
        <p:spPr>
          <a:xfrm>
            <a:off x="1873411" y="1198600"/>
            <a:ext cx="2664361" cy="4600034"/>
          </a:xfrm>
        </p:spPr>
        <p:txBody>
          <a:bodyPr>
            <a:normAutofit fontScale="92500" lnSpcReduction="20000"/>
          </a:bodyPr>
          <a:lstStyle/>
          <a:p>
            <a:r>
              <a:rPr lang="en-US" dirty="0"/>
              <a:t>We will have a Tableau dashboard that is interactive for the user. They can filter on company name and city. It will show the number of reported data science employees for that company.</a:t>
            </a:r>
          </a:p>
          <a:p>
            <a:r>
              <a:rPr lang="en-US" dirty="0"/>
              <a:t>There is also a layer added to the map that has the per capita income of the state reported by Tableau.</a:t>
            </a:r>
          </a:p>
          <a:p>
            <a:r>
              <a:rPr lang="en-US" sz="1200" dirty="0"/>
              <a:t>https://</a:t>
            </a:r>
            <a:r>
              <a:rPr lang="en-US" sz="1200" dirty="0" err="1"/>
              <a:t>public.tableau.com</a:t>
            </a:r>
            <a:r>
              <a:rPr lang="en-US" sz="1200" dirty="0"/>
              <a:t>/app/profile/</a:t>
            </a:r>
            <a:r>
              <a:rPr lang="en-US" sz="1200" dirty="0" err="1"/>
              <a:t>mackenzie.coushay.richter</a:t>
            </a:r>
            <a:r>
              <a:rPr lang="en-US" sz="1200" dirty="0"/>
              <a:t>/viz/SalaryAnalysis-Summary_16482343926450/</a:t>
            </a:r>
            <a:r>
              <a:rPr lang="en-US" sz="1200" dirty="0" err="1"/>
              <a:t>location_dashboard?publish</a:t>
            </a:r>
            <a:r>
              <a:rPr lang="en-US" sz="1200" dirty="0"/>
              <a:t>=yes</a:t>
            </a:r>
          </a:p>
          <a:p>
            <a:r>
              <a:rPr lang="en-US" dirty="0"/>
              <a:t> </a:t>
            </a:r>
          </a:p>
        </p:txBody>
      </p:sp>
      <p:pic>
        <p:nvPicPr>
          <p:cNvPr id="3" name="Picture 2" descr="Map, bubble chart&#10;&#10;Description automatically generated">
            <a:extLst>
              <a:ext uri="{FF2B5EF4-FFF2-40B4-BE49-F238E27FC236}">
                <a16:creationId xmlns:a16="http://schemas.microsoft.com/office/drawing/2014/main" id="{5DAC488B-3E72-024D-9E17-801857407065}"/>
              </a:ext>
            </a:extLst>
          </p:cNvPr>
          <p:cNvPicPr>
            <a:picLocks noChangeAspect="1"/>
          </p:cNvPicPr>
          <p:nvPr/>
        </p:nvPicPr>
        <p:blipFill>
          <a:blip r:embed="rId2"/>
          <a:stretch>
            <a:fillRect/>
          </a:stretch>
        </p:blipFill>
        <p:spPr>
          <a:xfrm>
            <a:off x="5120154" y="468077"/>
            <a:ext cx="6028660" cy="6144596"/>
          </a:xfrm>
          <a:prstGeom prst="rect">
            <a:avLst/>
          </a:prstGeom>
        </p:spPr>
      </p:pic>
    </p:spTree>
    <p:extLst>
      <p:ext uri="{BB962C8B-B14F-4D97-AF65-F5344CB8AC3E}">
        <p14:creationId xmlns:p14="http://schemas.microsoft.com/office/powerpoint/2010/main" val="2104079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5" name="Rectangle 24">
            <a:extLst>
              <a:ext uri="{FF2B5EF4-FFF2-40B4-BE49-F238E27FC236}">
                <a16:creationId xmlns:a16="http://schemas.microsoft.com/office/drawing/2014/main" id="{4DA9E8CC-6C73-43E6-AF09-B4B1083BC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C6DFF5FD-BEF9-4B06-B7C2-58C5CFC92B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9" name="Picture 28">
            <a:extLst>
              <a:ext uri="{FF2B5EF4-FFF2-40B4-BE49-F238E27FC236}">
                <a16:creationId xmlns:a16="http://schemas.microsoft.com/office/drawing/2014/main" id="{C9A18D1D-88E7-41EF-892F-C99BDEEE5E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1" name="Rectangle 30">
            <a:extLst>
              <a:ext uri="{FF2B5EF4-FFF2-40B4-BE49-F238E27FC236}">
                <a16:creationId xmlns:a16="http://schemas.microsoft.com/office/drawing/2014/main" id="{113E1A2F-E5D7-4888-BA8C-1CDDC7CE2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625649A-4F9D-4D90-8F0A-433D7A1F6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DD0D9A4-96F1-FC40-84B0-47FC29E56137}"/>
              </a:ext>
            </a:extLst>
          </p:cNvPr>
          <p:cNvSpPr>
            <a:spLocks noGrp="1"/>
          </p:cNvSpPr>
          <p:nvPr>
            <p:ph type="title"/>
          </p:nvPr>
        </p:nvSpPr>
        <p:spPr>
          <a:xfrm>
            <a:off x="-1203821" y="125044"/>
            <a:ext cx="8445357" cy="883524"/>
          </a:xfrm>
        </p:spPr>
        <p:txBody>
          <a:bodyPr vert="horz" lIns="91440" tIns="45720" rIns="91440" bIns="45720" rtlCol="0" anchor="t">
            <a:normAutofit/>
          </a:bodyPr>
          <a:lstStyle/>
          <a:p>
            <a:pPr algn="r"/>
            <a:r>
              <a:rPr lang="en-US" sz="2600" dirty="0"/>
              <a:t>Storyboard: Salary by company and state</a:t>
            </a:r>
            <a:br>
              <a:rPr lang="en-US" sz="2600" dirty="0"/>
            </a:br>
            <a:r>
              <a:rPr lang="en-US" sz="2600" dirty="0"/>
              <a:t> </a:t>
            </a:r>
            <a:endParaRPr lang="en-US" sz="2600" dirty="0">
              <a:highlight>
                <a:srgbClr val="0000FF"/>
              </a:highlight>
            </a:endParaRPr>
          </a:p>
        </p:txBody>
      </p:sp>
      <p:sp>
        <p:nvSpPr>
          <p:cNvPr id="35" name="Rectangle 34">
            <a:extLst>
              <a:ext uri="{FF2B5EF4-FFF2-40B4-BE49-F238E27FC236}">
                <a16:creationId xmlns:a16="http://schemas.microsoft.com/office/drawing/2014/main" id="{B6F31202-25B1-43E6-94C1-CDCAFFE33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Chart&#10;&#10;Description automatically generated with low confidence">
            <a:extLst>
              <a:ext uri="{FF2B5EF4-FFF2-40B4-BE49-F238E27FC236}">
                <a16:creationId xmlns:a16="http://schemas.microsoft.com/office/drawing/2014/main" id="{57D5E9F9-AE07-D44E-8B50-CF26771436C2}"/>
              </a:ext>
            </a:extLst>
          </p:cNvPr>
          <p:cNvPicPr>
            <a:picLocks noGrp="1" noChangeAspect="1"/>
          </p:cNvPicPr>
          <p:nvPr>
            <p:ph idx="1"/>
          </p:nvPr>
        </p:nvPicPr>
        <p:blipFill rotWithShape="1">
          <a:blip r:embed="rId5"/>
          <a:srcRect r="-1" b="4709"/>
          <a:stretch/>
        </p:blipFill>
        <p:spPr>
          <a:xfrm>
            <a:off x="1007533" y="568165"/>
            <a:ext cx="10380133" cy="4030679"/>
          </a:xfrm>
          <a:prstGeom prst="rect">
            <a:avLst/>
          </a:prstGeom>
          <a:ln>
            <a:solidFill>
              <a:schemeClr val="accent6"/>
            </a:solidFill>
          </a:ln>
        </p:spPr>
      </p:pic>
      <p:sp>
        <p:nvSpPr>
          <p:cNvPr id="37" name="Rectangle 36">
            <a:extLst>
              <a:ext uri="{FF2B5EF4-FFF2-40B4-BE49-F238E27FC236}">
                <a16:creationId xmlns:a16="http://schemas.microsoft.com/office/drawing/2014/main" id="{588507C5-B772-411D-B50E-0C075AD25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0FC4D70-78FF-B44A-B24C-7D23E5585F1F}"/>
              </a:ext>
            </a:extLst>
          </p:cNvPr>
          <p:cNvSpPr txBox="1"/>
          <p:nvPr/>
        </p:nvSpPr>
        <p:spPr>
          <a:xfrm>
            <a:off x="1077592" y="4849900"/>
            <a:ext cx="4751908" cy="1754326"/>
          </a:xfrm>
          <a:prstGeom prst="rect">
            <a:avLst/>
          </a:prstGeom>
          <a:noFill/>
        </p:spPr>
        <p:txBody>
          <a:bodyPr wrap="square" rtlCol="0">
            <a:spAutoFit/>
          </a:bodyPr>
          <a:lstStyle/>
          <a:p>
            <a:r>
              <a:rPr lang="en-US" dirty="0"/>
              <a:t>This Interactive Tableau Dashboard visual will show the average salary by company.  It is interactive for the user because they can highlight the company they want to see either type in the company name or select from a dropdown</a:t>
            </a:r>
          </a:p>
        </p:txBody>
      </p:sp>
      <p:sp>
        <p:nvSpPr>
          <p:cNvPr id="22" name="TextBox 21">
            <a:extLst>
              <a:ext uri="{FF2B5EF4-FFF2-40B4-BE49-F238E27FC236}">
                <a16:creationId xmlns:a16="http://schemas.microsoft.com/office/drawing/2014/main" id="{80154CB1-5F1E-3E48-A98D-FD67E440A2EC}"/>
              </a:ext>
            </a:extLst>
          </p:cNvPr>
          <p:cNvSpPr txBox="1"/>
          <p:nvPr/>
        </p:nvSpPr>
        <p:spPr>
          <a:xfrm>
            <a:off x="6094933" y="4935552"/>
            <a:ext cx="4751908" cy="1200329"/>
          </a:xfrm>
          <a:prstGeom prst="rect">
            <a:avLst/>
          </a:prstGeom>
          <a:noFill/>
        </p:spPr>
        <p:txBody>
          <a:bodyPr wrap="square" rtlCol="0">
            <a:spAutoFit/>
          </a:bodyPr>
          <a:lstStyle/>
          <a:p>
            <a:r>
              <a:rPr lang="en-US" dirty="0"/>
              <a:t>This Interactive Tableau Dashboard will show the average salary by state.  It is interactive for the user because they can filter by both state and desired average Salary.</a:t>
            </a:r>
          </a:p>
        </p:txBody>
      </p:sp>
      <p:sp>
        <p:nvSpPr>
          <p:cNvPr id="24" name="TextBox 23">
            <a:extLst>
              <a:ext uri="{FF2B5EF4-FFF2-40B4-BE49-F238E27FC236}">
                <a16:creationId xmlns:a16="http://schemas.microsoft.com/office/drawing/2014/main" id="{8512B03D-ADC4-A84E-991C-FA1D7BC78172}"/>
              </a:ext>
            </a:extLst>
          </p:cNvPr>
          <p:cNvSpPr txBox="1"/>
          <p:nvPr/>
        </p:nvSpPr>
        <p:spPr>
          <a:xfrm>
            <a:off x="1534076" y="4569281"/>
            <a:ext cx="9646591" cy="246221"/>
          </a:xfrm>
          <a:prstGeom prst="rect">
            <a:avLst/>
          </a:prstGeom>
          <a:noFill/>
        </p:spPr>
        <p:txBody>
          <a:bodyPr wrap="square">
            <a:spAutoFit/>
          </a:bodyPr>
          <a:lstStyle/>
          <a:p>
            <a:r>
              <a:rPr lang="en-US" sz="1000" dirty="0"/>
              <a:t>https://</a:t>
            </a:r>
            <a:r>
              <a:rPr lang="en-US" sz="1000" dirty="0" err="1"/>
              <a:t>public.tableau.com</a:t>
            </a:r>
            <a:r>
              <a:rPr lang="en-US" sz="1000" dirty="0"/>
              <a:t>/app/profile/</a:t>
            </a:r>
            <a:r>
              <a:rPr lang="en-US" sz="1000" dirty="0" err="1"/>
              <a:t>mackenzie.coushay.richter</a:t>
            </a:r>
            <a:r>
              <a:rPr lang="en-US" sz="1000" dirty="0"/>
              <a:t>/viz/SalaryAnalysis-Summary_16482343926450/</a:t>
            </a:r>
            <a:r>
              <a:rPr lang="en-US" sz="1000" dirty="0" err="1"/>
              <a:t>AverageSalarybyLocationCompany?publish</a:t>
            </a:r>
            <a:r>
              <a:rPr lang="en-US" sz="1000" dirty="0"/>
              <a:t>=yes</a:t>
            </a:r>
          </a:p>
        </p:txBody>
      </p:sp>
    </p:spTree>
    <p:extLst>
      <p:ext uri="{BB962C8B-B14F-4D97-AF65-F5344CB8AC3E}">
        <p14:creationId xmlns:p14="http://schemas.microsoft.com/office/powerpoint/2010/main" val="25121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F43CD-32FA-7B43-BCD4-FF059560C06F}"/>
              </a:ext>
            </a:extLst>
          </p:cNvPr>
          <p:cNvSpPr>
            <a:spLocks noGrp="1"/>
          </p:cNvSpPr>
          <p:nvPr>
            <p:ph type="title"/>
          </p:nvPr>
        </p:nvSpPr>
        <p:spPr>
          <a:xfrm>
            <a:off x="1412762" y="4620930"/>
            <a:ext cx="6602461" cy="1903241"/>
          </a:xfrm>
        </p:spPr>
        <p:txBody>
          <a:bodyPr>
            <a:normAutofit/>
          </a:bodyPr>
          <a:lstStyle/>
          <a:p>
            <a:r>
              <a:rPr lang="en-US" dirty="0"/>
              <a:t>This visual created with Tableau shows average salary by Years of experience collected from our dataset</a:t>
            </a:r>
          </a:p>
        </p:txBody>
      </p:sp>
      <p:pic>
        <p:nvPicPr>
          <p:cNvPr id="6" name="Content Placeholder 5" descr="Chart, line chart&#10;&#10;Description automatically generated">
            <a:extLst>
              <a:ext uri="{FF2B5EF4-FFF2-40B4-BE49-F238E27FC236}">
                <a16:creationId xmlns:a16="http://schemas.microsoft.com/office/drawing/2014/main" id="{9521D512-CF91-0D4F-B7F6-C38C73801111}"/>
              </a:ext>
            </a:extLst>
          </p:cNvPr>
          <p:cNvPicPr>
            <a:picLocks noGrp="1" noChangeAspect="1"/>
          </p:cNvPicPr>
          <p:nvPr>
            <p:ph idx="1"/>
          </p:nvPr>
        </p:nvPicPr>
        <p:blipFill>
          <a:blip r:embed="rId2"/>
          <a:stretch>
            <a:fillRect/>
          </a:stretch>
        </p:blipFill>
        <p:spPr>
          <a:xfrm>
            <a:off x="1180060" y="680284"/>
            <a:ext cx="6602461" cy="3835959"/>
          </a:xfrm>
        </p:spPr>
      </p:pic>
      <p:sp>
        <p:nvSpPr>
          <p:cNvPr id="7" name="Title 3">
            <a:extLst>
              <a:ext uri="{FF2B5EF4-FFF2-40B4-BE49-F238E27FC236}">
                <a16:creationId xmlns:a16="http://schemas.microsoft.com/office/drawing/2014/main" id="{7D9205E5-567E-5B47-A4B5-95CDB768136C}"/>
              </a:ext>
            </a:extLst>
          </p:cNvPr>
          <p:cNvSpPr txBox="1">
            <a:spLocks/>
          </p:cNvSpPr>
          <p:nvPr/>
        </p:nvSpPr>
        <p:spPr>
          <a:xfrm>
            <a:off x="357348" y="186179"/>
            <a:ext cx="8445357" cy="88352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2400" b="0" i="0" kern="1200" cap="none">
                <a:solidFill>
                  <a:schemeClr val="tx1"/>
                </a:solidFill>
                <a:effectLst/>
                <a:latin typeface="+mj-lt"/>
                <a:ea typeface="+mj-ea"/>
                <a:cs typeface="+mj-cs"/>
              </a:defRPr>
            </a:lvl1pPr>
          </a:lstStyle>
          <a:p>
            <a:pPr algn="r"/>
            <a:r>
              <a:rPr lang="en-US" sz="2600" dirty="0"/>
              <a:t>Storyboard: Average Salary By  Years of Experience</a:t>
            </a:r>
            <a:br>
              <a:rPr lang="en-US" sz="2600" dirty="0"/>
            </a:br>
            <a:r>
              <a:rPr lang="en-US" sz="2600" dirty="0"/>
              <a:t> </a:t>
            </a:r>
            <a:endParaRPr lang="en-US" sz="2600" dirty="0">
              <a:highlight>
                <a:srgbClr val="0000FF"/>
              </a:highlight>
            </a:endParaRPr>
          </a:p>
        </p:txBody>
      </p:sp>
      <p:sp>
        <p:nvSpPr>
          <p:cNvPr id="9" name="TextBox 8">
            <a:extLst>
              <a:ext uri="{FF2B5EF4-FFF2-40B4-BE49-F238E27FC236}">
                <a16:creationId xmlns:a16="http://schemas.microsoft.com/office/drawing/2014/main" id="{B482E384-CC93-814D-9B0A-004EC7B32748}"/>
              </a:ext>
            </a:extLst>
          </p:cNvPr>
          <p:cNvSpPr txBox="1"/>
          <p:nvPr/>
        </p:nvSpPr>
        <p:spPr>
          <a:xfrm>
            <a:off x="1180059" y="4516243"/>
            <a:ext cx="9257482" cy="246221"/>
          </a:xfrm>
          <a:prstGeom prst="rect">
            <a:avLst/>
          </a:prstGeom>
          <a:noFill/>
        </p:spPr>
        <p:txBody>
          <a:bodyPr wrap="square">
            <a:spAutoFit/>
          </a:bodyPr>
          <a:lstStyle/>
          <a:p>
            <a:r>
              <a:rPr lang="en-US" sz="1000" dirty="0"/>
              <a:t>https://</a:t>
            </a:r>
            <a:r>
              <a:rPr lang="en-US" sz="1000" dirty="0" err="1"/>
              <a:t>public.tableau.com</a:t>
            </a:r>
            <a:r>
              <a:rPr lang="en-US" sz="1000" dirty="0"/>
              <a:t>/app/profile/</a:t>
            </a:r>
            <a:r>
              <a:rPr lang="en-US" sz="1000" dirty="0" err="1"/>
              <a:t>mackenzie.coushay.richter</a:t>
            </a:r>
            <a:r>
              <a:rPr lang="en-US" sz="1000" dirty="0"/>
              <a:t>/viz/SalaryAnalysis-Summary_16482343926450/</a:t>
            </a:r>
            <a:r>
              <a:rPr lang="en-US" sz="1000" dirty="0" err="1"/>
              <a:t>Salarybyexp_years?publish</a:t>
            </a:r>
            <a:r>
              <a:rPr lang="en-US" sz="1000" dirty="0"/>
              <a:t>=yes</a:t>
            </a:r>
          </a:p>
        </p:txBody>
      </p:sp>
    </p:spTree>
    <p:extLst>
      <p:ext uri="{BB962C8B-B14F-4D97-AF65-F5344CB8AC3E}">
        <p14:creationId xmlns:p14="http://schemas.microsoft.com/office/powerpoint/2010/main" val="272548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827BB-A445-3549-8566-172A96C1D858}"/>
              </a:ext>
            </a:extLst>
          </p:cNvPr>
          <p:cNvSpPr>
            <a:spLocks noGrp="1"/>
          </p:cNvSpPr>
          <p:nvPr>
            <p:ph type="title"/>
          </p:nvPr>
        </p:nvSpPr>
        <p:spPr/>
        <p:txBody>
          <a:bodyPr/>
          <a:lstStyle/>
          <a:p>
            <a:pPr algn="ctr"/>
            <a:r>
              <a:rPr lang="en-US" dirty="0"/>
              <a:t>Why Data Science Salaries?</a:t>
            </a:r>
          </a:p>
        </p:txBody>
      </p:sp>
      <p:sp>
        <p:nvSpPr>
          <p:cNvPr id="3" name="Content Placeholder 2">
            <a:extLst>
              <a:ext uri="{FF2B5EF4-FFF2-40B4-BE49-F238E27FC236}">
                <a16:creationId xmlns:a16="http://schemas.microsoft.com/office/drawing/2014/main" id="{8EED6C52-0C4A-FF44-B9D8-A5F50B82D5DD}"/>
              </a:ext>
            </a:extLst>
          </p:cNvPr>
          <p:cNvSpPr>
            <a:spLocks noGrp="1"/>
          </p:cNvSpPr>
          <p:nvPr>
            <p:ph idx="1"/>
          </p:nvPr>
        </p:nvSpPr>
        <p:spPr/>
        <p:txBody>
          <a:bodyPr/>
          <a:lstStyle/>
          <a:p>
            <a:r>
              <a:rPr lang="en-US" dirty="0"/>
              <a:t>We selected this topic because it was one that was of interest to all of us including our classmates. As we graduate from this course and enter the job market we have a frame of reference when negotiating offers.</a:t>
            </a:r>
          </a:p>
          <a:p>
            <a:r>
              <a:rPr lang="en-US" dirty="0"/>
              <a:t>Our goal throughout this analysis was to better educate us on the  salary levels of different data-related jobs. </a:t>
            </a:r>
          </a:p>
          <a:p>
            <a:r>
              <a:rPr lang="en-US" dirty="0"/>
              <a:t>We wanted to see how factors such as company, location and experience affect the expected salary.</a:t>
            </a:r>
          </a:p>
          <a:p>
            <a:endParaRPr lang="en-US" dirty="0"/>
          </a:p>
        </p:txBody>
      </p:sp>
    </p:spTree>
    <p:extLst>
      <p:ext uri="{BB962C8B-B14F-4D97-AF65-F5344CB8AC3E}">
        <p14:creationId xmlns:p14="http://schemas.microsoft.com/office/powerpoint/2010/main" val="1824614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827BB-A445-3549-8566-172A96C1D858}"/>
              </a:ext>
            </a:extLst>
          </p:cNvPr>
          <p:cNvSpPr>
            <a:spLocks noGrp="1"/>
          </p:cNvSpPr>
          <p:nvPr>
            <p:ph type="title"/>
          </p:nvPr>
        </p:nvSpPr>
        <p:spPr>
          <a:xfrm>
            <a:off x="2439302" y="352857"/>
            <a:ext cx="7958331" cy="1077229"/>
          </a:xfrm>
        </p:spPr>
        <p:txBody>
          <a:bodyPr/>
          <a:lstStyle/>
          <a:p>
            <a:pPr algn="ctr"/>
            <a:r>
              <a:rPr lang="en-US" dirty="0"/>
              <a:t>Our Data</a:t>
            </a:r>
          </a:p>
        </p:txBody>
      </p:sp>
      <p:sp>
        <p:nvSpPr>
          <p:cNvPr id="3" name="Content Placeholder 2">
            <a:extLst>
              <a:ext uri="{FF2B5EF4-FFF2-40B4-BE49-F238E27FC236}">
                <a16:creationId xmlns:a16="http://schemas.microsoft.com/office/drawing/2014/main" id="{8EED6C52-0C4A-FF44-B9D8-A5F50B82D5DD}"/>
              </a:ext>
            </a:extLst>
          </p:cNvPr>
          <p:cNvSpPr>
            <a:spLocks noGrp="1"/>
          </p:cNvSpPr>
          <p:nvPr>
            <p:ph idx="1"/>
          </p:nvPr>
        </p:nvSpPr>
        <p:spPr>
          <a:xfrm>
            <a:off x="2439302" y="1430086"/>
            <a:ext cx="7796540" cy="4911720"/>
          </a:xfrm>
        </p:spPr>
        <p:txBody>
          <a:bodyPr>
            <a:normAutofit fontScale="70000" lnSpcReduction="20000"/>
          </a:bodyPr>
          <a:lstStyle/>
          <a:p>
            <a:r>
              <a:rPr lang="en-US" dirty="0"/>
              <a:t>The dataset we selected to use is:</a:t>
            </a:r>
          </a:p>
          <a:p>
            <a:r>
              <a:rPr lang="en-US" dirty="0"/>
              <a:t>Kaggle: Salary and more-Data Scientist, Analyst, Engineer, Retrieved 3/16/2022 from </a:t>
            </a:r>
            <a:r>
              <a:rPr lang="en-US" dirty="0">
                <a:hlinkClick r:id="rId2"/>
              </a:rPr>
              <a:t>https://www.kaggle.com/jackogozaly/data-science-and-stem-salaries</a:t>
            </a:r>
            <a:r>
              <a:rPr lang="en-US" dirty="0"/>
              <a:t>.</a:t>
            </a:r>
          </a:p>
          <a:p>
            <a:r>
              <a:rPr lang="en-US" dirty="0"/>
              <a:t>Some of the data this dataset includes are job title, salary, company, years of experience, gender, education level and location</a:t>
            </a:r>
          </a:p>
          <a:p>
            <a:r>
              <a:rPr lang="en-US" dirty="0"/>
              <a:t>During our analysis, we hoped this dataset would help us answer the question of how do different factors such as location, years of experience, gender, and company affect the anticipated salary?</a:t>
            </a:r>
          </a:p>
          <a:p>
            <a:r>
              <a:rPr lang="en-US" b="1" dirty="0"/>
              <a:t>Limitations to Dataset</a:t>
            </a:r>
          </a:p>
          <a:p>
            <a:pPr lvl="1"/>
            <a:r>
              <a:rPr lang="en-US" dirty="0"/>
              <a:t>Accuracy of the data because it was self-reported by humans</a:t>
            </a:r>
          </a:p>
          <a:p>
            <a:pPr lvl="1"/>
            <a:r>
              <a:rPr lang="en-US" dirty="0"/>
              <a:t>Data did not include job descriptions, and all jobs were the same title</a:t>
            </a:r>
          </a:p>
          <a:p>
            <a:pPr lvl="1"/>
            <a:r>
              <a:rPr lang="en-US" dirty="0"/>
              <a:t>There were several imbalances in the dataset such as company size, location, years of experience</a:t>
            </a:r>
          </a:p>
          <a:p>
            <a:pPr lvl="1"/>
            <a:r>
              <a:rPr lang="en-US" dirty="0"/>
              <a:t>Total Yearly Compensation means different things to different people when self reporting (are stock options included, benefit packages, </a:t>
            </a:r>
            <a:r>
              <a:rPr lang="en-US" dirty="0" err="1"/>
              <a:t>etc</a:t>
            </a:r>
            <a:r>
              <a:rPr lang="en-US" dirty="0"/>
              <a:t>)</a:t>
            </a:r>
          </a:p>
          <a:p>
            <a:pPr lvl="1"/>
            <a:endParaRPr lang="en-US" dirty="0"/>
          </a:p>
          <a:p>
            <a:pPr lvl="1"/>
            <a:endParaRPr lang="en-US" dirty="0"/>
          </a:p>
        </p:txBody>
      </p:sp>
    </p:spTree>
    <p:extLst>
      <p:ext uri="{BB962C8B-B14F-4D97-AF65-F5344CB8AC3E}">
        <p14:creationId xmlns:p14="http://schemas.microsoft.com/office/powerpoint/2010/main" val="150765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7B1A-F19A-3F48-96ED-AFF371A9D440}"/>
              </a:ext>
            </a:extLst>
          </p:cNvPr>
          <p:cNvSpPr>
            <a:spLocks noGrp="1"/>
          </p:cNvSpPr>
          <p:nvPr>
            <p:ph type="title"/>
          </p:nvPr>
        </p:nvSpPr>
        <p:spPr/>
        <p:txBody>
          <a:bodyPr/>
          <a:lstStyle/>
          <a:p>
            <a:pPr algn="ctr"/>
            <a:r>
              <a:rPr lang="en-US" dirty="0"/>
              <a:t>Exploration of Data</a:t>
            </a:r>
          </a:p>
        </p:txBody>
      </p:sp>
      <p:sp>
        <p:nvSpPr>
          <p:cNvPr id="3" name="Content Placeholder 2">
            <a:extLst>
              <a:ext uri="{FF2B5EF4-FFF2-40B4-BE49-F238E27FC236}">
                <a16:creationId xmlns:a16="http://schemas.microsoft.com/office/drawing/2014/main" id="{94CE9045-C706-A44D-A655-D4C585602964}"/>
              </a:ext>
            </a:extLst>
          </p:cNvPr>
          <p:cNvSpPr>
            <a:spLocks noGrp="1"/>
          </p:cNvSpPr>
          <p:nvPr>
            <p:ph idx="1"/>
          </p:nvPr>
        </p:nvSpPr>
        <p:spPr/>
        <p:txBody>
          <a:bodyPr>
            <a:normAutofit lnSpcReduction="10000"/>
          </a:bodyPr>
          <a:lstStyle/>
          <a:p>
            <a:r>
              <a:rPr lang="en-US" dirty="0"/>
              <a:t>Imported data in csv form into a </a:t>
            </a:r>
            <a:r>
              <a:rPr lang="en-US" dirty="0" err="1"/>
              <a:t>Jupyter</a:t>
            </a:r>
            <a:r>
              <a:rPr lang="en-US" dirty="0"/>
              <a:t> notebook and cleaned the data using pandas:</a:t>
            </a:r>
          </a:p>
          <a:p>
            <a:pPr lvl="1"/>
            <a:r>
              <a:rPr lang="en-US" sz="1400" dirty="0"/>
              <a:t>Dropping unnecessary columns in Data Frame, such as</a:t>
            </a:r>
          </a:p>
          <a:p>
            <a:pPr lvl="1"/>
            <a:r>
              <a:rPr lang="en-US" sz="1400" dirty="0"/>
              <a:t>Split the location into States, Cities and Countries</a:t>
            </a:r>
          </a:p>
          <a:p>
            <a:pPr lvl="1"/>
            <a:r>
              <a:rPr lang="en-US" sz="1400" dirty="0"/>
              <a:t>Use Drop Na function to remove the empty columns</a:t>
            </a:r>
          </a:p>
          <a:p>
            <a:pPr lvl="1"/>
            <a:r>
              <a:rPr lang="en-US" sz="1400" dirty="0"/>
              <a:t>Bin Companies, years of experience, states and by data count size</a:t>
            </a:r>
          </a:p>
          <a:p>
            <a:pPr lvl="1"/>
            <a:r>
              <a:rPr lang="en-US" sz="1400" dirty="0" err="1"/>
              <a:t>OneHotEncoder</a:t>
            </a:r>
            <a:r>
              <a:rPr lang="en-US" sz="1400" dirty="0"/>
              <a:t> all the object column</a:t>
            </a:r>
          </a:p>
          <a:p>
            <a:r>
              <a:rPr lang="en-US" dirty="0"/>
              <a:t>Description of Database component </a:t>
            </a:r>
          </a:p>
          <a:p>
            <a:pPr lvl="1"/>
            <a:r>
              <a:rPr lang="en-US" dirty="0"/>
              <a:t>Connected local Postgres to AWS server using </a:t>
            </a:r>
            <a:r>
              <a:rPr lang="en-US" dirty="0" err="1"/>
              <a:t>pgAdmin</a:t>
            </a:r>
            <a:r>
              <a:rPr lang="en-US" dirty="0"/>
              <a:t> with </a:t>
            </a:r>
            <a:r>
              <a:rPr lang="en-US" dirty="0" err="1"/>
              <a:t>pyspark</a:t>
            </a:r>
            <a:r>
              <a:rPr lang="en-US" dirty="0"/>
              <a:t> in Google </a:t>
            </a:r>
            <a:r>
              <a:rPr lang="en-US" dirty="0" err="1"/>
              <a:t>colab</a:t>
            </a:r>
            <a:r>
              <a:rPr lang="en-US" dirty="0"/>
              <a:t>. </a:t>
            </a:r>
          </a:p>
        </p:txBody>
      </p:sp>
    </p:spTree>
    <p:extLst>
      <p:ext uri="{BB962C8B-B14F-4D97-AF65-F5344CB8AC3E}">
        <p14:creationId xmlns:p14="http://schemas.microsoft.com/office/powerpoint/2010/main" val="1700591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225FF-90D7-CB41-BE6C-60E0A4593CE3}"/>
              </a:ext>
            </a:extLst>
          </p:cNvPr>
          <p:cNvSpPr>
            <a:spLocks noGrp="1"/>
          </p:cNvSpPr>
          <p:nvPr>
            <p:ph type="title"/>
          </p:nvPr>
        </p:nvSpPr>
        <p:spPr/>
        <p:txBody>
          <a:bodyPr/>
          <a:lstStyle/>
          <a:p>
            <a:r>
              <a:rPr lang="en-US" dirty="0"/>
              <a:t>Machine Learning Model Selection</a:t>
            </a:r>
          </a:p>
        </p:txBody>
      </p:sp>
      <p:sp>
        <p:nvSpPr>
          <p:cNvPr id="3" name="Content Placeholder 2">
            <a:extLst>
              <a:ext uri="{FF2B5EF4-FFF2-40B4-BE49-F238E27FC236}">
                <a16:creationId xmlns:a16="http://schemas.microsoft.com/office/drawing/2014/main" id="{13ABB336-F03E-2D4C-9746-3D743FFF3B46}"/>
              </a:ext>
            </a:extLst>
          </p:cNvPr>
          <p:cNvSpPr>
            <a:spLocks noGrp="1"/>
          </p:cNvSpPr>
          <p:nvPr>
            <p:ph idx="1"/>
          </p:nvPr>
        </p:nvSpPr>
        <p:spPr/>
        <p:txBody>
          <a:bodyPr/>
          <a:lstStyle/>
          <a:p>
            <a:r>
              <a:rPr lang="en-US" dirty="0"/>
              <a:t>Once the data was clean we did visualizations of the data to decide which models may lend itself better to the data</a:t>
            </a:r>
          </a:p>
          <a:p>
            <a:r>
              <a:rPr lang="en-US" dirty="0"/>
              <a:t>We initially decided upon a linear model because what we were trying to find was a correlation rather than a classification</a:t>
            </a:r>
          </a:p>
          <a:p>
            <a:r>
              <a:rPr lang="en-US" dirty="0"/>
              <a:t>Once we tired to linear regression model we decided to explore and build upon it with the Random Forest Regressor  </a:t>
            </a:r>
          </a:p>
          <a:p>
            <a:r>
              <a:rPr lang="en-US" dirty="0"/>
              <a:t>To see if we could improve the model and employ skills learned in class we also tested with a </a:t>
            </a:r>
            <a:r>
              <a:rPr lang="en-US"/>
              <a:t>Neural Network</a:t>
            </a:r>
            <a:endParaRPr lang="en-US" dirty="0"/>
          </a:p>
        </p:txBody>
      </p:sp>
    </p:spTree>
    <p:extLst>
      <p:ext uri="{BB962C8B-B14F-4D97-AF65-F5344CB8AC3E}">
        <p14:creationId xmlns:p14="http://schemas.microsoft.com/office/powerpoint/2010/main" val="1814165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BA48-93F1-ED48-B9DB-43759B0A978A}"/>
              </a:ext>
            </a:extLst>
          </p:cNvPr>
          <p:cNvSpPr>
            <a:spLocks noGrp="1"/>
          </p:cNvSpPr>
          <p:nvPr>
            <p:ph type="title"/>
          </p:nvPr>
        </p:nvSpPr>
        <p:spPr>
          <a:xfrm>
            <a:off x="2348608" y="336287"/>
            <a:ext cx="7958331" cy="1077229"/>
          </a:xfrm>
        </p:spPr>
        <p:txBody>
          <a:bodyPr/>
          <a:lstStyle/>
          <a:p>
            <a:pPr algn="ctr"/>
            <a:r>
              <a:rPr lang="en-US" dirty="0"/>
              <a:t>Analysis of Data – Using Linear Regression Machine Learning Model</a:t>
            </a:r>
          </a:p>
        </p:txBody>
      </p:sp>
      <p:sp>
        <p:nvSpPr>
          <p:cNvPr id="3" name="Content Placeholder 2">
            <a:extLst>
              <a:ext uri="{FF2B5EF4-FFF2-40B4-BE49-F238E27FC236}">
                <a16:creationId xmlns:a16="http://schemas.microsoft.com/office/drawing/2014/main" id="{22CA3922-375F-6C42-9A3E-C4E3FC659054}"/>
              </a:ext>
            </a:extLst>
          </p:cNvPr>
          <p:cNvSpPr>
            <a:spLocks noGrp="1"/>
          </p:cNvSpPr>
          <p:nvPr>
            <p:ph idx="1"/>
          </p:nvPr>
        </p:nvSpPr>
        <p:spPr>
          <a:xfrm>
            <a:off x="2429503" y="1514745"/>
            <a:ext cx="7796540" cy="4807397"/>
          </a:xfrm>
        </p:spPr>
        <p:txBody>
          <a:bodyPr>
            <a:normAutofit fontScale="85000" lnSpcReduction="20000"/>
          </a:bodyPr>
          <a:lstStyle/>
          <a:p>
            <a:r>
              <a:rPr lang="en-US" dirty="0"/>
              <a:t>How was data split into training and testing sets:</a:t>
            </a:r>
          </a:p>
          <a:p>
            <a:pPr lvl="1"/>
            <a:r>
              <a:rPr lang="en-US" dirty="0"/>
              <a:t>We used both the default settings (75/25) and 80/20</a:t>
            </a:r>
          </a:p>
          <a:p>
            <a:endParaRPr lang="en-US" dirty="0">
              <a:highlight>
                <a:srgbClr val="0000FF"/>
              </a:highlight>
            </a:endParaRPr>
          </a:p>
          <a:p>
            <a:endParaRPr lang="en-US" dirty="0">
              <a:highlight>
                <a:srgbClr val="0000FF"/>
              </a:highlight>
            </a:endParaRPr>
          </a:p>
          <a:p>
            <a:endParaRPr lang="en-US" dirty="0">
              <a:highlight>
                <a:srgbClr val="0000FF"/>
              </a:highlight>
            </a:endParaRPr>
          </a:p>
          <a:p>
            <a:endParaRPr lang="en-US" dirty="0">
              <a:highlight>
                <a:srgbClr val="0000FF"/>
              </a:highlight>
            </a:endParaRPr>
          </a:p>
          <a:p>
            <a:endParaRPr lang="en-US" dirty="0">
              <a:highlight>
                <a:srgbClr val="0000FF"/>
              </a:highlight>
            </a:endParaRPr>
          </a:p>
          <a:p>
            <a:r>
              <a:rPr lang="en-US" dirty="0"/>
              <a:t>Explanation of our model choice </a:t>
            </a:r>
          </a:p>
          <a:p>
            <a:pPr lvl="1"/>
            <a:r>
              <a:rPr lang="en-US" dirty="0"/>
              <a:t>Benefits: Find the relationship between variables (Total Annual Salary vs other factors), to construct a linear equation to the observed data. </a:t>
            </a:r>
          </a:p>
          <a:p>
            <a:pPr lvl="1"/>
            <a:r>
              <a:rPr lang="en-US" dirty="0"/>
              <a:t>Limitations: Some features of the dataset may not be linear correlated with the Salary </a:t>
            </a:r>
          </a:p>
        </p:txBody>
      </p:sp>
      <p:pic>
        <p:nvPicPr>
          <p:cNvPr id="5" name="Picture 4">
            <a:extLst>
              <a:ext uri="{FF2B5EF4-FFF2-40B4-BE49-F238E27FC236}">
                <a16:creationId xmlns:a16="http://schemas.microsoft.com/office/drawing/2014/main" id="{FC1178CB-481B-4732-8076-2FCBFDE9468A}"/>
              </a:ext>
            </a:extLst>
          </p:cNvPr>
          <p:cNvPicPr>
            <a:picLocks noChangeAspect="1"/>
          </p:cNvPicPr>
          <p:nvPr/>
        </p:nvPicPr>
        <p:blipFill>
          <a:blip r:embed="rId2"/>
          <a:stretch>
            <a:fillRect/>
          </a:stretch>
        </p:blipFill>
        <p:spPr>
          <a:xfrm>
            <a:off x="2858136" y="2271840"/>
            <a:ext cx="3618812" cy="942649"/>
          </a:xfrm>
          <a:prstGeom prst="rect">
            <a:avLst/>
          </a:prstGeom>
        </p:spPr>
      </p:pic>
      <p:pic>
        <p:nvPicPr>
          <p:cNvPr id="7" name="Picture 6">
            <a:extLst>
              <a:ext uri="{FF2B5EF4-FFF2-40B4-BE49-F238E27FC236}">
                <a16:creationId xmlns:a16="http://schemas.microsoft.com/office/drawing/2014/main" id="{769A6F7D-F40A-4667-AB27-0E58CBFB05B6}"/>
              </a:ext>
            </a:extLst>
          </p:cNvPr>
          <p:cNvPicPr>
            <a:picLocks noChangeAspect="1"/>
          </p:cNvPicPr>
          <p:nvPr/>
        </p:nvPicPr>
        <p:blipFill>
          <a:blip r:embed="rId3"/>
          <a:stretch>
            <a:fillRect/>
          </a:stretch>
        </p:blipFill>
        <p:spPr>
          <a:xfrm>
            <a:off x="3001632" y="3286310"/>
            <a:ext cx="2761550" cy="1370547"/>
          </a:xfrm>
          <a:prstGeom prst="rect">
            <a:avLst/>
          </a:prstGeom>
        </p:spPr>
      </p:pic>
    </p:spTree>
    <p:extLst>
      <p:ext uri="{BB962C8B-B14F-4D97-AF65-F5344CB8AC3E}">
        <p14:creationId xmlns:p14="http://schemas.microsoft.com/office/powerpoint/2010/main" val="2629001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BA48-93F1-ED48-B9DB-43759B0A978A}"/>
              </a:ext>
            </a:extLst>
          </p:cNvPr>
          <p:cNvSpPr>
            <a:spLocks noGrp="1"/>
          </p:cNvSpPr>
          <p:nvPr>
            <p:ph type="title"/>
          </p:nvPr>
        </p:nvSpPr>
        <p:spPr>
          <a:xfrm>
            <a:off x="2542981" y="645951"/>
            <a:ext cx="7572427" cy="1077229"/>
          </a:xfrm>
        </p:spPr>
        <p:txBody>
          <a:bodyPr>
            <a:normAutofit fontScale="90000"/>
          </a:bodyPr>
          <a:lstStyle/>
          <a:p>
            <a:pPr algn="ctr"/>
            <a:r>
              <a:rPr lang="en-US" dirty="0"/>
              <a:t>Analysis of Data – Using Random Forest Regressor Machine Learning Model</a:t>
            </a:r>
          </a:p>
        </p:txBody>
      </p:sp>
      <p:sp>
        <p:nvSpPr>
          <p:cNvPr id="3" name="Content Placeholder 2">
            <a:extLst>
              <a:ext uri="{FF2B5EF4-FFF2-40B4-BE49-F238E27FC236}">
                <a16:creationId xmlns:a16="http://schemas.microsoft.com/office/drawing/2014/main" id="{22CA3922-375F-6C42-9A3E-C4E3FC659054}"/>
              </a:ext>
            </a:extLst>
          </p:cNvPr>
          <p:cNvSpPr>
            <a:spLocks noGrp="1"/>
          </p:cNvSpPr>
          <p:nvPr>
            <p:ph idx="1"/>
          </p:nvPr>
        </p:nvSpPr>
        <p:spPr>
          <a:xfrm>
            <a:off x="2430924" y="1723180"/>
            <a:ext cx="7796540" cy="4633910"/>
          </a:xfrm>
        </p:spPr>
        <p:txBody>
          <a:bodyPr>
            <a:normAutofit fontScale="92500" lnSpcReduction="10000"/>
          </a:bodyPr>
          <a:lstStyle/>
          <a:p>
            <a:r>
              <a:rPr lang="en-US" dirty="0"/>
              <a:t>How was data split into training and testing sets</a:t>
            </a:r>
          </a:p>
          <a:p>
            <a:endParaRPr lang="en-US" dirty="0">
              <a:highlight>
                <a:srgbClr val="0000FF"/>
              </a:highlight>
            </a:endParaRPr>
          </a:p>
          <a:p>
            <a:endParaRPr lang="en-US" dirty="0">
              <a:highlight>
                <a:srgbClr val="0000FF"/>
              </a:highlight>
            </a:endParaRPr>
          </a:p>
          <a:p>
            <a:endParaRPr lang="en-US" dirty="0">
              <a:highlight>
                <a:srgbClr val="0000FF"/>
              </a:highlight>
            </a:endParaRPr>
          </a:p>
          <a:p>
            <a:pPr marL="0" indent="0">
              <a:buNone/>
            </a:pPr>
            <a:endParaRPr lang="en-US" dirty="0">
              <a:highlight>
                <a:srgbClr val="0000FF"/>
              </a:highlight>
            </a:endParaRPr>
          </a:p>
          <a:p>
            <a:r>
              <a:rPr lang="en-US" dirty="0"/>
              <a:t>Explanation of our model choice</a:t>
            </a:r>
          </a:p>
          <a:p>
            <a:pPr lvl="1"/>
            <a:r>
              <a:rPr lang="en-US" dirty="0"/>
              <a:t>Benefits: can  solve both regression and classification problems.</a:t>
            </a:r>
          </a:p>
          <a:p>
            <a:pPr lvl="2"/>
            <a:r>
              <a:rPr lang="en-US" dirty="0"/>
              <a:t>This model didn’t require scaling the data</a:t>
            </a:r>
          </a:p>
          <a:p>
            <a:pPr lvl="1"/>
            <a:r>
              <a:rPr lang="en-US" dirty="0"/>
              <a:t>Limitations: The ability to explain this model to stakeholders is a bit more “black box” than the Linear Regression</a:t>
            </a:r>
          </a:p>
        </p:txBody>
      </p:sp>
      <p:pic>
        <p:nvPicPr>
          <p:cNvPr id="5" name="Picture 4">
            <a:extLst>
              <a:ext uri="{FF2B5EF4-FFF2-40B4-BE49-F238E27FC236}">
                <a16:creationId xmlns:a16="http://schemas.microsoft.com/office/drawing/2014/main" id="{FA335BEB-91A0-44BA-94C1-5EFC530D6A16}"/>
              </a:ext>
            </a:extLst>
          </p:cNvPr>
          <p:cNvPicPr>
            <a:picLocks noChangeAspect="1"/>
          </p:cNvPicPr>
          <p:nvPr/>
        </p:nvPicPr>
        <p:blipFill>
          <a:blip r:embed="rId2"/>
          <a:stretch>
            <a:fillRect/>
          </a:stretch>
        </p:blipFill>
        <p:spPr>
          <a:xfrm>
            <a:off x="2831713" y="2129884"/>
            <a:ext cx="4604812" cy="2327163"/>
          </a:xfrm>
          <a:prstGeom prst="rect">
            <a:avLst/>
          </a:prstGeom>
        </p:spPr>
      </p:pic>
    </p:spTree>
    <p:extLst>
      <p:ext uri="{BB962C8B-B14F-4D97-AF65-F5344CB8AC3E}">
        <p14:creationId xmlns:p14="http://schemas.microsoft.com/office/powerpoint/2010/main" val="8529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BA48-93F1-ED48-B9DB-43759B0A978A}"/>
              </a:ext>
            </a:extLst>
          </p:cNvPr>
          <p:cNvSpPr>
            <a:spLocks noGrp="1"/>
          </p:cNvSpPr>
          <p:nvPr>
            <p:ph type="title"/>
          </p:nvPr>
        </p:nvSpPr>
        <p:spPr/>
        <p:txBody>
          <a:bodyPr>
            <a:normAutofit/>
          </a:bodyPr>
          <a:lstStyle/>
          <a:p>
            <a:pPr algn="ctr"/>
            <a:r>
              <a:rPr lang="en-US" dirty="0"/>
              <a:t>Cross Validation– Using Neural Network</a:t>
            </a:r>
            <a:br>
              <a:rPr lang="en-US" dirty="0"/>
            </a:br>
            <a:r>
              <a:rPr lang="en-US" dirty="0"/>
              <a:t>Machine Learning Model</a:t>
            </a:r>
          </a:p>
        </p:txBody>
      </p:sp>
      <p:sp>
        <p:nvSpPr>
          <p:cNvPr id="3" name="Content Placeholder 2">
            <a:extLst>
              <a:ext uri="{FF2B5EF4-FFF2-40B4-BE49-F238E27FC236}">
                <a16:creationId xmlns:a16="http://schemas.microsoft.com/office/drawing/2014/main" id="{22CA3922-375F-6C42-9A3E-C4E3FC659054}"/>
              </a:ext>
            </a:extLst>
          </p:cNvPr>
          <p:cNvSpPr>
            <a:spLocks noGrp="1"/>
          </p:cNvSpPr>
          <p:nvPr>
            <p:ph idx="1"/>
          </p:nvPr>
        </p:nvSpPr>
        <p:spPr>
          <a:xfrm>
            <a:off x="2773599" y="2052116"/>
            <a:ext cx="7796540" cy="4633910"/>
          </a:xfrm>
        </p:spPr>
        <p:txBody>
          <a:bodyPr>
            <a:normAutofit/>
          </a:bodyPr>
          <a:lstStyle/>
          <a:p>
            <a:r>
              <a:rPr lang="en-US" dirty="0"/>
              <a:t>How was data split into training and testing sets:</a:t>
            </a:r>
          </a:p>
          <a:p>
            <a:pPr lvl="1"/>
            <a:r>
              <a:rPr lang="en-US" dirty="0"/>
              <a:t>We used the standard train test split</a:t>
            </a:r>
            <a:endParaRPr lang="en-US" dirty="0">
              <a:highlight>
                <a:srgbClr val="0000FF"/>
              </a:highlight>
            </a:endParaRPr>
          </a:p>
          <a:p>
            <a:r>
              <a:rPr lang="en-US" dirty="0"/>
              <a:t>Explanation of our model choice </a:t>
            </a:r>
          </a:p>
          <a:p>
            <a:pPr lvl="1"/>
            <a:r>
              <a:rPr lang="en-US" dirty="0"/>
              <a:t>Benefits: </a:t>
            </a:r>
          </a:p>
          <a:p>
            <a:pPr lvl="2"/>
            <a:r>
              <a:rPr lang="en-US" dirty="0"/>
              <a:t>It is a more sophisticated model, however our amount of data did not really lend itself to this type of model </a:t>
            </a:r>
          </a:p>
          <a:p>
            <a:pPr lvl="1"/>
            <a:r>
              <a:rPr lang="en-US" dirty="0"/>
              <a:t>Limitations: </a:t>
            </a:r>
          </a:p>
          <a:p>
            <a:pPr lvl="2"/>
            <a:r>
              <a:rPr lang="en-US" dirty="0"/>
              <a:t>The amount of data we had, the model would perform better with more data</a:t>
            </a:r>
          </a:p>
        </p:txBody>
      </p:sp>
    </p:spTree>
    <p:extLst>
      <p:ext uri="{BB962C8B-B14F-4D97-AF65-F5344CB8AC3E}">
        <p14:creationId xmlns:p14="http://schemas.microsoft.com/office/powerpoint/2010/main" val="1445532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30F9-2C2A-CF42-8362-673CA68073AD}"/>
              </a:ext>
            </a:extLst>
          </p:cNvPr>
          <p:cNvSpPr>
            <a:spLocks noGrp="1"/>
          </p:cNvSpPr>
          <p:nvPr>
            <p:ph type="title"/>
          </p:nvPr>
        </p:nvSpPr>
        <p:spPr/>
        <p:txBody>
          <a:bodyPr/>
          <a:lstStyle/>
          <a:p>
            <a:pPr algn="ctr"/>
            <a:r>
              <a:rPr lang="en-US" dirty="0"/>
              <a:t>Interactive Dashboard </a:t>
            </a:r>
          </a:p>
        </p:txBody>
      </p:sp>
      <p:sp>
        <p:nvSpPr>
          <p:cNvPr id="3" name="Content Placeholder 2">
            <a:extLst>
              <a:ext uri="{FF2B5EF4-FFF2-40B4-BE49-F238E27FC236}">
                <a16:creationId xmlns:a16="http://schemas.microsoft.com/office/drawing/2014/main" id="{3A953790-1F79-DF4B-BC49-F59AEB2E35DE}"/>
              </a:ext>
            </a:extLst>
          </p:cNvPr>
          <p:cNvSpPr>
            <a:spLocks noGrp="1"/>
          </p:cNvSpPr>
          <p:nvPr>
            <p:ph idx="1"/>
          </p:nvPr>
        </p:nvSpPr>
        <p:spPr>
          <a:xfrm>
            <a:off x="2611808" y="1714067"/>
            <a:ext cx="7796540" cy="3997828"/>
          </a:xfrm>
        </p:spPr>
        <p:txBody>
          <a:bodyPr>
            <a:normAutofit/>
          </a:bodyPr>
          <a:lstStyle/>
          <a:p>
            <a:r>
              <a:rPr lang="en-US" dirty="0"/>
              <a:t>We will create a website that displays our findings </a:t>
            </a:r>
          </a:p>
          <a:p>
            <a:r>
              <a:rPr lang="en-US" dirty="0"/>
              <a:t>The tools that will be used to create our dashboard are:</a:t>
            </a:r>
          </a:p>
          <a:p>
            <a:pPr lvl="1"/>
            <a:r>
              <a:rPr lang="en-US" dirty="0"/>
              <a:t>Tools we will use:</a:t>
            </a:r>
          </a:p>
          <a:p>
            <a:pPr lvl="2"/>
            <a:r>
              <a:rPr lang="en-US" dirty="0"/>
              <a:t>Bootstrap</a:t>
            </a:r>
          </a:p>
          <a:p>
            <a:pPr lvl="2"/>
            <a:r>
              <a:rPr lang="en-US" dirty="0"/>
              <a:t>Html</a:t>
            </a:r>
          </a:p>
          <a:p>
            <a:pPr lvl="2"/>
            <a:r>
              <a:rPr lang="en-US" dirty="0" err="1"/>
              <a:t>Github</a:t>
            </a:r>
            <a:r>
              <a:rPr lang="en-US" dirty="0"/>
              <a:t> Pages to host</a:t>
            </a:r>
          </a:p>
          <a:p>
            <a:pPr lvl="2"/>
            <a:r>
              <a:rPr lang="en-US" dirty="0"/>
              <a:t>Tableau to create interactive visuals for the user </a:t>
            </a:r>
          </a:p>
          <a:p>
            <a:pPr lvl="2"/>
            <a:endParaRPr lang="en-US" dirty="0">
              <a:highlight>
                <a:srgbClr val="0000FF"/>
              </a:highlight>
            </a:endParaRPr>
          </a:p>
          <a:p>
            <a:pPr lvl="2"/>
            <a:endParaRPr lang="en-US" dirty="0">
              <a:highlight>
                <a:srgbClr val="0000FF"/>
              </a:highlight>
            </a:endParaRPr>
          </a:p>
        </p:txBody>
      </p:sp>
    </p:spTree>
    <p:extLst>
      <p:ext uri="{BB962C8B-B14F-4D97-AF65-F5344CB8AC3E}">
        <p14:creationId xmlns:p14="http://schemas.microsoft.com/office/powerpoint/2010/main" val="8470100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173</TotalTime>
  <Words>998</Words>
  <Application>Microsoft Macintosh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MS Shell Dlg 2</vt:lpstr>
      <vt:lpstr>Wingdings</vt:lpstr>
      <vt:lpstr>Wingdings 3</vt:lpstr>
      <vt:lpstr>Madison</vt:lpstr>
      <vt:lpstr>Salary Predictions of Data Science Roles</vt:lpstr>
      <vt:lpstr>Why Data Science Salaries?</vt:lpstr>
      <vt:lpstr>Our Data</vt:lpstr>
      <vt:lpstr>Exploration of Data</vt:lpstr>
      <vt:lpstr>Machine Learning Model Selection</vt:lpstr>
      <vt:lpstr>Analysis of Data – Using Linear Regression Machine Learning Model</vt:lpstr>
      <vt:lpstr>Analysis of Data – Using Random Forest Regressor Machine Learning Model</vt:lpstr>
      <vt:lpstr>Cross Validation– Using Neural Network Machine Learning Model</vt:lpstr>
      <vt:lpstr>Interactive Dashboard </vt:lpstr>
      <vt:lpstr>Storyboard: Prefer Skills amount market and different companies</vt:lpstr>
      <vt:lpstr>Storyboard:  External factors that affect the average salary</vt:lpstr>
      <vt:lpstr>Storyboard: Salary by company and state  </vt:lpstr>
      <vt:lpstr>This visual created with Tableau shows average salary by Years of experience collected from our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Predictions of Data Science Roles</dc:title>
  <dc:creator>Mackenzie Coushay Richter</dc:creator>
  <cp:lastModifiedBy>Mackenzie Coushay Richter</cp:lastModifiedBy>
  <cp:revision>10</cp:revision>
  <dcterms:created xsi:type="dcterms:W3CDTF">2022-03-23T01:53:34Z</dcterms:created>
  <dcterms:modified xsi:type="dcterms:W3CDTF">2022-03-25T19:25:54Z</dcterms:modified>
</cp:coreProperties>
</file>