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7" r:id="rId9"/>
    <p:sldId id="261" r:id="rId10"/>
    <p:sldId id="262" r:id="rId11"/>
    <p:sldId id="263"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snapToObjects="1">
      <p:cViewPr varScale="1">
        <p:scale>
          <a:sx n="114" d="100"/>
          <a:sy n="114"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3/23/2022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3/23/2022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3/23/2022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3/23/2022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3/23/2022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3/23/2022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3/23/2022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jackogozaly/data-science-and-stem-salar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A545-B0DC-2944-B6E1-0458F0D870B4}"/>
              </a:ext>
            </a:extLst>
          </p:cNvPr>
          <p:cNvSpPr>
            <a:spLocks noGrp="1"/>
          </p:cNvSpPr>
          <p:nvPr>
            <p:ph type="ctrTitle"/>
          </p:nvPr>
        </p:nvSpPr>
        <p:spPr>
          <a:xfrm>
            <a:off x="2216426" y="3428998"/>
            <a:ext cx="5913448" cy="2941985"/>
          </a:xfrm>
        </p:spPr>
        <p:txBody>
          <a:bodyPr>
            <a:normAutofit fontScale="90000"/>
          </a:bodyPr>
          <a:lstStyle/>
          <a:p>
            <a:r>
              <a:rPr lang="en-US" dirty="0"/>
              <a:t>Salary Predictions of Data Science Roles</a:t>
            </a:r>
          </a:p>
        </p:txBody>
      </p:sp>
    </p:spTree>
    <p:extLst>
      <p:ext uri="{BB962C8B-B14F-4D97-AF65-F5344CB8AC3E}">
        <p14:creationId xmlns:p14="http://schemas.microsoft.com/office/powerpoint/2010/main" val="220668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a:xfrm>
            <a:off x="1970323" y="99603"/>
            <a:ext cx="7702183" cy="1903241"/>
          </a:xfrm>
        </p:spPr>
        <p:txBody>
          <a:bodyPr/>
          <a:lstStyle/>
          <a:p>
            <a:r>
              <a:rPr lang="en-US" dirty="0"/>
              <a:t>Storyboard:</a:t>
            </a:r>
            <a:br>
              <a:rPr lang="en-US" dirty="0"/>
            </a:br>
            <a:r>
              <a:rPr lang="en-US" dirty="0"/>
              <a:t>Prefer Skills amount market and different companies</a:t>
            </a:r>
            <a:endParaRPr lang="en-US" dirty="0">
              <a:highlight>
                <a:srgbClr val="0000FF"/>
              </a:highlight>
            </a:endParaRPr>
          </a:p>
        </p:txBody>
      </p:sp>
      <p:sp>
        <p:nvSpPr>
          <p:cNvPr id="6" name="Text Placeholder 5">
            <a:extLst>
              <a:ext uri="{FF2B5EF4-FFF2-40B4-BE49-F238E27FC236}">
                <a16:creationId xmlns:a16="http://schemas.microsoft.com/office/drawing/2014/main" id="{92D7F5F9-1D37-B641-AC5C-AF995E223840}"/>
              </a:ext>
            </a:extLst>
          </p:cNvPr>
          <p:cNvSpPr>
            <a:spLocks noGrp="1"/>
          </p:cNvSpPr>
          <p:nvPr>
            <p:ph type="body" sz="half" idx="2"/>
          </p:nvPr>
        </p:nvSpPr>
        <p:spPr>
          <a:xfrm>
            <a:off x="2045822" y="2154308"/>
            <a:ext cx="2664361" cy="2386397"/>
          </a:xfrm>
        </p:spPr>
        <p:txBody>
          <a:bodyPr/>
          <a:lstStyle/>
          <a:p>
            <a:r>
              <a:rPr lang="en-US" dirty="0">
                <a:highlight>
                  <a:srgbClr val="0000FF"/>
                </a:highlight>
              </a:rPr>
              <a:t>User can filter the titles and companies to see what skills are required or highly acquire by the current employees. </a:t>
            </a:r>
          </a:p>
        </p:txBody>
      </p:sp>
      <p:pic>
        <p:nvPicPr>
          <p:cNvPr id="8" name="Picture 7">
            <a:extLst>
              <a:ext uri="{FF2B5EF4-FFF2-40B4-BE49-F238E27FC236}">
                <a16:creationId xmlns:a16="http://schemas.microsoft.com/office/drawing/2014/main" id="{D88EAA47-0B0E-4DED-B56B-12DED60FF4F5}"/>
              </a:ext>
            </a:extLst>
          </p:cNvPr>
          <p:cNvPicPr>
            <a:picLocks noChangeAspect="1"/>
          </p:cNvPicPr>
          <p:nvPr/>
        </p:nvPicPr>
        <p:blipFill>
          <a:blip r:embed="rId2"/>
          <a:stretch>
            <a:fillRect/>
          </a:stretch>
        </p:blipFill>
        <p:spPr>
          <a:xfrm>
            <a:off x="4857225" y="2198514"/>
            <a:ext cx="5958584" cy="3044481"/>
          </a:xfrm>
          <a:prstGeom prst="rect">
            <a:avLst/>
          </a:prstGeom>
        </p:spPr>
      </p:pic>
      <p:sp>
        <p:nvSpPr>
          <p:cNvPr id="9" name="TextBox 8">
            <a:extLst>
              <a:ext uri="{FF2B5EF4-FFF2-40B4-BE49-F238E27FC236}">
                <a16:creationId xmlns:a16="http://schemas.microsoft.com/office/drawing/2014/main" id="{6FBB9BE9-36B3-46D7-A025-BBC59681BE27}"/>
              </a:ext>
            </a:extLst>
          </p:cNvPr>
          <p:cNvSpPr txBox="1"/>
          <p:nvPr/>
        </p:nvSpPr>
        <p:spPr>
          <a:xfrm>
            <a:off x="3926047" y="5307860"/>
            <a:ext cx="7820939" cy="261610"/>
          </a:xfrm>
          <a:prstGeom prst="rect">
            <a:avLst/>
          </a:prstGeom>
          <a:noFill/>
        </p:spPr>
        <p:txBody>
          <a:bodyPr wrap="square" rtlCol="0">
            <a:spAutoFit/>
          </a:bodyPr>
          <a:lstStyle/>
          <a:p>
            <a:pPr algn="ctr"/>
            <a:r>
              <a:rPr lang="en-US" sz="1100" dirty="0"/>
              <a:t>https://public.tableau.com/app/profile/sirius.liao/viz/Preferskillsfordatascientist/Story1</a:t>
            </a:r>
          </a:p>
        </p:txBody>
      </p:sp>
    </p:spTree>
    <p:extLst>
      <p:ext uri="{BB962C8B-B14F-4D97-AF65-F5344CB8AC3E}">
        <p14:creationId xmlns:p14="http://schemas.microsoft.com/office/powerpoint/2010/main" val="351094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a:xfrm>
            <a:off x="1970323" y="1282451"/>
            <a:ext cx="6771005" cy="1903241"/>
          </a:xfrm>
        </p:spPr>
        <p:txBody>
          <a:bodyPr/>
          <a:lstStyle/>
          <a:p>
            <a:r>
              <a:rPr lang="en-US" dirty="0"/>
              <a:t>Storyboard: </a:t>
            </a:r>
            <a:br>
              <a:rPr lang="en-US" dirty="0"/>
            </a:br>
            <a:r>
              <a:rPr lang="en-US" dirty="0">
                <a:highlight>
                  <a:srgbClr val="0000FF"/>
                </a:highlight>
              </a:rPr>
              <a:t>External factors that affect the average salary</a:t>
            </a:r>
          </a:p>
        </p:txBody>
      </p:sp>
      <p:sp>
        <p:nvSpPr>
          <p:cNvPr id="5" name="Content Placeholder 4">
            <a:extLst>
              <a:ext uri="{FF2B5EF4-FFF2-40B4-BE49-F238E27FC236}">
                <a16:creationId xmlns:a16="http://schemas.microsoft.com/office/drawing/2014/main" id="{2E3FA64B-9622-5A45-B84B-B1EE025856C4}"/>
              </a:ext>
            </a:extLst>
          </p:cNvPr>
          <p:cNvSpPr>
            <a:spLocks noGrp="1"/>
          </p:cNvSpPr>
          <p:nvPr>
            <p:ph idx="1"/>
          </p:nvPr>
        </p:nvSpPr>
        <p:spPr/>
        <p:txBody>
          <a:bodyPr/>
          <a:lstStyle/>
          <a:p>
            <a:r>
              <a:rPr lang="en-US" dirty="0">
                <a:highlight>
                  <a:srgbClr val="0000FF"/>
                </a:highlight>
              </a:rPr>
              <a:t>Image here</a:t>
            </a:r>
          </a:p>
        </p:txBody>
      </p:sp>
      <p:sp>
        <p:nvSpPr>
          <p:cNvPr id="6" name="Text Placeholder 5">
            <a:extLst>
              <a:ext uri="{FF2B5EF4-FFF2-40B4-BE49-F238E27FC236}">
                <a16:creationId xmlns:a16="http://schemas.microsoft.com/office/drawing/2014/main" id="{92D7F5F9-1D37-B641-AC5C-AF995E223840}"/>
              </a:ext>
            </a:extLst>
          </p:cNvPr>
          <p:cNvSpPr>
            <a:spLocks noGrp="1"/>
          </p:cNvSpPr>
          <p:nvPr>
            <p:ph type="body" sz="half" idx="2"/>
          </p:nvPr>
        </p:nvSpPr>
        <p:spPr/>
        <p:txBody>
          <a:bodyPr/>
          <a:lstStyle/>
          <a:p>
            <a:r>
              <a:rPr lang="en-US" dirty="0">
                <a:highlight>
                  <a:srgbClr val="0000FF"/>
                </a:highlight>
              </a:rPr>
              <a:t>Description of visual and any interactive features</a:t>
            </a:r>
          </a:p>
        </p:txBody>
      </p:sp>
    </p:spTree>
    <p:extLst>
      <p:ext uri="{BB962C8B-B14F-4D97-AF65-F5344CB8AC3E}">
        <p14:creationId xmlns:p14="http://schemas.microsoft.com/office/powerpoint/2010/main" val="210407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a:xfrm>
            <a:off x="1970323" y="1282451"/>
            <a:ext cx="6771005" cy="1903241"/>
          </a:xfrm>
        </p:spPr>
        <p:txBody>
          <a:bodyPr/>
          <a:lstStyle/>
          <a:p>
            <a:r>
              <a:rPr lang="en-US" dirty="0"/>
              <a:t>Storyboard: </a:t>
            </a:r>
            <a:br>
              <a:rPr lang="en-US" dirty="0"/>
            </a:br>
            <a:r>
              <a:rPr lang="en-US" dirty="0">
                <a:highlight>
                  <a:srgbClr val="0000FF"/>
                </a:highlight>
              </a:rPr>
              <a:t>Internal factors that affect the average salary</a:t>
            </a:r>
          </a:p>
        </p:txBody>
      </p:sp>
      <p:sp>
        <p:nvSpPr>
          <p:cNvPr id="5" name="Content Placeholder 4">
            <a:extLst>
              <a:ext uri="{FF2B5EF4-FFF2-40B4-BE49-F238E27FC236}">
                <a16:creationId xmlns:a16="http://schemas.microsoft.com/office/drawing/2014/main" id="{2E3FA64B-9622-5A45-B84B-B1EE025856C4}"/>
              </a:ext>
            </a:extLst>
          </p:cNvPr>
          <p:cNvSpPr>
            <a:spLocks noGrp="1"/>
          </p:cNvSpPr>
          <p:nvPr>
            <p:ph idx="1"/>
          </p:nvPr>
        </p:nvSpPr>
        <p:spPr/>
        <p:txBody>
          <a:bodyPr/>
          <a:lstStyle/>
          <a:p>
            <a:r>
              <a:rPr lang="en-US" dirty="0">
                <a:highlight>
                  <a:srgbClr val="0000FF"/>
                </a:highlight>
              </a:rPr>
              <a:t>Image here</a:t>
            </a:r>
          </a:p>
        </p:txBody>
      </p:sp>
      <p:sp>
        <p:nvSpPr>
          <p:cNvPr id="6" name="Text Placeholder 5">
            <a:extLst>
              <a:ext uri="{FF2B5EF4-FFF2-40B4-BE49-F238E27FC236}">
                <a16:creationId xmlns:a16="http://schemas.microsoft.com/office/drawing/2014/main" id="{92D7F5F9-1D37-B641-AC5C-AF995E223840}"/>
              </a:ext>
            </a:extLst>
          </p:cNvPr>
          <p:cNvSpPr>
            <a:spLocks noGrp="1"/>
          </p:cNvSpPr>
          <p:nvPr>
            <p:ph type="body" sz="half" idx="2"/>
          </p:nvPr>
        </p:nvSpPr>
        <p:spPr/>
        <p:txBody>
          <a:bodyPr/>
          <a:lstStyle/>
          <a:p>
            <a:r>
              <a:rPr lang="en-US" dirty="0">
                <a:highlight>
                  <a:srgbClr val="0000FF"/>
                </a:highlight>
              </a:rPr>
              <a:t>Description of visual and any interactive features</a:t>
            </a:r>
          </a:p>
        </p:txBody>
      </p:sp>
    </p:spTree>
    <p:extLst>
      <p:ext uri="{BB962C8B-B14F-4D97-AF65-F5344CB8AC3E}">
        <p14:creationId xmlns:p14="http://schemas.microsoft.com/office/powerpoint/2010/main" val="25121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27BB-A445-3549-8566-172A96C1D858}"/>
              </a:ext>
            </a:extLst>
          </p:cNvPr>
          <p:cNvSpPr>
            <a:spLocks noGrp="1"/>
          </p:cNvSpPr>
          <p:nvPr>
            <p:ph type="title"/>
          </p:nvPr>
        </p:nvSpPr>
        <p:spPr/>
        <p:txBody>
          <a:bodyPr/>
          <a:lstStyle/>
          <a:p>
            <a:pPr algn="ctr"/>
            <a:r>
              <a:rPr lang="en-US" dirty="0"/>
              <a:t>Why Data Science Salaries?</a:t>
            </a:r>
          </a:p>
        </p:txBody>
      </p:sp>
      <p:sp>
        <p:nvSpPr>
          <p:cNvPr id="3" name="Content Placeholder 2">
            <a:extLst>
              <a:ext uri="{FF2B5EF4-FFF2-40B4-BE49-F238E27FC236}">
                <a16:creationId xmlns:a16="http://schemas.microsoft.com/office/drawing/2014/main" id="{8EED6C52-0C4A-FF44-B9D8-A5F50B82D5DD}"/>
              </a:ext>
            </a:extLst>
          </p:cNvPr>
          <p:cNvSpPr>
            <a:spLocks noGrp="1"/>
          </p:cNvSpPr>
          <p:nvPr>
            <p:ph idx="1"/>
          </p:nvPr>
        </p:nvSpPr>
        <p:spPr/>
        <p:txBody>
          <a:bodyPr/>
          <a:lstStyle/>
          <a:p>
            <a:r>
              <a:rPr lang="en-US" dirty="0"/>
              <a:t>We selected this topic because it was one that was of interest to all of us. As we graduate from this course and enter the job market we have a frame of reference when negotiating offers.</a:t>
            </a:r>
          </a:p>
          <a:p>
            <a:r>
              <a:rPr lang="en-US" dirty="0"/>
              <a:t>Our goal throughout this analysis was to better educate us on the  salary levels of different data-related jobs. </a:t>
            </a:r>
          </a:p>
          <a:p>
            <a:r>
              <a:rPr lang="en-US" dirty="0"/>
              <a:t>We wanted to see how factors such as company, location and experience affect the expected salary.</a:t>
            </a:r>
          </a:p>
          <a:p>
            <a:endParaRPr lang="en-US" dirty="0"/>
          </a:p>
        </p:txBody>
      </p:sp>
    </p:spTree>
    <p:extLst>
      <p:ext uri="{BB962C8B-B14F-4D97-AF65-F5344CB8AC3E}">
        <p14:creationId xmlns:p14="http://schemas.microsoft.com/office/powerpoint/2010/main" val="182461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27BB-A445-3549-8566-172A96C1D858}"/>
              </a:ext>
            </a:extLst>
          </p:cNvPr>
          <p:cNvSpPr>
            <a:spLocks noGrp="1"/>
          </p:cNvSpPr>
          <p:nvPr>
            <p:ph type="title"/>
          </p:nvPr>
        </p:nvSpPr>
        <p:spPr/>
        <p:txBody>
          <a:bodyPr/>
          <a:lstStyle/>
          <a:p>
            <a:pPr algn="ctr"/>
            <a:r>
              <a:rPr lang="en-US" dirty="0"/>
              <a:t>Our Data</a:t>
            </a:r>
          </a:p>
        </p:txBody>
      </p:sp>
      <p:sp>
        <p:nvSpPr>
          <p:cNvPr id="3" name="Content Placeholder 2">
            <a:extLst>
              <a:ext uri="{FF2B5EF4-FFF2-40B4-BE49-F238E27FC236}">
                <a16:creationId xmlns:a16="http://schemas.microsoft.com/office/drawing/2014/main" id="{8EED6C52-0C4A-FF44-B9D8-A5F50B82D5DD}"/>
              </a:ext>
            </a:extLst>
          </p:cNvPr>
          <p:cNvSpPr>
            <a:spLocks noGrp="1"/>
          </p:cNvSpPr>
          <p:nvPr>
            <p:ph idx="1"/>
          </p:nvPr>
        </p:nvSpPr>
        <p:spPr/>
        <p:txBody>
          <a:bodyPr>
            <a:normAutofit fontScale="92500" lnSpcReduction="10000"/>
          </a:bodyPr>
          <a:lstStyle/>
          <a:p>
            <a:r>
              <a:rPr lang="en-US" dirty="0"/>
              <a:t>The dataset we selected to use is:</a:t>
            </a:r>
          </a:p>
          <a:p>
            <a:r>
              <a:rPr lang="en-US" dirty="0"/>
              <a:t>Kaggle: Salary and more-Data Scientist, Analyst, Engineer, Retrieved 3/16/2022 from </a:t>
            </a:r>
            <a:r>
              <a:rPr lang="en-US" dirty="0">
                <a:hlinkClick r:id="rId2"/>
              </a:rPr>
              <a:t>https://www.kaggle.com/jackogozaly/data-science-and-stem-salaries</a:t>
            </a:r>
            <a:r>
              <a:rPr lang="en-US" dirty="0"/>
              <a:t>.</a:t>
            </a:r>
          </a:p>
          <a:p>
            <a:r>
              <a:rPr lang="en-US" dirty="0"/>
              <a:t>Some of the data this dataset includes are job title, salary, company, years of experience, gender, education level and location</a:t>
            </a:r>
          </a:p>
          <a:p>
            <a:r>
              <a:rPr lang="en-US" dirty="0"/>
              <a:t>During our analysis, we hoped this dataset would help us answer the question of how do different factors such as location, years of experience, gender, and company affect the anticipated salary?</a:t>
            </a:r>
          </a:p>
        </p:txBody>
      </p:sp>
    </p:spTree>
    <p:extLst>
      <p:ext uri="{BB962C8B-B14F-4D97-AF65-F5344CB8AC3E}">
        <p14:creationId xmlns:p14="http://schemas.microsoft.com/office/powerpoint/2010/main" val="15076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7B1A-F19A-3F48-96ED-AFF371A9D440}"/>
              </a:ext>
            </a:extLst>
          </p:cNvPr>
          <p:cNvSpPr>
            <a:spLocks noGrp="1"/>
          </p:cNvSpPr>
          <p:nvPr>
            <p:ph type="title"/>
          </p:nvPr>
        </p:nvSpPr>
        <p:spPr/>
        <p:txBody>
          <a:bodyPr/>
          <a:lstStyle/>
          <a:p>
            <a:pPr algn="ctr"/>
            <a:r>
              <a:rPr lang="en-US" dirty="0"/>
              <a:t>Exploration of Data</a:t>
            </a:r>
          </a:p>
        </p:txBody>
      </p:sp>
      <p:sp>
        <p:nvSpPr>
          <p:cNvPr id="3" name="Content Placeholder 2">
            <a:extLst>
              <a:ext uri="{FF2B5EF4-FFF2-40B4-BE49-F238E27FC236}">
                <a16:creationId xmlns:a16="http://schemas.microsoft.com/office/drawing/2014/main" id="{94CE9045-C706-A44D-A655-D4C585602964}"/>
              </a:ext>
            </a:extLst>
          </p:cNvPr>
          <p:cNvSpPr>
            <a:spLocks noGrp="1"/>
          </p:cNvSpPr>
          <p:nvPr>
            <p:ph idx="1"/>
          </p:nvPr>
        </p:nvSpPr>
        <p:spPr/>
        <p:txBody>
          <a:bodyPr>
            <a:normAutofit lnSpcReduction="10000"/>
          </a:bodyPr>
          <a:lstStyle/>
          <a:p>
            <a:r>
              <a:rPr lang="en-US" dirty="0"/>
              <a:t>Imported data in csv form into a </a:t>
            </a:r>
            <a:r>
              <a:rPr lang="en-US" dirty="0" err="1"/>
              <a:t>Jupyter</a:t>
            </a:r>
            <a:r>
              <a:rPr lang="en-US" dirty="0"/>
              <a:t> notebook and cleaned the data using pandas:</a:t>
            </a:r>
          </a:p>
          <a:p>
            <a:pPr lvl="1"/>
            <a:r>
              <a:rPr lang="en-US" sz="1400" dirty="0">
                <a:highlight>
                  <a:srgbClr val="0000FF"/>
                </a:highlight>
              </a:rPr>
              <a:t>Dropping unnecessary columns in Data Frame, such as</a:t>
            </a:r>
          </a:p>
          <a:p>
            <a:pPr lvl="1"/>
            <a:r>
              <a:rPr lang="en-US" sz="1400" dirty="0">
                <a:highlight>
                  <a:srgbClr val="0000FF"/>
                </a:highlight>
              </a:rPr>
              <a:t>Split the location into States, Cities and Countries</a:t>
            </a:r>
          </a:p>
          <a:p>
            <a:pPr lvl="1"/>
            <a:r>
              <a:rPr lang="en-US" sz="1400" dirty="0">
                <a:highlight>
                  <a:srgbClr val="0000FF"/>
                </a:highlight>
              </a:rPr>
              <a:t>Use Drop Na function to remove the empty columns</a:t>
            </a:r>
          </a:p>
          <a:p>
            <a:pPr lvl="1"/>
            <a:r>
              <a:rPr lang="en-US" sz="1400" dirty="0">
                <a:highlight>
                  <a:srgbClr val="0000FF"/>
                </a:highlight>
              </a:rPr>
              <a:t>Bin Companies and States(?) by data count size</a:t>
            </a:r>
          </a:p>
          <a:p>
            <a:pPr lvl="1"/>
            <a:r>
              <a:rPr lang="en-US" sz="1400" dirty="0" err="1">
                <a:highlight>
                  <a:srgbClr val="0000FF"/>
                </a:highlight>
              </a:rPr>
              <a:t>HotEncoder</a:t>
            </a:r>
            <a:r>
              <a:rPr lang="en-US" sz="1400" dirty="0">
                <a:highlight>
                  <a:srgbClr val="0000FF"/>
                </a:highlight>
              </a:rPr>
              <a:t> all the object column</a:t>
            </a:r>
          </a:p>
          <a:p>
            <a:r>
              <a:rPr lang="en-US" dirty="0">
                <a:highlight>
                  <a:srgbClr val="0000FF"/>
                </a:highlight>
              </a:rPr>
              <a:t>Description of Database component </a:t>
            </a:r>
          </a:p>
          <a:p>
            <a:pPr lvl="1"/>
            <a:r>
              <a:rPr lang="en-US" dirty="0">
                <a:highlight>
                  <a:srgbClr val="0000FF"/>
                </a:highlight>
              </a:rPr>
              <a:t>Connected local Postgres to AWS server using </a:t>
            </a:r>
            <a:r>
              <a:rPr lang="en-US" dirty="0" err="1">
                <a:highlight>
                  <a:srgbClr val="0000FF"/>
                </a:highlight>
              </a:rPr>
              <a:t>pgAdmin</a:t>
            </a:r>
            <a:r>
              <a:rPr lang="en-US" dirty="0">
                <a:highlight>
                  <a:srgbClr val="0000FF"/>
                </a:highlight>
              </a:rPr>
              <a:t> with </a:t>
            </a:r>
            <a:r>
              <a:rPr lang="en-US" dirty="0" err="1">
                <a:highlight>
                  <a:srgbClr val="0000FF"/>
                </a:highlight>
              </a:rPr>
              <a:t>pyspark</a:t>
            </a:r>
            <a:r>
              <a:rPr lang="en-US" dirty="0">
                <a:highlight>
                  <a:srgbClr val="0000FF"/>
                </a:highlight>
              </a:rPr>
              <a:t> in Google </a:t>
            </a:r>
            <a:r>
              <a:rPr lang="en-US" dirty="0" err="1">
                <a:highlight>
                  <a:srgbClr val="0000FF"/>
                </a:highlight>
              </a:rPr>
              <a:t>colab</a:t>
            </a:r>
            <a:r>
              <a:rPr lang="en-US" dirty="0">
                <a:highlight>
                  <a:srgbClr val="0000FF"/>
                </a:highlight>
              </a:rPr>
              <a:t>. </a:t>
            </a:r>
          </a:p>
        </p:txBody>
      </p:sp>
    </p:spTree>
    <p:extLst>
      <p:ext uri="{BB962C8B-B14F-4D97-AF65-F5344CB8AC3E}">
        <p14:creationId xmlns:p14="http://schemas.microsoft.com/office/powerpoint/2010/main" val="170059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A48-93F1-ED48-B9DB-43759B0A978A}"/>
              </a:ext>
            </a:extLst>
          </p:cNvPr>
          <p:cNvSpPr>
            <a:spLocks noGrp="1"/>
          </p:cNvSpPr>
          <p:nvPr>
            <p:ph type="title"/>
          </p:nvPr>
        </p:nvSpPr>
        <p:spPr/>
        <p:txBody>
          <a:bodyPr/>
          <a:lstStyle/>
          <a:p>
            <a:pPr algn="ctr"/>
            <a:r>
              <a:rPr lang="en-US" dirty="0"/>
              <a:t>Analysis of Data – Using Liner Regression Machine Learning Model</a:t>
            </a:r>
          </a:p>
        </p:txBody>
      </p:sp>
      <p:sp>
        <p:nvSpPr>
          <p:cNvPr id="3" name="Content Placeholder 2">
            <a:extLst>
              <a:ext uri="{FF2B5EF4-FFF2-40B4-BE49-F238E27FC236}">
                <a16:creationId xmlns:a16="http://schemas.microsoft.com/office/drawing/2014/main" id="{22CA3922-375F-6C42-9A3E-C4E3FC659054}"/>
              </a:ext>
            </a:extLst>
          </p:cNvPr>
          <p:cNvSpPr>
            <a:spLocks noGrp="1"/>
          </p:cNvSpPr>
          <p:nvPr>
            <p:ph idx="1"/>
          </p:nvPr>
        </p:nvSpPr>
        <p:spPr>
          <a:xfrm>
            <a:off x="2773599" y="2052115"/>
            <a:ext cx="7796540" cy="4457741"/>
          </a:xfrm>
        </p:spPr>
        <p:txBody>
          <a:bodyPr>
            <a:normAutofit fontScale="92500" lnSpcReduction="20000"/>
          </a:bodyPr>
          <a:lstStyle/>
          <a:p>
            <a:r>
              <a:rPr lang="en-US" dirty="0">
                <a:highlight>
                  <a:srgbClr val="0000FF"/>
                </a:highlight>
              </a:rPr>
              <a:t>How was data split into training and testing sets:</a:t>
            </a:r>
          </a:p>
          <a:p>
            <a:endParaRPr lang="en-US" dirty="0">
              <a:highlight>
                <a:srgbClr val="0000FF"/>
              </a:highlight>
            </a:endParaRPr>
          </a:p>
          <a:p>
            <a:endParaRPr lang="en-US" dirty="0">
              <a:highlight>
                <a:srgbClr val="0000FF"/>
              </a:highlight>
            </a:endParaRPr>
          </a:p>
          <a:p>
            <a:endParaRPr lang="en-US" dirty="0">
              <a:highlight>
                <a:srgbClr val="0000FF"/>
              </a:highlight>
            </a:endParaRPr>
          </a:p>
          <a:p>
            <a:endParaRPr lang="en-US" dirty="0">
              <a:highlight>
                <a:srgbClr val="0000FF"/>
              </a:highlight>
            </a:endParaRPr>
          </a:p>
          <a:p>
            <a:endParaRPr lang="en-US" dirty="0">
              <a:highlight>
                <a:srgbClr val="0000FF"/>
              </a:highlight>
            </a:endParaRPr>
          </a:p>
          <a:p>
            <a:r>
              <a:rPr lang="en-US" dirty="0">
                <a:highlight>
                  <a:srgbClr val="0000FF"/>
                </a:highlight>
              </a:rPr>
              <a:t>Explanation of our model choice </a:t>
            </a:r>
          </a:p>
          <a:p>
            <a:pPr lvl="1"/>
            <a:r>
              <a:rPr lang="en-US" dirty="0">
                <a:highlight>
                  <a:srgbClr val="0000FF"/>
                </a:highlight>
              </a:rPr>
              <a:t>Benefits: Find the relationship between variables (Total Annual Salary vs other factors), to construct a linear equation to observed the data. </a:t>
            </a:r>
          </a:p>
          <a:p>
            <a:pPr lvl="1"/>
            <a:r>
              <a:rPr lang="en-US" dirty="0">
                <a:highlight>
                  <a:srgbClr val="0000FF"/>
                </a:highlight>
              </a:rPr>
              <a:t>Limitations:</a:t>
            </a:r>
          </a:p>
        </p:txBody>
      </p:sp>
      <p:pic>
        <p:nvPicPr>
          <p:cNvPr id="5" name="Picture 4">
            <a:extLst>
              <a:ext uri="{FF2B5EF4-FFF2-40B4-BE49-F238E27FC236}">
                <a16:creationId xmlns:a16="http://schemas.microsoft.com/office/drawing/2014/main" id="{FC1178CB-481B-4732-8076-2FCBFDE9468A}"/>
              </a:ext>
            </a:extLst>
          </p:cNvPr>
          <p:cNvPicPr>
            <a:picLocks noChangeAspect="1"/>
          </p:cNvPicPr>
          <p:nvPr/>
        </p:nvPicPr>
        <p:blipFill>
          <a:blip r:embed="rId2"/>
          <a:stretch>
            <a:fillRect/>
          </a:stretch>
        </p:blipFill>
        <p:spPr>
          <a:xfrm>
            <a:off x="3184660" y="2486351"/>
            <a:ext cx="3618812" cy="942649"/>
          </a:xfrm>
          <a:prstGeom prst="rect">
            <a:avLst/>
          </a:prstGeom>
        </p:spPr>
      </p:pic>
      <p:pic>
        <p:nvPicPr>
          <p:cNvPr id="7" name="Picture 6">
            <a:extLst>
              <a:ext uri="{FF2B5EF4-FFF2-40B4-BE49-F238E27FC236}">
                <a16:creationId xmlns:a16="http://schemas.microsoft.com/office/drawing/2014/main" id="{769A6F7D-F40A-4667-AB27-0E58CBFB05B6}"/>
              </a:ext>
            </a:extLst>
          </p:cNvPr>
          <p:cNvPicPr>
            <a:picLocks noChangeAspect="1"/>
          </p:cNvPicPr>
          <p:nvPr/>
        </p:nvPicPr>
        <p:blipFill>
          <a:blip r:embed="rId3"/>
          <a:stretch>
            <a:fillRect/>
          </a:stretch>
        </p:blipFill>
        <p:spPr>
          <a:xfrm>
            <a:off x="3184660" y="3529668"/>
            <a:ext cx="2761550" cy="1370547"/>
          </a:xfrm>
          <a:prstGeom prst="rect">
            <a:avLst/>
          </a:prstGeom>
        </p:spPr>
      </p:pic>
    </p:spTree>
    <p:extLst>
      <p:ext uri="{BB962C8B-B14F-4D97-AF65-F5344CB8AC3E}">
        <p14:creationId xmlns:p14="http://schemas.microsoft.com/office/powerpoint/2010/main" val="262900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A48-93F1-ED48-B9DB-43759B0A978A}"/>
              </a:ext>
            </a:extLst>
          </p:cNvPr>
          <p:cNvSpPr>
            <a:spLocks noGrp="1"/>
          </p:cNvSpPr>
          <p:nvPr>
            <p:ph type="title"/>
          </p:nvPr>
        </p:nvSpPr>
        <p:spPr>
          <a:xfrm>
            <a:off x="2611808" y="808056"/>
            <a:ext cx="7572427" cy="1077229"/>
          </a:xfrm>
        </p:spPr>
        <p:txBody>
          <a:bodyPr>
            <a:normAutofit fontScale="90000"/>
          </a:bodyPr>
          <a:lstStyle/>
          <a:p>
            <a:pPr algn="ctr"/>
            <a:r>
              <a:rPr lang="en-US" dirty="0"/>
              <a:t>Analysis of Data – Using Random Tree Regressor Machine Learning Model</a:t>
            </a:r>
          </a:p>
        </p:txBody>
      </p:sp>
      <p:sp>
        <p:nvSpPr>
          <p:cNvPr id="3" name="Content Placeholder 2">
            <a:extLst>
              <a:ext uri="{FF2B5EF4-FFF2-40B4-BE49-F238E27FC236}">
                <a16:creationId xmlns:a16="http://schemas.microsoft.com/office/drawing/2014/main" id="{22CA3922-375F-6C42-9A3E-C4E3FC659054}"/>
              </a:ext>
            </a:extLst>
          </p:cNvPr>
          <p:cNvSpPr>
            <a:spLocks noGrp="1"/>
          </p:cNvSpPr>
          <p:nvPr>
            <p:ph idx="1"/>
          </p:nvPr>
        </p:nvSpPr>
        <p:spPr>
          <a:xfrm>
            <a:off x="2773599" y="2052116"/>
            <a:ext cx="7796540" cy="4633910"/>
          </a:xfrm>
        </p:spPr>
        <p:txBody>
          <a:bodyPr>
            <a:normAutofit/>
          </a:bodyPr>
          <a:lstStyle/>
          <a:p>
            <a:r>
              <a:rPr lang="en-US" dirty="0">
                <a:highlight>
                  <a:srgbClr val="0000FF"/>
                </a:highlight>
              </a:rPr>
              <a:t>How was data split into training and testing sets</a:t>
            </a:r>
          </a:p>
          <a:p>
            <a:endParaRPr lang="en-US" dirty="0">
              <a:highlight>
                <a:srgbClr val="0000FF"/>
              </a:highlight>
            </a:endParaRPr>
          </a:p>
          <a:p>
            <a:endParaRPr lang="en-US" dirty="0">
              <a:highlight>
                <a:srgbClr val="0000FF"/>
              </a:highlight>
            </a:endParaRPr>
          </a:p>
          <a:p>
            <a:endParaRPr lang="en-US" dirty="0">
              <a:highlight>
                <a:srgbClr val="0000FF"/>
              </a:highlight>
            </a:endParaRPr>
          </a:p>
          <a:p>
            <a:pPr marL="0" indent="0">
              <a:buNone/>
            </a:pPr>
            <a:endParaRPr lang="en-US" dirty="0">
              <a:highlight>
                <a:srgbClr val="0000FF"/>
              </a:highlight>
            </a:endParaRPr>
          </a:p>
          <a:p>
            <a:r>
              <a:rPr lang="en-US" dirty="0">
                <a:highlight>
                  <a:srgbClr val="0000FF"/>
                </a:highlight>
              </a:rPr>
              <a:t>Explanation of our model choice </a:t>
            </a:r>
          </a:p>
          <a:p>
            <a:pPr lvl="1"/>
            <a:r>
              <a:rPr lang="en-US" dirty="0">
                <a:highlight>
                  <a:srgbClr val="0000FF"/>
                </a:highlight>
              </a:rPr>
              <a:t>Benefits: can  solve both regression and classification problems.</a:t>
            </a:r>
          </a:p>
          <a:p>
            <a:pPr lvl="1"/>
            <a:r>
              <a:rPr lang="en-US" dirty="0">
                <a:highlight>
                  <a:srgbClr val="0000FF"/>
                </a:highlight>
              </a:rPr>
              <a:t>limitations </a:t>
            </a:r>
          </a:p>
        </p:txBody>
      </p:sp>
      <p:pic>
        <p:nvPicPr>
          <p:cNvPr id="5" name="Picture 4">
            <a:extLst>
              <a:ext uri="{FF2B5EF4-FFF2-40B4-BE49-F238E27FC236}">
                <a16:creationId xmlns:a16="http://schemas.microsoft.com/office/drawing/2014/main" id="{FA335BEB-91A0-44BA-94C1-5EFC530D6A16}"/>
              </a:ext>
            </a:extLst>
          </p:cNvPr>
          <p:cNvPicPr>
            <a:picLocks noChangeAspect="1"/>
          </p:cNvPicPr>
          <p:nvPr/>
        </p:nvPicPr>
        <p:blipFill>
          <a:blip r:embed="rId2"/>
          <a:stretch>
            <a:fillRect/>
          </a:stretch>
        </p:blipFill>
        <p:spPr>
          <a:xfrm>
            <a:off x="3205338" y="2709988"/>
            <a:ext cx="4604812" cy="2327163"/>
          </a:xfrm>
          <a:prstGeom prst="rect">
            <a:avLst/>
          </a:prstGeom>
        </p:spPr>
      </p:pic>
    </p:spTree>
    <p:extLst>
      <p:ext uri="{BB962C8B-B14F-4D97-AF65-F5344CB8AC3E}">
        <p14:creationId xmlns:p14="http://schemas.microsoft.com/office/powerpoint/2010/main" val="85298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A48-93F1-ED48-B9DB-43759B0A978A}"/>
              </a:ext>
            </a:extLst>
          </p:cNvPr>
          <p:cNvSpPr>
            <a:spLocks noGrp="1"/>
          </p:cNvSpPr>
          <p:nvPr>
            <p:ph type="title"/>
          </p:nvPr>
        </p:nvSpPr>
        <p:spPr/>
        <p:txBody>
          <a:bodyPr>
            <a:normAutofit/>
          </a:bodyPr>
          <a:lstStyle/>
          <a:p>
            <a:pPr algn="ctr"/>
            <a:r>
              <a:rPr lang="en-US" dirty="0"/>
              <a:t>Cross Validation– Using Neural Network</a:t>
            </a:r>
            <a:br>
              <a:rPr lang="en-US" dirty="0"/>
            </a:br>
            <a:r>
              <a:rPr lang="en-US" dirty="0"/>
              <a:t>Machine Learning Model</a:t>
            </a:r>
          </a:p>
        </p:txBody>
      </p:sp>
      <p:sp>
        <p:nvSpPr>
          <p:cNvPr id="3" name="Content Placeholder 2">
            <a:extLst>
              <a:ext uri="{FF2B5EF4-FFF2-40B4-BE49-F238E27FC236}">
                <a16:creationId xmlns:a16="http://schemas.microsoft.com/office/drawing/2014/main" id="{22CA3922-375F-6C42-9A3E-C4E3FC659054}"/>
              </a:ext>
            </a:extLst>
          </p:cNvPr>
          <p:cNvSpPr>
            <a:spLocks noGrp="1"/>
          </p:cNvSpPr>
          <p:nvPr>
            <p:ph idx="1"/>
          </p:nvPr>
        </p:nvSpPr>
        <p:spPr>
          <a:xfrm>
            <a:off x="2773599" y="2052116"/>
            <a:ext cx="7796540" cy="4633910"/>
          </a:xfrm>
        </p:spPr>
        <p:txBody>
          <a:bodyPr>
            <a:normAutofit/>
          </a:bodyPr>
          <a:lstStyle/>
          <a:p>
            <a:r>
              <a:rPr lang="en-US" dirty="0">
                <a:highlight>
                  <a:srgbClr val="0000FF"/>
                </a:highlight>
              </a:rPr>
              <a:t>How was data split into training and testing sets</a:t>
            </a:r>
          </a:p>
          <a:p>
            <a:endParaRPr lang="en-US" dirty="0">
              <a:highlight>
                <a:srgbClr val="0000FF"/>
              </a:highlight>
            </a:endParaRPr>
          </a:p>
          <a:p>
            <a:endParaRPr lang="en-US" dirty="0">
              <a:highlight>
                <a:srgbClr val="0000FF"/>
              </a:highlight>
            </a:endParaRPr>
          </a:p>
          <a:p>
            <a:endParaRPr lang="en-US" dirty="0">
              <a:highlight>
                <a:srgbClr val="0000FF"/>
              </a:highlight>
            </a:endParaRPr>
          </a:p>
          <a:p>
            <a:pPr marL="0" indent="0">
              <a:buNone/>
            </a:pPr>
            <a:endParaRPr lang="en-US" dirty="0">
              <a:highlight>
                <a:srgbClr val="0000FF"/>
              </a:highlight>
            </a:endParaRPr>
          </a:p>
          <a:p>
            <a:r>
              <a:rPr lang="en-US" dirty="0">
                <a:highlight>
                  <a:srgbClr val="0000FF"/>
                </a:highlight>
              </a:rPr>
              <a:t>Explanation of our model choice </a:t>
            </a:r>
          </a:p>
          <a:p>
            <a:pPr lvl="1"/>
            <a:r>
              <a:rPr lang="en-US" dirty="0">
                <a:highlight>
                  <a:srgbClr val="0000FF"/>
                </a:highlight>
              </a:rPr>
              <a:t>Benefits</a:t>
            </a:r>
          </a:p>
          <a:p>
            <a:pPr lvl="1"/>
            <a:r>
              <a:rPr lang="en-US" dirty="0">
                <a:highlight>
                  <a:srgbClr val="0000FF"/>
                </a:highlight>
              </a:rPr>
              <a:t>limitations </a:t>
            </a:r>
          </a:p>
        </p:txBody>
      </p:sp>
    </p:spTree>
    <p:extLst>
      <p:ext uri="{BB962C8B-B14F-4D97-AF65-F5344CB8AC3E}">
        <p14:creationId xmlns:p14="http://schemas.microsoft.com/office/powerpoint/2010/main" val="144553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A48-93F1-ED48-B9DB-43759B0A978A}"/>
              </a:ext>
            </a:extLst>
          </p:cNvPr>
          <p:cNvSpPr>
            <a:spLocks noGrp="1"/>
          </p:cNvSpPr>
          <p:nvPr>
            <p:ph type="title"/>
          </p:nvPr>
        </p:nvSpPr>
        <p:spPr/>
        <p:txBody>
          <a:bodyPr>
            <a:normAutofit/>
          </a:bodyPr>
          <a:lstStyle/>
          <a:p>
            <a:pPr algn="ctr"/>
            <a:r>
              <a:rPr lang="en-US" dirty="0"/>
              <a:t>Cross </a:t>
            </a:r>
            <a:r>
              <a:rPr lang="en-US" dirty="0" err="1"/>
              <a:t>Valdation</a:t>
            </a:r>
            <a:r>
              <a:rPr lang="en-US" dirty="0"/>
              <a:t> – Using K-fold Model</a:t>
            </a:r>
          </a:p>
        </p:txBody>
      </p:sp>
      <p:sp>
        <p:nvSpPr>
          <p:cNvPr id="3" name="Content Placeholder 2">
            <a:extLst>
              <a:ext uri="{FF2B5EF4-FFF2-40B4-BE49-F238E27FC236}">
                <a16:creationId xmlns:a16="http://schemas.microsoft.com/office/drawing/2014/main" id="{22CA3922-375F-6C42-9A3E-C4E3FC659054}"/>
              </a:ext>
            </a:extLst>
          </p:cNvPr>
          <p:cNvSpPr>
            <a:spLocks noGrp="1"/>
          </p:cNvSpPr>
          <p:nvPr>
            <p:ph idx="1"/>
          </p:nvPr>
        </p:nvSpPr>
        <p:spPr>
          <a:xfrm>
            <a:off x="2773599" y="1691389"/>
            <a:ext cx="7796540" cy="4633910"/>
          </a:xfrm>
        </p:spPr>
        <p:txBody>
          <a:bodyPr>
            <a:normAutofit/>
          </a:bodyPr>
          <a:lstStyle/>
          <a:p>
            <a:r>
              <a:rPr lang="en-US" dirty="0">
                <a:highlight>
                  <a:srgbClr val="0000FF"/>
                </a:highlight>
              </a:rPr>
              <a:t>How was data split into training and testing sets</a:t>
            </a:r>
          </a:p>
          <a:p>
            <a:endParaRPr lang="en-US" dirty="0">
              <a:highlight>
                <a:srgbClr val="0000FF"/>
              </a:highlight>
            </a:endParaRPr>
          </a:p>
          <a:p>
            <a:endParaRPr lang="en-US" dirty="0">
              <a:highlight>
                <a:srgbClr val="0000FF"/>
              </a:highlight>
            </a:endParaRPr>
          </a:p>
          <a:p>
            <a:endParaRPr lang="en-US" dirty="0">
              <a:highlight>
                <a:srgbClr val="0000FF"/>
              </a:highlight>
            </a:endParaRPr>
          </a:p>
          <a:p>
            <a:pPr marL="0" indent="0">
              <a:buNone/>
            </a:pPr>
            <a:endParaRPr lang="en-US" dirty="0">
              <a:highlight>
                <a:srgbClr val="0000FF"/>
              </a:highlight>
            </a:endParaRPr>
          </a:p>
          <a:p>
            <a:r>
              <a:rPr lang="en-US" dirty="0">
                <a:highlight>
                  <a:srgbClr val="0000FF"/>
                </a:highlight>
              </a:rPr>
              <a:t>Explanation of our model choice </a:t>
            </a:r>
          </a:p>
          <a:p>
            <a:pPr lvl="1"/>
            <a:r>
              <a:rPr lang="en-US" dirty="0">
                <a:highlight>
                  <a:srgbClr val="0000FF"/>
                </a:highlight>
              </a:rPr>
              <a:t>Benefits</a:t>
            </a:r>
          </a:p>
          <a:p>
            <a:pPr lvl="1"/>
            <a:r>
              <a:rPr lang="en-US" dirty="0">
                <a:highlight>
                  <a:srgbClr val="0000FF"/>
                </a:highlight>
              </a:rPr>
              <a:t>limitations </a:t>
            </a:r>
          </a:p>
        </p:txBody>
      </p:sp>
    </p:spTree>
    <p:extLst>
      <p:ext uri="{BB962C8B-B14F-4D97-AF65-F5344CB8AC3E}">
        <p14:creationId xmlns:p14="http://schemas.microsoft.com/office/powerpoint/2010/main" val="399028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30F9-2C2A-CF42-8362-673CA68073AD}"/>
              </a:ext>
            </a:extLst>
          </p:cNvPr>
          <p:cNvSpPr>
            <a:spLocks noGrp="1"/>
          </p:cNvSpPr>
          <p:nvPr>
            <p:ph type="title"/>
          </p:nvPr>
        </p:nvSpPr>
        <p:spPr/>
        <p:txBody>
          <a:bodyPr/>
          <a:lstStyle/>
          <a:p>
            <a:pPr algn="ctr"/>
            <a:r>
              <a:rPr lang="en-US" dirty="0"/>
              <a:t>Interactive Dashboard </a:t>
            </a:r>
          </a:p>
        </p:txBody>
      </p:sp>
      <p:sp>
        <p:nvSpPr>
          <p:cNvPr id="3" name="Content Placeholder 2">
            <a:extLst>
              <a:ext uri="{FF2B5EF4-FFF2-40B4-BE49-F238E27FC236}">
                <a16:creationId xmlns:a16="http://schemas.microsoft.com/office/drawing/2014/main" id="{3A953790-1F79-DF4B-BC49-F59AEB2E35DE}"/>
              </a:ext>
            </a:extLst>
          </p:cNvPr>
          <p:cNvSpPr>
            <a:spLocks noGrp="1"/>
          </p:cNvSpPr>
          <p:nvPr>
            <p:ph idx="1"/>
          </p:nvPr>
        </p:nvSpPr>
        <p:spPr>
          <a:xfrm>
            <a:off x="2611808" y="1714067"/>
            <a:ext cx="7796540" cy="3997828"/>
          </a:xfrm>
        </p:spPr>
        <p:txBody>
          <a:bodyPr/>
          <a:lstStyle/>
          <a:p>
            <a:r>
              <a:rPr lang="en-US" dirty="0"/>
              <a:t>The tools that will be used to create our dashboard are:</a:t>
            </a:r>
          </a:p>
          <a:p>
            <a:pPr lvl="1"/>
            <a:r>
              <a:rPr lang="en-US" dirty="0">
                <a:highlight>
                  <a:srgbClr val="0000FF"/>
                </a:highlight>
              </a:rPr>
              <a:t>Tools we will use:</a:t>
            </a:r>
          </a:p>
          <a:p>
            <a:pPr lvl="2"/>
            <a:r>
              <a:rPr lang="en-US" dirty="0">
                <a:highlight>
                  <a:srgbClr val="0000FF"/>
                </a:highlight>
              </a:rPr>
              <a:t>Bootstrap</a:t>
            </a:r>
          </a:p>
          <a:p>
            <a:pPr lvl="2"/>
            <a:r>
              <a:rPr lang="en-US" dirty="0">
                <a:highlight>
                  <a:srgbClr val="0000FF"/>
                </a:highlight>
              </a:rPr>
              <a:t>Html</a:t>
            </a:r>
          </a:p>
          <a:p>
            <a:pPr lvl="2"/>
            <a:r>
              <a:rPr lang="en-US" dirty="0">
                <a:highlight>
                  <a:srgbClr val="0000FF"/>
                </a:highlight>
              </a:rPr>
              <a:t>Flask</a:t>
            </a:r>
          </a:p>
          <a:p>
            <a:pPr lvl="2"/>
            <a:endParaRPr lang="en-US" dirty="0">
              <a:highlight>
                <a:srgbClr val="0000FF"/>
              </a:highlight>
            </a:endParaRPr>
          </a:p>
          <a:p>
            <a:pPr lvl="1"/>
            <a:r>
              <a:rPr lang="en-US" dirty="0"/>
              <a:t>Tableau to create interactive visuals for the user </a:t>
            </a:r>
          </a:p>
          <a:p>
            <a:pPr lvl="1"/>
            <a:r>
              <a:rPr lang="en-US" dirty="0"/>
              <a:t>GitHub Pages to host</a:t>
            </a:r>
          </a:p>
        </p:txBody>
      </p:sp>
    </p:spTree>
    <p:extLst>
      <p:ext uri="{BB962C8B-B14F-4D97-AF65-F5344CB8AC3E}">
        <p14:creationId xmlns:p14="http://schemas.microsoft.com/office/powerpoint/2010/main" val="847010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72</TotalTime>
  <Words>521</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MS Shell Dlg 2</vt:lpstr>
      <vt:lpstr>Wingdings</vt:lpstr>
      <vt:lpstr>Wingdings 3</vt:lpstr>
      <vt:lpstr>Madison</vt:lpstr>
      <vt:lpstr>Salary Predictions of Data Science Roles</vt:lpstr>
      <vt:lpstr>Why Data Science Salaries?</vt:lpstr>
      <vt:lpstr>Our Data</vt:lpstr>
      <vt:lpstr>Exploration of Data</vt:lpstr>
      <vt:lpstr>Analysis of Data – Using Liner Regression Machine Learning Model</vt:lpstr>
      <vt:lpstr>Analysis of Data – Using Random Tree Regressor Machine Learning Model</vt:lpstr>
      <vt:lpstr>Cross Validation– Using Neural Network Machine Learning Model</vt:lpstr>
      <vt:lpstr>Cross Valdation – Using K-fold Model</vt:lpstr>
      <vt:lpstr>Interactive Dashboard </vt:lpstr>
      <vt:lpstr>Storyboard: Prefer Skills amount market and different companies</vt:lpstr>
      <vt:lpstr>Storyboard:  External factors that affect the average salary</vt:lpstr>
      <vt:lpstr>Storyboard:  Internal factors that affect the average salary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Predictions of Data Science Roles</dc:title>
  <dc:creator>Mackenzie Coushay Richter</dc:creator>
  <cp:lastModifiedBy>Sirius Liao</cp:lastModifiedBy>
  <cp:revision>5</cp:revision>
  <dcterms:created xsi:type="dcterms:W3CDTF">2022-03-23T01:53:34Z</dcterms:created>
  <dcterms:modified xsi:type="dcterms:W3CDTF">2022-03-23T22:49:42Z</dcterms:modified>
</cp:coreProperties>
</file>