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varScale="1">
        <p:scale>
          <a:sx n="113" d="100"/>
          <a:sy n="113" d="100"/>
        </p:scale>
        <p:origin x="4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3/22/22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3/22/22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3/22/22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3/22/22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3/22/22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3/22/22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3/22/22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3/22/22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3/22/22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3/22/22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3/22/22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3/22/22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jackogozaly/data-science-and-stem-salar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A545-B0DC-2944-B6E1-0458F0D870B4}"/>
              </a:ext>
            </a:extLst>
          </p:cNvPr>
          <p:cNvSpPr>
            <a:spLocks noGrp="1"/>
          </p:cNvSpPr>
          <p:nvPr>
            <p:ph type="ctrTitle"/>
          </p:nvPr>
        </p:nvSpPr>
        <p:spPr>
          <a:xfrm>
            <a:off x="2216426" y="3428998"/>
            <a:ext cx="5913448" cy="2941985"/>
          </a:xfrm>
        </p:spPr>
        <p:txBody>
          <a:bodyPr>
            <a:normAutofit fontScale="90000"/>
          </a:bodyPr>
          <a:lstStyle/>
          <a:p>
            <a:r>
              <a:rPr lang="en-US" dirty="0"/>
              <a:t>Salary Predictions of Data Science Roles</a:t>
            </a:r>
          </a:p>
        </p:txBody>
      </p:sp>
    </p:spTree>
    <p:extLst>
      <p:ext uri="{BB962C8B-B14F-4D97-AF65-F5344CB8AC3E}">
        <p14:creationId xmlns:p14="http://schemas.microsoft.com/office/powerpoint/2010/main" val="220668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27BB-A445-3549-8566-172A96C1D858}"/>
              </a:ext>
            </a:extLst>
          </p:cNvPr>
          <p:cNvSpPr>
            <a:spLocks noGrp="1"/>
          </p:cNvSpPr>
          <p:nvPr>
            <p:ph type="title"/>
          </p:nvPr>
        </p:nvSpPr>
        <p:spPr/>
        <p:txBody>
          <a:bodyPr/>
          <a:lstStyle/>
          <a:p>
            <a:pPr algn="ctr"/>
            <a:r>
              <a:rPr lang="en-US" dirty="0"/>
              <a:t>Why Data Science Salaries?</a:t>
            </a:r>
          </a:p>
        </p:txBody>
      </p:sp>
      <p:sp>
        <p:nvSpPr>
          <p:cNvPr id="3" name="Content Placeholder 2">
            <a:extLst>
              <a:ext uri="{FF2B5EF4-FFF2-40B4-BE49-F238E27FC236}">
                <a16:creationId xmlns:a16="http://schemas.microsoft.com/office/drawing/2014/main" id="{8EED6C52-0C4A-FF44-B9D8-A5F50B82D5DD}"/>
              </a:ext>
            </a:extLst>
          </p:cNvPr>
          <p:cNvSpPr>
            <a:spLocks noGrp="1"/>
          </p:cNvSpPr>
          <p:nvPr>
            <p:ph idx="1"/>
          </p:nvPr>
        </p:nvSpPr>
        <p:spPr/>
        <p:txBody>
          <a:bodyPr/>
          <a:lstStyle/>
          <a:p>
            <a:r>
              <a:rPr lang="en-US" dirty="0"/>
              <a:t>We selected this topic because it was one that was of interest to all of us. As we graduate from this course and enter the job market we have a frame of reference when negotiating offers.</a:t>
            </a:r>
          </a:p>
          <a:p>
            <a:r>
              <a:rPr lang="en-US" dirty="0"/>
              <a:t>Our goal throughout this analysis was to better educate us on the  salary levels of different data-related jobs. </a:t>
            </a:r>
          </a:p>
          <a:p>
            <a:r>
              <a:rPr lang="en-US" dirty="0"/>
              <a:t>We wanted to see how factors such as company, location and experience affect the expected salary.</a:t>
            </a:r>
          </a:p>
          <a:p>
            <a:endParaRPr lang="en-US" dirty="0"/>
          </a:p>
        </p:txBody>
      </p:sp>
    </p:spTree>
    <p:extLst>
      <p:ext uri="{BB962C8B-B14F-4D97-AF65-F5344CB8AC3E}">
        <p14:creationId xmlns:p14="http://schemas.microsoft.com/office/powerpoint/2010/main" val="182461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27BB-A445-3549-8566-172A96C1D858}"/>
              </a:ext>
            </a:extLst>
          </p:cNvPr>
          <p:cNvSpPr>
            <a:spLocks noGrp="1"/>
          </p:cNvSpPr>
          <p:nvPr>
            <p:ph type="title"/>
          </p:nvPr>
        </p:nvSpPr>
        <p:spPr/>
        <p:txBody>
          <a:bodyPr/>
          <a:lstStyle/>
          <a:p>
            <a:pPr algn="ctr"/>
            <a:r>
              <a:rPr lang="en-US" dirty="0"/>
              <a:t>Our Data</a:t>
            </a:r>
          </a:p>
        </p:txBody>
      </p:sp>
      <p:sp>
        <p:nvSpPr>
          <p:cNvPr id="3" name="Content Placeholder 2">
            <a:extLst>
              <a:ext uri="{FF2B5EF4-FFF2-40B4-BE49-F238E27FC236}">
                <a16:creationId xmlns:a16="http://schemas.microsoft.com/office/drawing/2014/main" id="{8EED6C52-0C4A-FF44-B9D8-A5F50B82D5DD}"/>
              </a:ext>
            </a:extLst>
          </p:cNvPr>
          <p:cNvSpPr>
            <a:spLocks noGrp="1"/>
          </p:cNvSpPr>
          <p:nvPr>
            <p:ph idx="1"/>
          </p:nvPr>
        </p:nvSpPr>
        <p:spPr/>
        <p:txBody>
          <a:bodyPr>
            <a:normAutofit fontScale="92500" lnSpcReduction="10000"/>
          </a:bodyPr>
          <a:lstStyle/>
          <a:p>
            <a:r>
              <a:rPr lang="en-US" dirty="0"/>
              <a:t>The dataset we selected to use is:</a:t>
            </a:r>
          </a:p>
          <a:p>
            <a:r>
              <a:rPr lang="en-US" dirty="0"/>
              <a:t>Kaggle: Salary and more-Data Scientist, Analyst, Engineer, Retrieved 3/16/2022 from </a:t>
            </a:r>
            <a:r>
              <a:rPr lang="en-US" dirty="0">
                <a:hlinkClick r:id="rId2"/>
              </a:rPr>
              <a:t>https://www.kaggle.com/jackogozaly/data-science-and-stem-salaries</a:t>
            </a:r>
            <a:r>
              <a:rPr lang="en-US" dirty="0"/>
              <a:t>.</a:t>
            </a:r>
          </a:p>
          <a:p>
            <a:r>
              <a:rPr lang="en-US" dirty="0"/>
              <a:t>Some of the data this dataset includes are job title, salary, company, years of experience, gender, education level and location</a:t>
            </a:r>
          </a:p>
          <a:p>
            <a:r>
              <a:rPr lang="en-US" dirty="0"/>
              <a:t>During our analysis, we hoped this dataset would help us answer the question of how do different factors such as location, years of experience, gender, and company affect the anticipated salary?</a:t>
            </a:r>
          </a:p>
        </p:txBody>
      </p:sp>
    </p:spTree>
    <p:extLst>
      <p:ext uri="{BB962C8B-B14F-4D97-AF65-F5344CB8AC3E}">
        <p14:creationId xmlns:p14="http://schemas.microsoft.com/office/powerpoint/2010/main" val="15076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7B1A-F19A-3F48-96ED-AFF371A9D440}"/>
              </a:ext>
            </a:extLst>
          </p:cNvPr>
          <p:cNvSpPr>
            <a:spLocks noGrp="1"/>
          </p:cNvSpPr>
          <p:nvPr>
            <p:ph type="title"/>
          </p:nvPr>
        </p:nvSpPr>
        <p:spPr/>
        <p:txBody>
          <a:bodyPr/>
          <a:lstStyle/>
          <a:p>
            <a:pPr algn="ctr"/>
            <a:r>
              <a:rPr lang="en-US" dirty="0"/>
              <a:t>Exploration of Data</a:t>
            </a:r>
          </a:p>
        </p:txBody>
      </p:sp>
      <p:sp>
        <p:nvSpPr>
          <p:cNvPr id="3" name="Content Placeholder 2">
            <a:extLst>
              <a:ext uri="{FF2B5EF4-FFF2-40B4-BE49-F238E27FC236}">
                <a16:creationId xmlns:a16="http://schemas.microsoft.com/office/drawing/2014/main" id="{94CE9045-C706-A44D-A655-D4C585602964}"/>
              </a:ext>
            </a:extLst>
          </p:cNvPr>
          <p:cNvSpPr>
            <a:spLocks noGrp="1"/>
          </p:cNvSpPr>
          <p:nvPr>
            <p:ph idx="1"/>
          </p:nvPr>
        </p:nvSpPr>
        <p:spPr/>
        <p:txBody>
          <a:bodyPr/>
          <a:lstStyle/>
          <a:p>
            <a:r>
              <a:rPr lang="en-US" dirty="0"/>
              <a:t>Imported data in csv form into a </a:t>
            </a:r>
            <a:r>
              <a:rPr lang="en-US" dirty="0" err="1"/>
              <a:t>Jupyter</a:t>
            </a:r>
            <a:r>
              <a:rPr lang="en-US" dirty="0"/>
              <a:t> notebook and cleaned the data using pandas:</a:t>
            </a:r>
          </a:p>
          <a:p>
            <a:pPr lvl="1"/>
            <a:r>
              <a:rPr lang="en-US" sz="1400" dirty="0">
                <a:highlight>
                  <a:srgbClr val="0000FF"/>
                </a:highlight>
              </a:rPr>
              <a:t>List of a few things we did to clean data (delete columns, encode, </a:t>
            </a:r>
            <a:r>
              <a:rPr lang="en-US" sz="1400" dirty="0" err="1">
                <a:highlight>
                  <a:srgbClr val="0000FF"/>
                </a:highlight>
              </a:rPr>
              <a:t>etc</a:t>
            </a:r>
            <a:r>
              <a:rPr lang="en-US" sz="1400" dirty="0">
                <a:highlight>
                  <a:srgbClr val="FFFF00"/>
                </a:highlight>
              </a:rPr>
              <a:t>)</a:t>
            </a:r>
          </a:p>
          <a:p>
            <a:pPr lvl="1"/>
            <a:r>
              <a:rPr lang="en-US" sz="1400" dirty="0">
                <a:highlight>
                  <a:srgbClr val="0000FF"/>
                </a:highlight>
              </a:rPr>
              <a:t>X</a:t>
            </a:r>
          </a:p>
          <a:p>
            <a:pPr lvl="1"/>
            <a:r>
              <a:rPr lang="en-US" sz="1400" dirty="0">
                <a:highlight>
                  <a:srgbClr val="0000FF"/>
                </a:highlight>
              </a:rPr>
              <a:t>X</a:t>
            </a:r>
          </a:p>
          <a:p>
            <a:r>
              <a:rPr lang="en-US" dirty="0">
                <a:highlight>
                  <a:srgbClr val="0000FF"/>
                </a:highlight>
              </a:rPr>
              <a:t>Description of Database component </a:t>
            </a:r>
          </a:p>
          <a:p>
            <a:pPr lvl="1"/>
            <a:r>
              <a:rPr lang="en-US" dirty="0">
                <a:highlight>
                  <a:srgbClr val="0000FF"/>
                </a:highlight>
              </a:rPr>
              <a:t>Connected to AWS through </a:t>
            </a:r>
            <a:r>
              <a:rPr lang="en-US" dirty="0" err="1">
                <a:highlight>
                  <a:srgbClr val="0000FF"/>
                </a:highlight>
              </a:rPr>
              <a:t>pyspark</a:t>
            </a:r>
            <a:r>
              <a:rPr lang="en-US" dirty="0">
                <a:highlight>
                  <a:srgbClr val="0000FF"/>
                </a:highlight>
              </a:rPr>
              <a:t>, </a:t>
            </a:r>
            <a:r>
              <a:rPr lang="en-US" dirty="0" err="1">
                <a:highlight>
                  <a:srgbClr val="0000FF"/>
                </a:highlight>
              </a:rPr>
              <a:t>etc</a:t>
            </a:r>
            <a:endParaRPr lang="en-US" dirty="0">
              <a:highlight>
                <a:srgbClr val="0000FF"/>
              </a:highlight>
            </a:endParaRPr>
          </a:p>
        </p:txBody>
      </p:sp>
    </p:spTree>
    <p:extLst>
      <p:ext uri="{BB962C8B-B14F-4D97-AF65-F5344CB8AC3E}">
        <p14:creationId xmlns:p14="http://schemas.microsoft.com/office/powerpoint/2010/main" val="170059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p:txBody>
          <a:bodyPr/>
          <a:lstStyle/>
          <a:p>
            <a:pPr algn="ctr"/>
            <a:r>
              <a:rPr lang="en-US" dirty="0"/>
              <a:t>Analysis of Data – Machine Learning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p:txBody>
          <a:bodyPr/>
          <a:lstStyle/>
          <a:p>
            <a:r>
              <a:rPr lang="en-US" dirty="0">
                <a:highlight>
                  <a:srgbClr val="0000FF"/>
                </a:highlight>
              </a:rPr>
              <a:t>Preliminary feature engineering/selection and decision making process</a:t>
            </a:r>
          </a:p>
          <a:p>
            <a:r>
              <a:rPr lang="en-US" dirty="0">
                <a:highlight>
                  <a:srgbClr val="0000FF"/>
                </a:highlight>
              </a:rPr>
              <a:t>How was data split into training and testing sets</a:t>
            </a:r>
          </a:p>
          <a:p>
            <a:r>
              <a:rPr lang="en-US" dirty="0">
                <a:highlight>
                  <a:srgbClr val="0000FF"/>
                </a:highlight>
              </a:rPr>
              <a:t>Explanation of our model choice </a:t>
            </a:r>
          </a:p>
          <a:p>
            <a:pPr lvl="1"/>
            <a:r>
              <a:rPr lang="en-US" dirty="0">
                <a:highlight>
                  <a:srgbClr val="0000FF"/>
                </a:highlight>
              </a:rPr>
              <a:t>Benefits</a:t>
            </a:r>
          </a:p>
          <a:p>
            <a:pPr lvl="1"/>
            <a:r>
              <a:rPr lang="en-US" dirty="0">
                <a:highlight>
                  <a:srgbClr val="0000FF"/>
                </a:highlight>
              </a:rPr>
              <a:t>limitations </a:t>
            </a:r>
          </a:p>
        </p:txBody>
      </p:sp>
    </p:spTree>
    <p:extLst>
      <p:ext uri="{BB962C8B-B14F-4D97-AF65-F5344CB8AC3E}">
        <p14:creationId xmlns:p14="http://schemas.microsoft.com/office/powerpoint/2010/main" val="262900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30F9-2C2A-CF42-8362-673CA68073AD}"/>
              </a:ext>
            </a:extLst>
          </p:cNvPr>
          <p:cNvSpPr>
            <a:spLocks noGrp="1"/>
          </p:cNvSpPr>
          <p:nvPr>
            <p:ph type="title"/>
          </p:nvPr>
        </p:nvSpPr>
        <p:spPr/>
        <p:txBody>
          <a:bodyPr/>
          <a:lstStyle/>
          <a:p>
            <a:pPr algn="ctr"/>
            <a:r>
              <a:rPr lang="en-US" dirty="0"/>
              <a:t>Interactive Dashboard </a:t>
            </a:r>
          </a:p>
        </p:txBody>
      </p:sp>
      <p:sp>
        <p:nvSpPr>
          <p:cNvPr id="3" name="Content Placeholder 2">
            <a:extLst>
              <a:ext uri="{FF2B5EF4-FFF2-40B4-BE49-F238E27FC236}">
                <a16:creationId xmlns:a16="http://schemas.microsoft.com/office/drawing/2014/main" id="{3A953790-1F79-DF4B-BC49-F59AEB2E35DE}"/>
              </a:ext>
            </a:extLst>
          </p:cNvPr>
          <p:cNvSpPr>
            <a:spLocks noGrp="1"/>
          </p:cNvSpPr>
          <p:nvPr>
            <p:ph idx="1"/>
          </p:nvPr>
        </p:nvSpPr>
        <p:spPr/>
        <p:txBody>
          <a:bodyPr/>
          <a:lstStyle/>
          <a:p>
            <a:r>
              <a:rPr lang="en-US" dirty="0"/>
              <a:t>The tools that will be used to create our dashboard are:</a:t>
            </a:r>
          </a:p>
          <a:p>
            <a:pPr lvl="1"/>
            <a:r>
              <a:rPr lang="en-US" dirty="0">
                <a:highlight>
                  <a:srgbClr val="0000FF"/>
                </a:highlight>
              </a:rPr>
              <a:t>X list of tools we will use</a:t>
            </a:r>
          </a:p>
          <a:p>
            <a:pPr lvl="1"/>
            <a:r>
              <a:rPr lang="en-US" dirty="0"/>
              <a:t>Tableau to create interactive visuals for the user </a:t>
            </a:r>
          </a:p>
          <a:p>
            <a:pPr lvl="1"/>
            <a:r>
              <a:rPr lang="en-US" dirty="0"/>
              <a:t>GitHub Pages to host</a:t>
            </a:r>
          </a:p>
        </p:txBody>
      </p:sp>
    </p:spTree>
    <p:extLst>
      <p:ext uri="{BB962C8B-B14F-4D97-AF65-F5344CB8AC3E}">
        <p14:creationId xmlns:p14="http://schemas.microsoft.com/office/powerpoint/2010/main" val="84701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p:txBody>
          <a:bodyPr/>
          <a:lstStyle/>
          <a:p>
            <a:r>
              <a:rPr lang="en-US" dirty="0"/>
              <a:t>Storyboard: </a:t>
            </a:r>
            <a:r>
              <a:rPr lang="en-US" dirty="0">
                <a:highlight>
                  <a:srgbClr val="0000FF"/>
                </a:highlight>
              </a:rPr>
              <a:t>Image 1</a:t>
            </a:r>
          </a:p>
        </p:txBody>
      </p:sp>
      <p:sp>
        <p:nvSpPr>
          <p:cNvPr id="5" name="Content Placeholder 4">
            <a:extLst>
              <a:ext uri="{FF2B5EF4-FFF2-40B4-BE49-F238E27FC236}">
                <a16:creationId xmlns:a16="http://schemas.microsoft.com/office/drawing/2014/main" id="{2E3FA64B-9622-5A45-B84B-B1EE025856C4}"/>
              </a:ext>
            </a:extLst>
          </p:cNvPr>
          <p:cNvSpPr>
            <a:spLocks noGrp="1"/>
          </p:cNvSpPr>
          <p:nvPr>
            <p:ph idx="1"/>
          </p:nvPr>
        </p:nvSpPr>
        <p:spPr/>
        <p:txBody>
          <a:bodyPr/>
          <a:lstStyle/>
          <a:p>
            <a:r>
              <a:rPr lang="en-US" dirty="0">
                <a:highlight>
                  <a:srgbClr val="0000FF"/>
                </a:highlight>
              </a:rPr>
              <a:t>Image here</a:t>
            </a:r>
          </a:p>
        </p:txBody>
      </p:sp>
      <p:sp>
        <p:nvSpPr>
          <p:cNvPr id="6" name="Text Placeholder 5">
            <a:extLst>
              <a:ext uri="{FF2B5EF4-FFF2-40B4-BE49-F238E27FC236}">
                <a16:creationId xmlns:a16="http://schemas.microsoft.com/office/drawing/2014/main" id="{92D7F5F9-1D37-B641-AC5C-AF995E223840}"/>
              </a:ext>
            </a:extLst>
          </p:cNvPr>
          <p:cNvSpPr>
            <a:spLocks noGrp="1"/>
          </p:cNvSpPr>
          <p:nvPr>
            <p:ph type="body" sz="half" idx="2"/>
          </p:nvPr>
        </p:nvSpPr>
        <p:spPr/>
        <p:txBody>
          <a:bodyPr/>
          <a:lstStyle/>
          <a:p>
            <a:r>
              <a:rPr lang="en-US" dirty="0">
                <a:highlight>
                  <a:srgbClr val="0000FF"/>
                </a:highlight>
              </a:rPr>
              <a:t>Description of visual and any interactive features</a:t>
            </a:r>
          </a:p>
        </p:txBody>
      </p:sp>
    </p:spTree>
    <p:extLst>
      <p:ext uri="{BB962C8B-B14F-4D97-AF65-F5344CB8AC3E}">
        <p14:creationId xmlns:p14="http://schemas.microsoft.com/office/powerpoint/2010/main" val="351094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p:txBody>
          <a:bodyPr/>
          <a:lstStyle/>
          <a:p>
            <a:r>
              <a:rPr lang="en-US" dirty="0"/>
              <a:t>Storyboard: </a:t>
            </a:r>
            <a:r>
              <a:rPr lang="en-US" dirty="0">
                <a:highlight>
                  <a:srgbClr val="0000FF"/>
                </a:highlight>
              </a:rPr>
              <a:t>Image 2</a:t>
            </a:r>
          </a:p>
        </p:txBody>
      </p:sp>
      <p:sp>
        <p:nvSpPr>
          <p:cNvPr id="5" name="Content Placeholder 4">
            <a:extLst>
              <a:ext uri="{FF2B5EF4-FFF2-40B4-BE49-F238E27FC236}">
                <a16:creationId xmlns:a16="http://schemas.microsoft.com/office/drawing/2014/main" id="{2E3FA64B-9622-5A45-B84B-B1EE025856C4}"/>
              </a:ext>
            </a:extLst>
          </p:cNvPr>
          <p:cNvSpPr>
            <a:spLocks noGrp="1"/>
          </p:cNvSpPr>
          <p:nvPr>
            <p:ph idx="1"/>
          </p:nvPr>
        </p:nvSpPr>
        <p:spPr/>
        <p:txBody>
          <a:bodyPr/>
          <a:lstStyle/>
          <a:p>
            <a:r>
              <a:rPr lang="en-US" dirty="0">
                <a:highlight>
                  <a:srgbClr val="0000FF"/>
                </a:highlight>
              </a:rPr>
              <a:t>Image here</a:t>
            </a:r>
          </a:p>
        </p:txBody>
      </p:sp>
      <p:sp>
        <p:nvSpPr>
          <p:cNvPr id="6" name="Text Placeholder 5">
            <a:extLst>
              <a:ext uri="{FF2B5EF4-FFF2-40B4-BE49-F238E27FC236}">
                <a16:creationId xmlns:a16="http://schemas.microsoft.com/office/drawing/2014/main" id="{92D7F5F9-1D37-B641-AC5C-AF995E223840}"/>
              </a:ext>
            </a:extLst>
          </p:cNvPr>
          <p:cNvSpPr>
            <a:spLocks noGrp="1"/>
          </p:cNvSpPr>
          <p:nvPr>
            <p:ph type="body" sz="half" idx="2"/>
          </p:nvPr>
        </p:nvSpPr>
        <p:spPr/>
        <p:txBody>
          <a:bodyPr/>
          <a:lstStyle/>
          <a:p>
            <a:r>
              <a:rPr lang="en-US" dirty="0">
                <a:highlight>
                  <a:srgbClr val="0000FF"/>
                </a:highlight>
              </a:rPr>
              <a:t>Description of visual and any interactive features</a:t>
            </a:r>
          </a:p>
        </p:txBody>
      </p:sp>
    </p:spTree>
    <p:extLst>
      <p:ext uri="{BB962C8B-B14F-4D97-AF65-F5344CB8AC3E}">
        <p14:creationId xmlns:p14="http://schemas.microsoft.com/office/powerpoint/2010/main" val="210407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p:txBody>
          <a:bodyPr/>
          <a:lstStyle/>
          <a:p>
            <a:r>
              <a:rPr lang="en-US" dirty="0"/>
              <a:t>Storyboard: </a:t>
            </a:r>
            <a:r>
              <a:rPr lang="en-US">
                <a:highlight>
                  <a:srgbClr val="0000FF"/>
                </a:highlight>
              </a:rPr>
              <a:t>Image 3</a:t>
            </a:r>
            <a:endParaRPr lang="en-US" dirty="0">
              <a:highlight>
                <a:srgbClr val="0000FF"/>
              </a:highlight>
            </a:endParaRPr>
          </a:p>
        </p:txBody>
      </p:sp>
      <p:sp>
        <p:nvSpPr>
          <p:cNvPr id="5" name="Content Placeholder 4">
            <a:extLst>
              <a:ext uri="{FF2B5EF4-FFF2-40B4-BE49-F238E27FC236}">
                <a16:creationId xmlns:a16="http://schemas.microsoft.com/office/drawing/2014/main" id="{2E3FA64B-9622-5A45-B84B-B1EE025856C4}"/>
              </a:ext>
            </a:extLst>
          </p:cNvPr>
          <p:cNvSpPr>
            <a:spLocks noGrp="1"/>
          </p:cNvSpPr>
          <p:nvPr>
            <p:ph idx="1"/>
          </p:nvPr>
        </p:nvSpPr>
        <p:spPr/>
        <p:txBody>
          <a:bodyPr/>
          <a:lstStyle/>
          <a:p>
            <a:r>
              <a:rPr lang="en-US" dirty="0">
                <a:highlight>
                  <a:srgbClr val="0000FF"/>
                </a:highlight>
              </a:rPr>
              <a:t>Image here</a:t>
            </a:r>
          </a:p>
        </p:txBody>
      </p:sp>
      <p:sp>
        <p:nvSpPr>
          <p:cNvPr id="6" name="Text Placeholder 5">
            <a:extLst>
              <a:ext uri="{FF2B5EF4-FFF2-40B4-BE49-F238E27FC236}">
                <a16:creationId xmlns:a16="http://schemas.microsoft.com/office/drawing/2014/main" id="{92D7F5F9-1D37-B641-AC5C-AF995E223840}"/>
              </a:ext>
            </a:extLst>
          </p:cNvPr>
          <p:cNvSpPr>
            <a:spLocks noGrp="1"/>
          </p:cNvSpPr>
          <p:nvPr>
            <p:ph type="body" sz="half" idx="2"/>
          </p:nvPr>
        </p:nvSpPr>
        <p:spPr/>
        <p:txBody>
          <a:bodyPr/>
          <a:lstStyle/>
          <a:p>
            <a:r>
              <a:rPr lang="en-US" dirty="0">
                <a:highlight>
                  <a:srgbClr val="0000FF"/>
                </a:highlight>
              </a:rPr>
              <a:t>Description of visual and any interactive features</a:t>
            </a:r>
          </a:p>
        </p:txBody>
      </p:sp>
    </p:spTree>
    <p:extLst>
      <p:ext uri="{BB962C8B-B14F-4D97-AF65-F5344CB8AC3E}">
        <p14:creationId xmlns:p14="http://schemas.microsoft.com/office/powerpoint/2010/main" val="3077606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42</TotalTime>
  <Words>337</Words>
  <Application>Microsoft Macintosh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MS Shell Dlg 2</vt:lpstr>
      <vt:lpstr>Wingdings</vt:lpstr>
      <vt:lpstr>Wingdings 3</vt:lpstr>
      <vt:lpstr>Madison</vt:lpstr>
      <vt:lpstr>Salary Predictions of Data Science Roles</vt:lpstr>
      <vt:lpstr>Why Data Science Salaries?</vt:lpstr>
      <vt:lpstr>Our Data</vt:lpstr>
      <vt:lpstr>Exploration of Data</vt:lpstr>
      <vt:lpstr>Analysis of Data – Machine Learning Model</vt:lpstr>
      <vt:lpstr>Interactive Dashboard </vt:lpstr>
      <vt:lpstr>Storyboard: Image 1</vt:lpstr>
      <vt:lpstr>Storyboard: Image 2</vt:lpstr>
      <vt:lpstr>Storyboard: Image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Predictions of Data Science Roles</dc:title>
  <dc:creator>Mackenzie Coushay Richter</dc:creator>
  <cp:lastModifiedBy>Mackenzie Coushay Richter</cp:lastModifiedBy>
  <cp:revision>1</cp:revision>
  <dcterms:created xsi:type="dcterms:W3CDTF">2022-03-23T01:53:34Z</dcterms:created>
  <dcterms:modified xsi:type="dcterms:W3CDTF">2022-03-23T02:35:59Z</dcterms:modified>
</cp:coreProperties>
</file>