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DB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900" y="1122362"/>
            <a:ext cx="86093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5230134"/>
            <a:ext cx="46101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1898" y="897973"/>
            <a:ext cx="2674301" cy="527898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854169"/>
            <a:ext cx="77343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1" y="2109789"/>
            <a:ext cx="4507931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1" y="3063530"/>
            <a:ext cx="4507930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64867" y="2109789"/>
            <a:ext cx="4507932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64867" y="3063530"/>
            <a:ext cx="4507932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3854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029207" y="4680813"/>
            <a:ext cx="2758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1112" y="6356350"/>
            <a:ext cx="5509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05482" y="6356350"/>
            <a:ext cx="1112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74436" y="6356005"/>
            <a:ext cx="358083" cy="358083"/>
            <a:chOff x="4135740" y="1745599"/>
            <a:chExt cx="558732" cy="558732"/>
          </a:xfrm>
        </p:grpSpPr>
        <p:grpSp>
          <p:nvGrpSpPr>
            <p:cNvPr id="8" name="Group 7"/>
            <p:cNvGrpSpPr/>
            <p:nvPr/>
          </p:nvGrpSpPr>
          <p:grpSpPr>
            <a:xfrm>
              <a:off x="4135740" y="1745599"/>
              <a:ext cx="558732" cy="558732"/>
              <a:chOff x="1028007" y="1706560"/>
              <a:chExt cx="575710" cy="575710"/>
            </a:xfrm>
          </p:grpSpPr>
          <p:cxnSp>
            <p:nvCxnSpPr>
              <p:cNvPr id="10" name="Straight Connector 9"/>
              <p:cNvCxnSpPr/>
              <p:nvPr/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Oval 8"/>
            <p:cNvSpPr/>
            <p:nvPr/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s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635"/>
          </a:xfrm>
          <a:prstGeom prst="rect">
            <a:avLst/>
          </a:prstGeom>
        </p:spPr>
      </p:pic>
      <p:sp>
        <p:nvSpPr>
          <p:cNvPr id="11" name="Freeform: Shap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03278" y="1"/>
            <a:ext cx="8015617" cy="6292303"/>
          </a:xfrm>
          <a:custGeom>
            <a:avLst/>
            <a:gdLst>
              <a:gd name="connsiteX0" fmla="*/ 5149574 w 8015617"/>
              <a:gd name="connsiteY0" fmla="*/ 0 h 6292303"/>
              <a:gd name="connsiteX1" fmla="*/ 7673124 w 8015617"/>
              <a:gd name="connsiteY1" fmla="*/ 0 h 6292303"/>
              <a:gd name="connsiteX2" fmla="*/ 8015617 w 8015617"/>
              <a:gd name="connsiteY2" fmla="*/ 5843045 h 6292303"/>
              <a:gd name="connsiteX3" fmla="*/ 351134 w 8015617"/>
              <a:gd name="connsiteY3" fmla="*/ 6292303 h 6292303"/>
              <a:gd name="connsiteX4" fmla="*/ 0 w 8015617"/>
              <a:gd name="connsiteY4" fmla="*/ 301845 h 6292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5617" h="6292303">
                <a:moveTo>
                  <a:pt x="5149574" y="0"/>
                </a:moveTo>
                <a:lnTo>
                  <a:pt x="7673124" y="0"/>
                </a:lnTo>
                <a:lnTo>
                  <a:pt x="8015617" y="5843045"/>
                </a:lnTo>
                <a:lnTo>
                  <a:pt x="351134" y="6292303"/>
                </a:lnTo>
                <a:lnTo>
                  <a:pt x="0" y="301845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53682" y="0"/>
            <a:ext cx="7721297" cy="6137534"/>
          </a:xfrm>
          <a:custGeom>
            <a:avLst/>
            <a:gdLst>
              <a:gd name="connsiteX0" fmla="*/ 6989390 w 7721297"/>
              <a:gd name="connsiteY0" fmla="*/ 0 h 6137534"/>
              <a:gd name="connsiteX1" fmla="*/ 7385409 w 7721297"/>
              <a:gd name="connsiteY1" fmla="*/ 0 h 6137534"/>
              <a:gd name="connsiteX2" fmla="*/ 7386140 w 7721297"/>
              <a:gd name="connsiteY2" fmla="*/ 922 h 6137534"/>
              <a:gd name="connsiteX3" fmla="*/ 7390528 w 7721297"/>
              <a:gd name="connsiteY3" fmla="*/ 20974 h 6137534"/>
              <a:gd name="connsiteX4" fmla="*/ 7721024 w 7721297"/>
              <a:gd name="connsiteY4" fmla="*/ 5658922 h 6137534"/>
              <a:gd name="connsiteX5" fmla="*/ 7721023 w 7721297"/>
              <a:gd name="connsiteY5" fmla="*/ 5658927 h 6137534"/>
              <a:gd name="connsiteX6" fmla="*/ 7721297 w 7721297"/>
              <a:gd name="connsiteY6" fmla="*/ 5663572 h 6137534"/>
              <a:gd name="connsiteX7" fmla="*/ 7716147 w 7721297"/>
              <a:gd name="connsiteY7" fmla="*/ 5676259 h 6137534"/>
              <a:gd name="connsiteX8" fmla="*/ 7712139 w 7721297"/>
              <a:gd name="connsiteY8" fmla="*/ 5690502 h 6137534"/>
              <a:gd name="connsiteX9" fmla="*/ 7708519 w 7721297"/>
              <a:gd name="connsiteY9" fmla="*/ 5695048 h 6137534"/>
              <a:gd name="connsiteX10" fmla="*/ 7704935 w 7721297"/>
              <a:gd name="connsiteY10" fmla="*/ 5703877 h 6137534"/>
              <a:gd name="connsiteX11" fmla="*/ 7699090 w 7721297"/>
              <a:gd name="connsiteY11" fmla="*/ 5704214 h 6137534"/>
              <a:gd name="connsiteX12" fmla="*/ 7692214 w 7721297"/>
              <a:gd name="connsiteY12" fmla="*/ 5707603 h 6137534"/>
              <a:gd name="connsiteX13" fmla="*/ 7674726 w 7721297"/>
              <a:gd name="connsiteY13" fmla="*/ 5708628 h 6137534"/>
              <a:gd name="connsiteX14" fmla="*/ 7674412 w 7721297"/>
              <a:gd name="connsiteY14" fmla="*/ 5709720 h 6137534"/>
              <a:gd name="connsiteX15" fmla="*/ 7647609 w 7721297"/>
              <a:gd name="connsiteY15" fmla="*/ 5735871 h 6137534"/>
              <a:gd name="connsiteX16" fmla="*/ 7592212 w 7721297"/>
              <a:gd name="connsiteY16" fmla="*/ 5713464 h 6137534"/>
              <a:gd name="connsiteX17" fmla="*/ 7059543 w 7721297"/>
              <a:gd name="connsiteY17" fmla="*/ 5744687 h 6137534"/>
              <a:gd name="connsiteX18" fmla="*/ 7050496 w 7721297"/>
              <a:gd name="connsiteY18" fmla="*/ 5749000 h 6137534"/>
              <a:gd name="connsiteX19" fmla="*/ 7028578 w 7721297"/>
              <a:gd name="connsiteY19" fmla="*/ 5754084 h 6137534"/>
              <a:gd name="connsiteX20" fmla="*/ 6937660 w 7721297"/>
              <a:gd name="connsiteY20" fmla="*/ 5760288 h 6137534"/>
              <a:gd name="connsiteX21" fmla="*/ 6884223 w 7721297"/>
              <a:gd name="connsiteY21" fmla="*/ 5767636 h 6137534"/>
              <a:gd name="connsiteX22" fmla="*/ 6865431 w 7721297"/>
              <a:gd name="connsiteY22" fmla="*/ 5776138 h 6137534"/>
              <a:gd name="connsiteX23" fmla="*/ 6838171 w 7721297"/>
              <a:gd name="connsiteY23" fmla="*/ 5784171 h 6137534"/>
              <a:gd name="connsiteX24" fmla="*/ 6791231 w 7721297"/>
              <a:gd name="connsiteY24" fmla="*/ 5802772 h 6137534"/>
              <a:gd name="connsiteX25" fmla="*/ 6745506 w 7721297"/>
              <a:gd name="connsiteY25" fmla="*/ 5812285 h 6137534"/>
              <a:gd name="connsiteX26" fmla="*/ 6714572 w 7721297"/>
              <a:gd name="connsiteY26" fmla="*/ 5815422 h 6137534"/>
              <a:gd name="connsiteX27" fmla="*/ 6710059 w 7721297"/>
              <a:gd name="connsiteY27" fmla="*/ 5815424 h 6137534"/>
              <a:gd name="connsiteX28" fmla="*/ 6672310 w 7721297"/>
              <a:gd name="connsiteY28" fmla="*/ 5808283 h 6137534"/>
              <a:gd name="connsiteX29" fmla="*/ 6669118 w 7721297"/>
              <a:gd name="connsiteY29" fmla="*/ 5813181 h 6137534"/>
              <a:gd name="connsiteX30" fmla="*/ 6657741 w 7721297"/>
              <a:gd name="connsiteY30" fmla="*/ 5818650 h 6137534"/>
              <a:gd name="connsiteX31" fmla="*/ 6647425 w 7721297"/>
              <a:gd name="connsiteY31" fmla="*/ 5813632 h 6137534"/>
              <a:gd name="connsiteX32" fmla="*/ 6600070 w 7721297"/>
              <a:gd name="connsiteY32" fmla="*/ 5806385 h 6137534"/>
              <a:gd name="connsiteX33" fmla="*/ 6531112 w 7721297"/>
              <a:gd name="connsiteY33" fmla="*/ 5801193 h 6137534"/>
              <a:gd name="connsiteX34" fmla="*/ 6520435 w 7721297"/>
              <a:gd name="connsiteY34" fmla="*/ 5796037 h 6137534"/>
              <a:gd name="connsiteX35" fmla="*/ 6452509 w 7721297"/>
              <a:gd name="connsiteY35" fmla="*/ 5785889 h 6137534"/>
              <a:gd name="connsiteX36" fmla="*/ 6417173 w 7721297"/>
              <a:gd name="connsiteY36" fmla="*/ 5785777 h 6137534"/>
              <a:gd name="connsiteX37" fmla="*/ 6413565 w 7721297"/>
              <a:gd name="connsiteY37" fmla="*/ 5791272 h 6137534"/>
              <a:gd name="connsiteX38" fmla="*/ 6403089 w 7721297"/>
              <a:gd name="connsiteY38" fmla="*/ 5790492 h 6137534"/>
              <a:gd name="connsiteX39" fmla="*/ 6400340 w 7721297"/>
              <a:gd name="connsiteY39" fmla="*/ 5791439 h 6137534"/>
              <a:gd name="connsiteX40" fmla="*/ 6384541 w 7721297"/>
              <a:gd name="connsiteY40" fmla="*/ 5795714 h 6137534"/>
              <a:gd name="connsiteX41" fmla="*/ 6380988 w 7721297"/>
              <a:gd name="connsiteY41" fmla="*/ 5785886 h 6137534"/>
              <a:gd name="connsiteX42" fmla="*/ 6376190 w 7721297"/>
              <a:gd name="connsiteY42" fmla="*/ 5784742 h 6137534"/>
              <a:gd name="connsiteX43" fmla="*/ 6203462 w 7721297"/>
              <a:gd name="connsiteY43" fmla="*/ 5794867 h 6137534"/>
              <a:gd name="connsiteX44" fmla="*/ 6189193 w 7721297"/>
              <a:gd name="connsiteY44" fmla="*/ 5804914 h 6137534"/>
              <a:gd name="connsiteX45" fmla="*/ 6143467 w 7721297"/>
              <a:gd name="connsiteY45" fmla="*/ 5814428 h 6137534"/>
              <a:gd name="connsiteX46" fmla="*/ 6112533 w 7721297"/>
              <a:gd name="connsiteY46" fmla="*/ 5817565 h 6137534"/>
              <a:gd name="connsiteX47" fmla="*/ 6108020 w 7721297"/>
              <a:gd name="connsiteY47" fmla="*/ 5817567 h 6137534"/>
              <a:gd name="connsiteX48" fmla="*/ 6070270 w 7721297"/>
              <a:gd name="connsiteY48" fmla="*/ 5810426 h 6137534"/>
              <a:gd name="connsiteX49" fmla="*/ 6067079 w 7721297"/>
              <a:gd name="connsiteY49" fmla="*/ 5815324 h 6137534"/>
              <a:gd name="connsiteX50" fmla="*/ 6055703 w 7721297"/>
              <a:gd name="connsiteY50" fmla="*/ 5820793 h 6137534"/>
              <a:gd name="connsiteX51" fmla="*/ 6045386 w 7721297"/>
              <a:gd name="connsiteY51" fmla="*/ 5815775 h 6137534"/>
              <a:gd name="connsiteX52" fmla="*/ 5998031 w 7721297"/>
              <a:gd name="connsiteY52" fmla="*/ 5808528 h 6137534"/>
              <a:gd name="connsiteX53" fmla="*/ 5985928 w 7721297"/>
              <a:gd name="connsiteY53" fmla="*/ 5807617 h 6137534"/>
              <a:gd name="connsiteX54" fmla="*/ 5484277 w 7721297"/>
              <a:gd name="connsiteY54" fmla="*/ 5837022 h 6137534"/>
              <a:gd name="connsiteX55" fmla="*/ 5050621 w 7721297"/>
              <a:gd name="connsiteY55" fmla="*/ 5862441 h 6137534"/>
              <a:gd name="connsiteX56" fmla="*/ 4764988 w 7721297"/>
              <a:gd name="connsiteY56" fmla="*/ 5879183 h 6137534"/>
              <a:gd name="connsiteX57" fmla="*/ 4742173 w 7721297"/>
              <a:gd name="connsiteY57" fmla="*/ 5880683 h 6137534"/>
              <a:gd name="connsiteX58" fmla="*/ 4603476 w 7721297"/>
              <a:gd name="connsiteY58" fmla="*/ 5888890 h 6137534"/>
              <a:gd name="connsiteX59" fmla="*/ 4602500 w 7721297"/>
              <a:gd name="connsiteY59" fmla="*/ 5888708 h 6137534"/>
              <a:gd name="connsiteX60" fmla="*/ 357873 w 7721297"/>
              <a:gd name="connsiteY60" fmla="*/ 6137509 h 6137534"/>
              <a:gd name="connsiteX61" fmla="*/ 331163 w 7721297"/>
              <a:gd name="connsiteY61" fmla="*/ 6102479 h 6137534"/>
              <a:gd name="connsiteX62" fmla="*/ 83 w 7721297"/>
              <a:gd name="connsiteY62" fmla="*/ 454154 h 6137534"/>
              <a:gd name="connsiteX63" fmla="*/ 22525 w 7721297"/>
              <a:gd name="connsiteY63" fmla="*/ 416348 h 6137534"/>
              <a:gd name="connsiteX64" fmla="*/ 1139279 w 7721297"/>
              <a:gd name="connsiteY64" fmla="*/ 350888 h 6137534"/>
              <a:gd name="connsiteX65" fmla="*/ 1175131 w 7721297"/>
              <a:gd name="connsiteY65" fmla="*/ 338519 h 6137534"/>
              <a:gd name="connsiteX66" fmla="*/ 1213225 w 7721297"/>
              <a:gd name="connsiteY66" fmla="*/ 346554 h 6137534"/>
              <a:gd name="connsiteX67" fmla="*/ 1712871 w 7721297"/>
              <a:gd name="connsiteY67" fmla="*/ 317267 h 6137534"/>
              <a:gd name="connsiteX68" fmla="*/ 1779193 w 7721297"/>
              <a:gd name="connsiteY68" fmla="*/ 313380 h 6137534"/>
              <a:gd name="connsiteX69" fmla="*/ 1815597 w 7721297"/>
              <a:gd name="connsiteY69" fmla="*/ 300302 h 6137534"/>
              <a:gd name="connsiteX70" fmla="*/ 1852738 w 7721297"/>
              <a:gd name="connsiteY70" fmla="*/ 285584 h 6137534"/>
              <a:gd name="connsiteX71" fmla="*/ 1888919 w 7721297"/>
              <a:gd name="connsiteY71" fmla="*/ 278056 h 6137534"/>
              <a:gd name="connsiteX72" fmla="*/ 1916966 w 7721297"/>
              <a:gd name="connsiteY72" fmla="*/ 275572 h 6137534"/>
              <a:gd name="connsiteX73" fmla="*/ 1946834 w 7721297"/>
              <a:gd name="connsiteY73" fmla="*/ 281223 h 6137534"/>
              <a:gd name="connsiteX74" fmla="*/ 1966525 w 7721297"/>
              <a:gd name="connsiteY74" fmla="*/ 276990 h 6137534"/>
              <a:gd name="connsiteX75" fmla="*/ 2003994 w 7721297"/>
              <a:gd name="connsiteY75" fmla="*/ 282725 h 6137534"/>
              <a:gd name="connsiteX76" fmla="*/ 2058557 w 7721297"/>
              <a:gd name="connsiteY76" fmla="*/ 286832 h 6137534"/>
              <a:gd name="connsiteX77" fmla="*/ 2096277 w 7721297"/>
              <a:gd name="connsiteY77" fmla="*/ 292409 h 6137534"/>
              <a:gd name="connsiteX78" fmla="*/ 2103602 w 7721297"/>
              <a:gd name="connsiteY78" fmla="*/ 294364 h 6137534"/>
              <a:gd name="connsiteX79" fmla="*/ 2347448 w 7721297"/>
              <a:gd name="connsiteY79" fmla="*/ 280071 h 6137534"/>
              <a:gd name="connsiteX80" fmla="*/ 2365280 w 7721297"/>
              <a:gd name="connsiteY80" fmla="*/ 276360 h 6137534"/>
              <a:gd name="connsiteX81" fmla="*/ 2426123 w 7721297"/>
              <a:gd name="connsiteY81" fmla="*/ 275459 h 6137534"/>
              <a:gd name="connsiteX82" fmla="*/ 2434723 w 7721297"/>
              <a:gd name="connsiteY82" fmla="*/ 271325 h 6137534"/>
              <a:gd name="connsiteX83" fmla="*/ 2494266 w 7721297"/>
              <a:gd name="connsiteY83" fmla="*/ 271465 h 6137534"/>
              <a:gd name="connsiteX84" fmla="*/ 2559092 w 7721297"/>
              <a:gd name="connsiteY84" fmla="*/ 264581 h 6137534"/>
              <a:gd name="connsiteX85" fmla="*/ 2563462 w 7721297"/>
              <a:gd name="connsiteY85" fmla="*/ 256037 h 6137534"/>
              <a:gd name="connsiteX86" fmla="*/ 2577676 w 7721297"/>
              <a:gd name="connsiteY86" fmla="*/ 254477 h 6137534"/>
              <a:gd name="connsiteX87" fmla="*/ 2600129 w 7721297"/>
              <a:gd name="connsiteY87" fmla="*/ 253320 h 6137534"/>
              <a:gd name="connsiteX88" fmla="*/ 2650911 w 7721297"/>
              <a:gd name="connsiteY88" fmla="*/ 259040 h 613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7721297" h="6137534">
                <a:moveTo>
                  <a:pt x="6989390" y="0"/>
                </a:moveTo>
                <a:lnTo>
                  <a:pt x="7385409" y="0"/>
                </a:lnTo>
                <a:lnTo>
                  <a:pt x="7386140" y="922"/>
                </a:lnTo>
                <a:lnTo>
                  <a:pt x="7390528" y="20974"/>
                </a:lnTo>
                <a:cubicBezTo>
                  <a:pt x="7446342" y="963974"/>
                  <a:pt x="7665942" y="4719264"/>
                  <a:pt x="7721024" y="5658922"/>
                </a:cubicBezTo>
                <a:cubicBezTo>
                  <a:pt x="7721023" y="5658924"/>
                  <a:pt x="7721023" y="5658925"/>
                  <a:pt x="7721023" y="5658927"/>
                </a:cubicBezTo>
                <a:cubicBezTo>
                  <a:pt x="7721114" y="5660475"/>
                  <a:pt x="7721205" y="5662025"/>
                  <a:pt x="7721297" y="5663572"/>
                </a:cubicBezTo>
                <a:lnTo>
                  <a:pt x="7716147" y="5676259"/>
                </a:lnTo>
                <a:lnTo>
                  <a:pt x="7712139" y="5690502"/>
                </a:lnTo>
                <a:lnTo>
                  <a:pt x="7708519" y="5695048"/>
                </a:lnTo>
                <a:lnTo>
                  <a:pt x="7704935" y="5703877"/>
                </a:lnTo>
                <a:lnTo>
                  <a:pt x="7699090" y="5704214"/>
                </a:lnTo>
                <a:lnTo>
                  <a:pt x="7692214" y="5707603"/>
                </a:lnTo>
                <a:lnTo>
                  <a:pt x="7674726" y="5708628"/>
                </a:lnTo>
                <a:lnTo>
                  <a:pt x="7674412" y="5709720"/>
                </a:lnTo>
                <a:cubicBezTo>
                  <a:pt x="7674096" y="5722851"/>
                  <a:pt x="7687229" y="5733549"/>
                  <a:pt x="7647609" y="5735871"/>
                </a:cubicBezTo>
                <a:lnTo>
                  <a:pt x="7592212" y="5713464"/>
                </a:lnTo>
                <a:lnTo>
                  <a:pt x="7059543" y="5744687"/>
                </a:lnTo>
                <a:lnTo>
                  <a:pt x="7050496" y="5749000"/>
                </a:lnTo>
                <a:cubicBezTo>
                  <a:pt x="7045619" y="5750860"/>
                  <a:pt x="7038873" y="5752719"/>
                  <a:pt x="7028578" y="5754084"/>
                </a:cubicBezTo>
                <a:cubicBezTo>
                  <a:pt x="7002150" y="5743012"/>
                  <a:pt x="6970580" y="5775328"/>
                  <a:pt x="6937660" y="5760288"/>
                </a:cubicBezTo>
                <a:cubicBezTo>
                  <a:pt x="6925760" y="5756875"/>
                  <a:pt x="6890181" y="5759283"/>
                  <a:pt x="6884223" y="5767636"/>
                </a:cubicBezTo>
                <a:cubicBezTo>
                  <a:pt x="6876963" y="5769764"/>
                  <a:pt x="6868022" y="5767395"/>
                  <a:pt x="6865431" y="5776138"/>
                </a:cubicBezTo>
                <a:cubicBezTo>
                  <a:pt x="6860770" y="5786740"/>
                  <a:pt x="6833285" y="5772215"/>
                  <a:pt x="6838171" y="5784171"/>
                </a:cubicBezTo>
                <a:cubicBezTo>
                  <a:pt x="6818693" y="5774254"/>
                  <a:pt x="6806181" y="5796611"/>
                  <a:pt x="6791231" y="5802772"/>
                </a:cubicBezTo>
                <a:lnTo>
                  <a:pt x="6745506" y="5812285"/>
                </a:lnTo>
                <a:lnTo>
                  <a:pt x="6714572" y="5815422"/>
                </a:lnTo>
                <a:lnTo>
                  <a:pt x="6710059" y="5815424"/>
                </a:lnTo>
                <a:lnTo>
                  <a:pt x="6672310" y="5808283"/>
                </a:lnTo>
                <a:cubicBezTo>
                  <a:pt x="6671542" y="5810036"/>
                  <a:pt x="6670468" y="5811687"/>
                  <a:pt x="6669118" y="5813181"/>
                </a:cubicBezTo>
                <a:lnTo>
                  <a:pt x="6657741" y="5818650"/>
                </a:lnTo>
                <a:lnTo>
                  <a:pt x="6647425" y="5813632"/>
                </a:lnTo>
                <a:lnTo>
                  <a:pt x="6600070" y="5806385"/>
                </a:lnTo>
                <a:lnTo>
                  <a:pt x="6531112" y="5801193"/>
                </a:lnTo>
                <a:lnTo>
                  <a:pt x="6520435" y="5796037"/>
                </a:lnTo>
                <a:cubicBezTo>
                  <a:pt x="6496467" y="5791093"/>
                  <a:pt x="6468393" y="5799321"/>
                  <a:pt x="6452509" y="5785889"/>
                </a:cubicBezTo>
                <a:lnTo>
                  <a:pt x="6417173" y="5785777"/>
                </a:lnTo>
                <a:lnTo>
                  <a:pt x="6413565" y="5791272"/>
                </a:lnTo>
                <a:lnTo>
                  <a:pt x="6403089" y="5790492"/>
                </a:lnTo>
                <a:lnTo>
                  <a:pt x="6400340" y="5791439"/>
                </a:lnTo>
                <a:cubicBezTo>
                  <a:pt x="6395093" y="5793274"/>
                  <a:pt x="6389877" y="5794902"/>
                  <a:pt x="6384541" y="5795714"/>
                </a:cubicBezTo>
                <a:cubicBezTo>
                  <a:pt x="6384816" y="5790709"/>
                  <a:pt x="6383401" y="5787669"/>
                  <a:pt x="6380988" y="5785886"/>
                </a:cubicBezTo>
                <a:lnTo>
                  <a:pt x="6376190" y="5784742"/>
                </a:lnTo>
                <a:lnTo>
                  <a:pt x="6203462" y="5794867"/>
                </a:lnTo>
                <a:lnTo>
                  <a:pt x="6189193" y="5804914"/>
                </a:lnTo>
                <a:lnTo>
                  <a:pt x="6143467" y="5814428"/>
                </a:lnTo>
                <a:lnTo>
                  <a:pt x="6112533" y="5817565"/>
                </a:lnTo>
                <a:lnTo>
                  <a:pt x="6108020" y="5817567"/>
                </a:lnTo>
                <a:lnTo>
                  <a:pt x="6070270" y="5810426"/>
                </a:lnTo>
                <a:cubicBezTo>
                  <a:pt x="6069504" y="5812178"/>
                  <a:pt x="6068430" y="5813830"/>
                  <a:pt x="6067079" y="5815324"/>
                </a:cubicBezTo>
                <a:lnTo>
                  <a:pt x="6055703" y="5820793"/>
                </a:lnTo>
                <a:lnTo>
                  <a:pt x="6045386" y="5815775"/>
                </a:lnTo>
                <a:lnTo>
                  <a:pt x="5998031" y="5808528"/>
                </a:lnTo>
                <a:lnTo>
                  <a:pt x="5985928" y="5807617"/>
                </a:lnTo>
                <a:lnTo>
                  <a:pt x="5484277" y="5837022"/>
                </a:lnTo>
                <a:lnTo>
                  <a:pt x="5050621" y="5862441"/>
                </a:lnTo>
                <a:lnTo>
                  <a:pt x="4764988" y="5879183"/>
                </a:lnTo>
                <a:lnTo>
                  <a:pt x="4742173" y="5880683"/>
                </a:lnTo>
                <a:cubicBezTo>
                  <a:pt x="4747668" y="5887795"/>
                  <a:pt x="4641947" y="5892753"/>
                  <a:pt x="4603476" y="5888890"/>
                </a:cubicBezTo>
                <a:lnTo>
                  <a:pt x="4602500" y="5888708"/>
                </a:lnTo>
                <a:lnTo>
                  <a:pt x="357873" y="6137509"/>
                </a:lnTo>
                <a:cubicBezTo>
                  <a:pt x="344313" y="6138247"/>
                  <a:pt x="332376" y="6122596"/>
                  <a:pt x="331163" y="6102479"/>
                </a:cubicBezTo>
                <a:lnTo>
                  <a:pt x="83" y="454154"/>
                </a:lnTo>
                <a:cubicBezTo>
                  <a:pt x="-1016" y="434071"/>
                  <a:pt x="8999" y="417193"/>
                  <a:pt x="22525" y="416348"/>
                </a:cubicBezTo>
                <a:lnTo>
                  <a:pt x="1139279" y="350888"/>
                </a:lnTo>
                <a:lnTo>
                  <a:pt x="1175131" y="338519"/>
                </a:lnTo>
                <a:cubicBezTo>
                  <a:pt x="1195616" y="337770"/>
                  <a:pt x="1200527" y="343876"/>
                  <a:pt x="1213225" y="346554"/>
                </a:cubicBezTo>
                <a:lnTo>
                  <a:pt x="1712871" y="317267"/>
                </a:lnTo>
                <a:lnTo>
                  <a:pt x="1779193" y="313380"/>
                </a:lnTo>
                <a:lnTo>
                  <a:pt x="1815597" y="300302"/>
                </a:lnTo>
                <a:cubicBezTo>
                  <a:pt x="1831010" y="308148"/>
                  <a:pt x="1840910" y="290458"/>
                  <a:pt x="1852738" y="285584"/>
                </a:cubicBezTo>
                <a:lnTo>
                  <a:pt x="1888919" y="278056"/>
                </a:lnTo>
                <a:lnTo>
                  <a:pt x="1916966" y="275572"/>
                </a:lnTo>
                <a:lnTo>
                  <a:pt x="1946834" y="281223"/>
                </a:lnTo>
                <a:cubicBezTo>
                  <a:pt x="1955094" y="281459"/>
                  <a:pt x="1956998" y="276740"/>
                  <a:pt x="1966525" y="276990"/>
                </a:cubicBezTo>
                <a:lnTo>
                  <a:pt x="2003994" y="282725"/>
                </a:lnTo>
                <a:lnTo>
                  <a:pt x="2058557" y="286832"/>
                </a:lnTo>
                <a:lnTo>
                  <a:pt x="2096277" y="292409"/>
                </a:lnTo>
                <a:lnTo>
                  <a:pt x="2103602" y="294364"/>
                </a:lnTo>
                <a:lnTo>
                  <a:pt x="2347448" y="280071"/>
                </a:lnTo>
                <a:lnTo>
                  <a:pt x="2365280" y="276360"/>
                </a:lnTo>
                <a:lnTo>
                  <a:pt x="2426123" y="275459"/>
                </a:lnTo>
                <a:lnTo>
                  <a:pt x="2434723" y="271325"/>
                </a:lnTo>
                <a:lnTo>
                  <a:pt x="2494266" y="271465"/>
                </a:lnTo>
                <a:cubicBezTo>
                  <a:pt x="2513884" y="269801"/>
                  <a:pt x="2547977" y="268614"/>
                  <a:pt x="2559092" y="264581"/>
                </a:cubicBezTo>
                <a:lnTo>
                  <a:pt x="2563462" y="256037"/>
                </a:lnTo>
                <a:lnTo>
                  <a:pt x="2577676" y="254477"/>
                </a:lnTo>
                <a:cubicBezTo>
                  <a:pt x="2578755" y="255048"/>
                  <a:pt x="2599278" y="253316"/>
                  <a:pt x="2600129" y="253320"/>
                </a:cubicBezTo>
                <a:lnTo>
                  <a:pt x="2650911" y="259040"/>
                </a:lnTo>
                <a:close/>
              </a:path>
            </a:pathLst>
          </a:custGeom>
          <a:blipFill>
            <a:blip r:embed="rId3"/>
            <a:tile tx="0" ty="0" sx="100000" sy="10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nnected sticks shaping polygons background"/>
          <p:cNvPicPr>
            <a:picLocks noChangeAspect="1"/>
          </p:cNvPicPr>
          <p:nvPr/>
        </p:nvPicPr>
        <p:blipFill rotWithShape="1">
          <a:blip r:embed="rId4">
            <a:alphaModFix amt="84000"/>
          </a:blip>
          <a:srcRect l="6673" r="9471" b="-8"/>
          <a:stretch>
            <a:fillRect/>
          </a:stretch>
        </p:blipFill>
        <p:spPr>
          <a:xfrm>
            <a:off x="538831" y="-17919"/>
            <a:ext cx="7721297" cy="6137524"/>
          </a:xfrm>
          <a:custGeom>
            <a:avLst/>
            <a:gdLst/>
            <a:ahLst/>
            <a:cxnLst/>
            <a:rect l="l" t="t" r="r" b="b"/>
            <a:pathLst>
              <a:path w="7721297" h="6137534">
                <a:moveTo>
                  <a:pt x="6989390" y="0"/>
                </a:moveTo>
                <a:lnTo>
                  <a:pt x="7385409" y="0"/>
                </a:lnTo>
                <a:lnTo>
                  <a:pt x="7386140" y="922"/>
                </a:lnTo>
                <a:lnTo>
                  <a:pt x="7390528" y="20974"/>
                </a:lnTo>
                <a:cubicBezTo>
                  <a:pt x="7446342" y="963974"/>
                  <a:pt x="7665942" y="4719264"/>
                  <a:pt x="7721024" y="5658922"/>
                </a:cubicBezTo>
                <a:cubicBezTo>
                  <a:pt x="7721023" y="5658924"/>
                  <a:pt x="7721023" y="5658925"/>
                  <a:pt x="7721023" y="5658927"/>
                </a:cubicBezTo>
                <a:cubicBezTo>
                  <a:pt x="7721114" y="5660475"/>
                  <a:pt x="7721205" y="5662025"/>
                  <a:pt x="7721297" y="5663572"/>
                </a:cubicBezTo>
                <a:lnTo>
                  <a:pt x="7716147" y="5676259"/>
                </a:lnTo>
                <a:lnTo>
                  <a:pt x="7712139" y="5690502"/>
                </a:lnTo>
                <a:lnTo>
                  <a:pt x="7708519" y="5695048"/>
                </a:lnTo>
                <a:lnTo>
                  <a:pt x="7704935" y="5703877"/>
                </a:lnTo>
                <a:lnTo>
                  <a:pt x="7699090" y="5704214"/>
                </a:lnTo>
                <a:lnTo>
                  <a:pt x="7692214" y="5707603"/>
                </a:lnTo>
                <a:lnTo>
                  <a:pt x="7674726" y="5708628"/>
                </a:lnTo>
                <a:lnTo>
                  <a:pt x="7674412" y="5709720"/>
                </a:lnTo>
                <a:cubicBezTo>
                  <a:pt x="7674096" y="5722851"/>
                  <a:pt x="7687229" y="5733549"/>
                  <a:pt x="7647609" y="5735871"/>
                </a:cubicBezTo>
                <a:lnTo>
                  <a:pt x="7592212" y="5713464"/>
                </a:lnTo>
                <a:lnTo>
                  <a:pt x="7059543" y="5744687"/>
                </a:lnTo>
                <a:lnTo>
                  <a:pt x="7050496" y="5749000"/>
                </a:lnTo>
                <a:cubicBezTo>
                  <a:pt x="7045619" y="5750860"/>
                  <a:pt x="7038873" y="5752719"/>
                  <a:pt x="7028578" y="5754084"/>
                </a:cubicBezTo>
                <a:cubicBezTo>
                  <a:pt x="7002150" y="5743012"/>
                  <a:pt x="6970580" y="5775328"/>
                  <a:pt x="6937660" y="5760288"/>
                </a:cubicBezTo>
                <a:cubicBezTo>
                  <a:pt x="6925760" y="5756875"/>
                  <a:pt x="6890181" y="5759283"/>
                  <a:pt x="6884223" y="5767636"/>
                </a:cubicBezTo>
                <a:cubicBezTo>
                  <a:pt x="6876963" y="5769764"/>
                  <a:pt x="6868022" y="5767395"/>
                  <a:pt x="6865431" y="5776138"/>
                </a:cubicBezTo>
                <a:cubicBezTo>
                  <a:pt x="6860770" y="5786740"/>
                  <a:pt x="6833285" y="5772215"/>
                  <a:pt x="6838171" y="5784171"/>
                </a:cubicBezTo>
                <a:cubicBezTo>
                  <a:pt x="6818693" y="5774254"/>
                  <a:pt x="6806181" y="5796611"/>
                  <a:pt x="6791231" y="5802772"/>
                </a:cubicBezTo>
                <a:lnTo>
                  <a:pt x="6745506" y="5812285"/>
                </a:lnTo>
                <a:lnTo>
                  <a:pt x="6714572" y="5815422"/>
                </a:lnTo>
                <a:lnTo>
                  <a:pt x="6710059" y="5815424"/>
                </a:lnTo>
                <a:lnTo>
                  <a:pt x="6672310" y="5808283"/>
                </a:lnTo>
                <a:cubicBezTo>
                  <a:pt x="6671542" y="5810036"/>
                  <a:pt x="6670468" y="5811687"/>
                  <a:pt x="6669118" y="5813181"/>
                </a:cubicBezTo>
                <a:lnTo>
                  <a:pt x="6657741" y="5818650"/>
                </a:lnTo>
                <a:lnTo>
                  <a:pt x="6647425" y="5813632"/>
                </a:lnTo>
                <a:lnTo>
                  <a:pt x="6600070" y="5806385"/>
                </a:lnTo>
                <a:lnTo>
                  <a:pt x="6531112" y="5801193"/>
                </a:lnTo>
                <a:lnTo>
                  <a:pt x="6520435" y="5796037"/>
                </a:lnTo>
                <a:cubicBezTo>
                  <a:pt x="6496467" y="5791093"/>
                  <a:pt x="6468393" y="5799321"/>
                  <a:pt x="6452509" y="5785889"/>
                </a:cubicBezTo>
                <a:lnTo>
                  <a:pt x="6417173" y="5785777"/>
                </a:lnTo>
                <a:lnTo>
                  <a:pt x="6413565" y="5791272"/>
                </a:lnTo>
                <a:lnTo>
                  <a:pt x="6403089" y="5790492"/>
                </a:lnTo>
                <a:lnTo>
                  <a:pt x="6400340" y="5791439"/>
                </a:lnTo>
                <a:cubicBezTo>
                  <a:pt x="6395093" y="5793274"/>
                  <a:pt x="6389877" y="5794902"/>
                  <a:pt x="6384541" y="5795714"/>
                </a:cubicBezTo>
                <a:cubicBezTo>
                  <a:pt x="6384816" y="5790709"/>
                  <a:pt x="6383401" y="5787669"/>
                  <a:pt x="6380988" y="5785886"/>
                </a:cubicBezTo>
                <a:lnTo>
                  <a:pt x="6376190" y="5784742"/>
                </a:lnTo>
                <a:lnTo>
                  <a:pt x="6203462" y="5794867"/>
                </a:lnTo>
                <a:lnTo>
                  <a:pt x="6189193" y="5804914"/>
                </a:lnTo>
                <a:lnTo>
                  <a:pt x="6143467" y="5814428"/>
                </a:lnTo>
                <a:lnTo>
                  <a:pt x="6112533" y="5817565"/>
                </a:lnTo>
                <a:lnTo>
                  <a:pt x="6108020" y="5817567"/>
                </a:lnTo>
                <a:lnTo>
                  <a:pt x="6070270" y="5810426"/>
                </a:lnTo>
                <a:cubicBezTo>
                  <a:pt x="6069504" y="5812178"/>
                  <a:pt x="6068430" y="5813830"/>
                  <a:pt x="6067079" y="5815324"/>
                </a:cubicBezTo>
                <a:lnTo>
                  <a:pt x="6055703" y="5820793"/>
                </a:lnTo>
                <a:lnTo>
                  <a:pt x="6045386" y="5815775"/>
                </a:lnTo>
                <a:lnTo>
                  <a:pt x="5998031" y="5808528"/>
                </a:lnTo>
                <a:lnTo>
                  <a:pt x="5985928" y="5807617"/>
                </a:lnTo>
                <a:lnTo>
                  <a:pt x="5484277" y="5837022"/>
                </a:lnTo>
                <a:lnTo>
                  <a:pt x="5050621" y="5862441"/>
                </a:lnTo>
                <a:lnTo>
                  <a:pt x="4764988" y="5879183"/>
                </a:lnTo>
                <a:lnTo>
                  <a:pt x="4742173" y="5880683"/>
                </a:lnTo>
                <a:cubicBezTo>
                  <a:pt x="4747668" y="5887795"/>
                  <a:pt x="4641947" y="5892753"/>
                  <a:pt x="4603476" y="5888890"/>
                </a:cubicBezTo>
                <a:lnTo>
                  <a:pt x="4602500" y="5888708"/>
                </a:lnTo>
                <a:lnTo>
                  <a:pt x="357873" y="6137509"/>
                </a:lnTo>
                <a:cubicBezTo>
                  <a:pt x="344313" y="6138247"/>
                  <a:pt x="332376" y="6122596"/>
                  <a:pt x="331163" y="6102479"/>
                </a:cubicBezTo>
                <a:lnTo>
                  <a:pt x="83" y="454154"/>
                </a:lnTo>
                <a:cubicBezTo>
                  <a:pt x="-1016" y="434071"/>
                  <a:pt x="8999" y="417193"/>
                  <a:pt x="22525" y="416348"/>
                </a:cubicBezTo>
                <a:lnTo>
                  <a:pt x="1139279" y="350888"/>
                </a:lnTo>
                <a:lnTo>
                  <a:pt x="1175131" y="338519"/>
                </a:lnTo>
                <a:cubicBezTo>
                  <a:pt x="1195616" y="337770"/>
                  <a:pt x="1200527" y="343876"/>
                  <a:pt x="1213225" y="346554"/>
                </a:cubicBezTo>
                <a:lnTo>
                  <a:pt x="1712871" y="317267"/>
                </a:lnTo>
                <a:lnTo>
                  <a:pt x="1779193" y="313380"/>
                </a:lnTo>
                <a:lnTo>
                  <a:pt x="1815597" y="300302"/>
                </a:lnTo>
                <a:cubicBezTo>
                  <a:pt x="1831010" y="308148"/>
                  <a:pt x="1840910" y="290458"/>
                  <a:pt x="1852738" y="285584"/>
                </a:cubicBezTo>
                <a:lnTo>
                  <a:pt x="1888919" y="278056"/>
                </a:lnTo>
                <a:lnTo>
                  <a:pt x="1916966" y="275572"/>
                </a:lnTo>
                <a:lnTo>
                  <a:pt x="1946834" y="281223"/>
                </a:lnTo>
                <a:cubicBezTo>
                  <a:pt x="1955094" y="281459"/>
                  <a:pt x="1956998" y="276740"/>
                  <a:pt x="1966525" y="276990"/>
                </a:cubicBezTo>
                <a:lnTo>
                  <a:pt x="2003994" y="282725"/>
                </a:lnTo>
                <a:lnTo>
                  <a:pt x="2058557" y="286832"/>
                </a:lnTo>
                <a:lnTo>
                  <a:pt x="2096277" y="292409"/>
                </a:lnTo>
                <a:lnTo>
                  <a:pt x="2103602" y="294364"/>
                </a:lnTo>
                <a:lnTo>
                  <a:pt x="2347448" y="280071"/>
                </a:lnTo>
                <a:lnTo>
                  <a:pt x="2365280" y="276360"/>
                </a:lnTo>
                <a:lnTo>
                  <a:pt x="2426123" y="275459"/>
                </a:lnTo>
                <a:lnTo>
                  <a:pt x="2434723" y="271325"/>
                </a:lnTo>
                <a:lnTo>
                  <a:pt x="2494266" y="271465"/>
                </a:lnTo>
                <a:cubicBezTo>
                  <a:pt x="2513884" y="269801"/>
                  <a:pt x="2547977" y="268614"/>
                  <a:pt x="2559092" y="264581"/>
                </a:cubicBezTo>
                <a:lnTo>
                  <a:pt x="2563462" y="256037"/>
                </a:lnTo>
                <a:lnTo>
                  <a:pt x="2577676" y="254477"/>
                </a:lnTo>
                <a:cubicBezTo>
                  <a:pt x="2578755" y="255048"/>
                  <a:pt x="2599278" y="253316"/>
                  <a:pt x="2600129" y="253320"/>
                </a:cubicBezTo>
                <a:lnTo>
                  <a:pt x="2650911" y="259040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2731" y="101570"/>
            <a:ext cx="9847092" cy="3451215"/>
          </a:xfrm>
        </p:spPr>
        <p:txBody>
          <a:bodyPr>
            <a:normAutofit/>
          </a:bodyPr>
          <a:lstStyle/>
          <a:p>
            <a:r>
              <a:rPr lang="en-US" b="1" i="0" dirty="0">
                <a:ea typeface="+mj-lt"/>
                <a:cs typeface="+mj-lt"/>
              </a:rPr>
              <a:t>Mask On, Mask Off: The Role of AI in Enforcing</a:t>
            </a:r>
            <a:r>
              <a:rPr lang="en-IN" altLang="en-US" b="1" i="0" dirty="0">
                <a:ea typeface="+mj-lt"/>
                <a:cs typeface="+mj-lt"/>
              </a:rPr>
              <a:t> </a:t>
            </a:r>
            <a:r>
              <a:rPr lang="en-US" b="1" i="0" dirty="0">
                <a:ea typeface="+mj-lt"/>
                <a:cs typeface="+mj-lt"/>
              </a:rPr>
              <a:t>Public Health Measures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1423" y="4051679"/>
            <a:ext cx="7192360" cy="1096628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sz="2400" b="1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5" name="Freeform: Shap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3922665">
            <a:off x="664635" y="-248395"/>
            <a:ext cx="444795" cy="1868387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5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oup 16"/>
          <p:cNvGrpSpPr>
            <a:grpSpLocks noGrp="1" noUngrp="1" noRot="1" noChangeAspect="1" noMove="1" noResize="1"/>
          </p:cNvGrpSpPr>
          <p:nvPr/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8" name="Group 17"/>
            <p:cNvGrpSpPr/>
            <p:nvPr/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Oval 18"/>
            <p:cNvSpPr/>
            <p:nvPr/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67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ea typeface="+mj-lt"/>
                <a:cs typeface="+mj-lt"/>
              </a:rPr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2168525"/>
            <a:ext cx="10038080" cy="29946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600" b="1" dirty="0">
                <a:solidFill>
                  <a:schemeClr val="tx1"/>
                </a:solidFill>
                <a:latin typeface="Times New Roman" panose="02020603050405020304" charset="0"/>
                <a:ea typeface="+mn-lt"/>
                <a:cs typeface="Times New Roman" panose="02020603050405020304" charset="0"/>
              </a:rPr>
              <a:t>Real time Face detection model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600" b="1" dirty="0">
                <a:solidFill>
                  <a:schemeClr val="tx1"/>
                </a:solidFill>
                <a:latin typeface="Times New Roman" panose="02020603050405020304" charset="0"/>
                <a:ea typeface="+mn-lt"/>
                <a:cs typeface="Times New Roman" panose="02020603050405020304" charset="0"/>
              </a:rPr>
              <a:t>displays the </a:t>
            </a:r>
            <a:r>
              <a:rPr lang="en-US" sz="2600" b="1" dirty="0" err="1">
                <a:solidFill>
                  <a:schemeClr val="tx1"/>
                </a:solidFill>
                <a:latin typeface="Times New Roman" panose="02020603050405020304" charset="0"/>
                <a:ea typeface="+mn-lt"/>
                <a:cs typeface="Times New Roman" panose="02020603050405020304" charset="0"/>
              </a:rPr>
              <a:t>messgae</a:t>
            </a:r>
            <a:r>
              <a:rPr lang="en-US" sz="2600" b="1" dirty="0">
                <a:solidFill>
                  <a:schemeClr val="tx1"/>
                </a:solidFill>
                <a:latin typeface="Times New Roman" panose="02020603050405020304" charset="0"/>
                <a:ea typeface="+mn-lt"/>
                <a:cs typeface="Times New Roman" panose="02020603050405020304" charset="0"/>
              </a:rPr>
              <a:t> no mask with accuracy when not worn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600" b="1" dirty="0">
                <a:solidFill>
                  <a:schemeClr val="tx1"/>
                </a:solidFill>
                <a:latin typeface="Times New Roman" panose="02020603050405020304" charset="0"/>
                <a:ea typeface="+mn-lt"/>
                <a:cs typeface="Times New Roman" panose="02020603050405020304" charset="0"/>
              </a:rPr>
              <a:t>displays the message with mask when it is there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094512"/>
            <a:ext cx="9493250" cy="385416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AutoNum type="arabicPeriod"/>
            </a:pPr>
            <a:r>
              <a:rPr lang="en-US" sz="2800" b="1" dirty="0">
                <a:highlight>
                  <a:srgbClr val="FFFF00"/>
                </a:highlight>
                <a:latin typeface="Franklin Gothic Heavy" panose="020B0903020102020204"/>
                <a:ea typeface="+mn-lt"/>
                <a:cs typeface="+mn-lt"/>
              </a:rPr>
              <a:t>Introduction</a:t>
            </a:r>
            <a:endParaRPr lang="en-US" sz="2800" b="1">
              <a:highlight>
                <a:srgbClr val="FFFF00"/>
              </a:highlight>
              <a:latin typeface="Franklin Gothic Heavy" panose="020B0903020102020204"/>
            </a:endParaRPr>
          </a:p>
          <a:p>
            <a:pPr marL="342900" indent="-342900">
              <a:buAutoNum type="arabicPeriod"/>
            </a:pPr>
            <a:r>
              <a:rPr lang="en-US" sz="2800" b="1" dirty="0">
                <a:highlight>
                  <a:srgbClr val="FFFF00"/>
                </a:highlight>
                <a:latin typeface="Franklin Gothic Heavy" panose="020B0903020102020204"/>
                <a:ea typeface="+mn-lt"/>
                <a:cs typeface="+mn-lt"/>
              </a:rPr>
              <a:t>Data Collection</a:t>
            </a:r>
          </a:p>
          <a:p>
            <a:pPr marL="342900" indent="-342900">
              <a:buAutoNum type="arabicPeriod"/>
            </a:pPr>
            <a:r>
              <a:rPr lang="en-US" sz="2800" b="1" dirty="0">
                <a:highlight>
                  <a:srgbClr val="FFFF00"/>
                </a:highlight>
                <a:latin typeface="Franklin Gothic Heavy" panose="020B0903020102020204"/>
                <a:ea typeface="+mn-lt"/>
                <a:cs typeface="+mn-lt"/>
              </a:rPr>
              <a:t>Data pre-processing</a:t>
            </a:r>
          </a:p>
          <a:p>
            <a:pPr marL="342900" indent="-342900">
              <a:buAutoNum type="arabicPeriod"/>
            </a:pPr>
            <a:r>
              <a:rPr lang="en-US" sz="2800" b="1" dirty="0">
                <a:highlight>
                  <a:srgbClr val="FFFF00"/>
                </a:highlight>
                <a:latin typeface="Franklin Gothic Heavy" panose="020B0903020102020204"/>
                <a:ea typeface="+mn-lt"/>
                <a:cs typeface="+mn-lt"/>
              </a:rPr>
              <a:t>Model Architecture</a:t>
            </a:r>
          </a:p>
          <a:p>
            <a:pPr marL="342900" indent="-342900">
              <a:buAutoNum type="arabicPeriod"/>
            </a:pPr>
            <a:r>
              <a:rPr lang="en-US" sz="2800" b="1" dirty="0">
                <a:highlight>
                  <a:srgbClr val="FFFF00"/>
                </a:highlight>
                <a:latin typeface="Franklin Gothic Heavy" panose="020B0903020102020204"/>
                <a:ea typeface="+mn-lt"/>
                <a:cs typeface="+mn-lt"/>
              </a:rPr>
              <a:t>Training the model</a:t>
            </a:r>
          </a:p>
          <a:p>
            <a:pPr marL="342900" indent="-342900">
              <a:buAutoNum type="arabicPeriod"/>
            </a:pPr>
            <a:r>
              <a:rPr lang="en-US" sz="2800" b="1" dirty="0">
                <a:highlight>
                  <a:srgbClr val="FFFF00"/>
                </a:highlight>
                <a:latin typeface="Franklin Gothic Heavy" panose="020B0903020102020204"/>
                <a:ea typeface="+mn-lt"/>
                <a:cs typeface="+mn-lt"/>
              </a:rPr>
              <a:t>Testing and Evaluation</a:t>
            </a:r>
          </a:p>
          <a:p>
            <a:pPr marL="342900" indent="-342900">
              <a:buAutoNum type="arabicPeriod"/>
            </a:pPr>
            <a:r>
              <a:rPr lang="en-US" sz="2800" b="1" dirty="0">
                <a:highlight>
                  <a:srgbClr val="FFFF00"/>
                </a:highlight>
                <a:latin typeface="Franklin Gothic Heavy" panose="020B0903020102020204"/>
                <a:ea typeface="+mn-lt"/>
                <a:cs typeface="+mn-lt"/>
              </a:rPr>
              <a:t>Results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the-optimal-fabric-mask_horiz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2021" r="45420"/>
          <a:stretch>
            <a:fillRect/>
          </a:stretch>
        </p:blipFill>
        <p:spPr>
          <a:xfrm flipH="1">
            <a:off x="5339080" y="635"/>
            <a:ext cx="6852920" cy="6857365"/>
          </a:xfrm>
          <a:prstGeom prst="rect">
            <a:avLst/>
          </a:prstGeom>
        </p:spPr>
      </p:pic>
      <p:sp>
        <p:nvSpPr>
          <p:cNvPr id="8" name="Rectangles 7"/>
          <p:cNvSpPr/>
          <p:nvPr/>
        </p:nvSpPr>
        <p:spPr>
          <a:xfrm>
            <a:off x="-8890" y="1270"/>
            <a:ext cx="5930265" cy="6855460"/>
          </a:xfrm>
          <a:prstGeom prst="rect">
            <a:avLst/>
          </a:prstGeom>
          <a:solidFill>
            <a:srgbClr val="AADBEA"/>
          </a:solidFill>
          <a:ln>
            <a:solidFill>
              <a:srgbClr val="AAD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50" cy="118364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2168525"/>
            <a:ext cx="6703695" cy="400875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 </a:t>
            </a:r>
            <a:r>
              <a:rPr lang="en-US" sz="2400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 </a:t>
            </a:r>
            <a:r>
              <a:rPr lang="en-US" sz="2000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COVID-19 pandemic has brought unprecedented challenges to the world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   enforcing mask-wearing in public spaces can be difficult. 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   AI model that can identify individuals who are not wearing masks.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   model can be used in various settings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   We used deep learning techniques to develop an AI model 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None/>
            </a:pP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64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Times New Roman" panose="02020603050405020304" charset="0"/>
                <a:ea typeface="+mn-lt"/>
                <a:cs typeface="Times New Roman" panose="02020603050405020304" charset="0"/>
              </a:rPr>
              <a:t> extensive collection of images containing individuals wearing and not wearing masks</a:t>
            </a:r>
            <a:endParaRPr lang="en-US" sz="1800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Times New Roman" panose="02020603050405020304" charset="0"/>
                <a:ea typeface="+mn-lt"/>
                <a:cs typeface="Times New Roman" panose="02020603050405020304" charset="0"/>
              </a:rPr>
              <a:t> total 3833 images were collected</a:t>
            </a:r>
          </a:p>
          <a:p>
            <a:r>
              <a:rPr lang="en-US" sz="1800" b="1" dirty="0">
                <a:solidFill>
                  <a:schemeClr val="tx1"/>
                </a:solidFill>
                <a:latin typeface="Times New Roman" panose="02020603050405020304" charset="0"/>
                <a:ea typeface="+mn-lt"/>
                <a:cs typeface="Times New Roman" panose="02020603050405020304" charset="0"/>
              </a:rPr>
              <a:t> Dataset was having two categories With-Mask and Without-Mask</a:t>
            </a:r>
            <a:endParaRPr lang="en-US" sz="1800" b="1">
              <a:solidFill>
                <a:schemeClr val="tx1"/>
              </a:solidFill>
              <a:latin typeface="Times New Roman" panose="02020603050405020304" charset="0"/>
              <a:ea typeface="+mn-lt"/>
              <a:cs typeface="Times New Roman" panose="02020603050405020304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Times New Roman" panose="02020603050405020304" charset="0"/>
                <a:ea typeface="+mn-lt"/>
                <a:cs typeface="Times New Roman" panose="02020603050405020304" charset="0"/>
              </a:rPr>
              <a:t> 1,915 images were 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charset="0"/>
                <a:ea typeface="+mn-lt"/>
                <a:cs typeface="Times New Roman" panose="02020603050405020304" charset="0"/>
              </a:rPr>
              <a:t>of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charset="0"/>
                <a:ea typeface="+mn-lt"/>
                <a:cs typeface="Times New Roman" panose="02020603050405020304" charset="0"/>
              </a:rPr>
              <a:t> with Mask</a:t>
            </a:r>
            <a:endParaRPr lang="en-US" sz="1800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Times New Roman" panose="02020603050405020304" charset="0"/>
                <a:ea typeface="+mn-lt"/>
                <a:cs typeface="Times New Roman" panose="02020603050405020304" charset="0"/>
              </a:rPr>
              <a:t>  1,918 images were of without mask </a:t>
            </a:r>
            <a:endParaRPr lang="en-US" sz="18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Times New Roman" panose="02020603050405020304" charset="0"/>
                <a:ea typeface="+mn-lt"/>
                <a:cs typeface="Times New Roman" panose="02020603050405020304" charset="0"/>
              </a:rPr>
              <a:t>20% of the data set is used for testing</a:t>
            </a:r>
            <a:endParaRPr lang="en-US" sz="1800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Times New Roman" panose="02020603050405020304" charset="0"/>
                <a:ea typeface="+mn-lt"/>
                <a:cs typeface="Times New Roman" panose="02020603050405020304" charset="0"/>
              </a:rPr>
              <a:t>80% of the data id used for training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ea typeface="+mj-lt"/>
                <a:cs typeface="+mj-lt"/>
              </a:rPr>
              <a:t>DATA 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loaded the images with the help of python programming(Open CV)</a:t>
            </a:r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convert those images into arrays(MobileNet)</a:t>
            </a:r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Image resizing(224*224)</a:t>
            </a:r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Data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a</a:t>
            </a:r>
            <a:r>
              <a:rPr lang="en-IN" altLang="en-US" sz="2400" b="1" dirty="0" err="1">
                <a:solidFill>
                  <a:schemeClr val="bg1"/>
                </a:solidFill>
                <a:ea typeface="+mn-lt"/>
                <a:cs typeface="+mn-lt"/>
              </a:rPr>
              <a:t>u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gmentation</a:t>
            </a:r>
            <a:endParaRPr lang="en-US" sz="2400" b="1" dirty="0" err="1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 Data  Balancing</a:t>
            </a:r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data Labelling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8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ea typeface="+mj-lt"/>
                <a:cs typeface="+mj-lt"/>
              </a:rPr>
              <a:t>Introduction</a:t>
            </a:r>
            <a:endParaRPr lang="en-US" dirty="0"/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2168525"/>
            <a:ext cx="8783955" cy="40087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>
                <a:ea typeface="+mn-lt"/>
                <a:cs typeface="+mn-lt"/>
              </a:rPr>
              <a:t>Explanation of the importance of public health measures</a:t>
            </a:r>
            <a:endParaRPr lang="en-US" sz="2400" b="1" dirty="0"/>
          </a:p>
          <a:p>
            <a:r>
              <a:rPr lang="en-US" sz="2400" b="1" dirty="0">
                <a:ea typeface="+mn-lt"/>
                <a:cs typeface="+mn-lt"/>
              </a:rPr>
              <a:t>The current situation of the pandemic</a:t>
            </a:r>
            <a:endParaRPr lang="en-US" sz="2400" b="1" dirty="0"/>
          </a:p>
          <a:p>
            <a:r>
              <a:rPr lang="en-US" sz="2400" b="1" dirty="0">
                <a:ea typeface="+mn-lt"/>
                <a:cs typeface="+mn-lt"/>
              </a:rPr>
              <a:t>The need for technology to enforce public health measures</a:t>
            </a:r>
            <a:endParaRPr lang="en-US" sz="2400" b="1" dirty="0"/>
          </a:p>
          <a:p>
            <a:r>
              <a:rPr lang="en-US" sz="2400" b="1" dirty="0">
                <a:ea typeface="+mn-lt"/>
                <a:cs typeface="+mn-lt"/>
              </a:rPr>
              <a:t>Thesis statement</a:t>
            </a:r>
            <a:endParaRPr lang="en-US" sz="2400" b="1" dirty="0"/>
          </a:p>
          <a:p>
            <a:endParaRPr lang="en-US" sz="24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ea typeface="+mj-lt"/>
                <a:cs typeface="+mj-lt"/>
              </a:rPr>
              <a:t>MODEL ARCHITECTURE</a:t>
            </a:r>
            <a:endParaRPr lang="en-US" dirty="0"/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2168525"/>
            <a:ext cx="9492615" cy="400875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1" dirty="0">
                <a:solidFill>
                  <a:schemeClr val="bg1"/>
                </a:solidFill>
                <a:ea typeface="+mn-lt"/>
                <a:cs typeface="+mn-lt"/>
              </a:rPr>
              <a:t> MobileNetV2 architecture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  <a:ea typeface="+mn-lt"/>
                <a:cs typeface="+mn-lt"/>
              </a:rPr>
              <a:t> basically two models</a:t>
            </a:r>
            <a:r>
              <a:rPr lang="en-IN" altLang="en-US" sz="2000" b="1" dirty="0">
                <a:solidFill>
                  <a:schemeClr val="bg1"/>
                </a:solidFill>
                <a:ea typeface="+mn-lt"/>
                <a:cs typeface="+mn-lt"/>
              </a:rPr>
              <a:t>:</a:t>
            </a:r>
            <a:endParaRPr lang="en-US" sz="20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altLang="en-US" sz="20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000" b="1" dirty="0">
                <a:solidFill>
                  <a:schemeClr val="bg1"/>
                </a:solidFill>
                <a:ea typeface="+mn-lt"/>
                <a:cs typeface="+mn-lt"/>
              </a:rPr>
              <a:t>        </a:t>
            </a:r>
            <a:r>
              <a:rPr lang="en-IN" altLang="en-US" sz="2000" b="1" dirty="0">
                <a:solidFill>
                  <a:schemeClr val="bg1"/>
                </a:solidFill>
                <a:ea typeface="+mn-lt"/>
                <a:cs typeface="+mn-lt"/>
              </a:rPr>
              <a:t>H</a:t>
            </a:r>
            <a:r>
              <a:rPr lang="en-US" sz="2000" b="1" dirty="0">
                <a:solidFill>
                  <a:schemeClr val="bg1"/>
                </a:solidFill>
                <a:ea typeface="+mn-lt"/>
                <a:cs typeface="+mn-lt"/>
              </a:rPr>
              <a:t>ead model (3 layers)</a:t>
            </a:r>
            <a:endParaRPr lang="en-US" sz="20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altLang="en-US" sz="20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000" b="1" dirty="0">
                <a:solidFill>
                  <a:schemeClr val="bg1"/>
                </a:solidFill>
                <a:ea typeface="+mn-lt"/>
                <a:cs typeface="+mn-lt"/>
              </a:rPr>
              <a:t>        Base Model  (155 layers)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  <a:ea typeface="+mn-lt"/>
                <a:cs typeface="+mn-lt"/>
              </a:rPr>
              <a:t>model consists of a base convolutional neural network (CNN) architecture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  <a:ea typeface="+mn-lt"/>
                <a:cs typeface="+mn-lt"/>
              </a:rPr>
              <a:t>Optimizer used is Adam, 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  <a:ea typeface="+mn-lt"/>
                <a:cs typeface="+mn-lt"/>
              </a:rPr>
              <a:t>loss function used is Sparse Categorical </a:t>
            </a:r>
            <a:r>
              <a:rPr lang="en-US" sz="2000" b="1" dirty="0" err="1">
                <a:solidFill>
                  <a:schemeClr val="bg1"/>
                </a:solidFill>
                <a:ea typeface="+mn-lt"/>
                <a:cs typeface="+mn-lt"/>
              </a:rPr>
              <a:t>Crossentropy</a:t>
            </a:r>
            <a:r>
              <a:rPr lang="en-US" sz="2000" b="1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en-US" sz="2000" b="1" dirty="0">
              <a:solidFill>
                <a:schemeClr val="bg1"/>
              </a:solidFill>
            </a:endParaRPr>
          </a:p>
          <a:p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67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sng" dirty="0">
                <a:ea typeface="+mj-lt"/>
                <a:cs typeface="+mj-lt"/>
              </a:rPr>
              <a:t>TRAINING THE MODEL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ea typeface="+mj-lt"/>
                <a:cs typeface="+mj-lt"/>
              </a:rPr>
              <a:t>TESTING AND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load the test data</a:t>
            </a:r>
            <a:endParaRPr lang="en-US" b="1" dirty="0"/>
          </a:p>
          <a:p>
            <a:r>
              <a:rPr lang="en-US" b="1" dirty="0">
                <a:ea typeface="+mn-lt"/>
                <a:cs typeface="+mn-lt"/>
              </a:rPr>
              <a:t>prepare the test data</a:t>
            </a:r>
            <a:endParaRPr lang="en-US" b="1" dirty="0"/>
          </a:p>
          <a:p>
            <a:r>
              <a:rPr lang="en-US" b="1" dirty="0" err="1">
                <a:ea typeface="+mn-lt"/>
                <a:cs typeface="+mn-lt"/>
              </a:rPr>
              <a:t>evalaute</a:t>
            </a:r>
            <a:r>
              <a:rPr lang="en-US" b="1" dirty="0">
                <a:ea typeface="+mn-lt"/>
                <a:cs typeface="+mn-lt"/>
              </a:rPr>
              <a:t> the test data</a:t>
            </a:r>
            <a:endParaRPr lang="en-US" b="1" dirty="0"/>
          </a:p>
          <a:p>
            <a:r>
              <a:rPr lang="en-US" b="1" dirty="0">
                <a:ea typeface="+mn-lt"/>
                <a:cs typeface="+mn-lt"/>
              </a:rPr>
              <a:t>print the test </a:t>
            </a:r>
            <a:r>
              <a:rPr lang="en-US" b="1" dirty="0" err="1">
                <a:ea typeface="+mn-lt"/>
                <a:cs typeface="+mn-lt"/>
              </a:rPr>
              <a:t>resuts</a:t>
            </a:r>
            <a:endParaRPr lang="en-US" b="1" dirty="0" err="1"/>
          </a:p>
          <a:p>
            <a:r>
              <a:rPr lang="en-US" b="1" dirty="0">
                <a:ea typeface="+mn-lt"/>
                <a:cs typeface="+mn-lt"/>
              </a:rPr>
              <a:t>metrics used</a:t>
            </a:r>
            <a:endParaRPr lang="en-US" b="1" dirty="0"/>
          </a:p>
          <a:p>
            <a:r>
              <a:rPr lang="en-US" b="1" dirty="0">
                <a:ea typeface="+mn-lt"/>
                <a:cs typeface="+mn-lt"/>
              </a:rPr>
              <a:t>precision,</a:t>
            </a:r>
            <a:endParaRPr lang="en-US" b="1" dirty="0"/>
          </a:p>
          <a:p>
            <a:r>
              <a:rPr lang="en-US" b="1" dirty="0">
                <a:ea typeface="+mn-lt"/>
                <a:cs typeface="+mn-lt"/>
              </a:rPr>
              <a:t> recall,</a:t>
            </a:r>
            <a:endParaRPr lang="en-US" b="1" dirty="0"/>
          </a:p>
          <a:p>
            <a:r>
              <a:rPr lang="en-US" b="1" dirty="0">
                <a:ea typeface="+mn-lt"/>
                <a:cs typeface="+mn-lt"/>
              </a:rPr>
              <a:t> f1-score,</a:t>
            </a:r>
            <a:endParaRPr lang="en-US" b="1" dirty="0"/>
          </a:p>
          <a:p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etscap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315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Consolas</vt:lpstr>
      <vt:lpstr>Franklin Gothic Heavy</vt:lpstr>
      <vt:lpstr>Times New Roman</vt:lpstr>
      <vt:lpstr>StreetscapeVTI</vt:lpstr>
      <vt:lpstr>Mask On, Mask Off: The Role of AI in Enforcing Public Health Measures</vt:lpstr>
      <vt:lpstr>Outline</vt:lpstr>
      <vt:lpstr>Introduction</vt:lpstr>
      <vt:lpstr>Data Collection</vt:lpstr>
      <vt:lpstr>DATA PRE-PROCESSING</vt:lpstr>
      <vt:lpstr>Introduction </vt:lpstr>
      <vt:lpstr>MODEL ARCHITECTURE </vt:lpstr>
      <vt:lpstr>TRAINING THE MODEL </vt:lpstr>
      <vt:lpstr>TESTING AND EVALUATION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IRA GUPTA</dc:creator>
  <cp:lastModifiedBy>IRA GUPTA</cp:lastModifiedBy>
  <cp:revision>85</cp:revision>
  <dcterms:created xsi:type="dcterms:W3CDTF">2023-04-18T18:36:00Z</dcterms:created>
  <dcterms:modified xsi:type="dcterms:W3CDTF">2023-04-20T06:23:03Z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EAF5DF52611D4DC599DCBD8FDF418648</vt:lpwstr>
  </property>
  <property fmtid="{D5CDD505-2E9C-101B-9397-08002B2CF9AE}" pid="3" name="KSOProductBuildVer">
    <vt:lpwstr>1033-11.2.0.11536</vt:lpwstr>
  </property>
</Properties>
</file>