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5"/>
    <p:restoredTop sz="93966"/>
  </p:normalViewPr>
  <p:slideViewPr>
    <p:cSldViewPr snapToGrid="0" snapToObjects="1">
      <p:cViewPr varScale="1">
        <p:scale>
          <a:sx n="79" d="100"/>
          <a:sy n="79" d="100"/>
        </p:scale>
        <p:origin x="66" y="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47" y="4407602"/>
            <a:ext cx="10362045" cy="1361909"/>
          </a:xfrm>
        </p:spPr>
        <p:txBody>
          <a:bodyPr anchor="t"/>
          <a:lstStyle>
            <a:lvl1pPr algn="l">
              <a:defRPr sz="436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47" y="2907252"/>
            <a:ext cx="10362045" cy="1500350"/>
          </a:xfrm>
        </p:spPr>
        <p:txBody>
          <a:bodyPr anchor="b"/>
          <a:lstStyle>
            <a:lvl1pPr marL="0" indent="0">
              <a:buNone/>
              <a:defRPr sz="2180"/>
            </a:lvl1pPr>
            <a:lvl2pPr marL="498394" indent="0">
              <a:buNone/>
              <a:defRPr sz="1962"/>
            </a:lvl2pPr>
            <a:lvl3pPr marL="996787" indent="0">
              <a:buNone/>
              <a:defRPr sz="1744"/>
            </a:lvl3pPr>
            <a:lvl4pPr marL="1495181" indent="0">
              <a:buNone/>
              <a:defRPr sz="1526"/>
            </a:lvl4pPr>
            <a:lvl5pPr marL="1993575" indent="0">
              <a:buNone/>
              <a:defRPr sz="1526"/>
            </a:lvl5pPr>
            <a:lvl6pPr marL="2491969" indent="0">
              <a:buNone/>
              <a:defRPr sz="1526"/>
            </a:lvl6pPr>
            <a:lvl7pPr marL="2990362" indent="0">
              <a:buNone/>
              <a:defRPr sz="1526"/>
            </a:lvl7pPr>
            <a:lvl8pPr marL="3488756" indent="0">
              <a:buNone/>
              <a:defRPr sz="1526"/>
            </a:lvl8pPr>
            <a:lvl9pPr marL="3987150" indent="0">
              <a:buNone/>
              <a:defRPr sz="152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1064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45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9909" y="150555"/>
            <a:ext cx="2842107" cy="5975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744" y="150555"/>
            <a:ext cx="8345439" cy="5975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59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Splash 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2"/>
          <p:cNvGrpSpPr>
            <a:grpSpLocks/>
          </p:cNvGrpSpPr>
          <p:nvPr userDrawn="1"/>
        </p:nvGrpSpPr>
        <p:grpSpPr bwMode="auto">
          <a:xfrm>
            <a:off x="815879" y="5949486"/>
            <a:ext cx="4223713" cy="694789"/>
            <a:chOff x="539552" y="5733256"/>
            <a:chExt cx="3168352" cy="695066"/>
          </a:xfrm>
        </p:grpSpPr>
        <p:pic>
          <p:nvPicPr>
            <p:cNvPr id="7" name="Picture 6" descr="IE Logo (small, trans)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5733256"/>
              <a:ext cx="617808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>
              <a:spLocks noChangeArrowheads="1"/>
            </p:cNvSpPr>
            <p:nvPr userDrawn="1"/>
          </p:nvSpPr>
          <p:spPr bwMode="auto">
            <a:xfrm>
              <a:off x="1115485" y="5925420"/>
              <a:ext cx="2592419" cy="502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fontAlgn="base">
                <a:lnSpc>
                  <a:spcPts val="1635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44" smtClean="0">
                  <a:solidFill>
                    <a:srgbClr val="19194D"/>
                  </a:solidFill>
                  <a:latin typeface="Calibri" pitchFamily="34" charset="0"/>
                </a:rPr>
                <a:t>school of social and</a:t>
              </a:r>
            </a:p>
            <a:p>
              <a:pPr fontAlgn="base">
                <a:lnSpc>
                  <a:spcPts val="1635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44" smtClean="0">
                  <a:solidFill>
                    <a:srgbClr val="19194D"/>
                  </a:solidFill>
                  <a:latin typeface="Calibri" pitchFamily="34" charset="0"/>
                </a:rPr>
                <a:t>behavioral sciences</a:t>
              </a:r>
            </a:p>
          </p:txBody>
        </p:sp>
      </p:grpSp>
      <p:pic>
        <p:nvPicPr>
          <p:cNvPr id="9" name="Picture 8" descr="IE Ink Splotch.bmp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8804" cy="83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719402" y="4509121"/>
            <a:ext cx="6816759" cy="360040"/>
          </a:xfrm>
          <a:noFill/>
        </p:spPr>
        <p:txBody>
          <a:bodyPr anchor="b">
            <a:noAutofit/>
          </a:bodyPr>
          <a:lstStyle>
            <a:lvl1pPr marL="0" indent="0" algn="l" eaLnBrk="1" latinLnBrk="0" hangingPunct="1">
              <a:spcBef>
                <a:spcPts val="0"/>
              </a:spcBef>
              <a:buNone/>
              <a:defRPr kumimoji="0" sz="1962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98394" indent="0" algn="ctr" eaLnBrk="1" latinLnBrk="0" hangingPunct="1">
              <a:buNone/>
            </a:lvl2pPr>
            <a:lvl3pPr marL="996787" indent="0" algn="ctr" eaLnBrk="1" latinLnBrk="0" hangingPunct="1">
              <a:buNone/>
            </a:lvl3pPr>
            <a:lvl4pPr marL="1495181" indent="0" algn="ctr" eaLnBrk="1" latinLnBrk="0" hangingPunct="1">
              <a:buNone/>
            </a:lvl4pPr>
            <a:lvl5pPr marL="1993575" indent="0" algn="ctr" eaLnBrk="1" latinLnBrk="0" hangingPunct="1">
              <a:buNone/>
            </a:lvl5pPr>
            <a:lvl6pPr marL="2491969" indent="0" algn="ctr" eaLnBrk="1" latinLnBrk="0" hangingPunct="1">
              <a:buNone/>
            </a:lvl6pPr>
            <a:lvl7pPr marL="2990362" indent="0" algn="ctr" eaLnBrk="1" latinLnBrk="0" hangingPunct="1">
              <a:buNone/>
            </a:lvl7pPr>
            <a:lvl8pPr marL="3488756" indent="0" algn="ctr" eaLnBrk="1" latinLnBrk="0" hangingPunct="1">
              <a:buNone/>
            </a:lvl8pPr>
            <a:lvl9pPr marL="3987150" indent="0" algn="ctr" eaLnBrk="1" latinLnBrk="0" hangingPunct="1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719401" y="4869161"/>
            <a:ext cx="5280587" cy="504056"/>
          </a:xfrm>
          <a:noFill/>
        </p:spPr>
        <p:txBody>
          <a:bodyPr>
            <a:noAutofit/>
          </a:bodyPr>
          <a:lstStyle>
            <a:lvl1pPr>
              <a:spcBef>
                <a:spcPts val="0"/>
              </a:spcBef>
              <a:buNone/>
              <a:defRPr sz="1526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719401" y="2132856"/>
            <a:ext cx="8448941" cy="1008112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tabLst/>
              <a:defRPr sz="3488" b="1" i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719402" y="1310046"/>
            <a:ext cx="11472598" cy="63745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 algn="l" eaLnBrk="1" latinLnBrk="0" hangingPunct="1">
              <a:defRPr kumimoji="0" sz="3488" b="1" cap="none" spc="0" baseline="0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04454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616" b="0" kern="1200">
                <a:solidFill>
                  <a:srgbClr val="0099CC"/>
                </a:solidFill>
                <a:latin typeface="Century Gothic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6177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85" y="1382676"/>
            <a:ext cx="5393651" cy="4743319"/>
          </a:xfrm>
        </p:spPr>
        <p:txBody>
          <a:bodyPr/>
          <a:lstStyle>
            <a:lvl1pPr>
              <a:defRPr sz="3052"/>
            </a:lvl1pPr>
            <a:lvl2pPr>
              <a:defRPr sz="2616"/>
            </a:lvl2pPr>
            <a:lvl3pPr>
              <a:defRPr sz="2180"/>
            </a:lvl3pPr>
            <a:lvl4pPr>
              <a:defRPr sz="1962"/>
            </a:lvl4pPr>
            <a:lvl5pPr>
              <a:defRPr sz="1962"/>
            </a:lvl5pPr>
            <a:lvl6pPr>
              <a:defRPr sz="1962"/>
            </a:lvl6pPr>
            <a:lvl7pPr>
              <a:defRPr sz="1962"/>
            </a:lvl7pPr>
            <a:lvl8pPr>
              <a:defRPr sz="1962"/>
            </a:lvl8pPr>
            <a:lvl9pPr>
              <a:defRPr sz="19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364" y="1382676"/>
            <a:ext cx="5393652" cy="4743319"/>
          </a:xfrm>
        </p:spPr>
        <p:txBody>
          <a:bodyPr/>
          <a:lstStyle>
            <a:lvl1pPr>
              <a:defRPr sz="3052"/>
            </a:lvl1pPr>
            <a:lvl2pPr>
              <a:defRPr sz="2616"/>
            </a:lvl2pPr>
            <a:lvl3pPr>
              <a:defRPr sz="2180"/>
            </a:lvl3pPr>
            <a:lvl4pPr>
              <a:defRPr sz="1962"/>
            </a:lvl4pPr>
            <a:lvl5pPr>
              <a:defRPr sz="1962"/>
            </a:lvl5pPr>
            <a:lvl6pPr>
              <a:defRPr sz="1962"/>
            </a:lvl6pPr>
            <a:lvl7pPr>
              <a:defRPr sz="1962"/>
            </a:lvl7pPr>
            <a:lvl8pPr>
              <a:defRPr sz="1962"/>
            </a:lvl8pPr>
            <a:lvl9pPr>
              <a:defRPr sz="19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174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86" y="275151"/>
            <a:ext cx="10972030" cy="114213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85" y="1534961"/>
            <a:ext cx="5385954" cy="640288"/>
          </a:xfrm>
        </p:spPr>
        <p:txBody>
          <a:bodyPr anchor="b"/>
          <a:lstStyle>
            <a:lvl1pPr marL="0" indent="0">
              <a:buNone/>
              <a:defRPr sz="2616" b="1"/>
            </a:lvl1pPr>
            <a:lvl2pPr marL="498394" indent="0">
              <a:buNone/>
              <a:defRPr sz="2180" b="1"/>
            </a:lvl2pPr>
            <a:lvl3pPr marL="996787" indent="0">
              <a:buNone/>
              <a:defRPr sz="1962" b="1"/>
            </a:lvl3pPr>
            <a:lvl4pPr marL="1495181" indent="0">
              <a:buNone/>
              <a:defRPr sz="1744" b="1"/>
            </a:lvl4pPr>
            <a:lvl5pPr marL="1993575" indent="0">
              <a:buNone/>
              <a:defRPr sz="1744" b="1"/>
            </a:lvl5pPr>
            <a:lvl6pPr marL="2491969" indent="0">
              <a:buNone/>
              <a:defRPr sz="1744" b="1"/>
            </a:lvl6pPr>
            <a:lvl7pPr marL="2990362" indent="0">
              <a:buNone/>
              <a:defRPr sz="1744" b="1"/>
            </a:lvl7pPr>
            <a:lvl8pPr marL="3488756" indent="0">
              <a:buNone/>
              <a:defRPr sz="1744" b="1"/>
            </a:lvl8pPr>
            <a:lvl9pPr marL="3987150" indent="0">
              <a:buNone/>
              <a:defRPr sz="17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85" y="2175248"/>
            <a:ext cx="5385954" cy="3950747"/>
          </a:xfrm>
        </p:spPr>
        <p:txBody>
          <a:bodyPr/>
          <a:lstStyle>
            <a:lvl1pPr>
              <a:defRPr sz="2616"/>
            </a:lvl1pPr>
            <a:lvl2pPr>
              <a:defRPr sz="2180"/>
            </a:lvl2pPr>
            <a:lvl3pPr>
              <a:defRPr sz="1962"/>
            </a:lvl3pPr>
            <a:lvl4pPr>
              <a:defRPr sz="1744"/>
            </a:lvl4pPr>
            <a:lvl5pPr>
              <a:defRPr sz="1744"/>
            </a:lvl5pPr>
            <a:lvl6pPr>
              <a:defRPr sz="1744"/>
            </a:lvl6pPr>
            <a:lvl7pPr>
              <a:defRPr sz="1744"/>
            </a:lvl7pPr>
            <a:lvl8pPr>
              <a:defRPr sz="1744"/>
            </a:lvl8pPr>
            <a:lvl9pPr>
              <a:defRPr sz="17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137" y="1534961"/>
            <a:ext cx="5387879" cy="640288"/>
          </a:xfrm>
        </p:spPr>
        <p:txBody>
          <a:bodyPr anchor="b"/>
          <a:lstStyle>
            <a:lvl1pPr marL="0" indent="0">
              <a:buNone/>
              <a:defRPr sz="2616" b="1"/>
            </a:lvl1pPr>
            <a:lvl2pPr marL="498394" indent="0">
              <a:buNone/>
              <a:defRPr sz="2180" b="1"/>
            </a:lvl2pPr>
            <a:lvl3pPr marL="996787" indent="0">
              <a:buNone/>
              <a:defRPr sz="1962" b="1"/>
            </a:lvl3pPr>
            <a:lvl4pPr marL="1495181" indent="0">
              <a:buNone/>
              <a:defRPr sz="1744" b="1"/>
            </a:lvl4pPr>
            <a:lvl5pPr marL="1993575" indent="0">
              <a:buNone/>
              <a:defRPr sz="1744" b="1"/>
            </a:lvl5pPr>
            <a:lvl6pPr marL="2491969" indent="0">
              <a:buNone/>
              <a:defRPr sz="1744" b="1"/>
            </a:lvl6pPr>
            <a:lvl7pPr marL="2990362" indent="0">
              <a:buNone/>
              <a:defRPr sz="1744" b="1"/>
            </a:lvl7pPr>
            <a:lvl8pPr marL="3488756" indent="0">
              <a:buNone/>
              <a:defRPr sz="1744" b="1"/>
            </a:lvl8pPr>
            <a:lvl9pPr marL="3987150" indent="0">
              <a:buNone/>
              <a:defRPr sz="17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137" y="2175248"/>
            <a:ext cx="5387879" cy="3950747"/>
          </a:xfrm>
        </p:spPr>
        <p:txBody>
          <a:bodyPr/>
          <a:lstStyle>
            <a:lvl1pPr>
              <a:defRPr sz="2616"/>
            </a:lvl1pPr>
            <a:lvl2pPr>
              <a:defRPr sz="2180"/>
            </a:lvl2pPr>
            <a:lvl3pPr>
              <a:defRPr sz="1962"/>
            </a:lvl3pPr>
            <a:lvl4pPr>
              <a:defRPr sz="1744"/>
            </a:lvl4pPr>
            <a:lvl5pPr>
              <a:defRPr sz="1744"/>
            </a:lvl5pPr>
            <a:lvl6pPr>
              <a:defRPr sz="1744"/>
            </a:lvl6pPr>
            <a:lvl7pPr>
              <a:defRPr sz="1744"/>
            </a:lvl7pPr>
            <a:lvl8pPr>
              <a:defRPr sz="1744"/>
            </a:lvl8pPr>
            <a:lvl9pPr>
              <a:defRPr sz="17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933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275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91284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86" y="273421"/>
            <a:ext cx="4010121" cy="1161171"/>
          </a:xfrm>
        </p:spPr>
        <p:txBody>
          <a:bodyPr/>
          <a:lstStyle>
            <a:lvl1pPr algn="l">
              <a:defRPr sz="21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350" y="273421"/>
            <a:ext cx="6815667" cy="5852575"/>
          </a:xfrm>
        </p:spPr>
        <p:txBody>
          <a:bodyPr/>
          <a:lstStyle>
            <a:lvl1pPr>
              <a:defRPr sz="3488"/>
            </a:lvl1pPr>
            <a:lvl2pPr>
              <a:defRPr sz="3052"/>
            </a:lvl2pPr>
            <a:lvl3pPr>
              <a:defRPr sz="2616"/>
            </a:lvl3pPr>
            <a:lvl4pPr>
              <a:defRPr sz="2180"/>
            </a:lvl4pPr>
            <a:lvl5pPr>
              <a:defRPr sz="2180"/>
            </a:lvl5pPr>
            <a:lvl6pPr>
              <a:defRPr sz="2180"/>
            </a:lvl6pPr>
            <a:lvl7pPr>
              <a:defRPr sz="2180"/>
            </a:lvl7pPr>
            <a:lvl8pPr>
              <a:defRPr sz="2180"/>
            </a:lvl8pPr>
            <a:lvl9pPr>
              <a:defRPr sz="21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86" y="1434591"/>
            <a:ext cx="4010121" cy="4691404"/>
          </a:xfrm>
        </p:spPr>
        <p:txBody>
          <a:bodyPr/>
          <a:lstStyle>
            <a:lvl1pPr marL="0" indent="0">
              <a:buNone/>
              <a:defRPr sz="1526"/>
            </a:lvl1pPr>
            <a:lvl2pPr marL="498394" indent="0">
              <a:buNone/>
              <a:defRPr sz="1308"/>
            </a:lvl2pPr>
            <a:lvl3pPr marL="996787" indent="0">
              <a:buNone/>
              <a:defRPr sz="1090"/>
            </a:lvl3pPr>
            <a:lvl4pPr marL="1495181" indent="0">
              <a:buNone/>
              <a:defRPr sz="981"/>
            </a:lvl4pPr>
            <a:lvl5pPr marL="1993575" indent="0">
              <a:buNone/>
              <a:defRPr sz="981"/>
            </a:lvl5pPr>
            <a:lvl6pPr marL="2491969" indent="0">
              <a:buNone/>
              <a:defRPr sz="981"/>
            </a:lvl6pPr>
            <a:lvl7pPr marL="2990362" indent="0">
              <a:buNone/>
              <a:defRPr sz="981"/>
            </a:lvl7pPr>
            <a:lvl8pPr marL="3488756" indent="0">
              <a:buNone/>
              <a:defRPr sz="981"/>
            </a:lvl8pPr>
            <a:lvl9pPr marL="3987150" indent="0">
              <a:buNone/>
              <a:defRPr sz="9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52428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10" y="4800427"/>
            <a:ext cx="7315970" cy="567606"/>
          </a:xfrm>
        </p:spPr>
        <p:txBody>
          <a:bodyPr/>
          <a:lstStyle>
            <a:lvl1pPr algn="l">
              <a:defRPr sz="21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910" y="612600"/>
            <a:ext cx="7315970" cy="4115146"/>
          </a:xfrm>
        </p:spPr>
        <p:txBody>
          <a:bodyPr/>
          <a:lstStyle>
            <a:lvl1pPr marL="0" indent="0">
              <a:buNone/>
              <a:defRPr sz="3488"/>
            </a:lvl1pPr>
            <a:lvl2pPr marL="498394" indent="0">
              <a:buNone/>
              <a:defRPr sz="3052"/>
            </a:lvl2pPr>
            <a:lvl3pPr marL="996787" indent="0">
              <a:buNone/>
              <a:defRPr sz="2616"/>
            </a:lvl3pPr>
            <a:lvl4pPr marL="1495181" indent="0">
              <a:buNone/>
              <a:defRPr sz="2180"/>
            </a:lvl4pPr>
            <a:lvl5pPr marL="1993575" indent="0">
              <a:buNone/>
              <a:defRPr sz="2180"/>
            </a:lvl5pPr>
            <a:lvl6pPr marL="2491969" indent="0">
              <a:buNone/>
              <a:defRPr sz="2180"/>
            </a:lvl6pPr>
            <a:lvl7pPr marL="2990362" indent="0">
              <a:buNone/>
              <a:defRPr sz="2180"/>
            </a:lvl7pPr>
            <a:lvl8pPr marL="3488756" indent="0">
              <a:buNone/>
              <a:defRPr sz="2180"/>
            </a:lvl8pPr>
            <a:lvl9pPr marL="3987150" indent="0">
              <a:buNone/>
              <a:defRPr sz="218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910" y="5368033"/>
            <a:ext cx="7315970" cy="804686"/>
          </a:xfrm>
        </p:spPr>
        <p:txBody>
          <a:bodyPr/>
          <a:lstStyle>
            <a:lvl1pPr marL="0" indent="0">
              <a:buNone/>
              <a:defRPr sz="1526"/>
            </a:lvl1pPr>
            <a:lvl2pPr marL="498394" indent="0">
              <a:buNone/>
              <a:defRPr sz="1308"/>
            </a:lvl2pPr>
            <a:lvl3pPr marL="996787" indent="0">
              <a:buNone/>
              <a:defRPr sz="1090"/>
            </a:lvl3pPr>
            <a:lvl4pPr marL="1495181" indent="0">
              <a:buNone/>
              <a:defRPr sz="981"/>
            </a:lvl4pPr>
            <a:lvl5pPr marL="1993575" indent="0">
              <a:buNone/>
              <a:defRPr sz="981"/>
            </a:lvl5pPr>
            <a:lvl6pPr marL="2491969" indent="0">
              <a:buNone/>
              <a:defRPr sz="981"/>
            </a:lvl6pPr>
            <a:lvl7pPr marL="2990362" indent="0">
              <a:buNone/>
              <a:defRPr sz="981"/>
            </a:lvl7pPr>
            <a:lvl8pPr marL="3488756" indent="0">
              <a:buNone/>
              <a:defRPr sz="981"/>
            </a:lvl8pPr>
            <a:lvl9pPr marL="3987150" indent="0">
              <a:buNone/>
              <a:defRPr sz="9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7382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9744" y="150555"/>
            <a:ext cx="10972030" cy="46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86" y="1382676"/>
            <a:ext cx="10972030" cy="474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</a:p>
        </p:txBody>
      </p:sp>
      <p:sp>
        <p:nvSpPr>
          <p:cNvPr id="173138" name="Text Box 82"/>
          <p:cNvSpPr txBox="1">
            <a:spLocks noChangeArrowheads="1"/>
          </p:cNvSpPr>
          <p:nvPr/>
        </p:nvSpPr>
        <p:spPr bwMode="auto">
          <a:xfrm>
            <a:off x="182804" y="6534395"/>
            <a:ext cx="4038984" cy="24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4200" tIns="57102" rIns="114200" bIns="57102">
            <a:spAutoFit/>
          </a:bodyPr>
          <a:lstStyle>
            <a:lvl1pPr defTabSz="1317625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1317625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317625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317625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317625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317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317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317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317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2F00C656-4DB7-8E4B-BE34-56E47E526371}" type="slidenum">
              <a:rPr lang="en-US" altLang="es-ES" sz="872" smtClean="0">
                <a:solidFill>
                  <a:srgbClr val="333333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‹Nº›</a:t>
            </a:fld>
            <a:r>
              <a:rPr lang="en-US" altLang="es-ES" sz="872" smtClean="0">
                <a:solidFill>
                  <a:srgbClr val="333333"/>
                </a:solidFill>
              </a:rPr>
              <a:t>     Master Business Analytics &amp; Big Data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35796" y="6043461"/>
            <a:ext cx="740457" cy="74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8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616" b="1">
          <a:solidFill>
            <a:srgbClr val="00B0F0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16" b="1">
          <a:solidFill>
            <a:srgbClr val="00B0F0"/>
          </a:solidFill>
          <a:latin typeface="Arial" pitchFamily="34" charset="0"/>
          <a:ea typeface="Arial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16" b="1">
          <a:solidFill>
            <a:srgbClr val="00B0F0"/>
          </a:solidFill>
          <a:latin typeface="Arial" pitchFamily="34" charset="0"/>
          <a:ea typeface="Arial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16" b="1">
          <a:solidFill>
            <a:srgbClr val="00B0F0"/>
          </a:solidFill>
          <a:latin typeface="Arial" pitchFamily="34" charset="0"/>
          <a:ea typeface="Arial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16" b="1">
          <a:solidFill>
            <a:srgbClr val="00B0F0"/>
          </a:solidFill>
          <a:latin typeface="Arial" pitchFamily="34" charset="0"/>
          <a:ea typeface="Arial" charset="0"/>
          <a:cs typeface="Arial" pitchFamily="34" charset="0"/>
        </a:defRPr>
      </a:lvl5pPr>
      <a:lvl6pPr marL="498394" algn="l" rtl="0" fontAlgn="base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pitchFamily="34" charset="0"/>
          <a:cs typeface="Arial" pitchFamily="34" charset="0"/>
        </a:defRPr>
      </a:lvl6pPr>
      <a:lvl7pPr marL="996787" algn="l" rtl="0" fontAlgn="base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pitchFamily="34" charset="0"/>
          <a:cs typeface="Arial" pitchFamily="34" charset="0"/>
        </a:defRPr>
      </a:lvl7pPr>
      <a:lvl8pPr marL="1495181" algn="l" rtl="0" fontAlgn="base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pitchFamily="34" charset="0"/>
          <a:cs typeface="Arial" pitchFamily="34" charset="0"/>
        </a:defRPr>
      </a:lvl8pPr>
      <a:lvl9pPr marL="1993575" algn="l" rtl="0" fontAlgn="base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pitchFamily="34" charset="0"/>
          <a:cs typeface="Arial" pitchFamily="34" charset="0"/>
        </a:defRPr>
      </a:lvl9pPr>
    </p:titleStyle>
    <p:bodyStyle>
      <a:lvl1pPr marL="373795" indent="-373795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Calibri" charset="0"/>
        <a:buChar char="•"/>
        <a:defRPr sz="1526">
          <a:solidFill>
            <a:schemeClr val="bg2"/>
          </a:solidFill>
          <a:latin typeface="+mn-lt"/>
          <a:ea typeface="Arial" charset="0"/>
          <a:cs typeface="+mn-cs"/>
        </a:defRPr>
      </a:lvl1pPr>
      <a:lvl2pPr marL="373795" indent="-124598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Calibri" charset="0"/>
        <a:buChar char="↘"/>
        <a:defRPr sz="1308">
          <a:solidFill>
            <a:schemeClr val="bg2"/>
          </a:solidFill>
          <a:latin typeface="+mn-lt"/>
          <a:ea typeface="Arial" charset="0"/>
          <a:cs typeface="+mn-cs"/>
        </a:defRPr>
      </a:lvl2pPr>
      <a:lvl3pPr marL="622992" indent="-124598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Calibri" charset="0"/>
        <a:buChar char="↘"/>
        <a:defRPr sz="1090">
          <a:solidFill>
            <a:schemeClr val="bg2"/>
          </a:solidFill>
          <a:latin typeface="+mn-lt"/>
          <a:ea typeface="Arial" charset="0"/>
          <a:cs typeface="+mn-cs"/>
        </a:defRPr>
      </a:lvl3pPr>
      <a:lvl4pPr marL="872189" indent="-124598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Calibri" charset="0"/>
        <a:buChar char="↘"/>
        <a:defRPr sz="981">
          <a:solidFill>
            <a:schemeClr val="bg2"/>
          </a:solidFill>
          <a:latin typeface="+mn-lt"/>
          <a:ea typeface="Arial" charset="0"/>
          <a:cs typeface="+mn-cs"/>
        </a:defRPr>
      </a:lvl4pPr>
      <a:lvl5pPr marL="1121386" indent="-124598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Calibri" charset="0"/>
        <a:buChar char="↘"/>
        <a:defRPr sz="981">
          <a:solidFill>
            <a:schemeClr val="bg2"/>
          </a:solidFill>
          <a:latin typeface="+mn-lt"/>
          <a:ea typeface="Arial" charset="0"/>
          <a:cs typeface="+mn-cs"/>
        </a:defRPr>
      </a:lvl5pPr>
      <a:lvl6pPr marL="1619780" indent="-124598" algn="l" rtl="0" fontAlgn="base">
        <a:spcBef>
          <a:spcPct val="20000"/>
        </a:spcBef>
        <a:spcAft>
          <a:spcPct val="0"/>
        </a:spcAft>
        <a:buClr>
          <a:srgbClr val="FF6600"/>
        </a:buClr>
        <a:buFont typeface="Calibri" pitchFamily="34" charset="0"/>
        <a:buChar char="↘"/>
        <a:defRPr sz="981">
          <a:solidFill>
            <a:schemeClr val="bg2"/>
          </a:solidFill>
          <a:latin typeface="+mn-lt"/>
          <a:cs typeface="+mn-cs"/>
        </a:defRPr>
      </a:lvl6pPr>
      <a:lvl7pPr marL="2118173" indent="-124598" algn="l" rtl="0" fontAlgn="base">
        <a:spcBef>
          <a:spcPct val="20000"/>
        </a:spcBef>
        <a:spcAft>
          <a:spcPct val="0"/>
        </a:spcAft>
        <a:buClr>
          <a:srgbClr val="FF6600"/>
        </a:buClr>
        <a:buFont typeface="Calibri" pitchFamily="34" charset="0"/>
        <a:buChar char="↘"/>
        <a:defRPr sz="981">
          <a:solidFill>
            <a:schemeClr val="bg2"/>
          </a:solidFill>
          <a:latin typeface="+mn-lt"/>
          <a:cs typeface="+mn-cs"/>
        </a:defRPr>
      </a:lvl7pPr>
      <a:lvl8pPr marL="2616567" indent="-124598" algn="l" rtl="0" fontAlgn="base">
        <a:spcBef>
          <a:spcPct val="20000"/>
        </a:spcBef>
        <a:spcAft>
          <a:spcPct val="0"/>
        </a:spcAft>
        <a:buClr>
          <a:srgbClr val="FF6600"/>
        </a:buClr>
        <a:buFont typeface="Calibri" pitchFamily="34" charset="0"/>
        <a:buChar char="↘"/>
        <a:defRPr sz="981">
          <a:solidFill>
            <a:schemeClr val="bg2"/>
          </a:solidFill>
          <a:latin typeface="+mn-lt"/>
          <a:cs typeface="+mn-cs"/>
        </a:defRPr>
      </a:lvl8pPr>
      <a:lvl9pPr marL="3114961" indent="-124598" algn="l" rtl="0" fontAlgn="base">
        <a:spcBef>
          <a:spcPct val="20000"/>
        </a:spcBef>
        <a:spcAft>
          <a:spcPct val="0"/>
        </a:spcAft>
        <a:buClr>
          <a:srgbClr val="FF6600"/>
        </a:buClr>
        <a:buFont typeface="Calibri" pitchFamily="34" charset="0"/>
        <a:buChar char="↘"/>
        <a:defRPr sz="981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96787" rtl="0" eaLnBrk="1" latinLnBrk="0" hangingPunct="1">
        <a:defRPr sz="1962" kern="1200">
          <a:solidFill>
            <a:schemeClr val="tx1"/>
          </a:solidFill>
          <a:latin typeface="+mn-lt"/>
          <a:ea typeface="+mn-ea"/>
          <a:cs typeface="+mn-cs"/>
        </a:defRPr>
      </a:lvl1pPr>
      <a:lvl2pPr marL="498394" algn="l" defTabSz="996787" rtl="0" eaLnBrk="1" latinLnBrk="0" hangingPunct="1">
        <a:defRPr sz="1962" kern="1200">
          <a:solidFill>
            <a:schemeClr val="tx1"/>
          </a:solidFill>
          <a:latin typeface="+mn-lt"/>
          <a:ea typeface="+mn-ea"/>
          <a:cs typeface="+mn-cs"/>
        </a:defRPr>
      </a:lvl2pPr>
      <a:lvl3pPr marL="996787" algn="l" defTabSz="996787" rtl="0" eaLnBrk="1" latinLnBrk="0" hangingPunct="1">
        <a:defRPr sz="1962" kern="1200">
          <a:solidFill>
            <a:schemeClr val="tx1"/>
          </a:solidFill>
          <a:latin typeface="+mn-lt"/>
          <a:ea typeface="+mn-ea"/>
          <a:cs typeface="+mn-cs"/>
        </a:defRPr>
      </a:lvl3pPr>
      <a:lvl4pPr marL="1495181" algn="l" defTabSz="996787" rtl="0" eaLnBrk="1" latinLnBrk="0" hangingPunct="1">
        <a:defRPr sz="1962" kern="1200">
          <a:solidFill>
            <a:schemeClr val="tx1"/>
          </a:solidFill>
          <a:latin typeface="+mn-lt"/>
          <a:ea typeface="+mn-ea"/>
          <a:cs typeface="+mn-cs"/>
        </a:defRPr>
      </a:lvl4pPr>
      <a:lvl5pPr marL="1993575" algn="l" defTabSz="996787" rtl="0" eaLnBrk="1" latinLnBrk="0" hangingPunct="1">
        <a:defRPr sz="1962" kern="1200">
          <a:solidFill>
            <a:schemeClr val="tx1"/>
          </a:solidFill>
          <a:latin typeface="+mn-lt"/>
          <a:ea typeface="+mn-ea"/>
          <a:cs typeface="+mn-cs"/>
        </a:defRPr>
      </a:lvl5pPr>
      <a:lvl6pPr marL="2491969" algn="l" defTabSz="996787" rtl="0" eaLnBrk="1" latinLnBrk="0" hangingPunct="1">
        <a:defRPr sz="1962" kern="1200">
          <a:solidFill>
            <a:schemeClr val="tx1"/>
          </a:solidFill>
          <a:latin typeface="+mn-lt"/>
          <a:ea typeface="+mn-ea"/>
          <a:cs typeface="+mn-cs"/>
        </a:defRPr>
      </a:lvl6pPr>
      <a:lvl7pPr marL="2990362" algn="l" defTabSz="996787" rtl="0" eaLnBrk="1" latinLnBrk="0" hangingPunct="1">
        <a:defRPr sz="1962" kern="1200">
          <a:solidFill>
            <a:schemeClr val="tx1"/>
          </a:solidFill>
          <a:latin typeface="+mn-lt"/>
          <a:ea typeface="+mn-ea"/>
          <a:cs typeface="+mn-cs"/>
        </a:defRPr>
      </a:lvl7pPr>
      <a:lvl8pPr marL="3488756" algn="l" defTabSz="996787" rtl="0" eaLnBrk="1" latinLnBrk="0" hangingPunct="1">
        <a:defRPr sz="1962" kern="1200">
          <a:solidFill>
            <a:schemeClr val="tx1"/>
          </a:solidFill>
          <a:latin typeface="+mn-lt"/>
          <a:ea typeface="+mn-ea"/>
          <a:cs typeface="+mn-cs"/>
        </a:defRPr>
      </a:lvl8pPr>
      <a:lvl9pPr marL="3987150" algn="l" defTabSz="996787" rtl="0" eaLnBrk="1" latinLnBrk="0" hangingPunct="1">
        <a:defRPr sz="19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 – Variables and Data Types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2321" y="880168"/>
            <a:ext cx="10972030" cy="474331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Create a numeric variable x with numbers 1 to 10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 new variable, y, equal to the square of x</a:t>
            </a:r>
          </a:p>
          <a:p>
            <a:pPr>
              <a:buFont typeface="+mj-lt"/>
              <a:buAutoNum type="arabicPeriod"/>
            </a:pPr>
            <a:r>
              <a:rPr lang="en-US" dirty="0"/>
              <a:t>Store both variables forming a matrix (m) with two </a:t>
            </a:r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 Check </a:t>
            </a:r>
            <a:r>
              <a:rPr lang="en-US" dirty="0"/>
              <a:t>the class of m</a:t>
            </a:r>
          </a:p>
          <a:p>
            <a:pPr lvl="1"/>
            <a:r>
              <a:rPr lang="en-US" dirty="0" smtClean="0"/>
              <a:t> Print </a:t>
            </a:r>
            <a:r>
              <a:rPr lang="en-US" dirty="0"/>
              <a:t>the first 10 rows of </a:t>
            </a:r>
            <a:r>
              <a:rPr lang="en-US" dirty="0" smtClean="0"/>
              <a:t>m</a:t>
            </a:r>
            <a:endParaRPr lang="en-US" dirty="0"/>
          </a:p>
          <a:p>
            <a:pPr lvl="1"/>
            <a:r>
              <a:rPr lang="en-US" dirty="0" smtClean="0"/>
              <a:t> Print </a:t>
            </a:r>
            <a:r>
              <a:rPr lang="en-US" dirty="0"/>
              <a:t>the 4th element of </a:t>
            </a:r>
            <a:r>
              <a:rPr lang="en-US" dirty="0" smtClean="0"/>
              <a:t>y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Pass </a:t>
            </a:r>
            <a:r>
              <a:rPr lang="en-US" dirty="0"/>
              <a:t>from matrix to a </a:t>
            </a:r>
            <a:r>
              <a:rPr lang="en-US" dirty="0" err="1"/>
              <a:t>dataframe</a:t>
            </a:r>
            <a:r>
              <a:rPr lang="en-US" dirty="0"/>
              <a:t> object (</a:t>
            </a:r>
            <a:r>
              <a:rPr lang="en-US" dirty="0" err="1"/>
              <a:t>df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Add </a:t>
            </a:r>
            <a:r>
              <a:rPr lang="en-US" dirty="0"/>
              <a:t>a new variable called z containing letters “A”, and “B”, repeated 5 times each</a:t>
            </a:r>
          </a:p>
          <a:p>
            <a:pPr lvl="1"/>
            <a:r>
              <a:rPr lang="en-US" dirty="0" smtClean="0"/>
              <a:t> Check </a:t>
            </a:r>
            <a:r>
              <a:rPr lang="en-US" dirty="0"/>
              <a:t>the structure of </a:t>
            </a:r>
            <a:r>
              <a:rPr lang="en-US" dirty="0" err="1"/>
              <a:t>df</a:t>
            </a:r>
            <a:r>
              <a:rPr lang="en-US" dirty="0"/>
              <a:t> and its variables </a:t>
            </a:r>
            <a:r>
              <a:rPr lang="en-US" dirty="0" smtClean="0"/>
              <a:t>classes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Coerce </a:t>
            </a:r>
            <a:r>
              <a:rPr lang="en-US" dirty="0"/>
              <a:t>the variable z to a factor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/>
              <a:t> </a:t>
            </a:r>
            <a:r>
              <a:rPr lang="en-US" dirty="0"/>
              <a:t>Check the structure of </a:t>
            </a:r>
            <a:r>
              <a:rPr lang="en-US" dirty="0" err="1"/>
              <a:t>df</a:t>
            </a:r>
            <a:r>
              <a:rPr lang="en-US" dirty="0"/>
              <a:t> and its variables </a:t>
            </a:r>
            <a:r>
              <a:rPr lang="en-US" dirty="0" smtClean="0"/>
              <a:t>classes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Subset </a:t>
            </a:r>
            <a:r>
              <a:rPr lang="en-US" dirty="0"/>
              <a:t>the rows of </a:t>
            </a:r>
            <a:r>
              <a:rPr lang="en-US" dirty="0" err="1"/>
              <a:t>df</a:t>
            </a:r>
            <a:r>
              <a:rPr lang="en-US" dirty="0"/>
              <a:t> with numbers in x greater than 3 and z being “A”, and store it in a new </a:t>
            </a:r>
            <a:r>
              <a:rPr lang="en-US" dirty="0" err="1"/>
              <a:t>data.frame</a:t>
            </a:r>
            <a:r>
              <a:rPr lang="en-US" dirty="0"/>
              <a:t> (df_1). Print it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a NA value in element 6th and 7th of y in </a:t>
            </a:r>
            <a:r>
              <a:rPr lang="en-US" dirty="0" err="1" smtClean="0"/>
              <a:t>df</a:t>
            </a:r>
            <a:r>
              <a:rPr lang="en-US" dirty="0" smtClean="0"/>
              <a:t>. Print it to check the NAs</a:t>
            </a:r>
            <a:endParaRPr lang="en-US" dirty="0"/>
          </a:p>
          <a:p>
            <a:pPr lvl="1"/>
            <a:r>
              <a:rPr lang="en-US" dirty="0" smtClean="0"/>
              <a:t> Create </a:t>
            </a:r>
            <a:r>
              <a:rPr lang="en-US" dirty="0"/>
              <a:t>a new </a:t>
            </a:r>
            <a:r>
              <a:rPr lang="en-US" dirty="0" err="1"/>
              <a:t>data.frame</a:t>
            </a:r>
            <a:r>
              <a:rPr lang="en-US" dirty="0"/>
              <a:t> (df_2) from </a:t>
            </a:r>
            <a:r>
              <a:rPr lang="en-US" dirty="0" err="1"/>
              <a:t>df</a:t>
            </a:r>
            <a:r>
              <a:rPr lang="en-US" dirty="0"/>
              <a:t> filtering the NA’s in </a:t>
            </a:r>
            <a:r>
              <a:rPr lang="en-US" dirty="0" smtClean="0"/>
              <a:t>y, </a:t>
            </a:r>
            <a:r>
              <a:rPr lang="en-US" dirty="0"/>
              <a:t>and keeping only columns y and z. Print it</a:t>
            </a:r>
          </a:p>
          <a:p>
            <a:pPr lvl="1"/>
            <a:r>
              <a:rPr lang="en-US" dirty="0" smtClean="0"/>
              <a:t> Get </a:t>
            </a:r>
            <a:r>
              <a:rPr lang="en-US" dirty="0"/>
              <a:t>a summary of the variables in </a:t>
            </a:r>
            <a:r>
              <a:rPr lang="en-US" dirty="0" smtClean="0"/>
              <a:t>df_2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468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 – Variables and Data Types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2321" y="880168"/>
            <a:ext cx="10972030" cy="5075464"/>
          </a:xfrm>
        </p:spPr>
        <p:txBody>
          <a:bodyPr/>
          <a:lstStyle/>
          <a:p>
            <a:pPr>
              <a:buFont typeface="+mj-lt"/>
              <a:buAutoNum type="arabicPeriod" startAt="8"/>
            </a:pPr>
            <a:r>
              <a:rPr lang="en-US" dirty="0"/>
              <a:t>Create a new </a:t>
            </a:r>
            <a:r>
              <a:rPr lang="en-US" dirty="0" err="1"/>
              <a:t>data.frame</a:t>
            </a:r>
            <a:r>
              <a:rPr lang="en-US" dirty="0"/>
              <a:t> (df_3) adding a new row to df_2, with values y=0, z=“C”. Print it</a:t>
            </a:r>
          </a:p>
          <a:p>
            <a:pPr lvl="1"/>
            <a:r>
              <a:rPr lang="en-US" dirty="0"/>
              <a:t> Create also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dirty="0" smtClean="0"/>
              <a:t>(df_4)  </a:t>
            </a:r>
            <a:r>
              <a:rPr lang="en-US" dirty="0"/>
              <a:t>with columns x and z from </a:t>
            </a:r>
            <a:r>
              <a:rPr lang="en-US" dirty="0" err="1" smtClean="0"/>
              <a:t>df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Create </a:t>
            </a:r>
            <a:r>
              <a:rPr lang="en-US" dirty="0"/>
              <a:t>a new </a:t>
            </a:r>
            <a:r>
              <a:rPr lang="en-US" dirty="0" err="1"/>
              <a:t>data.frame</a:t>
            </a:r>
            <a:r>
              <a:rPr lang="en-US" dirty="0"/>
              <a:t> (df_5) from a subset of df_3 with y being 1, 100 or 0, and another </a:t>
            </a:r>
            <a:r>
              <a:rPr lang="en-US" dirty="0" err="1"/>
              <a:t>data.frame</a:t>
            </a:r>
            <a:r>
              <a:rPr lang="en-US" dirty="0"/>
              <a:t>(df_6) from a subset of df_4 with x being 3 or </a:t>
            </a:r>
            <a:r>
              <a:rPr lang="en-US" dirty="0" smtClean="0"/>
              <a:t>9</a:t>
            </a:r>
          </a:p>
          <a:p>
            <a:pPr>
              <a:buFont typeface="+mj-lt"/>
              <a:buAutoNum type="arabicPeriod" startAt="9"/>
            </a:pPr>
            <a:endParaRPr lang="en-US" dirty="0"/>
          </a:p>
          <a:p>
            <a:pPr>
              <a:buFont typeface="+mj-lt"/>
              <a:buAutoNum type="arabicPeriod" startAt="9"/>
            </a:pPr>
            <a:r>
              <a:rPr lang="en-US" dirty="0" smtClean="0"/>
              <a:t>Create </a:t>
            </a:r>
            <a:r>
              <a:rPr lang="en-US" dirty="0"/>
              <a:t>a new </a:t>
            </a:r>
            <a:r>
              <a:rPr lang="en-US" dirty="0" err="1"/>
              <a:t>data.frame</a:t>
            </a:r>
            <a:r>
              <a:rPr lang="en-US" dirty="0"/>
              <a:t> (df_7) by merging </a:t>
            </a:r>
            <a:r>
              <a:rPr lang="en-US" dirty="0" smtClean="0"/>
              <a:t>df_5 </a:t>
            </a:r>
            <a:r>
              <a:rPr lang="en-US" dirty="0"/>
              <a:t>with df_6 by variable z, but keeping all elements of </a:t>
            </a:r>
            <a:r>
              <a:rPr lang="en-US" dirty="0" smtClean="0"/>
              <a:t>df_5</a:t>
            </a:r>
          </a:p>
          <a:p>
            <a:pPr>
              <a:buFont typeface="+mj-lt"/>
              <a:buAutoNum type="arabicPeriod" startAt="9"/>
            </a:pPr>
            <a:endParaRPr lang="en-US" dirty="0"/>
          </a:p>
          <a:p>
            <a:pPr>
              <a:buFont typeface="+mj-lt"/>
              <a:buAutoNum type="arabicPeriod" startAt="9"/>
            </a:pPr>
            <a:r>
              <a:rPr lang="en-US" dirty="0" smtClean="0"/>
              <a:t>Read the file df_states.csv (from the previous sessions) and assign it to </a:t>
            </a:r>
            <a:r>
              <a:rPr lang="en-US" dirty="0" err="1" smtClean="0"/>
              <a:t>df_states</a:t>
            </a:r>
            <a:r>
              <a:rPr lang="en-US" dirty="0" smtClean="0"/>
              <a:t>. Check that it’s now a </a:t>
            </a:r>
            <a:r>
              <a:rPr lang="en-US" dirty="0" err="1" smtClean="0"/>
              <a:t>data.frame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Create and additional variable in df_2, named state, with values: “Alabama”, “California”, “Texas”, “Colorado”, “</a:t>
            </a:r>
            <a:r>
              <a:rPr lang="en-US" dirty="0" err="1" smtClean="0"/>
              <a:t>Winsconsin</a:t>
            </a:r>
            <a:r>
              <a:rPr lang="en-US" dirty="0" smtClean="0"/>
              <a:t>”, “Nevada”, “Arizona” and “Montana”.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Merge </a:t>
            </a:r>
            <a:r>
              <a:rPr lang="en-US" dirty="0" err="1" smtClean="0"/>
              <a:t>df</a:t>
            </a:r>
            <a:r>
              <a:rPr lang="en-US" dirty="0" smtClean="0"/>
              <a:t> and </a:t>
            </a:r>
            <a:r>
              <a:rPr lang="en-US" dirty="0" err="1" smtClean="0"/>
              <a:t>df_states</a:t>
            </a:r>
            <a:r>
              <a:rPr lang="en-US" dirty="0" smtClean="0"/>
              <a:t>, by state name, keeping only rows that match, and assign it to df_merged_1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Merge </a:t>
            </a:r>
            <a:r>
              <a:rPr lang="en-US" dirty="0" err="1"/>
              <a:t>df</a:t>
            </a:r>
            <a:r>
              <a:rPr lang="en-US" dirty="0"/>
              <a:t> and </a:t>
            </a:r>
            <a:r>
              <a:rPr lang="en-US" dirty="0" err="1"/>
              <a:t>df_states</a:t>
            </a:r>
            <a:r>
              <a:rPr lang="en-US" dirty="0"/>
              <a:t>, by state name, keeping </a:t>
            </a:r>
            <a:r>
              <a:rPr lang="en-US" dirty="0" smtClean="0"/>
              <a:t>all rows from </a:t>
            </a:r>
            <a:r>
              <a:rPr lang="en-US" dirty="0" err="1" smtClean="0"/>
              <a:t>df_states</a:t>
            </a:r>
            <a:r>
              <a:rPr lang="en-US" dirty="0" smtClean="0"/>
              <a:t>, </a:t>
            </a:r>
            <a:r>
              <a:rPr lang="en-US" dirty="0"/>
              <a:t>and assign it to </a:t>
            </a:r>
            <a:r>
              <a:rPr lang="en-US" dirty="0" smtClean="0"/>
              <a:t>df_merged_2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Merge </a:t>
            </a:r>
            <a:r>
              <a:rPr lang="en-US" dirty="0" err="1"/>
              <a:t>df</a:t>
            </a:r>
            <a:r>
              <a:rPr lang="en-US" dirty="0"/>
              <a:t> and </a:t>
            </a:r>
            <a:r>
              <a:rPr lang="en-US" dirty="0" err="1"/>
              <a:t>df_states</a:t>
            </a:r>
            <a:r>
              <a:rPr lang="en-US" dirty="0"/>
              <a:t>, by state name, keeping </a:t>
            </a:r>
            <a:r>
              <a:rPr lang="en-US" dirty="0" smtClean="0"/>
              <a:t>all rows from both </a:t>
            </a:r>
            <a:r>
              <a:rPr lang="en-US" dirty="0" err="1" smtClean="0"/>
              <a:t>data.frames</a:t>
            </a:r>
            <a:r>
              <a:rPr lang="en-US" dirty="0" smtClean="0"/>
              <a:t>, </a:t>
            </a:r>
            <a:r>
              <a:rPr lang="en-US" dirty="0"/>
              <a:t>and assign it to </a:t>
            </a:r>
            <a:r>
              <a:rPr lang="en-US" dirty="0" smtClean="0"/>
              <a:t>df_merged_3</a:t>
            </a:r>
          </a:p>
          <a:p>
            <a:pPr>
              <a:buFont typeface="+mj-lt"/>
              <a:buAutoNum type="arabicPeriod" startAt="9"/>
            </a:pPr>
            <a:endParaRPr lang="en-US" dirty="0" smtClean="0"/>
          </a:p>
          <a:p>
            <a:pPr>
              <a:buFont typeface="+mj-lt"/>
              <a:buAutoNum type="arabicPeriod" startAt="9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 Optional ] Create </a:t>
            </a:r>
            <a:r>
              <a:rPr lang="en-US" dirty="0"/>
              <a:t>a list containing all the data types generated</a:t>
            </a:r>
          </a:p>
          <a:p>
            <a:pPr lvl="1"/>
            <a:r>
              <a:rPr lang="en-US" dirty="0" smtClean="0"/>
              <a:t> Check </a:t>
            </a:r>
            <a:r>
              <a:rPr lang="en-US" dirty="0"/>
              <a:t>the structure of the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Save the list as and .</a:t>
            </a:r>
            <a:r>
              <a:rPr lang="en-US" dirty="0" err="1" smtClean="0"/>
              <a:t>Rdata</a:t>
            </a:r>
            <a:r>
              <a:rPr lang="en-US" dirty="0" smtClean="0"/>
              <a:t> file, and name it </a:t>
            </a:r>
            <a:r>
              <a:rPr lang="en-US" dirty="0" err="1" smtClean="0"/>
              <a:t>output_list.RData</a:t>
            </a:r>
            <a:endParaRPr lang="en-US" dirty="0"/>
          </a:p>
          <a:p>
            <a:pPr lvl="1"/>
            <a:r>
              <a:rPr lang="en-US" dirty="0" smtClean="0"/>
              <a:t> Save </a:t>
            </a:r>
            <a:r>
              <a:rPr lang="en-US" dirty="0"/>
              <a:t>the element ‘m’ of the list in a .</a:t>
            </a:r>
            <a:r>
              <a:rPr lang="en-US" dirty="0" err="1"/>
              <a:t>csv</a:t>
            </a:r>
            <a:r>
              <a:rPr lang="en-US" dirty="0"/>
              <a:t> </a:t>
            </a:r>
            <a:r>
              <a:rPr lang="en-US" dirty="0" smtClean="0"/>
              <a:t>file</a:t>
            </a:r>
            <a:endParaRPr lang="en-US" dirty="0"/>
          </a:p>
          <a:p>
            <a:pPr>
              <a:buFont typeface="+mj-lt"/>
              <a:buAutoNum type="arabicPeriod" startAt="9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609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485</Words>
  <Application>Microsoft Office PowerPoint</Application>
  <PresentationFormat>Panorámica</PresentationFormat>
  <Paragraphs>41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MS PGothic</vt:lpstr>
      <vt:lpstr>Arial</vt:lpstr>
      <vt:lpstr>Calibri</vt:lpstr>
      <vt:lpstr>Century Gothic</vt:lpstr>
      <vt:lpstr>Default Design</vt:lpstr>
      <vt:lpstr>Test 1 – Variables and Data Types</vt:lpstr>
      <vt:lpstr>Test 1 – Variables and Data 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Sirio Sobrino</dc:creator>
  <cp:lastModifiedBy>sirio sobrino uranga</cp:lastModifiedBy>
  <cp:revision>21</cp:revision>
  <cp:lastPrinted>2017-01-27T19:27:22Z</cp:lastPrinted>
  <dcterms:created xsi:type="dcterms:W3CDTF">2017-01-26T14:32:29Z</dcterms:created>
  <dcterms:modified xsi:type="dcterms:W3CDTF">2017-11-05T14:30:27Z</dcterms:modified>
</cp:coreProperties>
</file>