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73" r:id="rId5"/>
    <p:sldId id="274" r:id="rId6"/>
    <p:sldId id="275" r:id="rId7"/>
    <p:sldId id="259" r:id="rId8"/>
    <p:sldId id="276" r:id="rId9"/>
    <p:sldId id="277" r:id="rId10"/>
    <p:sldId id="278" r:id="rId11"/>
    <p:sldId id="279" r:id="rId12"/>
    <p:sldId id="280" r:id="rId13"/>
    <p:sldId id="281" r:id="rId14"/>
    <p:sldId id="260" r:id="rId15"/>
    <p:sldId id="282" r:id="rId16"/>
    <p:sldId id="283" r:id="rId17"/>
    <p:sldId id="284" r:id="rId18"/>
    <p:sldId id="261" r:id="rId19"/>
    <p:sldId id="285" r:id="rId20"/>
    <p:sldId id="262" r:id="rId21"/>
    <p:sldId id="286" r:id="rId22"/>
    <p:sldId id="287" r:id="rId23"/>
    <p:sldId id="288" r:id="rId24"/>
    <p:sldId id="289" r:id="rId25"/>
    <p:sldId id="266" r:id="rId26"/>
    <p:sldId id="290" r:id="rId27"/>
    <p:sldId id="272" r:id="rId28"/>
    <p:sldId id="291" r:id="rId29"/>
    <p:sldId id="267" r:id="rId30"/>
    <p:sldId id="292" r:id="rId31"/>
    <p:sldId id="268" r:id="rId32"/>
    <p:sldId id="293" r:id="rId33"/>
    <p:sldId id="269" r:id="rId34"/>
    <p:sldId id="294" r:id="rId35"/>
    <p:sldId id="270" r:id="rId36"/>
    <p:sldId id="295" r:id="rId37"/>
    <p:sldId id="271" r:id="rId38"/>
    <p:sldId id="296" r:id="rId39"/>
    <p:sldId id="297" r:id="rId40"/>
    <p:sldId id="298" r:id="rId41"/>
    <p:sldId id="263" r:id="rId42"/>
    <p:sldId id="264" r:id="rId43"/>
    <p:sldId id="26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72" autoAdjust="0"/>
  </p:normalViewPr>
  <p:slideViewPr>
    <p:cSldViewPr snapToGrid="0" snapToObjects="1">
      <p:cViewPr varScale="1">
        <p:scale>
          <a:sx n="73" d="100"/>
          <a:sy n="73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6392D-8D37-A34C-9900-62460B3164CD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FF27-17D7-354D-8D96-90AD56E7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VHT</a:t>
            </a:r>
          </a:p>
          <a:p>
            <a:r>
              <a:rPr lang="en-US" dirty="0" smtClean="0"/>
              <a:t>   * VHT (formerly Virtual Hold Technologies) in Akron</a:t>
            </a:r>
          </a:p>
          <a:p>
            <a:r>
              <a:rPr lang="en-US" dirty="0" smtClean="0"/>
              <a:t>   * Call center solutions for Fortune 500 companies</a:t>
            </a:r>
          </a:p>
          <a:p>
            <a:r>
              <a:rPr lang="en-US" dirty="0" smtClean="0"/>
              <a:t>   * Cable companies, airlines, credit card companies, video game console manufacturers</a:t>
            </a:r>
          </a:p>
          <a:p>
            <a:r>
              <a:rPr lang="en-US" dirty="0" smtClean="0"/>
              <a:t>   * </a:t>
            </a:r>
            <a:r>
              <a:rPr lang="en-US" dirty="0" err="1" smtClean="0"/>
              <a:t>Erlang</a:t>
            </a:r>
            <a:r>
              <a:rPr lang="en-US" dirty="0" smtClean="0"/>
              <a:t> and Ruby shop</a:t>
            </a:r>
          </a:p>
          <a:p>
            <a:r>
              <a:rPr lang="en-US" dirty="0" smtClean="0"/>
              <a:t>   * We build for scale</a:t>
            </a:r>
          </a:p>
          <a:p>
            <a:r>
              <a:rPr lang="en-US" dirty="0" smtClean="0"/>
              <a:t>1. Navigator</a:t>
            </a:r>
          </a:p>
          <a:p>
            <a:r>
              <a:rPr lang="en-US" dirty="0" smtClean="0"/>
              <a:t>   * Team Lead for new product team</a:t>
            </a:r>
          </a:p>
          <a:p>
            <a:r>
              <a:rPr lang="en-US" dirty="0" smtClean="0"/>
              <a:t>   * New product is called Navigator</a:t>
            </a:r>
          </a:p>
          <a:p>
            <a:r>
              <a:rPr lang="en-US" dirty="0" smtClean="0"/>
              <a:t>   * Just released 1.0 to limited customers</a:t>
            </a:r>
          </a:p>
          <a:p>
            <a:r>
              <a:rPr lang="en-US" dirty="0" smtClean="0"/>
              <a:t>   * </a:t>
            </a:r>
            <a:r>
              <a:rPr lang="en-US" dirty="0" err="1" smtClean="0"/>
              <a:t>RabbitMQ</a:t>
            </a:r>
            <a:r>
              <a:rPr lang="en-US" dirty="0" smtClean="0"/>
              <a:t> central to architecture</a:t>
            </a:r>
          </a:p>
          <a:p>
            <a:r>
              <a:rPr lang="en-US" dirty="0" smtClean="0"/>
              <a:t>   * Recognized early the benefits of </a:t>
            </a:r>
            <a:r>
              <a:rPr lang="en-US" dirty="0" err="1" smtClean="0"/>
              <a:t>async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----- Meeting Notes (4/4/14 09:50) -----</a:t>
            </a:r>
          </a:p>
          <a:p>
            <a:r>
              <a:rPr lang="en-US" dirty="0"/>
              <a:t>Agenda:</a:t>
            </a:r>
          </a:p>
          <a:p>
            <a:r>
              <a:rPr lang="en-US" dirty="0"/>
              <a:t>* The case for async</a:t>
            </a:r>
          </a:p>
          <a:p>
            <a:r>
              <a:rPr lang="en-US" dirty="0"/>
              <a:t>* Message broker features</a:t>
            </a:r>
          </a:p>
          <a:p>
            <a:r>
              <a:rPr lang="en-US" dirty="0"/>
              <a:t>* Canonical use cases</a:t>
            </a:r>
          </a:p>
          <a:p>
            <a:r>
              <a:rPr lang="en-US" dirty="0"/>
              <a:t>* Navigator specific use cases</a:t>
            </a:r>
          </a:p>
          <a:p>
            <a:r>
              <a:rPr lang="en-US" dirty="0"/>
              <a:t>* Engineering principals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0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Topics</a:t>
            </a:r>
          </a:p>
          <a:p>
            <a:r>
              <a:rPr lang="en-US" dirty="0" smtClean="0"/>
              <a:t>   * One publisher</a:t>
            </a:r>
          </a:p>
          <a:p>
            <a:r>
              <a:rPr lang="en-US" dirty="0" smtClean="0"/>
              <a:t>   * Topic exchange</a:t>
            </a:r>
          </a:p>
          <a:p>
            <a:r>
              <a:rPr lang="en-US" dirty="0" smtClean="0"/>
              <a:t>   * Every queue is bound with a routing key</a:t>
            </a:r>
          </a:p>
          <a:p>
            <a:r>
              <a:rPr lang="en-US" dirty="0" smtClean="0"/>
              <a:t>   * Queue routing keys support wildcards</a:t>
            </a:r>
          </a:p>
          <a:p>
            <a:r>
              <a:rPr lang="en-US" dirty="0" smtClean="0"/>
              <a:t>   * Many consumers on one or more queues</a:t>
            </a:r>
          </a:p>
          <a:p>
            <a:r>
              <a:rPr lang="en-US" dirty="0" smtClean="0"/>
              <a:t>   * Every message has a routing key</a:t>
            </a:r>
          </a:p>
          <a:p>
            <a:r>
              <a:rPr lang="en-US" dirty="0" smtClean="0"/>
              <a:t>   * Queues receive messages based on pattern matching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56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Navigator Work Queues</a:t>
            </a:r>
          </a:p>
          <a:p>
            <a:r>
              <a:rPr lang="en-US" dirty="0" smtClean="0"/>
              <a:t>   * Basic direct exchange with fair dispatch</a:t>
            </a:r>
          </a:p>
          <a:p>
            <a:r>
              <a:rPr lang="en-US" dirty="0" smtClean="0"/>
              <a:t>   * Uses the default exchange</a:t>
            </a:r>
          </a:p>
          <a:p>
            <a:r>
              <a:rPr lang="en-US" dirty="0" smtClean="0"/>
              <a:t>   * Each worker type has its own routing key</a:t>
            </a:r>
          </a:p>
          <a:p>
            <a:r>
              <a:rPr lang="en-US" dirty="0" smtClean="0"/>
              <a:t>   * A message with no reply-to is a "cast"</a:t>
            </a:r>
          </a:p>
          <a:p>
            <a:r>
              <a:rPr lang="en-US" dirty="0" smtClean="0"/>
              <a:t>   * A message with a reply-to is a "call"</a:t>
            </a:r>
          </a:p>
          <a:p>
            <a:r>
              <a:rPr lang="en-US" dirty="0" smtClean="0"/>
              <a:t>   * This was we support both sync and </a:t>
            </a:r>
            <a:r>
              <a:rPr lang="en-US" dirty="0" err="1" smtClean="0"/>
              <a:t>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2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Navigator Control Exchange</a:t>
            </a:r>
          </a:p>
          <a:p>
            <a:r>
              <a:rPr lang="en-US" dirty="0" smtClean="0"/>
              <a:t>   * Peer-to-peer messaging</a:t>
            </a:r>
          </a:p>
          <a:p>
            <a:r>
              <a:rPr lang="en-US" dirty="0" smtClean="0"/>
              <a:t>   * Routing keys defined in product specs</a:t>
            </a:r>
          </a:p>
          <a:p>
            <a:r>
              <a:rPr lang="en-US" dirty="0" smtClean="0"/>
              <a:t>   * One topic exchange shared by all workers</a:t>
            </a:r>
          </a:p>
          <a:p>
            <a:r>
              <a:rPr lang="en-US" dirty="0" smtClean="0"/>
              <a:t>   * Each worker creates multiple queues</a:t>
            </a:r>
          </a:p>
          <a:p>
            <a:r>
              <a:rPr lang="en-US" dirty="0" smtClean="0"/>
              <a:t>   * Queues are bound 1:1 to routing keys</a:t>
            </a:r>
          </a:p>
          <a:p>
            <a:r>
              <a:rPr lang="en-US" dirty="0" smtClean="0"/>
              <a:t>   * Publisher selects recipients</a:t>
            </a:r>
          </a:p>
          <a:p>
            <a:r>
              <a:rPr lang="en-US" dirty="0" smtClean="0"/>
              <a:t>   * Each recipient receives intended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5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Navigator Republish Exchange</a:t>
            </a:r>
          </a:p>
          <a:p>
            <a:r>
              <a:rPr lang="en-US" dirty="0" smtClean="0"/>
              <a:t>   * Context worker receives messages on work queue</a:t>
            </a:r>
          </a:p>
          <a:p>
            <a:r>
              <a:rPr lang="en-US" dirty="0" smtClean="0"/>
              <a:t>   * After processing a routing key is assigned</a:t>
            </a:r>
          </a:p>
          <a:p>
            <a:r>
              <a:rPr lang="en-US" dirty="0" smtClean="0"/>
              <a:t>   * Routing key is based on attributes of the event</a:t>
            </a:r>
          </a:p>
          <a:p>
            <a:r>
              <a:rPr lang="en-US" dirty="0" smtClean="0"/>
              <a:t>   * New message is published to a topic exchange</a:t>
            </a:r>
          </a:p>
          <a:p>
            <a:r>
              <a:rPr lang="en-US" dirty="0" smtClean="0"/>
              <a:t>   * Zero or more "secondary" workers</a:t>
            </a:r>
          </a:p>
          <a:p>
            <a:r>
              <a:rPr lang="en-US" dirty="0" smtClean="0"/>
              <a:t>   * Secondary workers bind to various routing keys</a:t>
            </a:r>
          </a:p>
          <a:p>
            <a:r>
              <a:rPr lang="en-US" dirty="0" smtClean="0"/>
              <a:t>   * Secondary workers select which messages to receive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Synchronous RPC</a:t>
            </a:r>
          </a:p>
          <a:p>
            <a:r>
              <a:rPr lang="en-US" dirty="0" smtClean="0"/>
              <a:t>   * Send a message (such as an HTTP request)</a:t>
            </a:r>
          </a:p>
          <a:p>
            <a:r>
              <a:rPr lang="en-US" dirty="0" smtClean="0"/>
              <a:t>   * Block, waiting for a response</a:t>
            </a:r>
          </a:p>
          <a:p>
            <a:r>
              <a:rPr lang="en-US" dirty="0" smtClean="0"/>
              <a:t>   * Response is received</a:t>
            </a:r>
          </a:p>
          <a:p>
            <a:r>
              <a:rPr lang="en-US" dirty="0" smtClean="0"/>
              <a:t>   * Unblock and move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Asynchronous RPC</a:t>
            </a:r>
          </a:p>
          <a:p>
            <a:r>
              <a:rPr lang="en-US" dirty="0" smtClean="0"/>
              <a:t>   * Send a message (such as an HTTP request)</a:t>
            </a:r>
          </a:p>
          <a:p>
            <a:r>
              <a:rPr lang="en-US" dirty="0" smtClean="0"/>
              <a:t>   * Response is received</a:t>
            </a:r>
          </a:p>
          <a:p>
            <a:r>
              <a:rPr lang="en-US" dirty="0" smtClean="0"/>
              <a:t>   * Sender does not block</a:t>
            </a:r>
          </a:p>
          <a:p>
            <a:r>
              <a:rPr lang="en-US" dirty="0" smtClean="0"/>
              <a:t>   * Receiver performs operation *after* response 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3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The AMQP Model</a:t>
            </a:r>
          </a:p>
          <a:p>
            <a:r>
              <a:rPr lang="en-US" dirty="0" smtClean="0"/>
              <a:t>   * Publisher</a:t>
            </a:r>
          </a:p>
          <a:p>
            <a:r>
              <a:rPr lang="en-US" dirty="0" smtClean="0"/>
              <a:t>   * Publishes to the Exchange</a:t>
            </a:r>
          </a:p>
          <a:p>
            <a:r>
              <a:rPr lang="en-US" dirty="0" smtClean="0"/>
              <a:t>   * Message is routed to one or more Queues</a:t>
            </a:r>
          </a:p>
          <a:p>
            <a:r>
              <a:rPr lang="en-US" dirty="0" smtClean="0"/>
              <a:t>   * Consumers subscribe to queues</a:t>
            </a:r>
          </a:p>
          <a:p>
            <a:r>
              <a:rPr lang="en-US" dirty="0" smtClean="0"/>
              <a:t>   * From which messages are delivered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Direct Exchange</a:t>
            </a:r>
          </a:p>
          <a:p>
            <a:r>
              <a:rPr lang="en-US" dirty="0" smtClean="0"/>
              <a:t>   * Delivery based on routing key</a:t>
            </a:r>
          </a:p>
          <a:p>
            <a:r>
              <a:rPr lang="en-US" dirty="0" smtClean="0"/>
              <a:t>   * Intended for unicast routing</a:t>
            </a:r>
          </a:p>
          <a:p>
            <a:r>
              <a:rPr lang="en-US" dirty="0" smtClean="0"/>
              <a:t>   * Message and queue routing key must match exactly</a:t>
            </a:r>
          </a:p>
          <a:p>
            <a:r>
              <a:rPr lang="en-US" dirty="0" smtClean="0"/>
              <a:t>   * Supports multiple queues and multiple subscribers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Fanout</a:t>
            </a:r>
            <a:r>
              <a:rPr lang="en-US" dirty="0" smtClean="0"/>
              <a:t> Exchange</a:t>
            </a:r>
          </a:p>
          <a:p>
            <a:r>
              <a:rPr lang="en-US" dirty="0" smtClean="0"/>
              <a:t>   * Broadcast messages</a:t>
            </a:r>
          </a:p>
          <a:p>
            <a:r>
              <a:rPr lang="en-US" dirty="0" smtClean="0"/>
              <a:t>   * Routing key is ignored</a:t>
            </a:r>
          </a:p>
          <a:p>
            <a:r>
              <a:rPr lang="en-US" dirty="0" smtClean="0"/>
              <a:t>   * Many queues, many consumers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* One publisher</a:t>
            </a:r>
          </a:p>
          <a:p>
            <a:r>
              <a:rPr lang="en-US" dirty="0" smtClean="0"/>
              <a:t>   * Direct exchange with routing key</a:t>
            </a:r>
          </a:p>
          <a:p>
            <a:r>
              <a:rPr lang="en-US" dirty="0" smtClean="0"/>
              <a:t>   * Many consumers on the same queue</a:t>
            </a:r>
          </a:p>
          <a:p>
            <a:r>
              <a:rPr lang="en-US" dirty="0" smtClean="0"/>
              <a:t>   * Fair dispatch delivery (</a:t>
            </a:r>
            <a:r>
              <a:rPr lang="en-US" dirty="0" err="1" smtClean="0"/>
              <a:t>prefetch</a:t>
            </a:r>
            <a:r>
              <a:rPr lang="en-US" dirty="0" smtClean="0"/>
              <a:t> =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Remote Procedure Call (RPC)</a:t>
            </a:r>
          </a:p>
          <a:p>
            <a:r>
              <a:rPr lang="en-US" dirty="0" smtClean="0"/>
              <a:t>   * Same basic setup as work queue</a:t>
            </a:r>
          </a:p>
          <a:p>
            <a:r>
              <a:rPr lang="en-US" dirty="0" smtClean="0"/>
              <a:t>   * But there is also a "reply-to" queue</a:t>
            </a:r>
          </a:p>
          <a:p>
            <a:r>
              <a:rPr lang="en-US" dirty="0" smtClean="0"/>
              <a:t>   * Client publishes to work queue</a:t>
            </a:r>
          </a:p>
          <a:p>
            <a:r>
              <a:rPr lang="en-US" dirty="0" smtClean="0"/>
              <a:t>   * Client adds "reply-to" as metadata</a:t>
            </a:r>
          </a:p>
          <a:p>
            <a:r>
              <a:rPr lang="en-US" dirty="0" smtClean="0"/>
              <a:t>   * Client then listens to reply-to queue</a:t>
            </a:r>
          </a:p>
          <a:p>
            <a:r>
              <a:rPr lang="en-US" dirty="0" smtClean="0"/>
              <a:t>   * Server publishes results to reply-to queue</a:t>
            </a:r>
          </a:p>
          <a:p>
            <a:r>
              <a:rPr lang="en-US" dirty="0" smtClean="0"/>
              <a:t>   * Client receives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Publish/Subscribe</a:t>
            </a:r>
          </a:p>
          <a:p>
            <a:r>
              <a:rPr lang="en-US" dirty="0" smtClean="0"/>
              <a:t>   * One publisher</a:t>
            </a:r>
          </a:p>
          <a:p>
            <a:r>
              <a:rPr lang="en-US" dirty="0" smtClean="0"/>
              <a:t>   * </a:t>
            </a:r>
            <a:r>
              <a:rPr lang="en-US" dirty="0" err="1" smtClean="0"/>
              <a:t>Fanout</a:t>
            </a:r>
            <a:r>
              <a:rPr lang="en-US" dirty="0" smtClean="0"/>
              <a:t> exchange (no routing key)</a:t>
            </a:r>
          </a:p>
          <a:p>
            <a:r>
              <a:rPr lang="en-US" dirty="0" smtClean="0"/>
              <a:t>   * Many consumers on one or more queues</a:t>
            </a:r>
          </a:p>
          <a:p>
            <a:r>
              <a:rPr lang="en-US" dirty="0" smtClean="0"/>
              <a:t>   * Every consumer receives every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FF27-17D7-354D-8D96-90AD56E7D5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 the Rabbit Hole with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400" dirty="0"/>
              <a:t>Discover the Joy of Multi-Platform </a:t>
            </a:r>
            <a:r>
              <a:rPr lang="en-US" sz="2400" dirty="0" smtClean="0"/>
              <a:t>Messaging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Jerry D’Antonio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jerrydantonio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jdantonio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16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 the Rabbit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rabbitmq_logo_strap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066" b="-39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567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Rabbit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is a high performance, multi-platform message broker</a:t>
            </a:r>
          </a:p>
          <a:p>
            <a:r>
              <a:rPr lang="en-US" dirty="0" smtClean="0"/>
              <a:t>Uses </a:t>
            </a:r>
            <a:r>
              <a:rPr lang="en-US" dirty="0"/>
              <a:t>asynchronous messaging</a:t>
            </a:r>
          </a:p>
          <a:p>
            <a:r>
              <a:rPr lang="en-US" dirty="0" smtClean="0"/>
              <a:t>Publishers </a:t>
            </a:r>
            <a:r>
              <a:rPr lang="en-US" dirty="0"/>
              <a:t>send messages</a:t>
            </a:r>
          </a:p>
          <a:p>
            <a:r>
              <a:rPr lang="en-US" dirty="0" smtClean="0"/>
              <a:t>Consumers </a:t>
            </a:r>
            <a:r>
              <a:rPr lang="en-US" dirty="0"/>
              <a:t>receive messages</a:t>
            </a:r>
          </a:p>
          <a:p>
            <a:r>
              <a:rPr lang="en-US" dirty="0" smtClean="0"/>
              <a:t>Supports </a:t>
            </a:r>
            <a:r>
              <a:rPr lang="en-US" dirty="0"/>
              <a:t>any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0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Rabbit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multiple protocols</a:t>
            </a:r>
          </a:p>
          <a:p>
            <a:r>
              <a:rPr lang="en-US" dirty="0" smtClean="0"/>
              <a:t>Everything </a:t>
            </a:r>
            <a:r>
              <a:rPr lang="en-US" dirty="0"/>
              <a:t>is loosely coupled</a:t>
            </a:r>
          </a:p>
          <a:p>
            <a:r>
              <a:rPr lang="en-US" dirty="0" smtClean="0"/>
              <a:t>Completely </a:t>
            </a:r>
            <a:r>
              <a:rPr lang="en-US" dirty="0"/>
              <a:t>distributed</a:t>
            </a:r>
          </a:p>
          <a:p>
            <a:r>
              <a:rPr lang="en-US" dirty="0" smtClean="0"/>
              <a:t>Both </a:t>
            </a:r>
            <a:r>
              <a:rPr lang="en-US" dirty="0"/>
              <a:t>HA and HP are supported</a:t>
            </a:r>
          </a:p>
          <a:p>
            <a:r>
              <a:rPr lang="en-US" dirty="0" smtClean="0"/>
              <a:t>Configuration </a:t>
            </a:r>
            <a:r>
              <a:rPr lang="en-US" dirty="0"/>
              <a:t>can be tailored for need</a:t>
            </a:r>
          </a:p>
        </p:txBody>
      </p:sp>
    </p:spTree>
    <p:extLst>
      <p:ext uri="{BB962C8B-B14F-4D97-AF65-F5344CB8AC3E}">
        <p14:creationId xmlns:p14="http://schemas.microsoft.com/office/powerpoint/2010/main" val="205331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Advanced </a:t>
            </a:r>
            <a:r>
              <a:rPr lang="en-US" dirty="0"/>
              <a:t>Message Queuing Protocol</a:t>
            </a:r>
          </a:p>
          <a:p>
            <a:r>
              <a:rPr lang="en-US" dirty="0" smtClean="0"/>
              <a:t>Programmable</a:t>
            </a:r>
            <a:r>
              <a:rPr lang="en-US" dirty="0"/>
              <a:t>: artifacts created upon connection</a:t>
            </a:r>
          </a:p>
          <a:p>
            <a:r>
              <a:rPr lang="en-US" dirty="0" smtClean="0"/>
              <a:t>Connection</a:t>
            </a:r>
            <a:endParaRPr lang="en-US" dirty="0"/>
          </a:p>
          <a:p>
            <a:r>
              <a:rPr lang="en-US" dirty="0" smtClean="0"/>
              <a:t>Channel</a:t>
            </a:r>
            <a:endParaRPr lang="en-US" dirty="0"/>
          </a:p>
          <a:p>
            <a:r>
              <a:rPr lang="en-US" dirty="0" smtClean="0"/>
              <a:t>Exchange</a:t>
            </a:r>
            <a:endParaRPr lang="en-US" dirty="0"/>
          </a:p>
          <a:p>
            <a:r>
              <a:rPr lang="en-US" dirty="0" smtClean="0"/>
              <a:t>Queue</a:t>
            </a:r>
            <a:endParaRPr lang="en-US" dirty="0"/>
          </a:p>
          <a:p>
            <a:r>
              <a:rPr lang="en-US" dirty="0" smtClean="0"/>
              <a:t>Connection </a:t>
            </a:r>
            <a:r>
              <a:rPr lang="en-US" dirty="0"/>
              <a:t>and channel are low-level, programmatic</a:t>
            </a:r>
          </a:p>
          <a:p>
            <a:r>
              <a:rPr lang="en-US" dirty="0" smtClean="0"/>
              <a:t>Exchange </a:t>
            </a:r>
            <a:r>
              <a:rPr lang="en-US" dirty="0"/>
              <a:t>and Queue are where the real work gets done</a:t>
            </a:r>
          </a:p>
        </p:txBody>
      </p:sp>
    </p:spTree>
    <p:extLst>
      <p:ext uri="{BB962C8B-B14F-4D97-AF65-F5344CB8AC3E}">
        <p14:creationId xmlns:p14="http://schemas.microsoft.com/office/powerpoint/2010/main" val="19282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AMQP Model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ello-world-example-rou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0" y="1560048"/>
            <a:ext cx="8008423" cy="37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8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AMQP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</a:t>
            </a:r>
            <a:endParaRPr lang="en-US" dirty="0"/>
          </a:p>
          <a:p>
            <a:r>
              <a:rPr lang="en-US" dirty="0" smtClean="0"/>
              <a:t>Publishes </a:t>
            </a:r>
            <a:r>
              <a:rPr lang="en-US" dirty="0"/>
              <a:t>to the Exchange</a:t>
            </a:r>
          </a:p>
          <a:p>
            <a:r>
              <a:rPr lang="en-US" dirty="0" smtClean="0"/>
              <a:t>Message </a:t>
            </a:r>
            <a:r>
              <a:rPr lang="en-US" dirty="0"/>
              <a:t>is routed to one or more Queues</a:t>
            </a:r>
          </a:p>
          <a:p>
            <a:r>
              <a:rPr lang="en-US" dirty="0" smtClean="0"/>
              <a:t>Consumers </a:t>
            </a:r>
            <a:r>
              <a:rPr lang="en-US" dirty="0"/>
              <a:t>subscribe to </a:t>
            </a:r>
            <a:r>
              <a:rPr lang="en-US" dirty="0" smtClean="0"/>
              <a:t>Queues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which messages are delivered</a:t>
            </a:r>
          </a:p>
        </p:txBody>
      </p:sp>
    </p:spTree>
    <p:extLst>
      <p:ext uri="{BB962C8B-B14F-4D97-AF65-F5344CB8AC3E}">
        <p14:creationId xmlns:p14="http://schemas.microsoft.com/office/powerpoint/2010/main" val="226268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Simplicity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Publishers </a:t>
            </a:r>
            <a:r>
              <a:rPr lang="en-US" dirty="0"/>
              <a:t>and consumers are decoupled and independent</a:t>
            </a:r>
          </a:p>
          <a:p>
            <a:r>
              <a:rPr lang="en-US" dirty="0" smtClean="0"/>
              <a:t>Messages </a:t>
            </a:r>
            <a:r>
              <a:rPr lang="en-US" dirty="0"/>
              <a:t>may be routed to multiple consumers</a:t>
            </a:r>
          </a:p>
          <a:p>
            <a:r>
              <a:rPr lang="en-US" dirty="0" smtClean="0"/>
              <a:t>Queues </a:t>
            </a:r>
            <a:r>
              <a:rPr lang="en-US" dirty="0"/>
              <a:t>may be mirrored or </a:t>
            </a:r>
            <a:r>
              <a:rPr lang="en-US" dirty="0" smtClean="0"/>
              <a:t>persisted (durable)</a:t>
            </a:r>
            <a:endParaRPr lang="en-US" dirty="0"/>
          </a:p>
          <a:p>
            <a:r>
              <a:rPr lang="en-US" dirty="0" smtClean="0"/>
              <a:t>Without </a:t>
            </a:r>
            <a:r>
              <a:rPr lang="en-US" dirty="0"/>
              <a:t>acknowledgements messages will be redelivered</a:t>
            </a:r>
          </a:p>
          <a:p>
            <a:r>
              <a:rPr lang="en-US" dirty="0" smtClean="0"/>
              <a:t>Messages </a:t>
            </a:r>
            <a:r>
              <a:rPr lang="en-US" dirty="0"/>
              <a:t>may be re-queued on failure</a:t>
            </a:r>
          </a:p>
        </p:txBody>
      </p:sp>
    </p:spTree>
    <p:extLst>
      <p:ext uri="{BB962C8B-B14F-4D97-AF65-F5344CB8AC3E}">
        <p14:creationId xmlns:p14="http://schemas.microsoft.com/office/powerpoint/2010/main" val="357412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r>
              <a:rPr lang="en-US" dirty="0"/>
              <a:t>delivery based on type and routing key</a:t>
            </a:r>
          </a:p>
          <a:p>
            <a:r>
              <a:rPr lang="en-US" dirty="0" smtClean="0"/>
              <a:t>Type </a:t>
            </a:r>
            <a:r>
              <a:rPr lang="en-US" dirty="0"/>
              <a:t>and name are set at creation</a:t>
            </a:r>
          </a:p>
          <a:p>
            <a:r>
              <a:rPr lang="en-US" dirty="0" smtClean="0"/>
              <a:t>Routing </a:t>
            </a:r>
            <a:r>
              <a:rPr lang="en-US" dirty="0"/>
              <a:t>key for message is set at publish</a:t>
            </a:r>
          </a:p>
          <a:p>
            <a:r>
              <a:rPr lang="en-US" dirty="0" smtClean="0"/>
              <a:t>Messages </a:t>
            </a:r>
            <a:r>
              <a:rPr lang="en-US" dirty="0"/>
              <a:t>are never stored in the exchange</a:t>
            </a:r>
          </a:p>
          <a:p>
            <a:r>
              <a:rPr lang="en-US" dirty="0" smtClean="0"/>
              <a:t>Messages </a:t>
            </a:r>
            <a:r>
              <a:rPr lang="en-US" dirty="0"/>
              <a:t>with no matching queues are dropped</a:t>
            </a:r>
          </a:p>
          <a:p>
            <a:r>
              <a:rPr lang="en-US" dirty="0" smtClean="0"/>
              <a:t>Four types: </a:t>
            </a:r>
            <a:r>
              <a:rPr lang="en-US" dirty="0"/>
              <a:t>Direct, </a:t>
            </a:r>
            <a:r>
              <a:rPr lang="en-US" dirty="0" err="1"/>
              <a:t>Fanout</a:t>
            </a:r>
            <a:r>
              <a:rPr lang="en-US" dirty="0"/>
              <a:t>, Topic, Header</a:t>
            </a:r>
          </a:p>
        </p:txBody>
      </p:sp>
    </p:spTree>
    <p:extLst>
      <p:ext uri="{BB962C8B-B14F-4D97-AF65-F5344CB8AC3E}">
        <p14:creationId xmlns:p14="http://schemas.microsoft.com/office/powerpoint/2010/main" val="152897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Exchange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exchange-di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558"/>
            <a:ext cx="7987553" cy="60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7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</a:t>
            </a:r>
            <a:r>
              <a:rPr lang="en-US" dirty="0"/>
              <a:t>based on routing key</a:t>
            </a:r>
          </a:p>
          <a:p>
            <a:r>
              <a:rPr lang="en-US" dirty="0" smtClean="0"/>
              <a:t>Intended </a:t>
            </a:r>
            <a:r>
              <a:rPr lang="en-US" dirty="0"/>
              <a:t>for unicast routing</a:t>
            </a:r>
          </a:p>
          <a:p>
            <a:r>
              <a:rPr lang="en-US" dirty="0" smtClean="0"/>
              <a:t>Message </a:t>
            </a:r>
            <a:r>
              <a:rPr lang="en-US" dirty="0"/>
              <a:t>and queue routing key must match exactly</a:t>
            </a:r>
          </a:p>
          <a:p>
            <a:r>
              <a:rPr lang="en-US" dirty="0" smtClean="0"/>
              <a:t>Supports </a:t>
            </a:r>
            <a:r>
              <a:rPr lang="en-US" dirty="0"/>
              <a:t>multiple queues and multiple subscribers</a:t>
            </a:r>
          </a:p>
        </p:txBody>
      </p:sp>
    </p:spTree>
    <p:extLst>
      <p:ext uri="{BB962C8B-B14F-4D97-AF65-F5344CB8AC3E}">
        <p14:creationId xmlns:p14="http://schemas.microsoft.com/office/powerpoint/2010/main" val="323727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Synchronous Messaging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ynchronous Messag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40" y="325170"/>
            <a:ext cx="42037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7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exchange-fan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377"/>
            <a:ext cx="7971368" cy="52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6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Fanout</a:t>
            </a:r>
            <a:r>
              <a:rPr lang="en-US" dirty="0"/>
              <a:t>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 </a:t>
            </a:r>
            <a:r>
              <a:rPr lang="en-US" dirty="0"/>
              <a:t>messages</a:t>
            </a:r>
          </a:p>
          <a:p>
            <a:r>
              <a:rPr lang="en-US" dirty="0" smtClean="0"/>
              <a:t>Routing </a:t>
            </a:r>
            <a:r>
              <a:rPr lang="en-US" dirty="0"/>
              <a:t>key is ignored</a:t>
            </a:r>
          </a:p>
          <a:p>
            <a:r>
              <a:rPr lang="en-US" dirty="0" smtClean="0"/>
              <a:t>Many </a:t>
            </a:r>
            <a:r>
              <a:rPr lang="en-US" dirty="0"/>
              <a:t>queues, many consumers</a:t>
            </a:r>
          </a:p>
        </p:txBody>
      </p:sp>
    </p:spTree>
    <p:extLst>
      <p:ext uri="{BB962C8B-B14F-4D97-AF65-F5344CB8AC3E}">
        <p14:creationId xmlns:p14="http://schemas.microsoft.com/office/powerpoint/2010/main" val="415120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Delivery </a:t>
            </a:r>
            <a:r>
              <a:rPr lang="en-US" dirty="0"/>
              <a:t>based on routing key</a:t>
            </a:r>
          </a:p>
          <a:p>
            <a:r>
              <a:rPr lang="en-US" dirty="0" smtClean="0"/>
              <a:t>Intended </a:t>
            </a:r>
            <a:r>
              <a:rPr lang="en-US" dirty="0"/>
              <a:t>for multicast routing</a:t>
            </a:r>
          </a:p>
          <a:p>
            <a:r>
              <a:rPr lang="en-US" dirty="0" smtClean="0"/>
              <a:t>Messages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published with an explicit routing key</a:t>
            </a:r>
          </a:p>
          <a:p>
            <a:r>
              <a:rPr lang="en-US" dirty="0" smtClean="0"/>
              <a:t>Consumers </a:t>
            </a:r>
            <a:r>
              <a:rPr lang="en-US" dirty="0" smtClean="0"/>
              <a:t>use </a:t>
            </a:r>
            <a:r>
              <a:rPr lang="en-US" dirty="0"/>
              <a:t>wildcards when </a:t>
            </a:r>
            <a:r>
              <a:rPr lang="en-US" dirty="0" smtClean="0"/>
              <a:t>binding queues to exchanges</a:t>
            </a:r>
            <a:endParaRPr lang="en-US" dirty="0"/>
          </a:p>
          <a:p>
            <a:r>
              <a:rPr lang="en-US" dirty="0" smtClean="0"/>
              <a:t>Supports </a:t>
            </a:r>
            <a:r>
              <a:rPr lang="en-US" dirty="0"/>
              <a:t>multiple queues and multiple subscribers</a:t>
            </a:r>
          </a:p>
        </p:txBody>
      </p:sp>
    </p:spTree>
    <p:extLst>
      <p:ext uri="{BB962C8B-B14F-4D97-AF65-F5344CB8AC3E}">
        <p14:creationId xmlns:p14="http://schemas.microsoft.com/office/powerpoint/2010/main" val="1654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Direct but uses headers rather than routing key</a:t>
            </a:r>
          </a:p>
          <a:p>
            <a:r>
              <a:rPr lang="en-US" dirty="0" smtClean="0"/>
              <a:t>Queues </a:t>
            </a:r>
            <a:r>
              <a:rPr lang="en-US" dirty="0"/>
              <a:t>can be bound to an exchange with multiple headers</a:t>
            </a:r>
          </a:p>
          <a:p>
            <a:r>
              <a:rPr lang="en-US" dirty="0" smtClean="0"/>
              <a:t>Multiple </a:t>
            </a:r>
            <a:r>
              <a:rPr lang="en-US" dirty="0"/>
              <a:t>headers may be matched with "any" or "all"</a:t>
            </a:r>
          </a:p>
        </p:txBody>
      </p:sp>
    </p:spTree>
    <p:extLst>
      <p:ext uri="{BB962C8B-B14F-4D97-AF65-F5344CB8AC3E}">
        <p14:creationId xmlns:p14="http://schemas.microsoft.com/office/powerpoint/2010/main" val="10842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Queues </a:t>
            </a:r>
            <a:r>
              <a:rPr lang="en-US" dirty="0"/>
              <a:t>are "bound" to exchanges by consumers</a:t>
            </a:r>
          </a:p>
          <a:p>
            <a:r>
              <a:rPr lang="en-US" dirty="0" smtClean="0"/>
              <a:t>Queues </a:t>
            </a:r>
            <a:r>
              <a:rPr lang="en-US" dirty="0"/>
              <a:t>store messages delivered by exchanges</a:t>
            </a:r>
          </a:p>
          <a:p>
            <a:r>
              <a:rPr lang="en-US" dirty="0" smtClean="0"/>
              <a:t>When </a:t>
            </a:r>
            <a:r>
              <a:rPr lang="en-US" dirty="0"/>
              <a:t>there are no consumers messages accumulate</a:t>
            </a:r>
          </a:p>
          <a:p>
            <a:r>
              <a:rPr lang="en-US" dirty="0" smtClean="0"/>
              <a:t>Queues </a:t>
            </a:r>
            <a:r>
              <a:rPr lang="en-US" dirty="0"/>
              <a:t>are ephemeral by default (do not survive restart)</a:t>
            </a:r>
          </a:p>
          <a:p>
            <a:r>
              <a:rPr lang="en-US" dirty="0" smtClean="0"/>
              <a:t>Queues </a:t>
            </a:r>
            <a:r>
              <a:rPr lang="en-US" dirty="0"/>
              <a:t>can be declared as persistent (survive restart)</a:t>
            </a:r>
          </a:p>
          <a:p>
            <a:r>
              <a:rPr lang="en-US" dirty="0" smtClean="0"/>
              <a:t>The </a:t>
            </a:r>
            <a:r>
              <a:rPr lang="en-US" dirty="0" err="1"/>
              <a:t>prefetch</a:t>
            </a:r>
            <a:r>
              <a:rPr lang="en-US" dirty="0"/>
              <a:t> attribute is used to create fair dispatch</a:t>
            </a:r>
          </a:p>
          <a:p>
            <a:r>
              <a:rPr lang="en-US" dirty="0" smtClean="0"/>
              <a:t>Messages </a:t>
            </a:r>
            <a:r>
              <a:rPr lang="en-US" dirty="0"/>
              <a:t>must be explicitly acknowledged or rejected</a:t>
            </a:r>
          </a:p>
        </p:txBody>
      </p:sp>
    </p:spTree>
    <p:extLst>
      <p:ext uri="{BB962C8B-B14F-4D97-AF65-F5344CB8AC3E}">
        <p14:creationId xmlns:p14="http://schemas.microsoft.com/office/powerpoint/2010/main" val="398945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Queues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refetch-cou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1" y="1734671"/>
            <a:ext cx="7587212" cy="21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(or more) </a:t>
            </a:r>
            <a:r>
              <a:rPr lang="en-US" dirty="0"/>
              <a:t>publisher</a:t>
            </a:r>
          </a:p>
          <a:p>
            <a:r>
              <a:rPr lang="en-US" dirty="0" smtClean="0"/>
              <a:t>Direct </a:t>
            </a:r>
            <a:r>
              <a:rPr lang="en-US" dirty="0"/>
              <a:t>exchange with routing key</a:t>
            </a:r>
          </a:p>
          <a:p>
            <a:r>
              <a:rPr lang="en-US" dirty="0" smtClean="0"/>
              <a:t>Many </a:t>
            </a:r>
            <a:r>
              <a:rPr lang="en-US" dirty="0"/>
              <a:t>consumers on the same queue</a:t>
            </a:r>
          </a:p>
          <a:p>
            <a:r>
              <a:rPr lang="en-US" dirty="0" smtClean="0"/>
              <a:t>Fair </a:t>
            </a:r>
            <a:r>
              <a:rPr lang="en-US" dirty="0"/>
              <a:t>dispatch delivery (</a:t>
            </a:r>
            <a:r>
              <a:rPr lang="en-US" dirty="0" err="1"/>
              <a:t>prefetch</a:t>
            </a:r>
            <a:r>
              <a:rPr lang="en-US" dirty="0"/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86666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Remote Procedure </a:t>
            </a:r>
            <a:r>
              <a:rPr lang="en-US" sz="2800" dirty="0" smtClean="0"/>
              <a:t>Call</a:t>
            </a:r>
            <a:endParaRPr lang="en-US" sz="2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ython-s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12294"/>
            <a:ext cx="7584956" cy="26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 (RPC)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</a:t>
            </a:r>
            <a:r>
              <a:rPr lang="en-US" dirty="0"/>
              <a:t>basic setup as work queue</a:t>
            </a:r>
          </a:p>
          <a:p>
            <a:r>
              <a:rPr lang="en-US" dirty="0" smtClean="0"/>
              <a:t>But </a:t>
            </a:r>
            <a:r>
              <a:rPr lang="en-US" dirty="0"/>
              <a:t>there is also a "reply-to" queue</a:t>
            </a:r>
          </a:p>
          <a:p>
            <a:r>
              <a:rPr lang="en-US" dirty="0" smtClean="0"/>
              <a:t>Client </a:t>
            </a:r>
            <a:r>
              <a:rPr lang="en-US" dirty="0"/>
              <a:t>publishes to </a:t>
            </a:r>
            <a:r>
              <a:rPr lang="en-US" dirty="0" smtClean="0"/>
              <a:t>direct exchange</a:t>
            </a:r>
            <a:endParaRPr lang="en-US" dirty="0"/>
          </a:p>
          <a:p>
            <a:r>
              <a:rPr lang="en-US" dirty="0" smtClean="0"/>
              <a:t>Client </a:t>
            </a:r>
            <a:r>
              <a:rPr lang="en-US" dirty="0"/>
              <a:t>adds "reply-to" as metadata</a:t>
            </a:r>
          </a:p>
          <a:p>
            <a:r>
              <a:rPr lang="en-US" dirty="0" smtClean="0"/>
              <a:t>Client </a:t>
            </a:r>
            <a:r>
              <a:rPr lang="en-US" dirty="0"/>
              <a:t>then </a:t>
            </a:r>
            <a:r>
              <a:rPr lang="en-US" dirty="0" smtClean="0"/>
              <a:t>subscribes to </a:t>
            </a:r>
            <a:r>
              <a:rPr lang="en-US" dirty="0"/>
              <a:t>reply-to queue</a:t>
            </a:r>
          </a:p>
          <a:p>
            <a:r>
              <a:rPr lang="en-US" dirty="0" smtClean="0"/>
              <a:t>Server </a:t>
            </a:r>
            <a:r>
              <a:rPr lang="en-US" dirty="0"/>
              <a:t>publishes results to reply-to queue</a:t>
            </a:r>
          </a:p>
          <a:p>
            <a:r>
              <a:rPr lang="en-US" dirty="0" smtClean="0"/>
              <a:t>Client </a:t>
            </a:r>
            <a:r>
              <a:rPr lang="en-US" dirty="0"/>
              <a:t>receives response</a:t>
            </a:r>
          </a:p>
        </p:txBody>
      </p:sp>
    </p:spTree>
    <p:extLst>
      <p:ext uri="{BB962C8B-B14F-4D97-AF65-F5344CB8AC3E}">
        <p14:creationId xmlns:p14="http://schemas.microsoft.com/office/powerpoint/2010/main" val="24296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ython-three-over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4" y="1734671"/>
            <a:ext cx="7329291" cy="35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r>
              <a:rPr lang="en-US" dirty="0"/>
              <a:t>a message (such as an HTTP request)</a:t>
            </a:r>
          </a:p>
          <a:p>
            <a:r>
              <a:rPr lang="en-US" dirty="0" smtClean="0"/>
              <a:t>Block</a:t>
            </a:r>
            <a:r>
              <a:rPr lang="en-US" dirty="0"/>
              <a:t>, waiting for a response</a:t>
            </a:r>
          </a:p>
          <a:p>
            <a:r>
              <a:rPr lang="en-US" dirty="0" smtClean="0"/>
              <a:t>Response </a:t>
            </a:r>
            <a:r>
              <a:rPr lang="en-US" dirty="0"/>
              <a:t>is received</a:t>
            </a:r>
          </a:p>
          <a:p>
            <a:r>
              <a:rPr lang="en-US" dirty="0" smtClean="0"/>
              <a:t>Unblock </a:t>
            </a:r>
            <a:r>
              <a:rPr lang="en-US" dirty="0"/>
              <a:t>and move on</a:t>
            </a:r>
          </a:p>
        </p:txBody>
      </p:sp>
    </p:spTree>
    <p:extLst>
      <p:ext uri="{BB962C8B-B14F-4D97-AF65-F5344CB8AC3E}">
        <p14:creationId xmlns:p14="http://schemas.microsoft.com/office/powerpoint/2010/main" val="23875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(or more) </a:t>
            </a:r>
            <a:r>
              <a:rPr lang="en-US" dirty="0"/>
              <a:t>publisher</a:t>
            </a:r>
          </a:p>
          <a:p>
            <a:r>
              <a:rPr lang="en-US" dirty="0" err="1" smtClean="0"/>
              <a:t>Fanout</a:t>
            </a:r>
            <a:r>
              <a:rPr lang="en-US" dirty="0" smtClean="0"/>
              <a:t> </a:t>
            </a:r>
            <a:r>
              <a:rPr lang="en-US" dirty="0"/>
              <a:t>exchange (no routing key)</a:t>
            </a:r>
          </a:p>
          <a:p>
            <a:r>
              <a:rPr lang="en-US" dirty="0" smtClean="0"/>
              <a:t>Many </a:t>
            </a:r>
            <a:r>
              <a:rPr lang="en-US" dirty="0"/>
              <a:t>consumers on one or more queues</a:t>
            </a:r>
          </a:p>
          <a:p>
            <a:r>
              <a:rPr lang="en-US" dirty="0" smtClean="0"/>
              <a:t>Every </a:t>
            </a:r>
            <a:r>
              <a:rPr lang="en-US" dirty="0"/>
              <a:t>consumer receives every message</a:t>
            </a:r>
          </a:p>
        </p:txBody>
      </p:sp>
    </p:spTree>
    <p:extLst>
      <p:ext uri="{BB962C8B-B14F-4D97-AF65-F5344CB8AC3E}">
        <p14:creationId xmlns:p14="http://schemas.microsoft.com/office/powerpoint/2010/main" val="326023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ython-f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5" y="1734670"/>
            <a:ext cx="7406092" cy="2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</a:t>
            </a:r>
            <a:r>
              <a:rPr lang="en-US" dirty="0" smtClean="0"/>
              <a:t>(or more) publisher</a:t>
            </a:r>
            <a:endParaRPr lang="en-US" dirty="0"/>
          </a:p>
          <a:p>
            <a:r>
              <a:rPr lang="en-US" dirty="0" smtClean="0"/>
              <a:t>Topic </a:t>
            </a:r>
            <a:r>
              <a:rPr lang="en-US" dirty="0"/>
              <a:t>exchange</a:t>
            </a:r>
          </a:p>
          <a:p>
            <a:r>
              <a:rPr lang="en-US" dirty="0" smtClean="0"/>
              <a:t>Every </a:t>
            </a:r>
            <a:r>
              <a:rPr lang="en-US" dirty="0"/>
              <a:t>queue is bound with a routing key</a:t>
            </a:r>
          </a:p>
          <a:p>
            <a:r>
              <a:rPr lang="en-US" dirty="0" smtClean="0"/>
              <a:t>Queue </a:t>
            </a:r>
            <a:r>
              <a:rPr lang="en-US" dirty="0"/>
              <a:t>routing keys support wildcards</a:t>
            </a:r>
          </a:p>
          <a:p>
            <a:r>
              <a:rPr lang="en-US" dirty="0" smtClean="0"/>
              <a:t>Many </a:t>
            </a:r>
            <a:r>
              <a:rPr lang="en-US" dirty="0"/>
              <a:t>consumers on one or more queues</a:t>
            </a:r>
          </a:p>
          <a:p>
            <a:r>
              <a:rPr lang="en-US" dirty="0" smtClean="0"/>
              <a:t>Every </a:t>
            </a:r>
            <a:r>
              <a:rPr lang="en-US" dirty="0"/>
              <a:t>message has a routing key</a:t>
            </a:r>
          </a:p>
          <a:p>
            <a:r>
              <a:rPr lang="en-US" dirty="0" smtClean="0"/>
              <a:t>Queues </a:t>
            </a:r>
            <a:r>
              <a:rPr lang="en-US" dirty="0"/>
              <a:t>receive messages based on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46159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Work Queue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Navigator Work Que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5011"/>
            <a:ext cx="9144000" cy="44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8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Work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direct exchange with fair dispatch</a:t>
            </a:r>
          </a:p>
          <a:p>
            <a:r>
              <a:rPr lang="en-US" dirty="0" smtClean="0"/>
              <a:t>Uses </a:t>
            </a:r>
            <a:r>
              <a:rPr lang="en-US" dirty="0"/>
              <a:t>the default exchange</a:t>
            </a:r>
          </a:p>
          <a:p>
            <a:r>
              <a:rPr lang="en-US" dirty="0" smtClean="0"/>
              <a:t>Each </a:t>
            </a:r>
            <a:r>
              <a:rPr lang="en-US" dirty="0"/>
              <a:t>worker type has its own routing key</a:t>
            </a:r>
          </a:p>
          <a:p>
            <a:r>
              <a:rPr lang="en-US" dirty="0" smtClean="0"/>
              <a:t>A </a:t>
            </a:r>
            <a:r>
              <a:rPr lang="en-US" dirty="0"/>
              <a:t>message with no reply-to is a "</a:t>
            </a:r>
            <a:r>
              <a:rPr lang="en-US" dirty="0" smtClean="0"/>
              <a:t>cast”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message with a reply-to is a "</a:t>
            </a:r>
            <a:r>
              <a:rPr lang="en-US" dirty="0" smtClean="0"/>
              <a:t>call”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 smtClean="0"/>
              <a:t>way </a:t>
            </a:r>
            <a:r>
              <a:rPr lang="en-US" dirty="0"/>
              <a:t>we support both sync and </a:t>
            </a:r>
            <a:r>
              <a:rPr lang="en-US" dirty="0" err="1"/>
              <a:t>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4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Control Exchange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Navigator Control Exch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099"/>
            <a:ext cx="9144000" cy="460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Control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Peer</a:t>
            </a:r>
            <a:r>
              <a:rPr lang="en-US" dirty="0"/>
              <a:t>-to-peer messaging</a:t>
            </a:r>
          </a:p>
          <a:p>
            <a:r>
              <a:rPr lang="en-US" dirty="0" smtClean="0"/>
              <a:t>Routing </a:t>
            </a:r>
            <a:r>
              <a:rPr lang="en-US" dirty="0"/>
              <a:t>keys defined in product specs</a:t>
            </a:r>
          </a:p>
          <a:p>
            <a:r>
              <a:rPr lang="en-US" dirty="0" smtClean="0"/>
              <a:t>One </a:t>
            </a:r>
            <a:r>
              <a:rPr lang="en-US" dirty="0"/>
              <a:t>topic exchange shared by all workers</a:t>
            </a:r>
          </a:p>
          <a:p>
            <a:r>
              <a:rPr lang="en-US" dirty="0" smtClean="0"/>
              <a:t>Each </a:t>
            </a:r>
            <a:r>
              <a:rPr lang="en-US" dirty="0"/>
              <a:t>worker creates multiple queues</a:t>
            </a:r>
          </a:p>
          <a:p>
            <a:r>
              <a:rPr lang="en-US" dirty="0" smtClean="0"/>
              <a:t>Queues </a:t>
            </a:r>
            <a:r>
              <a:rPr lang="en-US" dirty="0"/>
              <a:t>are bound 1:1 to routing keys</a:t>
            </a:r>
          </a:p>
          <a:p>
            <a:r>
              <a:rPr lang="en-US" dirty="0" smtClean="0"/>
              <a:t>Publisher </a:t>
            </a:r>
            <a:r>
              <a:rPr lang="en-US" dirty="0" smtClean="0"/>
              <a:t>“selects” recipients by choosing routing key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recipient receives intended messages</a:t>
            </a:r>
          </a:p>
        </p:txBody>
      </p:sp>
    </p:spTree>
    <p:extLst>
      <p:ext uri="{BB962C8B-B14F-4D97-AF65-F5344CB8AC3E}">
        <p14:creationId xmlns:p14="http://schemas.microsoft.com/office/powerpoint/2010/main" val="389020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Navigator Republish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Navigator Republi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9" y="345960"/>
            <a:ext cx="7675507" cy="63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9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Republish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Context </a:t>
            </a:r>
            <a:r>
              <a:rPr lang="en-US" dirty="0"/>
              <a:t>worker receives messages on work queue</a:t>
            </a:r>
          </a:p>
          <a:p>
            <a:r>
              <a:rPr lang="en-US" dirty="0" smtClean="0"/>
              <a:t>After </a:t>
            </a:r>
            <a:r>
              <a:rPr lang="en-US" dirty="0"/>
              <a:t>processing a routing key is assigned</a:t>
            </a:r>
          </a:p>
          <a:p>
            <a:r>
              <a:rPr lang="en-US" dirty="0" smtClean="0"/>
              <a:t>Routing </a:t>
            </a:r>
            <a:r>
              <a:rPr lang="en-US" dirty="0"/>
              <a:t>key is based on attributes of the event</a:t>
            </a:r>
          </a:p>
          <a:p>
            <a:r>
              <a:rPr lang="en-US" dirty="0" smtClean="0"/>
              <a:t>New </a:t>
            </a:r>
            <a:r>
              <a:rPr lang="en-US" dirty="0"/>
              <a:t>message is published to a topic exchange</a:t>
            </a:r>
          </a:p>
          <a:p>
            <a:r>
              <a:rPr lang="en-US" dirty="0" smtClean="0"/>
              <a:t>Zero </a:t>
            </a:r>
            <a:r>
              <a:rPr lang="en-US" dirty="0"/>
              <a:t>or more "secondary" workers</a:t>
            </a:r>
          </a:p>
          <a:p>
            <a:r>
              <a:rPr lang="en-US" dirty="0" smtClean="0"/>
              <a:t>Secondary </a:t>
            </a:r>
            <a:r>
              <a:rPr lang="en-US" dirty="0"/>
              <a:t>workers bind to various routing keys</a:t>
            </a:r>
          </a:p>
          <a:p>
            <a:r>
              <a:rPr lang="en-US" dirty="0" smtClean="0"/>
              <a:t>Secondary </a:t>
            </a:r>
            <a:r>
              <a:rPr lang="en-US" dirty="0"/>
              <a:t>workers select which messages to receive</a:t>
            </a:r>
          </a:p>
        </p:txBody>
      </p:sp>
    </p:spTree>
    <p:extLst>
      <p:ext uri="{BB962C8B-B14F-4D97-AF65-F5344CB8AC3E}">
        <p14:creationId xmlns:p14="http://schemas.microsoft.com/office/powerpoint/2010/main" val="82682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Principals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Eventual </a:t>
            </a:r>
            <a:r>
              <a:rPr lang="en-US" dirty="0"/>
              <a:t>consistency</a:t>
            </a:r>
          </a:p>
          <a:p>
            <a:r>
              <a:rPr lang="en-US" dirty="0" smtClean="0"/>
              <a:t>Best </a:t>
            </a:r>
            <a:r>
              <a:rPr lang="en-US" dirty="0"/>
              <a:t>effort (no guarantees)</a:t>
            </a:r>
          </a:p>
          <a:p>
            <a:r>
              <a:rPr lang="en-US" dirty="0" smtClean="0"/>
              <a:t>Degraded </a:t>
            </a:r>
            <a:r>
              <a:rPr lang="en-US" dirty="0"/>
              <a:t>experience</a:t>
            </a:r>
          </a:p>
          <a:p>
            <a:r>
              <a:rPr lang="en-US" dirty="0" smtClean="0"/>
              <a:t>Chunky </a:t>
            </a:r>
            <a:r>
              <a:rPr lang="en-US" dirty="0"/>
              <a:t>over chatty</a:t>
            </a:r>
          </a:p>
          <a:p>
            <a:r>
              <a:rPr lang="en-US" dirty="0" smtClean="0"/>
              <a:t>Resilience </a:t>
            </a:r>
            <a:r>
              <a:rPr lang="en-US" dirty="0"/>
              <a:t>to transient errors</a:t>
            </a:r>
          </a:p>
          <a:p>
            <a:r>
              <a:rPr lang="en-US" dirty="0" smtClean="0"/>
              <a:t>Favor </a:t>
            </a:r>
            <a:r>
              <a:rPr lang="en-US" dirty="0" err="1" smtClean="0"/>
              <a:t>idempotence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2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Synchronous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Success: Guarantee </a:t>
            </a:r>
            <a:r>
              <a:rPr lang="en-US" dirty="0"/>
              <a:t>that the process is complete</a:t>
            </a:r>
          </a:p>
          <a:p>
            <a:r>
              <a:rPr lang="en-US" dirty="0" smtClean="0"/>
              <a:t>Failure: Guarantee </a:t>
            </a:r>
            <a:r>
              <a:rPr lang="en-US" dirty="0"/>
              <a:t>that the process did not complete</a:t>
            </a:r>
          </a:p>
          <a:p>
            <a:r>
              <a:rPr lang="en-US" dirty="0" smtClean="0"/>
              <a:t>On </a:t>
            </a:r>
            <a:r>
              <a:rPr lang="en-US" dirty="0"/>
              <a:t>failure </a:t>
            </a:r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may be</a:t>
            </a:r>
            <a:r>
              <a:rPr lang="en-US" dirty="0" smtClean="0"/>
              <a:t> in a </a:t>
            </a:r>
            <a:r>
              <a:rPr lang="en-US" dirty="0"/>
              <a:t>corrupt state</a:t>
            </a:r>
          </a:p>
        </p:txBody>
      </p:sp>
    </p:spTree>
    <p:extLst>
      <p:ext uri="{BB962C8B-B14F-4D97-AF65-F5344CB8AC3E}">
        <p14:creationId xmlns:p14="http://schemas.microsoft.com/office/powerpoint/2010/main" val="9104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Exchange </a:t>
            </a:r>
            <a:r>
              <a:rPr lang="en-US" dirty="0"/>
              <a:t>and queue attributes</a:t>
            </a:r>
          </a:p>
          <a:p>
            <a:r>
              <a:rPr lang="en-US" dirty="0" err="1" smtClean="0"/>
              <a:t>Ack</a:t>
            </a:r>
            <a:r>
              <a:rPr lang="en-US" dirty="0"/>
              <a:t>, </a:t>
            </a:r>
            <a:r>
              <a:rPr lang="en-US" dirty="0" err="1"/>
              <a:t>nack</a:t>
            </a:r>
            <a:r>
              <a:rPr lang="en-US" dirty="0"/>
              <a:t>, and reject</a:t>
            </a:r>
          </a:p>
          <a:p>
            <a:r>
              <a:rPr lang="en-US" dirty="0" smtClean="0"/>
              <a:t>Transactions </a:t>
            </a:r>
            <a:r>
              <a:rPr lang="en-US" dirty="0"/>
              <a:t>and confirms</a:t>
            </a:r>
          </a:p>
          <a:p>
            <a:r>
              <a:rPr lang="en-US" dirty="0" smtClean="0"/>
              <a:t>Durable </a:t>
            </a:r>
            <a:r>
              <a:rPr lang="en-US" dirty="0"/>
              <a:t>queues</a:t>
            </a:r>
          </a:p>
          <a:p>
            <a:r>
              <a:rPr lang="en-US" dirty="0" smtClean="0"/>
              <a:t>Clustering</a:t>
            </a:r>
            <a:endParaRPr lang="en-US" dirty="0"/>
          </a:p>
          <a:p>
            <a:r>
              <a:rPr lang="en-US" dirty="0" smtClean="0"/>
              <a:t>Mirrored </a:t>
            </a:r>
            <a:r>
              <a:rPr lang="en-US" dirty="0"/>
              <a:t>queues</a:t>
            </a:r>
          </a:p>
          <a:p>
            <a:r>
              <a:rPr lang="en-US" dirty="0" smtClean="0"/>
              <a:t>Plugins</a:t>
            </a:r>
            <a:r>
              <a:rPr lang="en-US" dirty="0"/>
              <a:t>: Shovel and Federation</a:t>
            </a:r>
          </a:p>
          <a:p>
            <a:r>
              <a:rPr lang="en-US" dirty="0" smtClean="0"/>
              <a:t>Management </a:t>
            </a:r>
            <a:r>
              <a:rPr lang="en-US" dirty="0"/>
              <a:t>UI and CLI tools</a:t>
            </a:r>
          </a:p>
          <a:p>
            <a:r>
              <a:rPr lang="en-US" dirty="0" smtClean="0"/>
              <a:t>Failover </a:t>
            </a:r>
            <a:r>
              <a:rPr lang="en-US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179369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We’re Hiring!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i="1" dirty="0" smtClean="0"/>
              <a:t>Shameless self-promotion, </a:t>
            </a:r>
            <a:r>
              <a:rPr lang="en-US" i="1" dirty="0" smtClean="0"/>
              <a:t>part </a:t>
            </a:r>
            <a:r>
              <a:rPr lang="en-US" i="1" dirty="0" smtClean="0"/>
              <a:t>I</a:t>
            </a:r>
            <a:endParaRPr lang="en-US" i="1" dirty="0"/>
          </a:p>
        </p:txBody>
      </p:sp>
      <p:pic>
        <p:nvPicPr>
          <p:cNvPr id="6" name="Picture Placeholder 5" descr="logo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94" b="-24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608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oncurrent-</a:t>
            </a:r>
            <a:r>
              <a:rPr lang="en-US" dirty="0" err="1" smtClean="0"/>
              <a:t>ruby.com</a:t>
            </a:r>
            <a:endParaRPr lang="en-US" dirty="0"/>
          </a:p>
        </p:txBody>
      </p:sp>
      <p:pic>
        <p:nvPicPr>
          <p:cNvPr id="5" name="Picture Placeholder 4" descr="concurrent-ruby-logo-300x300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62" b="-1136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Modern concurrency tools for Ruby. Inspired by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Clojure</a:t>
            </a:r>
            <a:r>
              <a:rPr lang="en-US" dirty="0"/>
              <a:t>, </a:t>
            </a:r>
            <a:r>
              <a:rPr lang="en-US" dirty="0" err="1"/>
              <a:t>Scala</a:t>
            </a:r>
            <a:r>
              <a:rPr lang="en-US" dirty="0"/>
              <a:t>, Haskell, F#, C#, Java, and classic concurrency patterns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1600" i="1" dirty="0"/>
              <a:t>Shameless self-promotion, </a:t>
            </a:r>
            <a:r>
              <a:rPr lang="en-US" sz="1600" i="1" dirty="0" smtClean="0"/>
              <a:t>part </a:t>
            </a:r>
            <a:r>
              <a:rPr lang="en-US" sz="1600" i="1" dirty="0" smtClean="0"/>
              <a:t>II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5601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Jerry D’Antonio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/>
              <a:t>@</a:t>
            </a:r>
            <a:r>
              <a:rPr lang="en-US" sz="2400" dirty="0" err="1" smtClean="0"/>
              <a:t>jerrydantonio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jdantonio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virtualhold.com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318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</a:t>
            </a:r>
            <a:r>
              <a:rPr lang="en-US" dirty="0"/>
              <a:t>message flow as synchronous</a:t>
            </a:r>
          </a:p>
          <a:p>
            <a:r>
              <a:rPr lang="en-US" dirty="0" smtClean="0"/>
              <a:t>One </a:t>
            </a:r>
            <a:r>
              <a:rPr lang="en-US" dirty="0"/>
              <a:t>important </a:t>
            </a:r>
            <a:r>
              <a:rPr lang="en-US" dirty="0" smtClean="0"/>
              <a:t>difference</a:t>
            </a:r>
          </a:p>
          <a:p>
            <a:r>
              <a:rPr lang="en-US" dirty="0" smtClean="0"/>
              <a:t>Failure: Guarantee </a:t>
            </a:r>
            <a:r>
              <a:rPr lang="en-US" dirty="0"/>
              <a:t>that the system is in a consistent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Transactions </a:t>
            </a:r>
            <a:r>
              <a:rPr lang="en-US" dirty="0"/>
              <a:t>are slower and more resource </a:t>
            </a:r>
            <a:r>
              <a:rPr lang="en-US" dirty="0" smtClean="0"/>
              <a:t>intensive</a:t>
            </a:r>
          </a:p>
          <a:p>
            <a:r>
              <a:rPr lang="en-US" dirty="0" smtClean="0"/>
              <a:t>But </a:t>
            </a:r>
            <a:r>
              <a:rPr lang="en-US" dirty="0"/>
              <a:t>provide better guarantees</a:t>
            </a:r>
          </a:p>
        </p:txBody>
      </p:sp>
    </p:spTree>
    <p:extLst>
      <p:ext uri="{BB962C8B-B14F-4D97-AF65-F5344CB8AC3E}">
        <p14:creationId xmlns:p14="http://schemas.microsoft.com/office/powerpoint/2010/main" val="220661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Need Guarantees?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high availability can give high degree of confidence</a:t>
            </a:r>
          </a:p>
          <a:p>
            <a:r>
              <a:rPr lang="en-US" dirty="0" smtClean="0"/>
              <a:t>Many </a:t>
            </a:r>
            <a:r>
              <a:rPr lang="en-US" dirty="0"/>
              <a:t>operations are tolerant of </a:t>
            </a:r>
            <a:r>
              <a:rPr lang="en-US" dirty="0" smtClean="0"/>
              <a:t>failure</a:t>
            </a:r>
            <a:endParaRPr lang="en-US" dirty="0"/>
          </a:p>
          <a:p>
            <a:r>
              <a:rPr lang="en-US" dirty="0" smtClean="0"/>
              <a:t>High </a:t>
            </a:r>
            <a:r>
              <a:rPr lang="en-US" dirty="0"/>
              <a:t>volume operations depend on speed</a:t>
            </a:r>
          </a:p>
          <a:p>
            <a:r>
              <a:rPr lang="en-US" dirty="0" smtClean="0"/>
              <a:t>As </a:t>
            </a:r>
            <a:r>
              <a:rPr lang="en-US" dirty="0"/>
              <a:t>do many data-constrained clients (mobile devices)</a:t>
            </a:r>
          </a:p>
          <a:p>
            <a:r>
              <a:rPr lang="en-US" dirty="0" smtClean="0"/>
              <a:t>Under </a:t>
            </a:r>
            <a:r>
              <a:rPr lang="en-US" dirty="0"/>
              <a:t>the right circumstances, </a:t>
            </a:r>
            <a:r>
              <a:rPr lang="en-US" dirty="0" err="1"/>
              <a:t>async</a:t>
            </a:r>
            <a:r>
              <a:rPr lang="en-US" dirty="0"/>
              <a:t> is the way to go</a:t>
            </a:r>
          </a:p>
        </p:txBody>
      </p:sp>
    </p:spTree>
    <p:extLst>
      <p:ext uri="{BB962C8B-B14F-4D97-AF65-F5344CB8AC3E}">
        <p14:creationId xmlns:p14="http://schemas.microsoft.com/office/powerpoint/2010/main" val="75782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Asynchronous Messaging</a:t>
            </a:r>
            <a:endParaRPr lang="en-US" sz="24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synchronous Messag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3" y="1238072"/>
            <a:ext cx="7442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 message (such as an HTTP request)</a:t>
            </a:r>
          </a:p>
          <a:p>
            <a:r>
              <a:rPr lang="en-US" dirty="0" smtClean="0"/>
              <a:t>Response </a:t>
            </a:r>
            <a:r>
              <a:rPr lang="en-US" dirty="0"/>
              <a:t>is received</a:t>
            </a:r>
          </a:p>
          <a:p>
            <a:r>
              <a:rPr lang="en-US" dirty="0" smtClean="0"/>
              <a:t>Sender </a:t>
            </a:r>
            <a:r>
              <a:rPr lang="en-US" dirty="0"/>
              <a:t>does not block</a:t>
            </a:r>
          </a:p>
          <a:p>
            <a:r>
              <a:rPr lang="en-US" dirty="0" smtClean="0"/>
              <a:t>Receiver </a:t>
            </a:r>
            <a:r>
              <a:rPr lang="en-US" dirty="0"/>
              <a:t>performs operation </a:t>
            </a:r>
            <a:r>
              <a:rPr lang="en-US" i="1" dirty="0" smtClean="0"/>
              <a:t>after</a:t>
            </a:r>
            <a:r>
              <a:rPr lang="en-US" dirty="0" smtClean="0"/>
              <a:t> </a:t>
            </a:r>
            <a:r>
              <a:rPr lang="en-US" dirty="0"/>
              <a:t>response sent</a:t>
            </a:r>
          </a:p>
        </p:txBody>
      </p:sp>
    </p:spTree>
    <p:extLst>
      <p:ext uri="{BB962C8B-B14F-4D97-AF65-F5344CB8AC3E}">
        <p14:creationId xmlns:p14="http://schemas.microsoft.com/office/powerpoint/2010/main" val="178620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Asynchronous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 guarantee on success</a:t>
            </a:r>
          </a:p>
          <a:p>
            <a:r>
              <a:rPr lang="en-US" dirty="0" smtClean="0"/>
              <a:t>Success means </a:t>
            </a:r>
            <a:r>
              <a:rPr lang="en-US" dirty="0"/>
              <a:t>the request was </a:t>
            </a:r>
            <a:r>
              <a:rPr lang="en-US" i="1" dirty="0" smtClean="0"/>
              <a:t>received</a:t>
            </a:r>
            <a:endParaRPr lang="en-US" dirty="0"/>
          </a:p>
          <a:p>
            <a:r>
              <a:rPr lang="en-US" dirty="0" smtClean="0"/>
              <a:t>Success </a:t>
            </a:r>
            <a:r>
              <a:rPr lang="en-US" dirty="0"/>
              <a:t>does not mean the request was </a:t>
            </a:r>
            <a:r>
              <a:rPr lang="en-US" i="1" dirty="0" smtClean="0"/>
              <a:t>processed</a:t>
            </a:r>
            <a:endParaRPr lang="en-US" dirty="0"/>
          </a:p>
          <a:p>
            <a:r>
              <a:rPr lang="en-US" dirty="0" smtClean="0"/>
              <a:t>Failure </a:t>
            </a:r>
            <a:r>
              <a:rPr lang="en-US" dirty="0"/>
              <a:t>on send means the message was not received</a:t>
            </a:r>
          </a:p>
          <a:p>
            <a:r>
              <a:rPr lang="en-US" dirty="0" smtClean="0"/>
              <a:t>Which </a:t>
            </a:r>
            <a:r>
              <a:rPr lang="en-US" dirty="0"/>
              <a:t>guarantees the system is still in a consistent state</a:t>
            </a:r>
          </a:p>
          <a:p>
            <a:r>
              <a:rPr lang="en-US" dirty="0" smtClean="0"/>
              <a:t>Full </a:t>
            </a:r>
            <a:r>
              <a:rPr lang="en-US" dirty="0"/>
              <a:t>success means the system will be eventually be consistent</a:t>
            </a:r>
          </a:p>
          <a:p>
            <a:r>
              <a:rPr lang="en-US" dirty="0" smtClean="0"/>
              <a:t>Final disposition </a:t>
            </a:r>
            <a:r>
              <a:rPr lang="en-US" dirty="0"/>
              <a:t>is a complete unknown</a:t>
            </a:r>
          </a:p>
          <a:p>
            <a:r>
              <a:rPr lang="en-US" dirty="0" smtClean="0"/>
              <a:t>Response </a:t>
            </a:r>
            <a:r>
              <a:rPr lang="en-US" dirty="0"/>
              <a:t>to the client is very, very </a:t>
            </a:r>
            <a:r>
              <a:rPr lang="en-US" dirty="0" smtClean="0"/>
              <a:t>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7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667</TotalTime>
  <Words>1753</Words>
  <Application>Microsoft Macintosh PowerPoint</Application>
  <PresentationFormat>On-screen Show (4:3)</PresentationFormat>
  <Paragraphs>301</Paragraphs>
  <Slides>43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Perception</vt:lpstr>
      <vt:lpstr>Down the Rabbit Hole with RabbitMQ</vt:lpstr>
      <vt:lpstr>Synchronous Messaging</vt:lpstr>
      <vt:lpstr>Synchronous RPC</vt:lpstr>
      <vt:lpstr>Characteristics of Synchronous RPC</vt:lpstr>
      <vt:lpstr>Transactional RPC</vt:lpstr>
      <vt:lpstr>Do We Need Guarantees?</vt:lpstr>
      <vt:lpstr>Asynchronous Messaging</vt:lpstr>
      <vt:lpstr>Asynchronous RPC</vt:lpstr>
      <vt:lpstr>Characteristics of Asynchronous RPC</vt:lpstr>
      <vt:lpstr>Enter the Rabbit</vt:lpstr>
      <vt:lpstr>Enter the Rabbit</vt:lpstr>
      <vt:lpstr>Enter the Rabbit</vt:lpstr>
      <vt:lpstr>AMQP</vt:lpstr>
      <vt:lpstr>The AMQP Model</vt:lpstr>
      <vt:lpstr>The AMQP Model</vt:lpstr>
      <vt:lpstr>Power in Simplicity</vt:lpstr>
      <vt:lpstr>Exchanges</vt:lpstr>
      <vt:lpstr>Direct Exchange</vt:lpstr>
      <vt:lpstr>Direct Exchange</vt:lpstr>
      <vt:lpstr>PowerPoint Presentation</vt:lpstr>
      <vt:lpstr>Fanout Exchange</vt:lpstr>
      <vt:lpstr>Topic Exchange</vt:lpstr>
      <vt:lpstr>Headers Exchange</vt:lpstr>
      <vt:lpstr>Queues</vt:lpstr>
      <vt:lpstr>Work Queues</vt:lpstr>
      <vt:lpstr>Work Queues</vt:lpstr>
      <vt:lpstr>Remote Procedure Call</vt:lpstr>
      <vt:lpstr>Remote Procedure Call (RPC)</vt:lpstr>
      <vt:lpstr>Publish/Subscribe</vt:lpstr>
      <vt:lpstr>Publish/Subscribe</vt:lpstr>
      <vt:lpstr>Topics</vt:lpstr>
      <vt:lpstr>Topics</vt:lpstr>
      <vt:lpstr>Navigator Work Queue</vt:lpstr>
      <vt:lpstr>Navigator Work Queues</vt:lpstr>
      <vt:lpstr>Navigator Control Exchange</vt:lpstr>
      <vt:lpstr>Navigator Control Exchange</vt:lpstr>
      <vt:lpstr>Navigator Republish</vt:lpstr>
      <vt:lpstr>Navigator Republish Exchange</vt:lpstr>
      <vt:lpstr>Architectural Principals</vt:lpstr>
      <vt:lpstr>Future Topics</vt:lpstr>
      <vt:lpstr>We’re Hiring!</vt:lpstr>
      <vt:lpstr>concurrent-ruby.com</vt:lpstr>
      <vt:lpstr>Jerry D’Antonio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D'Antonio</dc:creator>
  <cp:lastModifiedBy>Jerry D'Antonio</cp:lastModifiedBy>
  <cp:revision>64</cp:revision>
  <dcterms:created xsi:type="dcterms:W3CDTF">2014-04-04T01:30:53Z</dcterms:created>
  <dcterms:modified xsi:type="dcterms:W3CDTF">2014-04-04T13:58:58Z</dcterms:modified>
</cp:coreProperties>
</file>