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1" d="100"/>
          <a:sy n="121" d="100"/>
        </p:scale>
        <p:origin x="-72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41374101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Many manufacturers exercise strict control over what apps they will allow to be published on their TVs.</a:t>
            </a:r>
          </a:p>
          <a:p>
            <a:pPr>
              <a:buNone/>
            </a:pPr>
            <a:r>
              <a:rPr lang="en"/>
              <a:t>Cost of Entry: Price &gt; Cheap TV + Roku/Chromecast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Image source, wikimedia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Image source, wikipedia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Chromecast makes your TV into an accessory for your smartphone or web browser.</a:t>
            </a:r>
          </a:p>
          <a:p>
            <a:pPr>
              <a:buNone/>
            </a:pPr>
            <a:r>
              <a:rPr lang="en"/>
              <a:t>Unlike the Roku, there is no control mechanism built into the Chromecast… it is simply a way for web and mobile apps to display their content.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Google has put forward the Cast API as a general API.  Right now, the Chromecast is the only “normal” device to implement the API (there are some hacked together solutions) but in the future other devices could work with it.</a:t>
            </a:r>
          </a:p>
          <a:p>
            <a:pPr lvl="0" rtl="0">
              <a:buClr>
                <a:schemeClr val="dk1"/>
              </a:buClr>
              <a:buSzPct val="100000"/>
              <a:buFont typeface="Arial"/>
              <a:buNone/>
            </a:pPr>
            <a:r>
              <a:rPr lang="en"/>
              <a:t>(A future version of Android TV, perhaps?)</a:t>
            </a:r>
          </a:p>
          <a:p>
            <a:endParaRPr lang="e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Basically anyone.  Sender SDKs exist for:</a:t>
            </a:r>
          </a:p>
          <a:p>
            <a:pPr lvl="0" rtl="0">
              <a:buClr>
                <a:schemeClr val="dk1"/>
              </a:buClr>
              <a:buSzPct val="100000"/>
              <a:buFont typeface="Arial"/>
              <a:buNone/>
            </a:pPr>
            <a:r>
              <a:rPr lang="en"/>
              <a:t>Android - Cooked into the MediaRouter API</a:t>
            </a:r>
          </a:p>
          <a:p>
            <a:pPr lvl="0" rtl="0">
              <a:buClr>
                <a:schemeClr val="dk1"/>
              </a:buClr>
              <a:buSzPct val="100000"/>
              <a:buFont typeface="Arial"/>
              <a:buNone/>
            </a:pPr>
            <a:r>
              <a:rPr lang="en"/>
              <a:t>iOS</a:t>
            </a:r>
          </a:p>
          <a:p>
            <a:pPr lvl="0" rtl="0">
              <a:buClr>
                <a:schemeClr val="dk1"/>
              </a:buClr>
              <a:buSzPct val="100000"/>
              <a:buFont typeface="Arial"/>
              <a:buNone/>
            </a:pPr>
            <a:r>
              <a:rPr lang="en"/>
              <a:t>Chrome (via Javascript. Requires Chrome plug in. Could support other browsers in the future)</a:t>
            </a:r>
          </a:p>
          <a:p>
            <a:endParaRPr lang="en"/>
          </a:p>
          <a:p>
            <a:endParaRPr lang="e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Google provides a two simple Receiver apps for streaming audio &amp; video:</a:t>
            </a:r>
          </a:p>
          <a:p>
            <a:pPr lvl="0" rtl="0">
              <a:buClr>
                <a:schemeClr val="dk1"/>
              </a:buClr>
              <a:buSzPct val="100000"/>
              <a:buFont typeface="Arial"/>
              <a:buNone/>
            </a:pPr>
            <a:r>
              <a:rPr lang="en"/>
              <a:t>Default Media Receiver - Doesn’t require you to register a Chromecast app.</a:t>
            </a:r>
          </a:p>
          <a:p>
            <a:pPr lvl="0" rtl="0">
              <a:buClr>
                <a:schemeClr val="dk1"/>
              </a:buClr>
              <a:buSzPct val="100000"/>
              <a:buFont typeface="Arial"/>
              <a:buNone/>
            </a:pPr>
            <a:r>
              <a:rPr lang="en"/>
              <a:t>Styled Media Receiver - Allows you to customize UI.</a:t>
            </a:r>
          </a:p>
          <a:p>
            <a:endParaRPr lang="en"/>
          </a:p>
          <a:p>
            <a:endParaRPr lang="e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With a custom Receiver App, the Chromecast can serve much more complicated roles. </a:t>
            </a:r>
          </a:p>
          <a:p>
            <a:pPr lvl="0" rtl="0">
              <a:buClr>
                <a:schemeClr val="dk1"/>
              </a:buClr>
              <a:buSzPct val="100000"/>
              <a:buFont typeface="Arial"/>
              <a:buNone/>
            </a:pPr>
            <a:r>
              <a:rPr lang="en"/>
              <a:t>A few notes to spark some ideas:</a:t>
            </a:r>
          </a:p>
          <a:p>
            <a:pPr lvl="0" rtl="0">
              <a:buClr>
                <a:schemeClr val="dk1"/>
              </a:buClr>
              <a:buSzPct val="100000"/>
              <a:buFont typeface="Arial"/>
              <a:buNone/>
            </a:pPr>
            <a:r>
              <a:rPr lang="en"/>
              <a:t>Receivers can accept connections from multiple senders.</a:t>
            </a:r>
          </a:p>
          <a:p>
            <a:pPr lvl="0" rtl="0">
              <a:buClr>
                <a:schemeClr val="dk1"/>
              </a:buClr>
              <a:buSzPct val="100000"/>
              <a:buFont typeface="Arial"/>
              <a:buNone/>
            </a:pPr>
            <a:r>
              <a:rPr lang="en"/>
              <a:t>Receivers don’t have to exit when the last client disconnects.</a:t>
            </a:r>
          </a:p>
          <a:p>
            <a:endParaRPr lang="en"/>
          </a:p>
          <a:p>
            <a:endParaRPr lang="e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To develop with a Chromecast, you must check “Send this Chromecast’s serial number when checking for updates” in the Chromecast setup application.</a:t>
            </a:r>
          </a:p>
          <a:p>
            <a:pPr lvl="0" rtl="0">
              <a:buClr>
                <a:schemeClr val="dk1"/>
              </a:buClr>
              <a:buSzPct val="100000"/>
              <a:buFont typeface="Arial"/>
              <a:buNone/>
            </a:pPr>
            <a:r>
              <a:rPr lang="en"/>
              <a:t>You must register for a Chromecast developer account to create receiver apps.  ($5)</a:t>
            </a:r>
          </a:p>
          <a:p>
            <a:endParaRPr lang="en"/>
          </a:p>
          <a:p>
            <a:endParaRPr lang="e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Until the app is published, your app will only work on Chromecasts registered on your account.</a:t>
            </a:r>
          </a:p>
          <a:p>
            <a:pPr lvl="0" rtl="0">
              <a:buClr>
                <a:schemeClr val="dk1"/>
              </a:buClr>
              <a:buSzPct val="100000"/>
              <a:buFont typeface="Arial"/>
              <a:buNone/>
            </a:pPr>
            <a:r>
              <a:rPr lang="en"/>
              <a:t>Publishing requires the files to be hosted on an https URL.</a:t>
            </a:r>
          </a:p>
          <a:p>
            <a:pPr lvl="0" rtl="0">
              <a:buClr>
                <a:schemeClr val="dk1"/>
              </a:buClr>
              <a:buSzPct val="100000"/>
              <a:buFont typeface="Arial"/>
              <a:buNone/>
            </a:pPr>
            <a:r>
              <a:rPr lang="en"/>
              <a:t>Once an app is published, it is available to all Chromecast users.</a:t>
            </a:r>
          </a:p>
          <a:p>
            <a:endParaRPr lang="en"/>
          </a:p>
          <a:p>
            <a:endParaRPr lang="e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Varies from platform to platform, but the underlying concepts are the same.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Sender and Receiver are connected via a message bus (over websockets) .</a:t>
            </a:r>
          </a:p>
          <a:p>
            <a:pPr lvl="0" rtl="0">
              <a:buClr>
                <a:schemeClr val="dk1"/>
              </a:buClr>
              <a:buSzPct val="100000"/>
              <a:buFont typeface="Arial"/>
              <a:buNone/>
            </a:pPr>
            <a:r>
              <a:rPr lang="en">
                <a:solidFill>
                  <a:schemeClr val="dk1"/>
                </a:solidFill>
              </a:rPr>
              <a:t>Messages are scoped to a Namespace, and each namespace can be handled separately.</a:t>
            </a:r>
          </a:p>
          <a:p>
            <a:pPr lvl="0" rtl="0">
              <a:buNone/>
            </a:pPr>
            <a:r>
              <a:rPr lang="en"/>
              <a:t>There are predefined messages for media control, your own messages are entirely up to you.</a:t>
            </a:r>
          </a:p>
          <a:p>
            <a:endParaRPr lang="en"/>
          </a:p>
          <a:p>
            <a:endParaRPr lang="e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203"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10 foot experience</a:t>
            </a:r>
          </a:p>
          <a:p>
            <a:pPr lvl="0" rtl="0">
              <a:buClr>
                <a:schemeClr val="dk1"/>
              </a:buClr>
              <a:buSzPct val="100000"/>
              <a:buFont typeface="Arial"/>
              <a:buNone/>
            </a:pPr>
            <a:r>
              <a:rPr lang="en"/>
              <a:t>Big fonts</a:t>
            </a:r>
          </a:p>
          <a:p>
            <a:pPr lvl="0" rtl="0">
              <a:buClr>
                <a:schemeClr val="dk1"/>
              </a:buClr>
              <a:buSzPct val="100000"/>
              <a:buFont typeface="Arial"/>
              <a:buNone/>
            </a:pPr>
            <a:r>
              <a:rPr lang="en"/>
              <a:t>Minimal text</a:t>
            </a:r>
          </a:p>
          <a:p>
            <a:pPr lvl="0" rtl="0">
              <a:buClr>
                <a:schemeClr val="dk1"/>
              </a:buClr>
              <a:buSzPct val="100000"/>
              <a:buFont typeface="Arial"/>
              <a:buNone/>
            </a:pPr>
            <a:r>
              <a:rPr lang="en"/>
              <a:t>Authentication stories</a:t>
            </a:r>
          </a:p>
          <a:p>
            <a:pPr lvl="0" rtl="0">
              <a:buClr>
                <a:schemeClr val="dk1"/>
              </a:buClr>
              <a:buSzPct val="100000"/>
              <a:buFont typeface="Arial"/>
              <a:buNone/>
            </a:pPr>
            <a:r>
              <a:rPr lang="en"/>
              <a:t>Leverage OAUTH or Roku’s authentication flow to make this process as painless as possible</a:t>
            </a:r>
          </a:p>
          <a:p>
            <a:endParaRPr lang="en"/>
          </a:p>
          <a:p>
            <a:endParaRPr lang="e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Smart TV devices all support different ranges of codecs and containers.  Do your research!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More than 95% of US Households own at least 1 TV, 114m households.</a:t>
            </a:r>
          </a:p>
          <a:p>
            <a:pPr lvl="0" rtl="0">
              <a:buNone/>
            </a:pPr>
            <a:r>
              <a:rPr lang="en"/>
              <a:t>Many TVs are in other environments: Airports, Waiting rooms, bars, etc.</a:t>
            </a:r>
          </a:p>
          <a:p>
            <a:endParaRPr lang="e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Fundamentally just another Android TV device like OUYA</a:t>
            </a:r>
          </a:p>
          <a:p>
            <a:pPr lvl="0" rtl="0">
              <a:buClr>
                <a:schemeClr val="dk1"/>
              </a:buClr>
              <a:buSzPct val="100000"/>
              <a:buFont typeface="Arial"/>
              <a:buNone/>
            </a:pPr>
            <a:r>
              <a:rPr lang="en"/>
              <a:t>Android capabilities</a:t>
            </a:r>
          </a:p>
          <a:p>
            <a:pPr lvl="0" rtl="0">
              <a:buNone/>
            </a:pPr>
            <a:r>
              <a:rPr lang="en"/>
              <a:t>It’s been out for 2 days, give me a break!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marL="0" algn="ctr">
              <a:spcBef>
                <a:spcPts val="0"/>
              </a:spcBef>
              <a:buClr>
                <a:schemeClr val="lt2"/>
              </a:buClr>
              <a:buNone/>
              <a:defRPr>
                <a:solidFill>
                  <a:schemeClr val="lt2"/>
                </a:solidFill>
              </a:defRPr>
            </a:lvl1pPr>
            <a:lvl2pPr marL="0" indent="190500" algn="ctr">
              <a:spcBef>
                <a:spcPts val="0"/>
              </a:spcBef>
              <a:buClr>
                <a:schemeClr val="lt2"/>
              </a:buClr>
              <a:buSzPct val="100000"/>
              <a:buNone/>
              <a:defRPr sz="3000">
                <a:solidFill>
                  <a:schemeClr val="lt2"/>
                </a:solidFill>
              </a:defRPr>
            </a:lvl2pPr>
            <a:lvl3pPr marL="0" indent="190500" algn="ctr">
              <a:spcBef>
                <a:spcPts val="0"/>
              </a:spcBef>
              <a:buClr>
                <a:schemeClr val="lt2"/>
              </a:buClr>
              <a:buSzPct val="100000"/>
              <a:buNone/>
              <a:defRPr sz="3000">
                <a:solidFill>
                  <a:schemeClr val="lt2"/>
                </a:solidFill>
              </a:defRPr>
            </a:lvl3pPr>
            <a:lvl4pPr marL="0" indent="190500" algn="ctr">
              <a:spcBef>
                <a:spcPts val="0"/>
              </a:spcBef>
              <a:buClr>
                <a:schemeClr val="lt2"/>
              </a:buClr>
              <a:buSzPct val="100000"/>
              <a:buNone/>
              <a:defRPr sz="3000">
                <a:solidFill>
                  <a:schemeClr val="lt2"/>
                </a:solidFill>
              </a:defRPr>
            </a:lvl4pPr>
            <a:lvl5pPr marL="0" indent="190500" algn="ctr">
              <a:spcBef>
                <a:spcPts val="0"/>
              </a:spcBef>
              <a:buClr>
                <a:schemeClr val="lt2"/>
              </a:buClr>
              <a:buSzPct val="100000"/>
              <a:buNone/>
              <a:defRPr sz="3000">
                <a:solidFill>
                  <a:schemeClr val="lt2"/>
                </a:solidFill>
              </a:defRPr>
            </a:lvl5pPr>
            <a:lvl6pPr marL="0" indent="190500" algn="ctr">
              <a:spcBef>
                <a:spcPts val="0"/>
              </a:spcBef>
              <a:buClr>
                <a:schemeClr val="lt2"/>
              </a:buClr>
              <a:buSzPct val="100000"/>
              <a:buNone/>
              <a:defRPr sz="3000">
                <a:solidFill>
                  <a:schemeClr val="lt2"/>
                </a:solidFill>
              </a:defRPr>
            </a:lvl6pPr>
            <a:lvl7pPr marL="0" indent="190500" algn="ctr">
              <a:spcBef>
                <a:spcPts val="0"/>
              </a:spcBef>
              <a:buClr>
                <a:schemeClr val="lt2"/>
              </a:buClr>
              <a:buSzPct val="100000"/>
              <a:buNone/>
              <a:defRPr sz="3000">
                <a:solidFill>
                  <a:schemeClr val="lt2"/>
                </a:solidFill>
              </a:defRPr>
            </a:lvl7pPr>
            <a:lvl8pPr marL="0" indent="190500" algn="ctr">
              <a:spcBef>
                <a:spcPts val="0"/>
              </a:spcBef>
              <a:buClr>
                <a:schemeClr val="lt2"/>
              </a:buClr>
              <a:buSzPct val="100000"/>
              <a:buNone/>
              <a:defRPr sz="3000">
                <a:solidFill>
                  <a:schemeClr val="lt2"/>
                </a:solidFill>
              </a:defRPr>
            </a:lvl8pPr>
            <a:lvl9pPr marL="0" indent="190500"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lgn="ctr" rtl="0">
              <a:spcBef>
                <a:spcPts val="0"/>
              </a:spcBef>
              <a:buSzPct val="100000"/>
              <a:buNone/>
              <a:defRPr sz="1800"/>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3" name="Shape 13"/>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7" name="Shape 17"/>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lgn="ctr">
              <a:spcBef>
                <a:spcPts val="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marL="0" algn="ctr" rtl="0">
              <a:spcBef>
                <a:spcPts val="0"/>
              </a:spcBef>
              <a:buClr>
                <a:schemeClr val="lt2"/>
              </a:buClr>
              <a:buNone/>
              <a:defRPr>
                <a:solidFill>
                  <a:schemeClr val="lt2"/>
                </a:solidFill>
              </a:defRPr>
            </a:lvl1pPr>
            <a:lvl2pPr marL="0" indent="190500" algn="ctr" rtl="0">
              <a:spcBef>
                <a:spcPts val="0"/>
              </a:spcBef>
              <a:buClr>
                <a:schemeClr val="lt2"/>
              </a:buClr>
              <a:buSzPct val="100000"/>
              <a:buNone/>
              <a:defRPr sz="3000">
                <a:solidFill>
                  <a:schemeClr val="lt2"/>
                </a:solidFill>
              </a:defRPr>
            </a:lvl2pPr>
            <a:lvl3pPr marL="0" indent="190500" algn="ctr" rtl="0">
              <a:spcBef>
                <a:spcPts val="0"/>
              </a:spcBef>
              <a:buClr>
                <a:schemeClr val="lt2"/>
              </a:buClr>
              <a:buSzPct val="100000"/>
              <a:buNone/>
              <a:defRPr sz="3000">
                <a:solidFill>
                  <a:schemeClr val="lt2"/>
                </a:solidFill>
              </a:defRPr>
            </a:lvl3pPr>
            <a:lvl4pPr marL="0" indent="190500" algn="ctr" rtl="0">
              <a:spcBef>
                <a:spcPts val="0"/>
              </a:spcBef>
              <a:buClr>
                <a:schemeClr val="lt2"/>
              </a:buClr>
              <a:buSzPct val="100000"/>
              <a:buNone/>
              <a:defRPr sz="3000">
                <a:solidFill>
                  <a:schemeClr val="lt2"/>
                </a:solidFill>
              </a:defRPr>
            </a:lvl4pPr>
            <a:lvl5pPr marL="0" indent="190500" algn="ctr" rtl="0">
              <a:spcBef>
                <a:spcPts val="0"/>
              </a:spcBef>
              <a:buClr>
                <a:schemeClr val="lt2"/>
              </a:buClr>
              <a:buSzPct val="100000"/>
              <a:buNone/>
              <a:defRPr sz="3000">
                <a:solidFill>
                  <a:schemeClr val="lt2"/>
                </a:solidFill>
              </a:defRPr>
            </a:lvl5pPr>
            <a:lvl6pPr marL="0" indent="190500" algn="ctr" rtl="0">
              <a:spcBef>
                <a:spcPts val="0"/>
              </a:spcBef>
              <a:buClr>
                <a:schemeClr val="lt2"/>
              </a:buClr>
              <a:buSzPct val="100000"/>
              <a:buNone/>
              <a:defRPr sz="3000">
                <a:solidFill>
                  <a:schemeClr val="lt2"/>
                </a:solidFill>
              </a:defRPr>
            </a:lvl6pPr>
            <a:lvl7pPr marL="0" indent="190500" algn="ctr" rtl="0">
              <a:spcBef>
                <a:spcPts val="0"/>
              </a:spcBef>
              <a:buClr>
                <a:schemeClr val="lt2"/>
              </a:buClr>
              <a:buSzPct val="100000"/>
              <a:buNone/>
              <a:defRPr sz="3000">
                <a:solidFill>
                  <a:schemeClr val="lt2"/>
                </a:solidFill>
              </a:defRPr>
            </a:lvl7pPr>
            <a:lvl8pPr marL="0" indent="190500" algn="ctr" rtl="0">
              <a:spcBef>
                <a:spcPts val="0"/>
              </a:spcBef>
              <a:buClr>
                <a:schemeClr val="lt2"/>
              </a:buClr>
              <a:buSzPct val="100000"/>
              <a:buNone/>
              <a:defRPr sz="3000">
                <a:solidFill>
                  <a:schemeClr val="lt2"/>
                </a:solidFill>
              </a:defRPr>
            </a:lvl8pPr>
            <a:lvl9pPr marL="0" indent="190500" algn="ctr" rtl="0">
              <a:spcBef>
                <a:spcPts val="0"/>
              </a:spcBef>
              <a:buClr>
                <a:schemeClr val="lt2"/>
              </a:buClr>
              <a:buSzPct val="100000"/>
              <a:buNone/>
              <a:defRPr sz="3000">
                <a:solidFill>
                  <a:schemeClr val="lt2"/>
                </a:solidFill>
              </a:defRPr>
            </a:lvl9pPr>
          </a:lstStyle>
          <a:p>
            <a:endParaRPr/>
          </a:p>
        </p:txBody>
      </p:sp>
      <p:sp>
        <p:nvSpPr>
          <p:cNvPr id="28" name="Shape 28"/>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indent="304800" algn="ctr" rtl="0">
              <a:buSzPct val="100000"/>
              <a:defRPr sz="4800"/>
            </a:lvl1pPr>
            <a:lvl2pPr indent="304800" algn="ctr" rtl="0">
              <a:buSzPct val="100000"/>
              <a:defRPr sz="4800"/>
            </a:lvl2pPr>
            <a:lvl3pPr indent="304800" algn="ctr" rtl="0">
              <a:buSzPct val="100000"/>
              <a:defRPr sz="4800"/>
            </a:lvl3pPr>
            <a:lvl4pPr indent="304800" algn="ctr" rtl="0">
              <a:buSzPct val="100000"/>
              <a:defRPr sz="4800"/>
            </a:lvl4pPr>
            <a:lvl5pPr indent="304800" algn="ctr" rtl="0">
              <a:buSzPct val="100000"/>
              <a:defRPr sz="4800"/>
            </a:lvl5pPr>
            <a:lvl6pPr indent="304800" algn="ctr" rtl="0">
              <a:buSzPct val="100000"/>
              <a:defRPr sz="4800"/>
            </a:lvl6pPr>
            <a:lvl7pPr indent="304800" algn="ctr" rtl="0">
              <a:buSzPct val="100000"/>
              <a:defRPr sz="4800"/>
            </a:lvl7pPr>
            <a:lvl8pPr indent="304800" algn="ctr" rtl="0">
              <a:buSzPct val="100000"/>
              <a:defRPr sz="4800"/>
            </a:lvl8pPr>
            <a:lvl9pPr indent="304800" algn="ctr" rtl="0">
              <a:buSzPct val="100000"/>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1" name="Shape 31"/>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lt1"/>
              </a:buClr>
              <a:buSzPct val="100000"/>
              <a:buNone/>
              <a:defRPr sz="3600" b="1">
                <a:solidFill>
                  <a:schemeClr val="lt1"/>
                </a:solidFill>
              </a:defRPr>
            </a:lvl1pPr>
            <a:lvl2pPr marL="0" indent="228600">
              <a:buClr>
                <a:schemeClr val="lt1"/>
              </a:buClr>
              <a:buSzPct val="100000"/>
              <a:buNone/>
              <a:defRPr sz="3600" b="1">
                <a:solidFill>
                  <a:schemeClr val="lt1"/>
                </a:solidFill>
              </a:defRPr>
            </a:lvl2pPr>
            <a:lvl3pPr marL="0" indent="228600">
              <a:buClr>
                <a:schemeClr val="lt1"/>
              </a:buClr>
              <a:buSzPct val="100000"/>
              <a:buNone/>
              <a:defRPr sz="3600" b="1">
                <a:solidFill>
                  <a:schemeClr val="lt1"/>
                </a:solidFill>
              </a:defRPr>
            </a:lvl3pPr>
            <a:lvl4pPr marL="0" indent="228600">
              <a:buClr>
                <a:schemeClr val="lt1"/>
              </a:buClr>
              <a:buSzPct val="100000"/>
              <a:buNone/>
              <a:defRPr sz="3600" b="1">
                <a:solidFill>
                  <a:schemeClr val="lt1"/>
                </a:solidFill>
              </a:defRPr>
            </a:lvl4pPr>
            <a:lvl5pPr marL="0" indent="228600">
              <a:buClr>
                <a:schemeClr val="lt1"/>
              </a:buClr>
              <a:buSzPct val="100000"/>
              <a:buNone/>
              <a:defRPr sz="3600" b="1">
                <a:solidFill>
                  <a:schemeClr val="lt1"/>
                </a:solidFill>
              </a:defRPr>
            </a:lvl5pPr>
            <a:lvl6pPr marL="0" indent="228600">
              <a:buClr>
                <a:schemeClr val="lt1"/>
              </a:buClr>
              <a:buSzPct val="100000"/>
              <a:buNone/>
              <a:defRPr sz="3600" b="1">
                <a:solidFill>
                  <a:schemeClr val="lt1"/>
                </a:solidFill>
              </a:defRPr>
            </a:lvl6pPr>
            <a:lvl7pPr marL="0" indent="228600">
              <a:buClr>
                <a:schemeClr val="lt1"/>
              </a:buClr>
              <a:buSzPct val="100000"/>
              <a:buNone/>
              <a:defRPr sz="3600" b="1">
                <a:solidFill>
                  <a:schemeClr val="lt1"/>
                </a:solidFill>
              </a:defRPr>
            </a:lvl7pPr>
            <a:lvl8pPr marL="0" indent="228600">
              <a:buClr>
                <a:schemeClr val="lt1"/>
              </a:buClr>
              <a:buSzPct val="100000"/>
              <a:buNone/>
              <a:defRPr sz="3600" b="1">
                <a:solidFill>
                  <a:schemeClr val="lt1"/>
                </a:solidFill>
              </a:defRPr>
            </a:lvl8pPr>
            <a:lvl9pPr marL="0" indent="228600">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lt1"/>
              </a:buClr>
              <a:buSzPct val="100000"/>
              <a:defRPr sz="3000">
                <a:solidFill>
                  <a:schemeClr val="lt1"/>
                </a:solidFill>
              </a:defRPr>
            </a:lvl1pPr>
            <a:lvl2pPr marL="742950" indent="-133350">
              <a:spcBef>
                <a:spcPts val="480"/>
              </a:spcBef>
              <a:buClr>
                <a:schemeClr val="lt1"/>
              </a:buClr>
              <a:buSzPct val="100000"/>
              <a:defRPr sz="2400">
                <a:solidFill>
                  <a:schemeClr val="lt1"/>
                </a:solidFill>
              </a:defRPr>
            </a:lvl2pPr>
            <a:lvl3pPr marL="1143000" indent="-76200">
              <a:spcBef>
                <a:spcPts val="480"/>
              </a:spcBef>
              <a:buClr>
                <a:schemeClr val="lt1"/>
              </a:buClr>
              <a:buSzPct val="100000"/>
              <a:defRPr sz="2400">
                <a:solidFill>
                  <a:schemeClr val="lt1"/>
                </a:solidFill>
              </a:defRPr>
            </a:lvl3pPr>
            <a:lvl4pPr marL="1600200" indent="-114300">
              <a:spcBef>
                <a:spcPts val="360"/>
              </a:spcBef>
              <a:buClr>
                <a:schemeClr val="lt1"/>
              </a:buClr>
              <a:buSzPct val="100000"/>
              <a:defRPr sz="1800">
                <a:solidFill>
                  <a:schemeClr val="lt1"/>
                </a:solidFill>
              </a:defRPr>
            </a:lvl4pPr>
            <a:lvl5pPr marL="2057400" indent="-114300">
              <a:spcBef>
                <a:spcPts val="360"/>
              </a:spcBef>
              <a:buClr>
                <a:schemeClr val="lt1"/>
              </a:buClr>
              <a:buSzPct val="100000"/>
              <a:defRPr sz="1800">
                <a:solidFill>
                  <a:schemeClr val="lt1"/>
                </a:solidFill>
              </a:defRPr>
            </a:lvl5pPr>
            <a:lvl6pPr marL="2514600" indent="-114300">
              <a:spcBef>
                <a:spcPts val="360"/>
              </a:spcBef>
              <a:buClr>
                <a:schemeClr val="lt1"/>
              </a:buClr>
              <a:buSzPct val="100000"/>
              <a:defRPr sz="1800">
                <a:solidFill>
                  <a:schemeClr val="lt1"/>
                </a:solidFill>
              </a:defRPr>
            </a:lvl6pPr>
            <a:lvl7pPr marL="2971800" indent="-114300">
              <a:spcBef>
                <a:spcPts val="360"/>
              </a:spcBef>
              <a:buClr>
                <a:schemeClr val="lt1"/>
              </a:buClr>
              <a:buSzPct val="100000"/>
              <a:defRPr sz="1800">
                <a:solidFill>
                  <a:schemeClr val="lt1"/>
                </a:solidFill>
              </a:defRPr>
            </a:lvl7pPr>
            <a:lvl8pPr marL="3429000" indent="-114300">
              <a:spcBef>
                <a:spcPts val="360"/>
              </a:spcBef>
              <a:buClr>
                <a:schemeClr val="lt1"/>
              </a:buClr>
              <a:buSzPct val="100000"/>
              <a:defRPr sz="1800">
                <a:solidFill>
                  <a:schemeClr val="lt1"/>
                </a:solidFill>
              </a:defRPr>
            </a:lvl8pPr>
            <a:lvl9pPr marL="3886200" indent="-114300">
              <a:spcBef>
                <a:spcPts val="360"/>
              </a:spcBef>
              <a:buClr>
                <a:schemeClr val="lt1"/>
              </a:buClr>
              <a:buSzPct val="100000"/>
              <a:defRPr sz="1800">
                <a:solidFill>
                  <a:schemeClr val="lt1"/>
                </a:solidFill>
              </a:defRPr>
            </a:lvl9pPr>
          </a:lstStyle>
          <a:p>
            <a:endParaRPr/>
          </a:p>
        </p:txBody>
      </p:sp>
      <p:pic>
        <p:nvPicPr>
          <p:cNvPr id="7" name="Shape 7"/>
          <p:cNvPicPr preferRelativeResize="0"/>
          <p:nvPr/>
        </p:nvPicPr>
        <p:blipFill>
          <a:blip r:embed="rId8"/>
          <a:stretch>
            <a:fillRect/>
          </a:stretch>
        </p:blipFill>
        <p:spPr>
          <a:xfrm>
            <a:off x="7021175" y="4310050"/>
            <a:ext cx="1982850" cy="728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rtl="0">
              <a:buClr>
                <a:schemeClr val="lt1"/>
              </a:buClr>
              <a:buSzPct val="100000"/>
              <a:buNone/>
              <a:defRPr sz="3600" b="1">
                <a:solidFill>
                  <a:schemeClr val="lt1"/>
                </a:solidFill>
              </a:defRPr>
            </a:lvl1pPr>
            <a:lvl2pPr marL="0" indent="228600" rtl="0">
              <a:buClr>
                <a:schemeClr val="lt1"/>
              </a:buClr>
              <a:buSzPct val="100000"/>
              <a:buNone/>
              <a:defRPr sz="3600" b="1">
                <a:solidFill>
                  <a:schemeClr val="lt1"/>
                </a:solidFill>
              </a:defRPr>
            </a:lvl2pPr>
            <a:lvl3pPr marL="0" indent="228600" rtl="0">
              <a:buClr>
                <a:schemeClr val="lt1"/>
              </a:buClr>
              <a:buSzPct val="100000"/>
              <a:buNone/>
              <a:defRPr sz="3600" b="1">
                <a:solidFill>
                  <a:schemeClr val="lt1"/>
                </a:solidFill>
              </a:defRPr>
            </a:lvl3pPr>
            <a:lvl4pPr marL="0" indent="228600" rtl="0">
              <a:buClr>
                <a:schemeClr val="lt1"/>
              </a:buClr>
              <a:buSzPct val="100000"/>
              <a:buNone/>
              <a:defRPr sz="3600" b="1">
                <a:solidFill>
                  <a:schemeClr val="lt1"/>
                </a:solidFill>
              </a:defRPr>
            </a:lvl4pPr>
            <a:lvl5pPr marL="0" indent="228600" rtl="0">
              <a:buClr>
                <a:schemeClr val="lt1"/>
              </a:buClr>
              <a:buSzPct val="100000"/>
              <a:buNone/>
              <a:defRPr sz="3600" b="1">
                <a:solidFill>
                  <a:schemeClr val="lt1"/>
                </a:solidFill>
              </a:defRPr>
            </a:lvl5pPr>
            <a:lvl6pPr marL="0" indent="228600" rtl="0">
              <a:buClr>
                <a:schemeClr val="lt1"/>
              </a:buClr>
              <a:buSzPct val="100000"/>
              <a:buNone/>
              <a:defRPr sz="3600" b="1">
                <a:solidFill>
                  <a:schemeClr val="lt1"/>
                </a:solidFill>
              </a:defRPr>
            </a:lvl6pPr>
            <a:lvl7pPr marL="0" indent="228600" rtl="0">
              <a:buClr>
                <a:schemeClr val="lt1"/>
              </a:buClr>
              <a:buSzPct val="100000"/>
              <a:buNone/>
              <a:defRPr sz="3600" b="1">
                <a:solidFill>
                  <a:schemeClr val="lt1"/>
                </a:solidFill>
              </a:defRPr>
            </a:lvl7pPr>
            <a:lvl8pPr marL="0" indent="228600" rtl="0">
              <a:buClr>
                <a:schemeClr val="lt1"/>
              </a:buClr>
              <a:buSzPct val="100000"/>
              <a:buNone/>
              <a:defRPr sz="3600" b="1">
                <a:solidFill>
                  <a:schemeClr val="lt1"/>
                </a:solidFill>
              </a:defRPr>
            </a:lvl8pPr>
            <a:lvl9pPr marL="0" indent="228600" rtl="0">
              <a:buClr>
                <a:schemeClr val="lt1"/>
              </a:buClr>
              <a:buSzPct val="100000"/>
              <a:buNone/>
              <a:defRPr sz="3600" b="1">
                <a:solidFill>
                  <a:schemeClr val="lt1"/>
                </a:solidFill>
              </a:defRPr>
            </a:lvl9pPr>
          </a:lstStyle>
          <a:p>
            <a:endParaRPr/>
          </a:p>
        </p:txBody>
      </p:sp>
      <p:sp>
        <p:nvSpPr>
          <p:cNvPr id="25" name="Shape 2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rtl="0">
              <a:spcBef>
                <a:spcPts val="600"/>
              </a:spcBef>
              <a:buClr>
                <a:schemeClr val="lt1"/>
              </a:buClr>
              <a:buSzPct val="100000"/>
              <a:defRPr sz="3000">
                <a:solidFill>
                  <a:schemeClr val="lt1"/>
                </a:solidFill>
              </a:defRPr>
            </a:lvl1pPr>
            <a:lvl2pPr marL="742950" indent="-133350" rtl="0">
              <a:spcBef>
                <a:spcPts val="480"/>
              </a:spcBef>
              <a:buClr>
                <a:schemeClr val="lt1"/>
              </a:buClr>
              <a:buSzPct val="100000"/>
              <a:defRPr sz="2400">
                <a:solidFill>
                  <a:schemeClr val="lt1"/>
                </a:solidFill>
              </a:defRPr>
            </a:lvl2pPr>
            <a:lvl3pPr marL="1143000" indent="-76200" rtl="0">
              <a:spcBef>
                <a:spcPts val="480"/>
              </a:spcBef>
              <a:buClr>
                <a:schemeClr val="lt1"/>
              </a:buClr>
              <a:buSzPct val="100000"/>
              <a:defRPr sz="2400">
                <a:solidFill>
                  <a:schemeClr val="lt1"/>
                </a:solidFill>
              </a:defRPr>
            </a:lvl3pPr>
            <a:lvl4pPr marL="1600200" indent="-114300" rtl="0">
              <a:spcBef>
                <a:spcPts val="360"/>
              </a:spcBef>
              <a:buClr>
                <a:schemeClr val="lt1"/>
              </a:buClr>
              <a:buSzPct val="100000"/>
              <a:defRPr sz="1800">
                <a:solidFill>
                  <a:schemeClr val="lt1"/>
                </a:solidFill>
              </a:defRPr>
            </a:lvl4pPr>
            <a:lvl5pPr marL="2057400" indent="-114300" rtl="0">
              <a:spcBef>
                <a:spcPts val="360"/>
              </a:spcBef>
              <a:buClr>
                <a:schemeClr val="lt1"/>
              </a:buClr>
              <a:buSzPct val="100000"/>
              <a:defRPr sz="1800">
                <a:solidFill>
                  <a:schemeClr val="lt1"/>
                </a:solidFill>
              </a:defRPr>
            </a:lvl5pPr>
            <a:lvl6pPr marL="2514600" indent="-114300" rtl="0">
              <a:spcBef>
                <a:spcPts val="360"/>
              </a:spcBef>
              <a:buClr>
                <a:schemeClr val="lt1"/>
              </a:buClr>
              <a:buSzPct val="100000"/>
              <a:defRPr sz="1800">
                <a:solidFill>
                  <a:schemeClr val="lt1"/>
                </a:solidFill>
              </a:defRPr>
            </a:lvl6pPr>
            <a:lvl7pPr marL="2971800" indent="-114300" rtl="0">
              <a:spcBef>
                <a:spcPts val="360"/>
              </a:spcBef>
              <a:buClr>
                <a:schemeClr val="lt1"/>
              </a:buClr>
              <a:buSzPct val="100000"/>
              <a:defRPr sz="1800">
                <a:solidFill>
                  <a:schemeClr val="lt1"/>
                </a:solidFill>
              </a:defRPr>
            </a:lvl7pPr>
            <a:lvl8pPr marL="3429000" indent="-114300" rtl="0">
              <a:spcBef>
                <a:spcPts val="360"/>
              </a:spcBef>
              <a:buClr>
                <a:schemeClr val="lt1"/>
              </a:buClr>
              <a:buSzPct val="100000"/>
              <a:defRPr sz="1800">
                <a:solidFill>
                  <a:schemeClr val="lt1"/>
                </a:solidFill>
              </a:defRPr>
            </a:lvl8pPr>
            <a:lvl9pPr marL="3886200" indent="-114300" rtl="0">
              <a:spcBef>
                <a:spcPts val="360"/>
              </a:spcBef>
              <a:buClr>
                <a:schemeClr val="lt1"/>
              </a:buClr>
              <a:buSzPct val="100000"/>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bit.ly/rokudev"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jp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cast.google.com/publish/"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sdkdocs.roku.com/" TargetMode="External"/><Relationship Id="rId4" Type="http://schemas.openxmlformats.org/officeDocument/2006/relationships/hyperlink" Target="http://www.roku.com/developer" TargetMode="External"/><Relationship Id="rId5" Type="http://schemas.openxmlformats.org/officeDocument/2006/relationships/hyperlink" Target="https://developers.google.com/cast/"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mailto:ben@skyironstudio.com" TargetMode="External"/><Relationship Id="rId4" Type="http://schemas.openxmlformats.org/officeDocument/2006/relationships/hyperlink" Target="http://bit.ly/chromecast_roku"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buNone/>
            </a:pPr>
            <a:r>
              <a:rPr lang="en"/>
              <a:t>Chromecast and Roku</a:t>
            </a:r>
          </a:p>
        </p:txBody>
      </p:sp>
      <p:sp>
        <p:nvSpPr>
          <p:cNvPr id="43" name="Shape 43"/>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a:buNone/>
            </a:pPr>
            <a:r>
              <a:rPr lang="en"/>
              <a:t>Developing for the Big Screen</a:t>
            </a:r>
          </a:p>
        </p:txBody>
      </p:sp>
      <p:sp>
        <p:nvSpPr>
          <p:cNvPr id="44" name="Shape 44"/>
          <p:cNvSpPr txBox="1"/>
          <p:nvPr/>
        </p:nvSpPr>
        <p:spPr>
          <a:xfrm>
            <a:off x="2189700" y="3513825"/>
            <a:ext cx="4764599" cy="784799"/>
          </a:xfrm>
          <a:prstGeom prst="rect">
            <a:avLst/>
          </a:prstGeom>
        </p:spPr>
        <p:txBody>
          <a:bodyPr lIns="91425" tIns="91425" rIns="91425" bIns="91425" anchor="t" anchorCtr="0">
            <a:noAutofit/>
          </a:bodyPr>
          <a:lstStyle/>
          <a:p>
            <a:pPr lvl="0" algn="ctr" rtl="0">
              <a:buNone/>
            </a:pPr>
            <a:r>
              <a:rPr lang="en" sz="2400">
                <a:solidFill>
                  <a:schemeClr val="lt1"/>
                </a:solidFill>
              </a:rPr>
              <a:t>Ben Von Handorf</a:t>
            </a:r>
          </a:p>
          <a:p>
            <a:pPr algn="ctr">
              <a:buNone/>
            </a:pPr>
            <a:r>
              <a:rPr lang="en" sz="2400">
                <a:solidFill>
                  <a:schemeClr val="lt1"/>
                </a:solidFill>
              </a:rPr>
              <a:t>ben@skyironstudio.com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Why NOT Smart TVs?</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No clear market leader</a:t>
            </a:r>
          </a:p>
          <a:p>
            <a:pPr lvl="0" rtl="0">
              <a:buNone/>
            </a:pPr>
            <a:r>
              <a:rPr lang="en"/>
              <a:t>Not all have public SDKs</a:t>
            </a:r>
          </a:p>
          <a:p>
            <a:pPr lvl="0" rtl="0">
              <a:buNone/>
            </a:pPr>
            <a:r>
              <a:rPr lang="en"/>
              <a:t>Strict review</a:t>
            </a:r>
          </a:p>
          <a:p>
            <a:pPr lvl="0">
              <a:buNone/>
            </a:pPr>
            <a:r>
              <a:rPr lang="en"/>
              <a:t>Increased cost of entry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2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xEl>
                                              <p:pRg st="1" end="1"/>
                                            </p:txEl>
                                          </p:spTgt>
                                        </p:tgtEl>
                                        <p:attrNameLst>
                                          <p:attrName>style.visibility</p:attrName>
                                        </p:attrNameLst>
                                      </p:cBhvr>
                                      <p:to>
                                        <p:strVal val="visible"/>
                                      </p:to>
                                    </p:set>
                                    <p:animEffect transition="in" filter="fade">
                                      <p:cBhvr>
                                        <p:cTn id="12" dur="200"/>
                                        <p:tgtEl>
                                          <p:spTgt spid="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xEl>
                                              <p:pRg st="2" end="2"/>
                                            </p:txEl>
                                          </p:spTgt>
                                        </p:tgtEl>
                                        <p:attrNameLst>
                                          <p:attrName>style.visibility</p:attrName>
                                        </p:attrNameLst>
                                      </p:cBhvr>
                                      <p:to>
                                        <p:strVal val="visible"/>
                                      </p:to>
                                    </p:set>
                                    <p:animEffect transition="in" filter="fade">
                                      <p:cBhvr>
                                        <p:cTn id="17" dur="200"/>
                                        <p:tgtEl>
                                          <p:spTgt spid="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
                                            <p:txEl>
                                              <p:pRg st="3" end="3"/>
                                            </p:txEl>
                                          </p:spTgt>
                                        </p:tgtEl>
                                        <p:attrNameLst>
                                          <p:attrName>style.visibility</p:attrName>
                                        </p:attrNameLst>
                                      </p:cBhvr>
                                      <p:to>
                                        <p:strVal val="visible"/>
                                      </p:to>
                                    </p:set>
                                    <p:animEffect transition="in" filter="fade">
                                      <p:cBhvr>
                                        <p:cTn id="22" dur="200"/>
                                        <p:tgtEl>
                                          <p:spTgt spid="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Why NOT &lt;others/&gt;?</a:t>
            </a:r>
          </a:p>
        </p:txBody>
      </p:sp>
      <p:sp>
        <p:nvSpPr>
          <p:cNvPr id="103" name="Shape 10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Many players</a:t>
            </a:r>
          </a:p>
          <a:p>
            <a:pPr lvl="0" rtl="0">
              <a:buNone/>
            </a:pPr>
            <a:r>
              <a:rPr lang="en"/>
              <a:t>60 minutes</a:t>
            </a:r>
          </a:p>
          <a:p>
            <a:pPr>
              <a:buNone/>
            </a:pPr>
            <a:r>
              <a:rPr lang="en"/>
              <a:t>Most interesting platforms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2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2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Effect transition="in" filter="fade">
                                      <p:cBhvr>
                                        <p:cTn id="17" dur="2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Roku Development</a:t>
            </a:r>
          </a:p>
        </p:txBody>
      </p:sp>
      <p:sp>
        <p:nvSpPr>
          <p:cNvPr id="109" name="Shape 109"/>
          <p:cNvSpPr txBox="1"/>
          <p:nvPr/>
        </p:nvSpPr>
        <p:spPr>
          <a:xfrm>
            <a:off x="457200" y="3640000"/>
            <a:ext cx="8229600" cy="1053000"/>
          </a:xfrm>
          <a:prstGeom prst="rect">
            <a:avLst/>
          </a:prstGeom>
        </p:spPr>
        <p:txBody>
          <a:bodyPr lIns="91425" tIns="91425" rIns="91425" bIns="91425" anchor="t" anchorCtr="0">
            <a:noAutofit/>
          </a:bodyPr>
          <a:lstStyle/>
          <a:p>
            <a:pPr lvl="0" rtl="0">
              <a:buNone/>
            </a:pPr>
            <a:r>
              <a:rPr lang="en">
                <a:solidFill>
                  <a:srgbClr val="FFFFFF"/>
                </a:solidFill>
              </a:rPr>
              <a:t>Slides for the Roku section of this presentation can be downloaded onto any Roku device by going to </a:t>
            </a:r>
            <a:r>
              <a:rPr lang="en" u="sng">
                <a:solidFill>
                  <a:schemeClr val="hlink"/>
                </a:solidFill>
                <a:hlinkClick r:id="rId3"/>
              </a:rPr>
              <a:t>http://bit.ly/rokudev</a:t>
            </a:r>
            <a:r>
              <a:rPr lang="en">
                <a:solidFill>
                  <a:srgbClr val="FFFFFF"/>
                </a:solidFill>
              </a:rPr>
              <a:t> and adding the channel to your account.</a:t>
            </a:r>
          </a:p>
          <a:p>
            <a:endParaRPr lang="en">
              <a:solidFill>
                <a:srgbClr val="FFFFFF"/>
              </a:solidFill>
            </a:endParaRPr>
          </a:p>
        </p:txBody>
      </p:sp>
      <p:pic>
        <p:nvPicPr>
          <p:cNvPr id="110" name="Shape 110"/>
          <p:cNvPicPr preferRelativeResize="0"/>
          <p:nvPr/>
        </p:nvPicPr>
        <p:blipFill>
          <a:blip r:embed="rId4"/>
          <a:stretch>
            <a:fillRect/>
          </a:stretch>
        </p:blipFill>
        <p:spPr>
          <a:xfrm>
            <a:off x="3387612" y="1452075"/>
            <a:ext cx="2368769" cy="197397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Chromecast</a:t>
            </a:r>
          </a:p>
        </p:txBody>
      </p:sp>
      <p:pic>
        <p:nvPicPr>
          <p:cNvPr id="116" name="Shape 116"/>
          <p:cNvPicPr preferRelativeResize="0"/>
          <p:nvPr/>
        </p:nvPicPr>
        <p:blipFill>
          <a:blip r:embed="rId3"/>
          <a:stretch>
            <a:fillRect/>
          </a:stretch>
        </p:blipFill>
        <p:spPr>
          <a:xfrm>
            <a:off x="2433975" y="1195435"/>
            <a:ext cx="4276050" cy="275262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smtClean="0"/>
              <a:t>Chromecast</a:t>
            </a:r>
            <a:endParaRPr lang="en" dirty="0"/>
          </a:p>
        </p:txBody>
      </p:sp>
      <p:sp>
        <p:nvSpPr>
          <p:cNvPr id="128" name="Shape 12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 dirty="0"/>
              <a:t>Different use </a:t>
            </a:r>
            <a:r>
              <a:rPr lang="en" dirty="0" smtClean="0"/>
              <a:t>model</a:t>
            </a:r>
            <a:endParaRPr lang="en-US" dirty="0" smtClean="0"/>
          </a:p>
          <a:p>
            <a:pPr lvl="0" rtl="0">
              <a:buNone/>
            </a:pPr>
            <a:r>
              <a:rPr lang="en-US" dirty="0" smtClean="0"/>
              <a:t>2</a:t>
            </a:r>
            <a:r>
              <a:rPr lang="en-US" baseline="30000" dirty="0" smtClean="0"/>
              <a:t>nd</a:t>
            </a:r>
            <a:r>
              <a:rPr lang="en-US" dirty="0" smtClean="0"/>
              <a:t> Screen Approach</a:t>
            </a:r>
            <a:endParaRPr lang="en" dirty="0"/>
          </a:p>
          <a:p>
            <a:pPr>
              <a:buNone/>
            </a:pPr>
            <a:r>
              <a:rPr lang="en" dirty="0"/>
              <a:t>No direct control mechanism</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2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2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200"/>
                                        <p:tgtEl>
                                          <p:spTgt spid="1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Cast API vs Chromecast</a:t>
            </a:r>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Google Cast API is not Chromecast specific.</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200"/>
                                        <p:tgtEl>
                                          <p:spTgt spid="1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Terminology</a:t>
            </a:r>
          </a:p>
        </p:txBody>
      </p:sp>
      <p:sp>
        <p:nvSpPr>
          <p:cNvPr id="140" name="Shape 1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Sender App - The application that initiated the Cast API connection.</a:t>
            </a:r>
          </a:p>
          <a:p>
            <a:pPr>
              <a:buNone/>
            </a:pPr>
            <a:r>
              <a:rPr lang="en"/>
              <a:t>Receiver App - Javascript &amp; HTML application running on the Chromecast.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Discovering Chromecast</a:t>
            </a:r>
          </a:p>
        </p:txBody>
      </p:sp>
      <p:pic>
        <p:nvPicPr>
          <p:cNvPr id="146" name="Shape 146"/>
          <p:cNvPicPr preferRelativeResize="0"/>
          <p:nvPr/>
        </p:nvPicPr>
        <p:blipFill>
          <a:blip r:embed="rId3"/>
          <a:stretch>
            <a:fillRect/>
          </a:stretch>
        </p:blipFill>
        <p:spPr>
          <a:xfrm>
            <a:off x="614979" y="1360575"/>
            <a:ext cx="1432900" cy="2422350"/>
          </a:xfrm>
          <a:prstGeom prst="rect">
            <a:avLst/>
          </a:prstGeom>
          <a:noFill/>
          <a:ln>
            <a:noFill/>
          </a:ln>
        </p:spPr>
      </p:pic>
      <p:pic>
        <p:nvPicPr>
          <p:cNvPr id="147" name="Shape 147"/>
          <p:cNvPicPr preferRelativeResize="0"/>
          <p:nvPr/>
        </p:nvPicPr>
        <p:blipFill>
          <a:blip r:embed="rId4"/>
          <a:stretch>
            <a:fillRect/>
          </a:stretch>
        </p:blipFill>
        <p:spPr>
          <a:xfrm>
            <a:off x="898775" y="2412887"/>
            <a:ext cx="865300" cy="317725"/>
          </a:xfrm>
          <a:prstGeom prst="rect">
            <a:avLst/>
          </a:prstGeom>
          <a:noFill/>
          <a:ln>
            <a:noFill/>
          </a:ln>
        </p:spPr>
      </p:pic>
      <p:sp>
        <p:nvSpPr>
          <p:cNvPr id="148" name="Shape 148"/>
          <p:cNvSpPr/>
          <p:nvPr/>
        </p:nvSpPr>
        <p:spPr>
          <a:xfrm>
            <a:off x="2183475" y="2363850"/>
            <a:ext cx="1609799" cy="415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149" name="Shape 149"/>
          <p:cNvPicPr preferRelativeResize="0"/>
          <p:nvPr/>
        </p:nvPicPr>
        <p:blipFill>
          <a:blip r:embed="rId5"/>
          <a:stretch>
            <a:fillRect/>
          </a:stretch>
        </p:blipFill>
        <p:spPr>
          <a:xfrm>
            <a:off x="3957025" y="2114550"/>
            <a:ext cx="914400" cy="914400"/>
          </a:xfrm>
          <a:prstGeom prst="rect">
            <a:avLst/>
          </a:prstGeom>
          <a:noFill/>
          <a:ln>
            <a:noFill/>
          </a:ln>
        </p:spPr>
      </p:pic>
      <p:pic>
        <p:nvPicPr>
          <p:cNvPr id="150" name="Shape 150"/>
          <p:cNvPicPr preferRelativeResize="0"/>
          <p:nvPr/>
        </p:nvPicPr>
        <p:blipFill>
          <a:blip r:embed="rId6"/>
          <a:stretch>
            <a:fillRect/>
          </a:stretch>
        </p:blipFill>
        <p:spPr>
          <a:xfrm>
            <a:off x="6919225" y="2053623"/>
            <a:ext cx="1609799" cy="1036280"/>
          </a:xfrm>
          <a:prstGeom prst="rect">
            <a:avLst/>
          </a:prstGeom>
          <a:noFill/>
          <a:ln>
            <a:noFill/>
          </a:ln>
        </p:spPr>
      </p:pic>
      <p:sp>
        <p:nvSpPr>
          <p:cNvPr id="151" name="Shape 151"/>
          <p:cNvSpPr/>
          <p:nvPr/>
        </p:nvSpPr>
        <p:spPr>
          <a:xfrm>
            <a:off x="4943862" y="2363850"/>
            <a:ext cx="1609799" cy="415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52" name="Shape 152"/>
          <p:cNvSpPr txBox="1"/>
          <p:nvPr/>
        </p:nvSpPr>
        <p:spPr>
          <a:xfrm>
            <a:off x="2451925" y="3793000"/>
            <a:ext cx="3010199" cy="457200"/>
          </a:xfrm>
          <a:prstGeom prst="rect">
            <a:avLst/>
          </a:prstGeom>
        </p:spPr>
        <p:txBody>
          <a:bodyPr lIns="91425" tIns="91425" rIns="91425" bIns="91425" anchor="t" anchorCtr="0">
            <a:noAutofit/>
          </a:bodyPr>
          <a:lstStyle/>
          <a:p>
            <a:pPr>
              <a:buNone/>
            </a:pPr>
            <a:r>
              <a:rPr lang="en">
                <a:solidFill>
                  <a:schemeClr val="lt1"/>
                </a:solidFill>
              </a:rPr>
              <a:t>If a Chromecast is present, display</a:t>
            </a:r>
          </a:p>
        </p:txBody>
      </p:sp>
      <p:pic>
        <p:nvPicPr>
          <p:cNvPr id="153" name="Shape 153"/>
          <p:cNvPicPr preferRelativeResize="0"/>
          <p:nvPr/>
        </p:nvPicPr>
        <p:blipFill>
          <a:blip r:embed="rId7"/>
          <a:stretch>
            <a:fillRect/>
          </a:stretch>
        </p:blipFill>
        <p:spPr>
          <a:xfrm>
            <a:off x="5462125" y="3564400"/>
            <a:ext cx="914400" cy="9144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2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200"/>
                                        <p:tgtEl>
                                          <p:spTgt spid="148"/>
                                        </p:tgtEl>
                                      </p:cBhvr>
                                    </p:animEffect>
                                  </p:childTnLst>
                                </p:cTn>
                              </p:par>
                              <p:par>
                                <p:cTn id="13" presetID="10"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animEffect transition="in" filter="fade">
                                      <p:cBhvr>
                                        <p:cTn id="15" dur="1000"/>
                                        <p:tgtEl>
                                          <p:spTgt spid="149"/>
                                        </p:tgtEl>
                                      </p:cBhvr>
                                    </p:animEffect>
                                  </p:childTnLst>
                                </p:cTn>
                              </p:par>
                              <p:par>
                                <p:cTn id="16" presetID="10" presetClass="entr" presetSubtype="0" fill="hold" nodeType="with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1000"/>
                                        <p:tgtEl>
                                          <p:spTgt spid="1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200"/>
                                        <p:tgtEl>
                                          <p:spTgt spid="15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200"/>
                                        <p:tgtEl>
                                          <p:spTgt spid="152"/>
                                        </p:tgtEl>
                                      </p:cBhvr>
                                    </p:animEffect>
                                  </p:childTnLst>
                                </p:cTn>
                              </p:par>
                              <p:par>
                                <p:cTn id="29" presetID="10" presetClass="entr" presetSubtype="0" fill="hold" nodeType="withEffect">
                                  <p:stCondLst>
                                    <p:cond delay="0"/>
                                  </p:stCondLst>
                                  <p:childTnLst>
                                    <p:set>
                                      <p:cBhvr>
                                        <p:cTn id="30" dur="1" fill="hold">
                                          <p:stCondLst>
                                            <p:cond delay="0"/>
                                          </p:stCondLst>
                                        </p:cTn>
                                        <p:tgtEl>
                                          <p:spTgt spid="153"/>
                                        </p:tgtEl>
                                        <p:attrNameLst>
                                          <p:attrName>style.visibility</p:attrName>
                                        </p:attrNameLst>
                                      </p:cBhvr>
                                      <p:to>
                                        <p:strVal val="visible"/>
                                      </p:to>
                                    </p:set>
                                    <p:animEffect transition="in" filter="fade">
                                      <p:cBhvr>
                                        <p:cTn id="31"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Connecting to a Chromecast</a:t>
            </a:r>
          </a:p>
        </p:txBody>
      </p:sp>
      <p:pic>
        <p:nvPicPr>
          <p:cNvPr id="159" name="Shape 159"/>
          <p:cNvPicPr preferRelativeResize="0"/>
          <p:nvPr/>
        </p:nvPicPr>
        <p:blipFill>
          <a:blip r:embed="rId3"/>
          <a:stretch>
            <a:fillRect/>
          </a:stretch>
        </p:blipFill>
        <p:spPr>
          <a:xfrm>
            <a:off x="614979" y="1360575"/>
            <a:ext cx="1432900" cy="2422350"/>
          </a:xfrm>
          <a:prstGeom prst="rect">
            <a:avLst/>
          </a:prstGeom>
          <a:noFill/>
          <a:ln>
            <a:noFill/>
          </a:ln>
        </p:spPr>
      </p:pic>
      <p:pic>
        <p:nvPicPr>
          <p:cNvPr id="160" name="Shape 160"/>
          <p:cNvPicPr preferRelativeResize="0"/>
          <p:nvPr/>
        </p:nvPicPr>
        <p:blipFill>
          <a:blip r:embed="rId4"/>
          <a:stretch>
            <a:fillRect/>
          </a:stretch>
        </p:blipFill>
        <p:spPr>
          <a:xfrm>
            <a:off x="898775" y="2053612"/>
            <a:ext cx="865300" cy="317725"/>
          </a:xfrm>
          <a:prstGeom prst="rect">
            <a:avLst/>
          </a:prstGeom>
          <a:noFill/>
          <a:ln>
            <a:noFill/>
          </a:ln>
        </p:spPr>
      </p:pic>
      <p:sp>
        <p:nvSpPr>
          <p:cNvPr id="161" name="Shape 161"/>
          <p:cNvSpPr/>
          <p:nvPr/>
        </p:nvSpPr>
        <p:spPr>
          <a:xfrm>
            <a:off x="2183475" y="2363850"/>
            <a:ext cx="1609799" cy="415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162" name="Shape 162"/>
          <p:cNvPicPr preferRelativeResize="0"/>
          <p:nvPr/>
        </p:nvPicPr>
        <p:blipFill>
          <a:blip r:embed="rId5"/>
          <a:stretch>
            <a:fillRect/>
          </a:stretch>
        </p:blipFill>
        <p:spPr>
          <a:xfrm>
            <a:off x="3957025" y="2114550"/>
            <a:ext cx="914400" cy="914400"/>
          </a:xfrm>
          <a:prstGeom prst="rect">
            <a:avLst/>
          </a:prstGeom>
          <a:noFill/>
          <a:ln>
            <a:noFill/>
          </a:ln>
        </p:spPr>
      </p:pic>
      <p:pic>
        <p:nvPicPr>
          <p:cNvPr id="163" name="Shape 163"/>
          <p:cNvPicPr preferRelativeResize="0"/>
          <p:nvPr/>
        </p:nvPicPr>
        <p:blipFill>
          <a:blip r:embed="rId6"/>
          <a:stretch>
            <a:fillRect/>
          </a:stretch>
        </p:blipFill>
        <p:spPr>
          <a:xfrm>
            <a:off x="6910175" y="1327585"/>
            <a:ext cx="1609799" cy="1036280"/>
          </a:xfrm>
          <a:prstGeom prst="rect">
            <a:avLst/>
          </a:prstGeom>
          <a:noFill/>
          <a:ln>
            <a:noFill/>
          </a:ln>
        </p:spPr>
      </p:pic>
      <p:sp>
        <p:nvSpPr>
          <p:cNvPr id="164" name="Shape 164"/>
          <p:cNvSpPr/>
          <p:nvPr/>
        </p:nvSpPr>
        <p:spPr>
          <a:xfrm>
            <a:off x="4871412" y="1637825"/>
            <a:ext cx="1609799" cy="4158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5" name="Shape 165"/>
          <p:cNvSpPr txBox="1"/>
          <p:nvPr/>
        </p:nvSpPr>
        <p:spPr>
          <a:xfrm>
            <a:off x="2161325" y="4335450"/>
            <a:ext cx="3710399" cy="457200"/>
          </a:xfrm>
          <a:prstGeom prst="rect">
            <a:avLst/>
          </a:prstGeom>
        </p:spPr>
        <p:txBody>
          <a:bodyPr lIns="91425" tIns="91425" rIns="91425" bIns="91425" anchor="t" anchorCtr="0">
            <a:noAutofit/>
          </a:bodyPr>
          <a:lstStyle/>
          <a:p>
            <a:pPr lvl="0" rtl="0">
              <a:buNone/>
            </a:pPr>
            <a:r>
              <a:rPr lang="en">
                <a:solidFill>
                  <a:schemeClr val="lt1"/>
                </a:solidFill>
              </a:rPr>
              <a:t>When Chromecast is connected, display </a:t>
            </a:r>
          </a:p>
        </p:txBody>
      </p:sp>
      <p:pic>
        <p:nvPicPr>
          <p:cNvPr id="166" name="Shape 166"/>
          <p:cNvPicPr preferRelativeResize="0"/>
          <p:nvPr/>
        </p:nvPicPr>
        <p:blipFill>
          <a:blip r:embed="rId7"/>
          <a:stretch>
            <a:fillRect/>
          </a:stretch>
        </p:blipFill>
        <p:spPr>
          <a:xfrm>
            <a:off x="1062850" y="2695400"/>
            <a:ext cx="537150" cy="537150"/>
          </a:xfrm>
          <a:prstGeom prst="rect">
            <a:avLst/>
          </a:prstGeom>
          <a:noFill/>
          <a:ln>
            <a:noFill/>
          </a:ln>
        </p:spPr>
      </p:pic>
      <p:pic>
        <p:nvPicPr>
          <p:cNvPr id="167" name="Shape 167"/>
          <p:cNvPicPr preferRelativeResize="0"/>
          <p:nvPr/>
        </p:nvPicPr>
        <p:blipFill>
          <a:blip r:embed="rId8"/>
          <a:stretch>
            <a:fillRect/>
          </a:stretch>
        </p:blipFill>
        <p:spPr>
          <a:xfrm>
            <a:off x="5752725" y="4106850"/>
            <a:ext cx="914400" cy="914400"/>
          </a:xfrm>
          <a:prstGeom prst="rect">
            <a:avLst/>
          </a:prstGeom>
          <a:noFill/>
          <a:ln>
            <a:noFill/>
          </a:ln>
        </p:spPr>
      </p:pic>
      <p:pic>
        <p:nvPicPr>
          <p:cNvPr id="168" name="Shape 168"/>
          <p:cNvPicPr preferRelativeResize="0"/>
          <p:nvPr/>
        </p:nvPicPr>
        <p:blipFill>
          <a:blip r:embed="rId9"/>
          <a:stretch>
            <a:fillRect/>
          </a:stretch>
        </p:blipFill>
        <p:spPr>
          <a:xfrm>
            <a:off x="7257875" y="3421050"/>
            <a:ext cx="914400" cy="914400"/>
          </a:xfrm>
          <a:prstGeom prst="rect">
            <a:avLst/>
          </a:prstGeom>
          <a:noFill/>
          <a:ln>
            <a:noFill/>
          </a:ln>
        </p:spPr>
      </p:pic>
      <p:sp>
        <p:nvSpPr>
          <p:cNvPr id="169" name="Shape 169"/>
          <p:cNvSpPr/>
          <p:nvPr/>
        </p:nvSpPr>
        <p:spPr>
          <a:xfrm>
            <a:off x="7525325" y="2628075"/>
            <a:ext cx="379499" cy="768299"/>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0" name="Shape 170"/>
          <p:cNvSpPr txBox="1"/>
          <p:nvPr/>
        </p:nvSpPr>
        <p:spPr>
          <a:xfrm>
            <a:off x="5871725" y="2583525"/>
            <a:ext cx="1609799" cy="857400"/>
          </a:xfrm>
          <a:prstGeom prst="rect">
            <a:avLst/>
          </a:prstGeom>
        </p:spPr>
        <p:txBody>
          <a:bodyPr lIns="91425" tIns="91425" rIns="91425" bIns="91425" anchor="t" anchorCtr="0">
            <a:noAutofit/>
          </a:bodyPr>
          <a:lstStyle/>
          <a:p>
            <a:pPr lvl="0" algn="r" rtl="0">
              <a:buNone/>
            </a:pPr>
            <a:r>
              <a:rPr lang="en">
                <a:solidFill>
                  <a:schemeClr val="lt1"/>
                </a:solidFill>
              </a:rPr>
              <a:t>Chromecast app downloaded</a:t>
            </a:r>
          </a:p>
          <a:p>
            <a:pPr algn="r">
              <a:buNone/>
            </a:pPr>
            <a:r>
              <a:rPr lang="en">
                <a:solidFill>
                  <a:schemeClr val="lt1"/>
                </a:solidFill>
              </a:rPr>
              <a:t>from the Internet</a:t>
            </a:r>
          </a:p>
        </p:txBody>
      </p:sp>
      <p:sp>
        <p:nvSpPr>
          <p:cNvPr id="171" name="Shape 171"/>
          <p:cNvSpPr/>
          <p:nvPr/>
        </p:nvSpPr>
        <p:spPr>
          <a:xfrm>
            <a:off x="4871425" y="1637825"/>
            <a:ext cx="1609799" cy="4158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2" name="Shape 172"/>
          <p:cNvSpPr/>
          <p:nvPr/>
        </p:nvSpPr>
        <p:spPr>
          <a:xfrm>
            <a:off x="2183475" y="2363850"/>
            <a:ext cx="1609799" cy="415800"/>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3" name="Shape 173"/>
          <p:cNvSpPr txBox="1"/>
          <p:nvPr/>
        </p:nvSpPr>
        <p:spPr>
          <a:xfrm>
            <a:off x="2183475" y="1298075"/>
            <a:ext cx="4297800" cy="278700"/>
          </a:xfrm>
          <a:prstGeom prst="rect">
            <a:avLst/>
          </a:prstGeom>
        </p:spPr>
        <p:txBody>
          <a:bodyPr lIns="91425" tIns="91425" rIns="91425" bIns="91425" anchor="t" anchorCtr="0">
            <a:noAutofit/>
          </a:bodyPr>
          <a:lstStyle/>
          <a:p>
            <a:pPr algn="ctr">
              <a:buNone/>
            </a:pPr>
            <a:r>
              <a:rPr lang="en">
                <a:solidFill>
                  <a:schemeClr val="lt1"/>
                </a:solidFill>
              </a:rPr>
              <a:t>Websocket connection to application for control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2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200"/>
                                        <p:tgtEl>
                                          <p:spTgt spid="161"/>
                                        </p:tgtEl>
                                      </p:cBhvr>
                                    </p:animEffect>
                                  </p:childTnLst>
                                </p:cTn>
                              </p:par>
                              <p:par>
                                <p:cTn id="13" presetID="10" presetClass="entr" presetSubtype="0" fill="hold" nodeType="with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1000"/>
                                        <p:tgtEl>
                                          <p:spTgt spid="162"/>
                                        </p:tgtEl>
                                      </p:cBhvr>
                                    </p:animEffect>
                                  </p:childTnLst>
                                </p:cTn>
                              </p:par>
                              <p:par>
                                <p:cTn id="16" presetID="10" presetClass="entr" presetSubtype="0" fill="hold" nodeType="withEffect">
                                  <p:stCondLst>
                                    <p:cond delay="0"/>
                                  </p:stCondLst>
                                  <p:childTnLst>
                                    <p:set>
                                      <p:cBhvr>
                                        <p:cTn id="17" dur="1" fill="hold">
                                          <p:stCondLst>
                                            <p:cond delay="0"/>
                                          </p:stCondLst>
                                        </p:cTn>
                                        <p:tgtEl>
                                          <p:spTgt spid="164"/>
                                        </p:tgtEl>
                                        <p:attrNameLst>
                                          <p:attrName>style.visibility</p:attrName>
                                        </p:attrNameLst>
                                      </p:cBhvr>
                                      <p:to>
                                        <p:strVal val="visible"/>
                                      </p:to>
                                    </p:set>
                                    <p:animEffect transition="in" filter="fade">
                                      <p:cBhvr>
                                        <p:cTn id="18" dur="1000"/>
                                        <p:tgtEl>
                                          <p:spTgt spid="1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fade">
                                      <p:cBhvr>
                                        <p:cTn id="23" dur="200"/>
                                        <p:tgtEl>
                                          <p:spTgt spid="168"/>
                                        </p:tgtEl>
                                      </p:cBhvr>
                                    </p:animEffect>
                                  </p:childTnLst>
                                </p:cTn>
                              </p:par>
                              <p:par>
                                <p:cTn id="24" presetID="10" presetClass="entr" presetSubtype="0" fill="hold" nodeType="withEffect">
                                  <p:stCondLst>
                                    <p:cond delay="0"/>
                                  </p:stCondLst>
                                  <p:childTnLst>
                                    <p:set>
                                      <p:cBhvr>
                                        <p:cTn id="25" dur="1" fill="hold">
                                          <p:stCondLst>
                                            <p:cond delay="0"/>
                                          </p:stCondLst>
                                        </p:cTn>
                                        <p:tgtEl>
                                          <p:spTgt spid="169"/>
                                        </p:tgtEl>
                                        <p:attrNameLst>
                                          <p:attrName>style.visibility</p:attrName>
                                        </p:attrNameLst>
                                      </p:cBhvr>
                                      <p:to>
                                        <p:strVal val="visible"/>
                                      </p:to>
                                    </p:set>
                                    <p:animEffect transition="in" filter="fade">
                                      <p:cBhvr>
                                        <p:cTn id="26" dur="200"/>
                                        <p:tgtEl>
                                          <p:spTgt spid="169"/>
                                        </p:tgtEl>
                                      </p:cBhvr>
                                    </p:animEffect>
                                  </p:childTnLst>
                                </p:cTn>
                              </p:par>
                              <p:par>
                                <p:cTn id="27" presetID="10" presetClass="entr" presetSubtype="0" fill="hold" nodeType="withEffect">
                                  <p:stCondLst>
                                    <p:cond delay="0"/>
                                  </p:stCondLst>
                                  <p:childTnLst>
                                    <p:set>
                                      <p:cBhvr>
                                        <p:cTn id="28" dur="1" fill="hold">
                                          <p:stCondLst>
                                            <p:cond delay="0"/>
                                          </p:stCondLst>
                                        </p:cTn>
                                        <p:tgtEl>
                                          <p:spTgt spid="170"/>
                                        </p:tgtEl>
                                        <p:attrNameLst>
                                          <p:attrName>style.visibility</p:attrName>
                                        </p:attrNameLst>
                                      </p:cBhvr>
                                      <p:to>
                                        <p:strVal val="visible"/>
                                      </p:to>
                                    </p:set>
                                    <p:animEffect transition="in" filter="fade">
                                      <p:cBhvr>
                                        <p:cTn id="29" dur="200"/>
                                        <p:tgtEl>
                                          <p:spTgt spid="17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200"/>
                                        <p:tgtEl>
                                          <p:spTgt spid="164"/>
                                        </p:tgtEl>
                                      </p:cBhvr>
                                    </p:animEffect>
                                    <p:set>
                                      <p:cBhvr>
                                        <p:cTn id="34" dur="1" fill="hold">
                                          <p:stCondLst>
                                            <p:cond delay="200"/>
                                          </p:stCondLst>
                                        </p:cTn>
                                        <p:tgtEl>
                                          <p:spTgt spid="16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1000"/>
                                        <p:tgtEl>
                                          <p:spTgt spid="161"/>
                                        </p:tgtEl>
                                      </p:cBhvr>
                                    </p:animEffect>
                                    <p:set>
                                      <p:cBhvr>
                                        <p:cTn id="37" dur="1" fill="hold">
                                          <p:stCondLst>
                                            <p:cond delay="1000"/>
                                          </p:stCondLst>
                                        </p:cTn>
                                        <p:tgtEl>
                                          <p:spTgt spid="161"/>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71"/>
                                        </p:tgtEl>
                                        <p:attrNameLst>
                                          <p:attrName>style.visibility</p:attrName>
                                        </p:attrNameLst>
                                      </p:cBhvr>
                                      <p:to>
                                        <p:strVal val="visible"/>
                                      </p:to>
                                    </p:set>
                                    <p:animEffect transition="in" filter="fade">
                                      <p:cBhvr>
                                        <p:cTn id="40" dur="200"/>
                                        <p:tgtEl>
                                          <p:spTgt spid="171"/>
                                        </p:tgtEl>
                                      </p:cBhvr>
                                    </p:animEffect>
                                  </p:childTnLst>
                                </p:cTn>
                              </p:par>
                              <p:par>
                                <p:cTn id="41" presetID="10" presetClass="entr" presetSubtype="0" fill="hold" nodeType="withEffect">
                                  <p:stCondLst>
                                    <p:cond delay="0"/>
                                  </p:stCondLst>
                                  <p:childTnLst>
                                    <p:set>
                                      <p:cBhvr>
                                        <p:cTn id="42" dur="1" fill="hold">
                                          <p:stCondLst>
                                            <p:cond delay="0"/>
                                          </p:stCondLst>
                                        </p:cTn>
                                        <p:tgtEl>
                                          <p:spTgt spid="172"/>
                                        </p:tgtEl>
                                        <p:attrNameLst>
                                          <p:attrName>style.visibility</p:attrName>
                                        </p:attrNameLst>
                                      </p:cBhvr>
                                      <p:to>
                                        <p:strVal val="visible"/>
                                      </p:to>
                                    </p:set>
                                    <p:animEffect transition="in" filter="fade">
                                      <p:cBhvr>
                                        <p:cTn id="43" dur="200"/>
                                        <p:tgtEl>
                                          <p:spTgt spid="172"/>
                                        </p:tgtEl>
                                      </p:cBhvr>
                                    </p:animEffect>
                                  </p:childTnLst>
                                </p:cTn>
                              </p:par>
                              <p:par>
                                <p:cTn id="44" presetID="10" presetClass="entr" presetSubtype="0" fill="hold" nodeType="withEffect">
                                  <p:stCondLst>
                                    <p:cond delay="0"/>
                                  </p:stCondLst>
                                  <p:childTnLst>
                                    <p:set>
                                      <p:cBhvr>
                                        <p:cTn id="45" dur="1" fill="hold">
                                          <p:stCondLst>
                                            <p:cond delay="0"/>
                                          </p:stCondLst>
                                        </p:cTn>
                                        <p:tgtEl>
                                          <p:spTgt spid="173"/>
                                        </p:tgtEl>
                                        <p:attrNameLst>
                                          <p:attrName>style.visibility</p:attrName>
                                        </p:attrNameLst>
                                      </p:cBhvr>
                                      <p:to>
                                        <p:strVal val="visible"/>
                                      </p:to>
                                    </p:set>
                                    <p:animEffect transition="in" filter="fade">
                                      <p:cBhvr>
                                        <p:cTn id="46" dur="200"/>
                                        <p:tgtEl>
                                          <p:spTgt spid="17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fade">
                                      <p:cBhvr>
                                        <p:cTn id="51" dur="200"/>
                                        <p:tgtEl>
                                          <p:spTgt spid="165"/>
                                        </p:tgtEl>
                                      </p:cBhvr>
                                    </p:animEffect>
                                  </p:childTnLst>
                                </p:cTn>
                              </p:par>
                              <p:par>
                                <p:cTn id="52" presetID="10" presetClass="entr" presetSubtype="0" fill="hold" nodeType="withEffect">
                                  <p:stCondLst>
                                    <p:cond delay="0"/>
                                  </p:stCondLst>
                                  <p:childTnLst>
                                    <p:set>
                                      <p:cBhvr>
                                        <p:cTn id="53" dur="1" fill="hold">
                                          <p:stCondLst>
                                            <p:cond delay="0"/>
                                          </p:stCondLst>
                                        </p:cTn>
                                        <p:tgtEl>
                                          <p:spTgt spid="167"/>
                                        </p:tgtEl>
                                        <p:attrNameLst>
                                          <p:attrName>style.visibility</p:attrName>
                                        </p:attrNameLst>
                                      </p:cBhvr>
                                      <p:to>
                                        <p:strVal val="visible"/>
                                      </p:to>
                                    </p:set>
                                    <p:animEffect transition="in" filter="fade">
                                      <p:cBhvr>
                                        <p:cTn id="54" dur="2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Who can write a Sender?</a:t>
            </a:r>
          </a:p>
        </p:txBody>
      </p:sp>
      <p:sp>
        <p:nvSpPr>
          <p:cNvPr id="179" name="Shape 1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Sender SDKs:</a:t>
            </a:r>
          </a:p>
          <a:p>
            <a:pPr marL="457200" lvl="0" indent="-419100" rtl="0">
              <a:buClr>
                <a:schemeClr val="lt1"/>
              </a:buClr>
              <a:buSzPct val="166666"/>
              <a:buFont typeface="Arial"/>
              <a:buChar char="•"/>
            </a:pPr>
            <a:r>
              <a:rPr lang="en"/>
              <a:t>Android</a:t>
            </a:r>
          </a:p>
          <a:p>
            <a:pPr marL="457200" lvl="0" indent="-419100" rtl="0">
              <a:buClr>
                <a:schemeClr val="lt1"/>
              </a:buClr>
              <a:buSzPct val="166666"/>
              <a:buFont typeface="Arial"/>
              <a:buChar char="•"/>
            </a:pPr>
            <a:r>
              <a:rPr lang="en"/>
              <a:t>iOS</a:t>
            </a:r>
          </a:p>
          <a:p>
            <a:pPr marL="457200" lvl="0" indent="-419100">
              <a:buClr>
                <a:schemeClr val="lt1"/>
              </a:buClr>
              <a:buSzPct val="166666"/>
              <a:buFont typeface="Arial"/>
              <a:buChar char="•"/>
            </a:pPr>
            <a:r>
              <a:rPr lang="en"/>
              <a:t>Chrome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a:buNone/>
            </a:pPr>
            <a:r>
              <a:rPr lang="en"/>
              <a:t>Thanks to our sponsors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Typical Uses</a:t>
            </a:r>
          </a:p>
        </p:txBody>
      </p:sp>
      <p:sp>
        <p:nvSpPr>
          <p:cNvPr id="185" name="Shape 1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Typical, obvious use cases for Chromecast include</a:t>
            </a:r>
          </a:p>
          <a:p>
            <a:pPr marL="457200" lvl="0" indent="-419100" rtl="0">
              <a:buClr>
                <a:schemeClr val="lt1"/>
              </a:buClr>
              <a:buSzPct val="166666"/>
              <a:buFont typeface="Arial"/>
              <a:buChar char="•"/>
            </a:pPr>
            <a:r>
              <a:rPr lang="en"/>
              <a:t>Video (YouTube, Netflix)</a:t>
            </a:r>
          </a:p>
          <a:p>
            <a:pPr marL="457200" lvl="0" indent="-419100" rtl="0">
              <a:buClr>
                <a:schemeClr val="lt1"/>
              </a:buClr>
              <a:buSzPct val="166666"/>
              <a:buFont typeface="Arial"/>
              <a:buChar char="•"/>
            </a:pPr>
            <a:r>
              <a:rPr lang="en"/>
              <a:t>Audio (Podcasts, Music)</a:t>
            </a:r>
          </a:p>
          <a:p>
            <a:endParaRPr lang="en"/>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fade">
                                      <p:cBhvr>
                                        <p:cTn id="7" dur="200"/>
                                        <p:tgtEl>
                                          <p:spTgt spid="1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xEl>
                                              <p:pRg st="1" end="1"/>
                                            </p:txEl>
                                          </p:spTgt>
                                        </p:tgtEl>
                                        <p:attrNameLst>
                                          <p:attrName>style.visibility</p:attrName>
                                        </p:attrNameLst>
                                      </p:cBhvr>
                                      <p:to>
                                        <p:strVal val="visible"/>
                                      </p:to>
                                    </p:set>
                                    <p:animEffect transition="in" filter="fade">
                                      <p:cBhvr>
                                        <p:cTn id="12" dur="200"/>
                                        <p:tgtEl>
                                          <p:spTgt spid="1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xEl>
                                              <p:pRg st="2" end="2"/>
                                            </p:txEl>
                                          </p:spTgt>
                                        </p:tgtEl>
                                        <p:attrNameLst>
                                          <p:attrName>style.visibility</p:attrName>
                                        </p:attrNameLst>
                                      </p:cBhvr>
                                      <p:to>
                                        <p:strVal val="visible"/>
                                      </p:to>
                                    </p:set>
                                    <p:animEffect transition="in" filter="fade">
                                      <p:cBhvr>
                                        <p:cTn id="17" dur="200"/>
                                        <p:tgtEl>
                                          <p:spTgt spid="1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5">
                                            <p:txEl>
                                              <p:pRg st="3" end="3"/>
                                            </p:txEl>
                                          </p:spTgt>
                                        </p:tgtEl>
                                        <p:attrNameLst>
                                          <p:attrName>style.visibility</p:attrName>
                                        </p:attrNameLst>
                                      </p:cBhvr>
                                      <p:to>
                                        <p:strVal val="visible"/>
                                      </p:to>
                                    </p:set>
                                    <p:animEffect transition="in" filter="fade">
                                      <p:cBhvr>
                                        <p:cTn id="22" dur="200"/>
                                        <p:tgtEl>
                                          <p:spTgt spid="1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Default &amp; Styled Media Receiver</a:t>
            </a:r>
          </a:p>
        </p:txBody>
      </p:sp>
      <p:sp>
        <p:nvSpPr>
          <p:cNvPr id="191" name="Shape 1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Google provided</a:t>
            </a:r>
          </a:p>
          <a:p>
            <a:pPr marL="457200" lvl="0" indent="-419100" rtl="0">
              <a:buClr>
                <a:schemeClr val="lt1"/>
              </a:buClr>
              <a:buSzPct val="166666"/>
              <a:buFont typeface="Arial"/>
              <a:buChar char="•"/>
            </a:pPr>
            <a:r>
              <a:rPr lang="en"/>
              <a:t>Default Media Receiver</a:t>
            </a:r>
          </a:p>
          <a:p>
            <a:pPr marL="457200" lvl="0" indent="-419100" rtl="0">
              <a:buClr>
                <a:schemeClr val="lt1"/>
              </a:buClr>
              <a:buSzPct val="166666"/>
              <a:buFont typeface="Arial"/>
              <a:buChar char="•"/>
            </a:pPr>
            <a:r>
              <a:rPr lang="en"/>
              <a:t>Styled Media Receiver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200"/>
                                        <p:tgtEl>
                                          <p:spTgt spid="1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xEl>
                                              <p:pRg st="1" end="1"/>
                                            </p:txEl>
                                          </p:spTgt>
                                        </p:tgtEl>
                                        <p:attrNameLst>
                                          <p:attrName>style.visibility</p:attrName>
                                        </p:attrNameLst>
                                      </p:cBhvr>
                                      <p:to>
                                        <p:strVal val="visible"/>
                                      </p:to>
                                    </p:set>
                                    <p:animEffect transition="in" filter="fade">
                                      <p:cBhvr>
                                        <p:cTn id="12" dur="200"/>
                                        <p:tgtEl>
                                          <p:spTgt spid="1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xEl>
                                              <p:pRg st="2" end="2"/>
                                            </p:txEl>
                                          </p:spTgt>
                                        </p:tgtEl>
                                        <p:attrNameLst>
                                          <p:attrName>style.visibility</p:attrName>
                                        </p:attrNameLst>
                                      </p:cBhvr>
                                      <p:to>
                                        <p:strVal val="visible"/>
                                      </p:to>
                                    </p:set>
                                    <p:animEffect transition="in" filter="fade">
                                      <p:cBhvr>
                                        <p:cTn id="17" dur="200"/>
                                        <p:tgtEl>
                                          <p:spTgt spid="1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More Complicated Use Cases</a:t>
            </a:r>
          </a:p>
        </p:txBody>
      </p:sp>
      <p:sp>
        <p:nvSpPr>
          <p:cNvPr id="197" name="Shape 1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a:t>
Multiple senders, same receiver</a:t>
            </a:r>
          </a:p>
          <a:p>
            <a:pPr marL="457200" lvl="0" indent="-419100">
              <a:buClr>
                <a:schemeClr val="lt1"/>
              </a:buClr>
              <a:buSzPct val="166666"/>
              <a:buFont typeface="Arial"/>
              <a:buChar char="•"/>
            </a:pPr>
            <a:r>
              <a:rPr lang="en"/>
              <a:t>Receivers can outlive senders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200"/>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200"/>
                                        <p:tgtEl>
                                          <p:spTgt spid="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Effect transition="in" filter="fade">
                                      <p:cBhvr>
                                        <p:cTn id="17" dur="200"/>
                                        <p:tgtEl>
                                          <p:spTgt spid="1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Preparing for Development</a:t>
            </a:r>
          </a:p>
        </p:txBody>
      </p:sp>
      <p:sp>
        <p:nvSpPr>
          <p:cNvPr id="203" name="Shape 20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Check “Send this Chromecast’s serial number when checking for updates” in setup</a:t>
            </a:r>
          </a:p>
          <a:p>
            <a:pPr lvl="0" rtl="0">
              <a:buNone/>
            </a:pPr>
            <a:r>
              <a:rPr lang="en"/>
              <a:t>Chromecast developer account ($5)</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2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200"/>
                                        <p:tgtEl>
                                          <p:spTgt spid="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Register your Chromecast</a:t>
            </a:r>
          </a:p>
        </p:txBody>
      </p:sp>
      <p:sp>
        <p:nvSpPr>
          <p:cNvPr id="209" name="Shape 20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buNone/>
            </a:pPr>
            <a:r>
              <a:rPr lang="en"/>
              <a:t>Add S/N of Chromecast to </a:t>
            </a:r>
            <a:r>
              <a:rPr lang="en" u="sng">
                <a:solidFill>
                  <a:schemeClr val="hlink"/>
                </a:solidFill>
                <a:hlinkClick r:id="rId3"/>
              </a:rPr>
              <a:t>Cast dev portal</a:t>
            </a:r>
          </a:p>
        </p:txBody>
      </p:sp>
      <p:pic>
        <p:nvPicPr>
          <p:cNvPr id="210" name="Shape 210"/>
          <p:cNvPicPr preferRelativeResize="0"/>
          <p:nvPr/>
        </p:nvPicPr>
        <p:blipFill>
          <a:blip r:embed="rId4"/>
          <a:stretch>
            <a:fillRect/>
          </a:stretch>
        </p:blipFill>
        <p:spPr>
          <a:xfrm>
            <a:off x="1585900" y="2329575"/>
            <a:ext cx="5972175" cy="14668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Create a Chromecast Receiver App</a:t>
            </a:r>
          </a:p>
        </p:txBody>
      </p:sp>
      <p:sp>
        <p:nvSpPr>
          <p:cNvPr id="216" name="Shape 2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Choose:</a:t>
            </a:r>
          </a:p>
          <a:p>
            <a:pPr marL="457200" lvl="0" indent="-419100" rtl="0">
              <a:buClr>
                <a:schemeClr val="lt1"/>
              </a:buClr>
              <a:buSzPct val="166666"/>
              <a:buFont typeface="Arial"/>
              <a:buChar char="•"/>
            </a:pPr>
            <a:r>
              <a:rPr lang="en"/>
              <a:t>Custom Receiver or Styled Media Receiver</a:t>
            </a:r>
          </a:p>
          <a:p>
            <a:pPr marL="457200" lvl="0" indent="-419100" rtl="0">
              <a:buClr>
                <a:schemeClr val="lt1"/>
              </a:buClr>
              <a:buSzPct val="166666"/>
              <a:buFont typeface="Arial"/>
              <a:buChar char="•"/>
            </a:pPr>
            <a:r>
              <a:rPr lang="en"/>
              <a:t>Name</a:t>
            </a:r>
          </a:p>
          <a:p>
            <a:pPr marL="457200" lvl="0" indent="-419100" rtl="0">
              <a:buClr>
                <a:schemeClr val="lt1"/>
              </a:buClr>
              <a:buSzPct val="166666"/>
              <a:buFont typeface="Arial"/>
              <a:buChar char="•"/>
            </a:pPr>
            <a:r>
              <a:rPr lang="en"/>
              <a:t>Platform(s)</a:t>
            </a:r>
          </a:p>
          <a:p>
            <a:pPr marL="457200" lvl="0" indent="-419100" rtl="0">
              <a:buClr>
                <a:schemeClr val="lt1"/>
              </a:buClr>
              <a:buSzPct val="166666"/>
              <a:buFont typeface="Arial"/>
              <a:buChar char="•"/>
            </a:pPr>
            <a:r>
              <a:rPr lang="en"/>
              <a:t>File locations</a:t>
            </a:r>
          </a:p>
          <a:p>
            <a:pPr marL="914400" lvl="1" indent="-381000" rtl="0">
              <a:buClr>
                <a:schemeClr val="lt1"/>
              </a:buClr>
              <a:buSzPct val="80000"/>
              <a:buFont typeface="Courier New"/>
              <a:buChar char="o"/>
            </a:pPr>
            <a:r>
              <a:rPr lang="en"/>
              <a:t>For Styled Media Receiver, CSS location</a:t>
            </a:r>
          </a:p>
          <a:p>
            <a:pPr marL="914400" lvl="1" indent="-381000">
              <a:buClr>
                <a:schemeClr val="lt1"/>
              </a:buClr>
              <a:buSzPct val="80000"/>
              <a:buFont typeface="Courier New"/>
              <a:buChar char="o"/>
            </a:pPr>
            <a:r>
              <a:rPr lang="en"/>
              <a:t>For Custom Receiver, app location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2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2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2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200"/>
                                        <p:tgtEl>
                                          <p:spTgt spid="2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xEl>
                                              <p:pRg st="4" end="4"/>
                                            </p:txEl>
                                          </p:spTgt>
                                        </p:tgtEl>
                                        <p:attrNameLst>
                                          <p:attrName>style.visibility</p:attrName>
                                        </p:attrNameLst>
                                      </p:cBhvr>
                                      <p:to>
                                        <p:strVal val="visible"/>
                                      </p:to>
                                    </p:set>
                                    <p:animEffect transition="in" filter="fade">
                                      <p:cBhvr>
                                        <p:cTn id="27" dur="200"/>
                                        <p:tgtEl>
                                          <p:spTgt spid="2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6">
                                            <p:txEl>
                                              <p:pRg st="5" end="5"/>
                                            </p:txEl>
                                          </p:spTgt>
                                        </p:tgtEl>
                                        <p:attrNameLst>
                                          <p:attrName>style.visibility</p:attrName>
                                        </p:attrNameLst>
                                      </p:cBhvr>
                                      <p:to>
                                        <p:strVal val="visible"/>
                                      </p:to>
                                    </p:set>
                                    <p:animEffect transition="in" filter="fade">
                                      <p:cBhvr>
                                        <p:cTn id="32" dur="200"/>
                                        <p:tgtEl>
                                          <p:spTgt spid="2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6">
                                            <p:txEl>
                                              <p:pRg st="6" end="6"/>
                                            </p:txEl>
                                          </p:spTgt>
                                        </p:tgtEl>
                                        <p:attrNameLst>
                                          <p:attrName>style.visibility</p:attrName>
                                        </p:attrNameLst>
                                      </p:cBhvr>
                                      <p:to>
                                        <p:strVal val="visible"/>
                                      </p:to>
                                    </p:set>
                                    <p:animEffect transition="in" filter="fade">
                                      <p:cBhvr>
                                        <p:cTn id="37" dur="200"/>
                                        <p:tgtEl>
                                          <p:spTgt spid="2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Publishing a Receiver</a:t>
            </a:r>
          </a:p>
        </p:txBody>
      </p:sp>
      <p:sp>
        <p:nvSpPr>
          <p:cNvPr id="222" name="Shape 22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Pre-publishing, receiver only works on your registered Chromecasts.</a:t>
            </a:r>
          </a:p>
          <a:p>
            <a:pPr lvl="0" rtl="0">
              <a:buNone/>
            </a:pPr>
            <a:r>
              <a:rPr lang="en"/>
              <a:t>Publishing requires an https URL.</a:t>
            </a:r>
          </a:p>
          <a:p>
            <a:pPr>
              <a:buNone/>
            </a:pPr>
            <a:r>
              <a:rPr lang="en"/>
              <a:t>After publishing, available to all Chromecasts.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200"/>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200"/>
                                        <p:tgtEl>
                                          <p:spTgt spid="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200"/>
                                        <p:tgtEl>
                                          <p:spTgt spid="2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Developing a Sender App</a:t>
            </a:r>
          </a:p>
        </p:txBody>
      </p:sp>
      <p:sp>
        <p:nvSpPr>
          <p:cNvPr id="228" name="Shape 22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a:t>Sender initializes the API</a:t>
            </a:r>
          </a:p>
          <a:p>
            <a:pPr marL="457200" lvl="0" indent="-419100" rtl="0">
              <a:buClr>
                <a:schemeClr val="lt1"/>
              </a:buClr>
              <a:buSzPct val="166666"/>
              <a:buFont typeface="Arial"/>
              <a:buChar char="•"/>
            </a:pPr>
            <a:r>
              <a:rPr lang="en"/>
              <a:t>API notifies sender of Cast availability</a:t>
            </a:r>
          </a:p>
          <a:p>
            <a:pPr marL="457200" lvl="0" indent="-419100" rtl="0">
              <a:buClr>
                <a:schemeClr val="lt1"/>
              </a:buClr>
              <a:buSzPct val="166666"/>
              <a:buFont typeface="Arial"/>
              <a:buChar char="•"/>
            </a:pPr>
            <a:r>
              <a:rPr lang="en"/>
              <a:t>Sender requests the launch of an Receiver App Id</a:t>
            </a:r>
          </a:p>
          <a:p>
            <a:pPr marL="457200" lvl="0" indent="-419100">
              <a:buClr>
                <a:schemeClr val="lt1"/>
              </a:buClr>
              <a:buSzPct val="166666"/>
              <a:buFont typeface="Arial"/>
              <a:buChar char="•"/>
            </a:pPr>
            <a:r>
              <a:rPr lang="en"/>
              <a:t>API notifies sender of Session start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Effect transition="in" filter="fade">
                                      <p:cBhvr>
                                        <p:cTn id="7" dur="200"/>
                                        <p:tgtEl>
                                          <p:spTgt spid="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xEl>
                                              <p:pRg st="1" end="1"/>
                                            </p:txEl>
                                          </p:spTgt>
                                        </p:tgtEl>
                                        <p:attrNameLst>
                                          <p:attrName>style.visibility</p:attrName>
                                        </p:attrNameLst>
                                      </p:cBhvr>
                                      <p:to>
                                        <p:strVal val="visible"/>
                                      </p:to>
                                    </p:set>
                                    <p:animEffect transition="in" filter="fade">
                                      <p:cBhvr>
                                        <p:cTn id="12" dur="200"/>
                                        <p:tgtEl>
                                          <p:spTgt spid="2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xEl>
                                              <p:pRg st="2" end="2"/>
                                            </p:txEl>
                                          </p:spTgt>
                                        </p:tgtEl>
                                        <p:attrNameLst>
                                          <p:attrName>style.visibility</p:attrName>
                                        </p:attrNameLst>
                                      </p:cBhvr>
                                      <p:to>
                                        <p:strVal val="visible"/>
                                      </p:to>
                                    </p:set>
                                    <p:animEffect transition="in" filter="fade">
                                      <p:cBhvr>
                                        <p:cTn id="17" dur="200"/>
                                        <p:tgtEl>
                                          <p:spTgt spid="2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8">
                                            <p:txEl>
                                              <p:pRg st="3" end="3"/>
                                            </p:txEl>
                                          </p:spTgt>
                                        </p:tgtEl>
                                        <p:attrNameLst>
                                          <p:attrName>style.visibility</p:attrName>
                                        </p:attrNameLst>
                                      </p:cBhvr>
                                      <p:to>
                                        <p:strVal val="visible"/>
                                      </p:to>
                                    </p:set>
                                    <p:animEffect transition="in" filter="fade">
                                      <p:cBhvr>
                                        <p:cTn id="22" dur="200"/>
                                        <p:tgtEl>
                                          <p:spTgt spid="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Interview with a Receiver</a:t>
            </a:r>
          </a:p>
        </p:txBody>
      </p:sp>
      <p:sp>
        <p:nvSpPr>
          <p:cNvPr id="234" name="Shape 2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Message bus connects Sender and Receiver.</a:t>
            </a:r>
          </a:p>
          <a:p>
            <a:pPr lvl="0" rtl="0">
              <a:buNone/>
            </a:pPr>
            <a:r>
              <a:rPr lang="en"/>
              <a:t>Messages are scoped to Namespaces</a:t>
            </a:r>
          </a:p>
          <a:p>
            <a:pPr lvl="0" rtl="0">
              <a:buNone/>
            </a:pPr>
            <a:r>
              <a:rPr lang="en"/>
              <a:t>Built in Media namespace</a:t>
            </a:r>
          </a:p>
          <a:p>
            <a:pPr lvl="0" rtl="0">
              <a:buNone/>
            </a:pPr>
            <a:r>
              <a:rPr lang="en"/>
              <a:t>Custom messages are free-form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animEffect transition="in" filter="fade">
                                      <p:cBhvr>
                                        <p:cTn id="7" dur="200"/>
                                        <p:tgtEl>
                                          <p:spTgt spid="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xEl>
                                              <p:pRg st="1" end="1"/>
                                            </p:txEl>
                                          </p:spTgt>
                                        </p:tgtEl>
                                        <p:attrNameLst>
                                          <p:attrName>style.visibility</p:attrName>
                                        </p:attrNameLst>
                                      </p:cBhvr>
                                      <p:to>
                                        <p:strVal val="visible"/>
                                      </p:to>
                                    </p:set>
                                    <p:animEffect transition="in" filter="fade">
                                      <p:cBhvr>
                                        <p:cTn id="12" dur="200"/>
                                        <p:tgtEl>
                                          <p:spTgt spid="2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4">
                                            <p:txEl>
                                              <p:pRg st="2" end="2"/>
                                            </p:txEl>
                                          </p:spTgt>
                                        </p:tgtEl>
                                        <p:attrNameLst>
                                          <p:attrName>style.visibility</p:attrName>
                                        </p:attrNameLst>
                                      </p:cBhvr>
                                      <p:to>
                                        <p:strVal val="visible"/>
                                      </p:to>
                                    </p:set>
                                    <p:animEffect transition="in" filter="fade">
                                      <p:cBhvr>
                                        <p:cTn id="17" dur="200"/>
                                        <p:tgtEl>
                                          <p:spTgt spid="2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4">
                                            <p:txEl>
                                              <p:pRg st="3" end="3"/>
                                            </p:txEl>
                                          </p:spTgt>
                                        </p:tgtEl>
                                        <p:attrNameLst>
                                          <p:attrName>style.visibility</p:attrName>
                                        </p:attrNameLst>
                                      </p:cBhvr>
                                      <p:to>
                                        <p:strVal val="visible"/>
                                      </p:to>
                                    </p:set>
                                    <p:animEffect transition="in" filter="fade">
                                      <p:cBhvr>
                                        <p:cTn id="22" dur="200"/>
                                        <p:tgtEl>
                                          <p:spTgt spid="2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For Chrome Sender App Dev</a:t>
            </a:r>
          </a:p>
        </p:txBody>
      </p:sp>
      <p:sp>
        <p:nvSpPr>
          <p:cNvPr id="240" name="Shape 2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buNone/>
            </a:pPr>
            <a:r>
              <a:rPr lang="en"/>
              <a:t>The Chromecast plugin will not load for file:// files.  You must deploy your files to a web server and access them there.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Effect transition="in" filter="fade">
                                      <p:cBhvr>
                                        <p:cTn id="7" dur="200"/>
                                        <p:tgtEl>
                                          <p:spTgt spid="2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Who am I?</a:t>
            </a:r>
          </a:p>
          <a:p>
            <a:pPr lvl="0" rtl="0">
              <a:buNone/>
            </a:pPr>
            <a:r>
              <a:rPr lang="en" sz="1800"/>
              <a:t>(or Why is he still talking?)</a:t>
            </a:r>
          </a:p>
        </p:txBody>
      </p:sp>
      <p:sp>
        <p:nvSpPr>
          <p:cNvPr id="55" name="Shape 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Developer </a:t>
            </a:r>
          </a:p>
          <a:p>
            <a:pPr lvl="0" rtl="0">
              <a:buNone/>
            </a:pPr>
            <a:r>
              <a:rPr lang="en"/>
              <a:t>Android</a:t>
            </a:r>
          </a:p>
          <a:p>
            <a:pPr lvl="0" rtl="0">
              <a:buNone/>
            </a:pPr>
            <a:r>
              <a:rPr lang="en"/>
              <a:t>Interested in unusual interaction patterns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3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3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3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Debugging Receiver Apps</a:t>
            </a:r>
          </a:p>
        </p:txBody>
      </p:sp>
      <p:sp>
        <p:nvSpPr>
          <p:cNvPr id="246" name="Shape 2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dirty="0"/>
              <a:t>Chrome </a:t>
            </a:r>
            <a:r>
              <a:rPr lang="en-US" dirty="0" err="1" smtClean="0"/>
              <a:t>dev</a:t>
            </a:r>
            <a:r>
              <a:rPr lang="en-US" dirty="0" smtClean="0"/>
              <a:t> </a:t>
            </a:r>
            <a:r>
              <a:rPr lang="en" dirty="0" smtClean="0"/>
              <a:t>tools </a:t>
            </a:r>
            <a:r>
              <a:rPr lang="en-US" dirty="0" smtClean="0"/>
              <a:t>at </a:t>
            </a:r>
          </a:p>
          <a:p>
            <a:pPr lvl="0" rtl="0">
              <a:buNone/>
            </a:pPr>
            <a:r>
              <a:rPr lang="en-US" dirty="0"/>
              <a:t>	</a:t>
            </a:r>
            <a:r>
              <a:rPr lang="en-US" dirty="0" smtClean="0"/>
              <a:t>	</a:t>
            </a:r>
            <a:r>
              <a:rPr lang="en" dirty="0" smtClean="0"/>
              <a:t>http</a:t>
            </a:r>
            <a:r>
              <a:rPr lang="en" dirty="0"/>
              <a:t>://&lt;ip of chromecast&gt;:9222/</a:t>
            </a:r>
          </a:p>
          <a:p>
            <a:pPr>
              <a:buNone/>
            </a:pPr>
            <a:r>
              <a:rPr lang="en" dirty="0" smtClean="0"/>
              <a:t>console.log(...)</a:t>
            </a:r>
            <a:endParaRPr lang="en"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Effect transition="in" filter="fade">
                                      <p:cBhvr>
                                        <p:cTn id="7" dur="200"/>
                                        <p:tgtEl>
                                          <p:spTgt spid="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xEl>
                                              <p:pRg st="1" end="1"/>
                                            </p:txEl>
                                          </p:spTgt>
                                        </p:tgtEl>
                                        <p:attrNameLst>
                                          <p:attrName>style.visibility</p:attrName>
                                        </p:attrNameLst>
                                      </p:cBhvr>
                                      <p:to>
                                        <p:strVal val="visible"/>
                                      </p:to>
                                    </p:set>
                                    <p:animEffect transition="in" filter="fade">
                                      <p:cBhvr>
                                        <p:cTn id="12" dur="200"/>
                                        <p:tgtEl>
                                          <p:spTgt spid="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xEl>
                                              <p:pRg st="2" end="2"/>
                                            </p:txEl>
                                          </p:spTgt>
                                        </p:tgtEl>
                                        <p:attrNameLst>
                                          <p:attrName>style.visibility</p:attrName>
                                        </p:attrNameLst>
                                      </p:cBhvr>
                                      <p:to>
                                        <p:strVal val="visible"/>
                                      </p:to>
                                    </p:set>
                                    <p:animEffect transition="in" filter="fade">
                                      <p:cBhvr>
                                        <p:cTn id="17" dur="200"/>
                                        <p:tgtEl>
                                          <p:spTgt spid="2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General TV Development</a:t>
            </a:r>
          </a:p>
        </p:txBody>
      </p:sp>
      <p:pic>
        <p:nvPicPr>
          <p:cNvPr id="252" name="Shape 252"/>
          <p:cNvPicPr preferRelativeResize="0"/>
          <p:nvPr/>
        </p:nvPicPr>
        <p:blipFill>
          <a:blip r:embed="rId3"/>
          <a:stretch>
            <a:fillRect/>
          </a:stretch>
        </p:blipFill>
        <p:spPr>
          <a:xfrm>
            <a:off x="2362824" y="1294299"/>
            <a:ext cx="4418350" cy="331374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TV Development Guidelines</a:t>
            </a:r>
          </a:p>
        </p:txBody>
      </p:sp>
      <p:sp>
        <p:nvSpPr>
          <p:cNvPr id="258" name="Shape 2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10 foot experience</a:t>
            </a:r>
          </a:p>
          <a:p>
            <a:pPr marL="457200" lvl="0" indent="-419100" rtl="0">
              <a:buClr>
                <a:schemeClr val="lt1"/>
              </a:buClr>
              <a:buSzPct val="166666"/>
              <a:buFont typeface="Arial"/>
              <a:buChar char="•"/>
            </a:pPr>
            <a:r>
              <a:rPr lang="en"/>
              <a:t>Big fonts</a:t>
            </a:r>
          </a:p>
          <a:p>
            <a:pPr marL="457200" lvl="0" indent="-419100" rtl="0">
              <a:buClr>
                <a:schemeClr val="lt1"/>
              </a:buClr>
              <a:buSzPct val="166666"/>
              <a:buFont typeface="Arial"/>
              <a:buChar char="•"/>
            </a:pPr>
            <a:r>
              <a:rPr lang="en"/>
              <a:t>Minimal text</a:t>
            </a:r>
          </a:p>
          <a:p>
            <a:pPr lvl="0" rtl="0">
              <a:buNone/>
            </a:pPr>
            <a:r>
              <a:rPr lang="en"/>
              <a:t>Authentication stories</a:t>
            </a:r>
          </a:p>
          <a:p>
            <a:pPr marL="457200" lvl="0" indent="-419100" rtl="0">
              <a:buClr>
                <a:schemeClr val="lt1"/>
              </a:buClr>
              <a:buSzPct val="166666"/>
              <a:buFont typeface="Arial"/>
              <a:buChar char="•"/>
            </a:pPr>
            <a:r>
              <a:rPr lang="en"/>
              <a:t>OAUTH </a:t>
            </a:r>
          </a:p>
          <a:p>
            <a:pPr marL="457200" lvl="0" indent="-419100">
              <a:buClr>
                <a:schemeClr val="lt1"/>
              </a:buClr>
              <a:buSzPct val="166666"/>
              <a:buFont typeface="Arial"/>
              <a:buChar char="•"/>
            </a:pPr>
            <a:r>
              <a:rPr lang="en"/>
              <a:t>Roku’s authentication flow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animEffect transition="in" filter="fade">
                                      <p:cBhvr>
                                        <p:cTn id="7" dur="200"/>
                                        <p:tgtEl>
                                          <p:spTgt spid="2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8">
                                            <p:txEl>
                                              <p:pRg st="1" end="1"/>
                                            </p:txEl>
                                          </p:spTgt>
                                        </p:tgtEl>
                                        <p:attrNameLst>
                                          <p:attrName>style.visibility</p:attrName>
                                        </p:attrNameLst>
                                      </p:cBhvr>
                                      <p:to>
                                        <p:strVal val="visible"/>
                                      </p:to>
                                    </p:set>
                                    <p:animEffect transition="in" filter="fade">
                                      <p:cBhvr>
                                        <p:cTn id="12" dur="200"/>
                                        <p:tgtEl>
                                          <p:spTgt spid="2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8">
                                            <p:txEl>
                                              <p:pRg st="2" end="2"/>
                                            </p:txEl>
                                          </p:spTgt>
                                        </p:tgtEl>
                                        <p:attrNameLst>
                                          <p:attrName>style.visibility</p:attrName>
                                        </p:attrNameLst>
                                      </p:cBhvr>
                                      <p:to>
                                        <p:strVal val="visible"/>
                                      </p:to>
                                    </p:set>
                                    <p:animEffect transition="in" filter="fade">
                                      <p:cBhvr>
                                        <p:cTn id="17" dur="200"/>
                                        <p:tgtEl>
                                          <p:spTgt spid="2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xEl>
                                              <p:pRg st="3" end="3"/>
                                            </p:txEl>
                                          </p:spTgt>
                                        </p:tgtEl>
                                        <p:attrNameLst>
                                          <p:attrName>style.visibility</p:attrName>
                                        </p:attrNameLst>
                                      </p:cBhvr>
                                      <p:to>
                                        <p:strVal val="visible"/>
                                      </p:to>
                                    </p:set>
                                    <p:animEffect transition="in" filter="fade">
                                      <p:cBhvr>
                                        <p:cTn id="22" dur="200"/>
                                        <p:tgtEl>
                                          <p:spTgt spid="2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8">
                                            <p:txEl>
                                              <p:pRg st="4" end="4"/>
                                            </p:txEl>
                                          </p:spTgt>
                                        </p:tgtEl>
                                        <p:attrNameLst>
                                          <p:attrName>style.visibility</p:attrName>
                                        </p:attrNameLst>
                                      </p:cBhvr>
                                      <p:to>
                                        <p:strVal val="visible"/>
                                      </p:to>
                                    </p:set>
                                    <p:animEffect transition="in" filter="fade">
                                      <p:cBhvr>
                                        <p:cTn id="27" dur="200"/>
                                        <p:tgtEl>
                                          <p:spTgt spid="2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8">
                                            <p:txEl>
                                              <p:pRg st="5" end="5"/>
                                            </p:txEl>
                                          </p:spTgt>
                                        </p:tgtEl>
                                        <p:attrNameLst>
                                          <p:attrName>style.visibility</p:attrName>
                                        </p:attrNameLst>
                                      </p:cBhvr>
                                      <p:to>
                                        <p:strVal val="visible"/>
                                      </p:to>
                                    </p:set>
                                    <p:animEffect transition="in" filter="fade">
                                      <p:cBhvr>
                                        <p:cTn id="32" dur="200"/>
                                        <p:tgtEl>
                                          <p:spTgt spid="2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Media Formats</a:t>
            </a:r>
          </a:p>
        </p:txBody>
      </p:sp>
      <p:sp>
        <p:nvSpPr>
          <p:cNvPr id="264" name="Shape 26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buNone/>
            </a:pPr>
            <a:r>
              <a:rPr lang="en"/>
              <a:t>Different devices, different codecs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200"/>
                                        <p:tgtEl>
                                          <p:spTgt spid="2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Further Resources</a:t>
            </a:r>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Roku SDK Documentation </a:t>
            </a:r>
            <a:r>
              <a:rPr lang="en" u="sng">
                <a:solidFill>
                  <a:schemeClr val="hlink"/>
                </a:solidFill>
                <a:hlinkClick r:id="rId3"/>
              </a:rPr>
              <a:t>http://sdkdocs.roku.com/</a:t>
            </a:r>
          </a:p>
          <a:p>
            <a:pPr lvl="0" rtl="0">
              <a:buNone/>
            </a:pPr>
            <a:r>
              <a:rPr lang="en"/>
              <a:t>Roku Developer Program </a:t>
            </a:r>
            <a:r>
              <a:rPr lang="en" u="sng">
                <a:solidFill>
                  <a:schemeClr val="hlink"/>
                </a:solidFill>
                <a:hlinkClick r:id="rId4"/>
              </a:rPr>
              <a:t>http://www.roku.com/developer</a:t>
            </a:r>
          </a:p>
          <a:p>
            <a:pPr lvl="0" rtl="0">
              <a:buNone/>
            </a:pPr>
            <a:r>
              <a:rPr lang="en"/>
              <a:t>Google Cast Developer Site</a:t>
            </a:r>
          </a:p>
          <a:p>
            <a:pPr lvl="0" rtl="0">
              <a:buNone/>
            </a:pPr>
            <a:r>
              <a:rPr lang="en" u="sng">
                <a:solidFill>
                  <a:schemeClr val="hlink"/>
                </a:solidFill>
                <a:hlinkClick r:id="rId5"/>
              </a:rPr>
              <a:t>https://developers.google.com/cast/</a:t>
            </a:r>
          </a:p>
          <a:p>
            <a:endParaRPr lang="en" u="sng">
              <a:solidFill>
                <a:schemeClr val="hlink"/>
              </a:solidFill>
              <a:hlinkClick r:id="rId5"/>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Thanks for your time!</a:t>
            </a:r>
          </a:p>
        </p:txBody>
      </p:sp>
      <p:sp>
        <p:nvSpPr>
          <p:cNvPr id="276" name="Shape 27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Enjoy the rest of the conference!</a:t>
            </a:r>
          </a:p>
          <a:p>
            <a:pPr lvl="0" rtl="0">
              <a:buNone/>
            </a:pPr>
            <a:r>
              <a:rPr lang="en"/>
              <a:t>Ben Von Handorf</a:t>
            </a:r>
          </a:p>
          <a:p>
            <a:pPr lvl="0" rtl="0">
              <a:buNone/>
            </a:pPr>
            <a:r>
              <a:rPr lang="en"/>
              <a:t>@benvonhandorf</a:t>
            </a:r>
          </a:p>
          <a:p>
            <a:pPr lvl="0" rtl="0">
              <a:buNone/>
            </a:pPr>
            <a:r>
              <a:rPr lang="en" u="sng">
                <a:solidFill>
                  <a:schemeClr val="hlink"/>
                </a:solidFill>
                <a:hlinkClick r:id="rId3"/>
              </a:rPr>
              <a:t>ben@skyironstudio.com</a:t>
            </a:r>
          </a:p>
          <a:p>
            <a:pPr lvl="0" rtl="0">
              <a:buNone/>
            </a:pPr>
            <a:r>
              <a:rPr lang="en" u="sng">
                <a:solidFill>
                  <a:schemeClr val="hlink"/>
                </a:solidFill>
                <a:hlinkClick r:id="rId4"/>
              </a:rPr>
              <a:t>http://bit.ly/chromecast_roku</a:t>
            </a:r>
          </a:p>
          <a:p>
            <a:pPr lvl="0" rtl="0">
              <a:buNone/>
            </a:pPr>
            <a:r>
              <a:rPr lang="en"/>
              <a:t>Questions?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Why develop for TVs?</a:t>
            </a:r>
          </a:p>
        </p:txBody>
      </p:sp>
      <p:sp>
        <p:nvSpPr>
          <p:cNvPr id="61" name="Shape 6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TVs are ubiquitous</a:t>
            </a:r>
          </a:p>
          <a:p>
            <a:pPr lvl="0" rtl="0">
              <a:buNone/>
            </a:pPr>
            <a:r>
              <a:rPr lang="en"/>
              <a:t>TVs are cheap</a:t>
            </a:r>
          </a:p>
          <a:p>
            <a:pPr lvl="0" rtl="0">
              <a:buNone/>
            </a:pPr>
            <a:r>
              <a:rPr lang="en"/>
              <a:t>TVs are inherently multi-user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2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2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2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Apps on TVs</a:t>
            </a:r>
          </a:p>
        </p:txBody>
      </p:sp>
      <p:sp>
        <p:nvSpPr>
          <p:cNvPr id="67" name="Shape 6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Different Interaction Patterns</a:t>
            </a:r>
          </a:p>
          <a:p>
            <a:pPr lvl="0" rtl="0">
              <a:buNone/>
            </a:pPr>
            <a:r>
              <a:rPr lang="en"/>
              <a:t>Different Attention</a:t>
            </a:r>
          </a:p>
          <a:p>
            <a:pPr>
              <a:buNone/>
            </a:pPr>
            <a:r>
              <a:rPr lang="en"/>
              <a:t>Different Platforms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2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fade">
                                      <p:cBhvr>
                                        <p:cTn id="12" dur="2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fade">
                                      <p:cBhvr>
                                        <p:cTn id="17" dur="2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Why Roku?</a:t>
            </a:r>
          </a:p>
        </p:txBody>
      </p:sp>
      <p:sp>
        <p:nvSpPr>
          <p:cNvPr id="73" name="Shape 7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US" dirty="0" smtClean="0"/>
              <a:t>Popular</a:t>
            </a:r>
            <a:endParaRPr lang="en" dirty="0"/>
          </a:p>
          <a:p>
            <a:pPr marL="457200" lvl="0" indent="-419100" rtl="0">
              <a:buClr>
                <a:schemeClr val="lt1"/>
              </a:buClr>
              <a:buSzPct val="166666"/>
              <a:buFont typeface="Arial"/>
              <a:buChar char="•"/>
            </a:pPr>
            <a:r>
              <a:rPr lang="en" dirty="0"/>
              <a:t>Developer Friendly</a:t>
            </a:r>
          </a:p>
          <a:p>
            <a:pPr marL="457200" lvl="0" indent="-419100" rtl="0">
              <a:buClr>
                <a:schemeClr val="lt1"/>
              </a:buClr>
              <a:buSzPct val="166666"/>
              <a:buFont typeface="Arial"/>
              <a:buChar char="•"/>
            </a:pPr>
            <a:r>
              <a:rPr lang="en" dirty="0"/>
              <a:t>Low cost of entry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2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xEl>
                                              <p:pRg st="1" end="1"/>
                                            </p:txEl>
                                          </p:spTgt>
                                        </p:tgtEl>
                                        <p:attrNameLst>
                                          <p:attrName>style.visibility</p:attrName>
                                        </p:attrNameLst>
                                      </p:cBhvr>
                                      <p:to>
                                        <p:strVal val="visible"/>
                                      </p:to>
                                    </p:set>
                                    <p:animEffect transition="in" filter="fade">
                                      <p:cBhvr>
                                        <p:cTn id="12" dur="200"/>
                                        <p:tgtEl>
                                          <p:spTgt spid="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xEl>
                                              <p:pRg st="2" end="2"/>
                                            </p:txEl>
                                          </p:spTgt>
                                        </p:tgtEl>
                                        <p:attrNameLst>
                                          <p:attrName>style.visibility</p:attrName>
                                        </p:attrNameLst>
                                      </p:cBhvr>
                                      <p:to>
                                        <p:strVal val="visible"/>
                                      </p:to>
                                    </p:set>
                                    <p:animEffect transition="in" filter="fade">
                                      <p:cBhvr>
                                        <p:cTn id="17" dur="200"/>
                                        <p:tgtEl>
                                          <p:spTgt spid="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Why Chromecast?</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a:t>VERY low cost of entry</a:t>
            </a:r>
          </a:p>
          <a:p>
            <a:pPr marL="457200" lvl="0" indent="-419100" rtl="0">
              <a:buClr>
                <a:schemeClr val="lt1"/>
              </a:buClr>
              <a:buSzPct val="166666"/>
              <a:buFont typeface="Arial"/>
              <a:buChar char="•"/>
            </a:pPr>
            <a:r>
              <a:rPr lang="en"/>
              <a:t>Developer Friendly</a:t>
            </a:r>
          </a:p>
          <a:p>
            <a:pPr marL="457200" lvl="0" indent="-419100">
              <a:buClr>
                <a:schemeClr val="lt1"/>
              </a:buClr>
              <a:buSzPct val="166666"/>
              <a:buFont typeface="Arial"/>
              <a:buChar char="•"/>
            </a:pPr>
            <a:r>
              <a:rPr lang="en"/>
              <a:t>Interesting interaction model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200"/>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200"/>
                                        <p:tgtEl>
                                          <p:spTgt spid="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200"/>
                                        <p:tgtEl>
                                          <p:spTgt spid="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Why NOT Apple TV?</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a:t>No public SDK </a:t>
            </a:r>
            <a:r>
              <a:rPr lang="en" sz="1800"/>
              <a:t>(yet. been waiting for since 2007)</a:t>
            </a:r>
          </a:p>
          <a:p>
            <a:endParaRPr lang="en" sz="18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Why NOT Amazon Fire TV?</a:t>
            </a:r>
          </a:p>
        </p:txBody>
      </p:sp>
      <p:sp>
        <p:nvSpPr>
          <p:cNvPr id="91" name="Shape 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t>Android capabilities</a:t>
            </a:r>
          </a:p>
          <a:p>
            <a:pPr marL="457200" lvl="0" indent="-419100" rtl="0">
              <a:buClr>
                <a:schemeClr val="lt1"/>
              </a:buClr>
              <a:buSzPct val="166666"/>
              <a:buFont typeface="Arial"/>
              <a:buChar char="•"/>
            </a:pPr>
            <a:r>
              <a:rPr lang="en" dirty="0"/>
              <a:t>It’s been out for 2 </a:t>
            </a:r>
            <a:r>
              <a:rPr lang="en" dirty="0" smtClean="0"/>
              <a:t>days</a:t>
            </a:r>
            <a:endParaRPr lang="en"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fade">
                                      <p:cBhvr>
                                        <p:cTn id="7" dur="2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Effect transition="in" filter="fade">
                                      <p:cBhvr>
                                        <p:cTn id="12" dur="200"/>
                                        <p:tgtEl>
                                          <p:spTgt spid="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1049</Words>
  <Application>Microsoft Macintosh PowerPoint</Application>
  <PresentationFormat>On-screen Show (16:9)</PresentationFormat>
  <Paragraphs>169</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dark-gradient</vt:lpstr>
      <vt:lpstr>dark-gradient</vt:lpstr>
      <vt:lpstr>Chromecast and Roku</vt:lpstr>
      <vt:lpstr>Thanks to our sponsors</vt:lpstr>
      <vt:lpstr>Who am I? (or Why is he still talking?)</vt:lpstr>
      <vt:lpstr>Why develop for TVs?</vt:lpstr>
      <vt:lpstr>Apps on TVs</vt:lpstr>
      <vt:lpstr>Why Roku?</vt:lpstr>
      <vt:lpstr>Why Chromecast?</vt:lpstr>
      <vt:lpstr>Why NOT Apple TV?</vt:lpstr>
      <vt:lpstr>Why NOT Amazon Fire TV?</vt:lpstr>
      <vt:lpstr>Why NOT Smart TVs?</vt:lpstr>
      <vt:lpstr>Why NOT &lt;others/&gt;?</vt:lpstr>
      <vt:lpstr>Roku Development</vt:lpstr>
      <vt:lpstr>Chromecast</vt:lpstr>
      <vt:lpstr>Chromecast</vt:lpstr>
      <vt:lpstr>Cast API vs Chromecast</vt:lpstr>
      <vt:lpstr>Terminology</vt:lpstr>
      <vt:lpstr>Discovering Chromecast</vt:lpstr>
      <vt:lpstr>Connecting to a Chromecast</vt:lpstr>
      <vt:lpstr>Who can write a Sender?</vt:lpstr>
      <vt:lpstr>Typical Uses</vt:lpstr>
      <vt:lpstr>Default &amp; Styled Media Receiver</vt:lpstr>
      <vt:lpstr>More Complicated Use Cases</vt:lpstr>
      <vt:lpstr>Preparing for Development</vt:lpstr>
      <vt:lpstr>Register your Chromecast</vt:lpstr>
      <vt:lpstr>Create a Chromecast Receiver App</vt:lpstr>
      <vt:lpstr>Publishing a Receiver</vt:lpstr>
      <vt:lpstr>Developing a Sender App</vt:lpstr>
      <vt:lpstr>Interview with a Receiver</vt:lpstr>
      <vt:lpstr>For Chrome Sender App Dev</vt:lpstr>
      <vt:lpstr>Debugging Receiver Apps</vt:lpstr>
      <vt:lpstr>General TV Development</vt:lpstr>
      <vt:lpstr>TV Development Guidelines</vt:lpstr>
      <vt:lpstr>Media Formats</vt:lpstr>
      <vt:lpstr>Further Resources</vt:lpstr>
      <vt:lpstr>Thanks for your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Chromecast and Roku</dc:title>
  <cp:lastModifiedBy>Ben Von Handorf</cp:lastModifiedBy>
  <cp:revision>5</cp:revision>
  <dcterms:modified xsi:type="dcterms:W3CDTF">2014-04-04T01:29:23Z</dcterms:modified>
</cp:coreProperties>
</file>