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5143500" type="screen16x9"/>
  <p:notesSz cx="6858000" cy="9144000"/>
  <p:embeddedFontLst>
    <p:embeddedFont>
      <p:font typeface="Lato" panose="020F0502020204030203" pitchFamily="34" charset="0"/>
      <p:regular r:id="rId48"/>
      <p:bold r:id="rId49"/>
      <p:italic r:id="rId50"/>
      <p:boldItalic r:id="rId51"/>
    </p:embeddedFont>
    <p:embeddedFont>
      <p:font typeface="Montserrat" panose="00000500000000000000" pitchFamily="2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0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75f8dc024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175f8dc024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75f8dc02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175f8dc02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16793899d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16793899d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16793899d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16793899d8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16793899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16793899d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16793899d8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16793899d8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16793899d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16793899d8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175f8dc02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175f8dc02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5f8dc02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175f8dc02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75f8dc02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175f8dc02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6414dea0d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6414dea0d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175f8dc02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175f8dc02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175f8dc02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175f8dc02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175f8dc02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175f8dc02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16875452e0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16875452e0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16875452e0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16875452e0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16875452e0_2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16875452e0_2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16875452e0_2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16875452e0_2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16875452e0_2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16875452e0_2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16875452e0_2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16875452e0_2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16875452e0_2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16875452e0_2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75f8dc0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75f8dc02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16875452e0_2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16875452e0_2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16875452e0_2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16875452e0_2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16875452e0_2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16875452e0_2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16875452e0_2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16875452e0_2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16875452e0_2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16875452e0_2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16875452e0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16875452e0_2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16875452e0_2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16875452e0_2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16875452e0_2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16875452e0_2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16875452e0_2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16875452e0_2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16875452e0_2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16875452e0_2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75f8dc024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175f8dc024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16875452e0_2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16875452e0_2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16875452e0_2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16875452e0_2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16875452e0_2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116875452e0_2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16875452e0_2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16875452e0_2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16875452e0_2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16875452e0_2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16875452e0_2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16875452e0_2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75f8dc024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75f8dc024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75f8dc024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75f8dc024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75f8dc024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75f8dc024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75f8dc024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175f8dc024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75f8dc0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175f8dc0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Lead 3 Presentation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Chadwick, Toby, Bob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Based Testing</a:t>
            </a:r>
            <a:endParaRPr/>
          </a:p>
        </p:txBody>
      </p:sp>
      <p:sp>
        <p:nvSpPr>
          <p:cNvPr id="206" name="Google Shape;206;p2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Involves examining each requirement of a system and designing a specific test (or tests) for that requirement</a:t>
            </a:r>
            <a:endParaRPr/>
          </a:p>
        </p:txBody>
      </p:sp>
      <p:sp>
        <p:nvSpPr>
          <p:cNvPr id="207" name="Google Shape;207;p22"/>
          <p:cNvSpPr txBox="1">
            <a:spLocks noGrp="1"/>
          </p:cNvSpPr>
          <p:nvPr>
            <p:ph type="body" idx="1"/>
          </p:nvPr>
        </p:nvSpPr>
        <p:spPr>
          <a:xfrm>
            <a:off x="8553900" y="4765200"/>
            <a:ext cx="5901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10/45</a:t>
            </a:r>
            <a:endParaRPr sz="1000"/>
          </a:p>
        </p:txBody>
      </p:sp>
      <p:sp>
        <p:nvSpPr>
          <p:cNvPr id="208" name="Google Shape;208;p22"/>
          <p:cNvSpPr txBox="1">
            <a:spLocks noGrp="1"/>
          </p:cNvSpPr>
          <p:nvPr>
            <p:ph type="body" idx="1"/>
          </p:nvPr>
        </p:nvSpPr>
        <p:spPr>
          <a:xfrm>
            <a:off x="0" y="4823925"/>
            <a:ext cx="7191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Chadwick</a:t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Testing</a:t>
            </a:r>
            <a:endParaRPr/>
          </a:p>
        </p:txBody>
      </p:sp>
      <p:sp>
        <p:nvSpPr>
          <p:cNvPr id="214" name="Google Shape;214;p2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Performance tests typically involve tests that incrementally increases the load on a system until the performance of that system reaches an unacceptable point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Stress Testing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Stress testing is a form of performance testing where the system is purposefully overloaded to see how it would react in a failure scenario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Seeks to test and analyze the failure behavior of the system</a:t>
            </a:r>
            <a:endParaRPr/>
          </a:p>
        </p:txBody>
      </p:sp>
      <p:sp>
        <p:nvSpPr>
          <p:cNvPr id="215" name="Google Shape;215;p23"/>
          <p:cNvSpPr txBox="1">
            <a:spLocks noGrp="1"/>
          </p:cNvSpPr>
          <p:nvPr>
            <p:ph type="body" idx="1"/>
          </p:nvPr>
        </p:nvSpPr>
        <p:spPr>
          <a:xfrm>
            <a:off x="8553900" y="4765200"/>
            <a:ext cx="5901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11/45</a:t>
            </a:r>
            <a:endParaRPr sz="1000"/>
          </a:p>
        </p:txBody>
      </p:sp>
      <p:sp>
        <p:nvSpPr>
          <p:cNvPr id="216" name="Google Shape;216;p23"/>
          <p:cNvSpPr txBox="1">
            <a:spLocks noGrp="1"/>
          </p:cNvSpPr>
          <p:nvPr>
            <p:ph type="body" idx="1"/>
          </p:nvPr>
        </p:nvSpPr>
        <p:spPr>
          <a:xfrm>
            <a:off x="0" y="4823925"/>
            <a:ext cx="7191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Chadwick</a:t>
            </a: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Loosely Coupled Code</a:t>
            </a:r>
            <a:endParaRPr/>
          </a:p>
        </p:txBody>
      </p:sp>
      <p:sp>
        <p:nvSpPr>
          <p:cNvPr id="222" name="Google Shape;222;p2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Code is easier to understand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Makes program more modular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Program is easier to change, update, and expand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More testable code</a:t>
            </a:r>
            <a:endParaRPr sz="2000"/>
          </a:p>
        </p:txBody>
      </p:sp>
      <p:sp>
        <p:nvSpPr>
          <p:cNvPr id="223" name="Google Shape;223;p24"/>
          <p:cNvSpPr txBox="1">
            <a:spLocks noGrp="1"/>
          </p:cNvSpPr>
          <p:nvPr>
            <p:ph type="body" idx="1"/>
          </p:nvPr>
        </p:nvSpPr>
        <p:spPr>
          <a:xfrm>
            <a:off x="8553900" y="4765200"/>
            <a:ext cx="5901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12/45</a:t>
            </a:r>
            <a:endParaRPr sz="1000"/>
          </a:p>
        </p:txBody>
      </p:sp>
      <p:sp>
        <p:nvSpPr>
          <p:cNvPr id="224" name="Google Shape;224;p24"/>
          <p:cNvSpPr txBox="1">
            <a:spLocks noGrp="1"/>
          </p:cNvSpPr>
          <p:nvPr>
            <p:ph type="body" idx="1"/>
          </p:nvPr>
        </p:nvSpPr>
        <p:spPr>
          <a:xfrm>
            <a:off x="0" y="4823925"/>
            <a:ext cx="7191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Toby</a:t>
            </a: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Function, One Function</a:t>
            </a:r>
            <a:endParaRPr/>
          </a:p>
        </p:txBody>
      </p:sp>
      <p:sp>
        <p:nvSpPr>
          <p:cNvPr id="230" name="Google Shape;230;p2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One function should have only one function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Functions should be non-deterministic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Single Responsibility Principle</a:t>
            </a:r>
            <a:endParaRPr sz="16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400"/>
              <a:t>A function should either produce or process information, not both.</a:t>
            </a:r>
            <a:endParaRPr sz="12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If a function needs extra data, have it passed as a parameter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Inversion of Control</a:t>
            </a:r>
            <a:endParaRPr sz="16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Separate decision making code and action code</a:t>
            </a:r>
            <a:endParaRPr sz="1400"/>
          </a:p>
        </p:txBody>
      </p:sp>
      <p:sp>
        <p:nvSpPr>
          <p:cNvPr id="231" name="Google Shape;231;p25"/>
          <p:cNvSpPr txBox="1">
            <a:spLocks noGrp="1"/>
          </p:cNvSpPr>
          <p:nvPr>
            <p:ph type="body" idx="1"/>
          </p:nvPr>
        </p:nvSpPr>
        <p:spPr>
          <a:xfrm>
            <a:off x="8553900" y="4765200"/>
            <a:ext cx="5901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13/45</a:t>
            </a:r>
            <a:endParaRPr sz="1000"/>
          </a:p>
        </p:txBody>
      </p:sp>
      <p:sp>
        <p:nvSpPr>
          <p:cNvPr id="232" name="Google Shape;232;p25"/>
          <p:cNvSpPr txBox="1">
            <a:spLocks noGrp="1"/>
          </p:cNvSpPr>
          <p:nvPr>
            <p:ph type="body" idx="1"/>
          </p:nvPr>
        </p:nvSpPr>
        <p:spPr>
          <a:xfrm>
            <a:off x="0" y="4823925"/>
            <a:ext cx="7191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Toby</a:t>
            </a: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</a:t>
            </a:r>
            <a:endParaRPr/>
          </a:p>
        </p:txBody>
      </p:sp>
      <p:sp>
        <p:nvSpPr>
          <p:cNvPr id="238" name="Google Shape;238;p2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Very helpful in keeping code loosely coupled</a:t>
            </a:r>
            <a:endParaRPr sz="16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  <p:sp>
        <p:nvSpPr>
          <p:cNvPr id="239" name="Google Shape;239;p26"/>
          <p:cNvSpPr txBox="1">
            <a:spLocks noGrp="1"/>
          </p:cNvSpPr>
          <p:nvPr>
            <p:ph type="body" idx="1"/>
          </p:nvPr>
        </p:nvSpPr>
        <p:spPr>
          <a:xfrm>
            <a:off x="8553900" y="4765200"/>
            <a:ext cx="5901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14/45</a:t>
            </a:r>
            <a:endParaRPr sz="1000"/>
          </a:p>
        </p:txBody>
      </p:sp>
      <p:sp>
        <p:nvSpPr>
          <p:cNvPr id="240" name="Google Shape;240;p26"/>
          <p:cNvSpPr txBox="1">
            <a:spLocks noGrp="1"/>
          </p:cNvSpPr>
          <p:nvPr>
            <p:ph type="body" idx="1"/>
          </p:nvPr>
        </p:nvSpPr>
        <p:spPr>
          <a:xfrm>
            <a:off x="0" y="4823925"/>
            <a:ext cx="7191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Toby</a:t>
            </a:r>
            <a:endParaRPr sz="1000"/>
          </a:p>
        </p:txBody>
      </p:sp>
      <p:pic>
        <p:nvPicPr>
          <p:cNvPr id="241" name="Google Shape;2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675" y="2406050"/>
            <a:ext cx="5572325" cy="226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600" y="2044113"/>
            <a:ext cx="3390900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</a:t>
            </a:r>
            <a:endParaRPr/>
          </a:p>
        </p:txBody>
      </p:sp>
      <p:sp>
        <p:nvSpPr>
          <p:cNvPr id="248" name="Google Shape;248;p2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single function call can have many implementations</a:t>
            </a:r>
            <a:endParaRPr sz="16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  <p:sp>
        <p:nvSpPr>
          <p:cNvPr id="249" name="Google Shape;249;p27"/>
          <p:cNvSpPr txBox="1">
            <a:spLocks noGrp="1"/>
          </p:cNvSpPr>
          <p:nvPr>
            <p:ph type="body" idx="1"/>
          </p:nvPr>
        </p:nvSpPr>
        <p:spPr>
          <a:xfrm>
            <a:off x="8553900" y="4765200"/>
            <a:ext cx="5901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15/45</a:t>
            </a:r>
            <a:endParaRPr sz="1000"/>
          </a:p>
        </p:txBody>
      </p:sp>
      <p:sp>
        <p:nvSpPr>
          <p:cNvPr id="250" name="Google Shape;250;p27"/>
          <p:cNvSpPr txBox="1">
            <a:spLocks noGrp="1"/>
          </p:cNvSpPr>
          <p:nvPr>
            <p:ph type="body" idx="1"/>
          </p:nvPr>
        </p:nvSpPr>
        <p:spPr>
          <a:xfrm>
            <a:off x="0" y="4823925"/>
            <a:ext cx="7191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Toby</a:t>
            </a:r>
            <a:endParaRPr sz="1000"/>
          </a:p>
        </p:txBody>
      </p:sp>
      <p:pic>
        <p:nvPicPr>
          <p:cNvPr id="251" name="Google Shape;2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000" y="2078075"/>
            <a:ext cx="339090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000" y="3379534"/>
            <a:ext cx="3390900" cy="1381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3133" y="2390899"/>
            <a:ext cx="4630491" cy="183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Higher Order Functions</a:t>
            </a:r>
            <a:endParaRPr/>
          </a:p>
        </p:txBody>
      </p:sp>
      <p:sp>
        <p:nvSpPr>
          <p:cNvPr id="259" name="Google Shape;259;p2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Functions as arguments or return values of other functions</a:t>
            </a:r>
            <a:endParaRPr sz="16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  <p:sp>
        <p:nvSpPr>
          <p:cNvPr id="260" name="Google Shape;260;p28"/>
          <p:cNvSpPr txBox="1">
            <a:spLocks noGrp="1"/>
          </p:cNvSpPr>
          <p:nvPr>
            <p:ph type="body" idx="1"/>
          </p:nvPr>
        </p:nvSpPr>
        <p:spPr>
          <a:xfrm>
            <a:off x="8553900" y="4765200"/>
            <a:ext cx="5901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16/22</a:t>
            </a:r>
            <a:endParaRPr sz="1000"/>
          </a:p>
        </p:txBody>
      </p:sp>
      <p:sp>
        <p:nvSpPr>
          <p:cNvPr id="261" name="Google Shape;261;p28"/>
          <p:cNvSpPr txBox="1">
            <a:spLocks noGrp="1"/>
          </p:cNvSpPr>
          <p:nvPr>
            <p:ph type="body" idx="1"/>
          </p:nvPr>
        </p:nvSpPr>
        <p:spPr>
          <a:xfrm>
            <a:off x="0" y="4823925"/>
            <a:ext cx="7191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Toby</a:t>
            </a:r>
            <a:endParaRPr sz="1000"/>
          </a:p>
        </p:txBody>
      </p:sp>
      <p:pic>
        <p:nvPicPr>
          <p:cNvPr id="262" name="Google Shape;2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96" y="1962971"/>
            <a:ext cx="5901924" cy="1751850"/>
          </a:xfrm>
          <a:prstGeom prst="rect">
            <a:avLst/>
          </a:prstGeom>
          <a:noFill/>
          <a:ln w="9525" cap="flat" cmpd="sng">
            <a:solidFill>
              <a:srgbClr val="CC4125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63" name="Google Shape;26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6875" y="2889825"/>
            <a:ext cx="4227025" cy="1875375"/>
          </a:xfrm>
          <a:prstGeom prst="rect">
            <a:avLst/>
          </a:prstGeom>
          <a:noFill/>
          <a:ln w="9525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 Mode Vs. Play Mode tests</a:t>
            </a:r>
            <a:endParaRPr/>
          </a:p>
        </p:txBody>
      </p:sp>
      <p:sp>
        <p:nvSpPr>
          <p:cNvPr id="269" name="Google Shape;269;p29"/>
          <p:cNvSpPr txBox="1">
            <a:spLocks noGrp="1"/>
          </p:cNvSpPr>
          <p:nvPr>
            <p:ph type="body" idx="1"/>
          </p:nvPr>
        </p:nvSpPr>
        <p:spPr>
          <a:xfrm>
            <a:off x="197625" y="1567538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 mode: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Tests code that doesn’t require a running scene to test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 useful for calculation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Much faster to run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Play mode: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Tests code that needs to be executed in a running scene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Tests are ran as coroutines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 useful for testing things like movement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70" name="Google Shape;2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3100" y="2266450"/>
            <a:ext cx="3251200" cy="151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9"/>
          <p:cNvSpPr txBox="1">
            <a:spLocks noGrp="1"/>
          </p:cNvSpPr>
          <p:nvPr>
            <p:ph type="body" idx="1"/>
          </p:nvPr>
        </p:nvSpPr>
        <p:spPr>
          <a:xfrm>
            <a:off x="8553900" y="4765200"/>
            <a:ext cx="5901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17/45</a:t>
            </a:r>
            <a:endParaRPr sz="1000"/>
          </a:p>
        </p:txBody>
      </p:sp>
      <p:sp>
        <p:nvSpPr>
          <p:cNvPr id="272" name="Google Shape;272;p29"/>
          <p:cNvSpPr txBox="1">
            <a:spLocks noGrp="1"/>
          </p:cNvSpPr>
          <p:nvPr>
            <p:ph type="body" idx="1"/>
          </p:nvPr>
        </p:nvSpPr>
        <p:spPr>
          <a:xfrm>
            <a:off x="0" y="4823925"/>
            <a:ext cx="7191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Chadwick</a:t>
            </a:r>
            <a:endParaRPr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0"/>
          <p:cNvSpPr txBox="1">
            <a:spLocks noGrp="1"/>
          </p:cNvSpPr>
          <p:nvPr>
            <p:ph type="title"/>
          </p:nvPr>
        </p:nvSpPr>
        <p:spPr>
          <a:xfrm>
            <a:off x="1052550" y="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Testing 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(Refer to the how to document)</a:t>
            </a:r>
            <a:endParaRPr/>
          </a:p>
        </p:txBody>
      </p:sp>
      <p:sp>
        <p:nvSpPr>
          <p:cNvPr id="278" name="Google Shape;278;p30"/>
          <p:cNvSpPr txBox="1">
            <a:spLocks noGrp="1"/>
          </p:cNvSpPr>
          <p:nvPr>
            <p:ph type="body" idx="1"/>
          </p:nvPr>
        </p:nvSpPr>
        <p:spPr>
          <a:xfrm>
            <a:off x="8553900" y="4765200"/>
            <a:ext cx="5901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18/45</a:t>
            </a:r>
            <a:endParaRPr sz="1000"/>
          </a:p>
        </p:txBody>
      </p:sp>
      <p:pic>
        <p:nvPicPr>
          <p:cNvPr id="279" name="Google Shape;2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8975" y="464200"/>
            <a:ext cx="2777424" cy="227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499" y="2571749"/>
            <a:ext cx="3116576" cy="145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7500" y="4132325"/>
            <a:ext cx="3705600" cy="779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31650" y="2867375"/>
            <a:ext cx="2232063" cy="2164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97500" y="677975"/>
            <a:ext cx="1511751" cy="1710449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0"/>
          <p:cNvSpPr txBox="1">
            <a:spLocks noGrp="1"/>
          </p:cNvSpPr>
          <p:nvPr>
            <p:ph type="body" idx="1"/>
          </p:nvPr>
        </p:nvSpPr>
        <p:spPr>
          <a:xfrm>
            <a:off x="0" y="4823925"/>
            <a:ext cx="7191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Chadwick</a:t>
            </a:r>
            <a:endParaRPr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Boundary Tests</a:t>
            </a:r>
            <a:endParaRPr/>
          </a:p>
        </p:txBody>
      </p:sp>
      <p:sp>
        <p:nvSpPr>
          <p:cNvPr id="290" name="Google Shape;290;p3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boundary tests?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boundary test is any sort of test that checks whether a value is within some specified range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These tests can check for if a value is within, on, or outside of a boundary</a:t>
            </a:r>
            <a:endParaRPr/>
          </a:p>
        </p:txBody>
      </p:sp>
      <p:sp>
        <p:nvSpPr>
          <p:cNvPr id="291" name="Google Shape;291;p31"/>
          <p:cNvSpPr txBox="1">
            <a:spLocks noGrp="1"/>
          </p:cNvSpPr>
          <p:nvPr>
            <p:ph type="body" idx="1"/>
          </p:nvPr>
        </p:nvSpPr>
        <p:spPr>
          <a:xfrm>
            <a:off x="8553900" y="4765200"/>
            <a:ext cx="5901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19/45</a:t>
            </a:r>
            <a:endParaRPr sz="1000"/>
          </a:p>
        </p:txBody>
      </p:sp>
      <p:sp>
        <p:nvSpPr>
          <p:cNvPr id="292" name="Google Shape;292;p31"/>
          <p:cNvSpPr txBox="1">
            <a:spLocks noGrp="1"/>
          </p:cNvSpPr>
          <p:nvPr>
            <p:ph type="body" idx="1"/>
          </p:nvPr>
        </p:nvSpPr>
        <p:spPr>
          <a:xfrm>
            <a:off x="0" y="4823925"/>
            <a:ext cx="7191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Chadwick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Outline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064800"/>
            <a:ext cx="3637800" cy="38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Introduction</a:t>
            </a:r>
            <a:endParaRPr sz="1100"/>
          </a:p>
          <a:p>
            <a:pPr marL="457200" lvl="0" indent="-292100" algn="l" rtl="0"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What is testing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Why is testing important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Types of testing</a:t>
            </a:r>
            <a:endParaRPr sz="1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Unit and Stress Testing</a:t>
            </a:r>
            <a:endParaRPr sz="1000"/>
          </a:p>
          <a:p>
            <a:pPr marL="457200" lvl="0" indent="-292100" algn="l" rtl="0"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Writing testable code (loose coupling)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Edit mode Vs. Play mode tests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Setting up testing (assemblies)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Boundary tests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Creating boundary tests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Executing tests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Stress testing</a:t>
            </a:r>
            <a:endParaRPr sz="1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Patterns</a:t>
            </a:r>
            <a:endParaRPr sz="1000"/>
          </a:p>
          <a:p>
            <a:pPr marL="457200" lvl="0" indent="-292100" algn="l" rtl="0"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What is a pattern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Creational, Structural, and Behavioral Patterns</a:t>
            </a:r>
            <a:endParaRPr sz="1000"/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8553900" y="4765200"/>
            <a:ext cx="5901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2/45</a:t>
            </a:r>
            <a:endParaRPr sz="1000"/>
          </a:p>
        </p:txBody>
      </p:sp>
      <p:sp>
        <p:nvSpPr>
          <p:cNvPr id="143" name="Google Shape;143;p14"/>
          <p:cNvSpPr txBox="1">
            <a:spLocks noGrp="1"/>
          </p:cNvSpPr>
          <p:nvPr>
            <p:ph type="body" idx="1"/>
          </p:nvPr>
        </p:nvSpPr>
        <p:spPr>
          <a:xfrm>
            <a:off x="0" y="4823925"/>
            <a:ext cx="7191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Chadwick</a:t>
            </a:r>
            <a:endParaRPr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Unit Boundary Tests</a:t>
            </a:r>
            <a:endParaRPr/>
          </a:p>
        </p:txBody>
      </p:sp>
      <p:sp>
        <p:nvSpPr>
          <p:cNvPr id="298" name="Google Shape;298;p3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65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3"/>
              <a:buChar char="●"/>
            </a:pPr>
            <a:r>
              <a:rPr lang="en" sz="1402"/>
              <a:t>3 main areas of a unit test</a:t>
            </a:r>
            <a:endParaRPr sz="1402"/>
          </a:p>
          <a:p>
            <a:pPr marL="914400" lvl="1" indent="-30591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18"/>
              <a:buChar char="○"/>
            </a:pPr>
            <a:r>
              <a:rPr lang="en" sz="1217"/>
              <a:t>Arrange</a:t>
            </a:r>
            <a:endParaRPr sz="1217"/>
          </a:p>
          <a:p>
            <a:pPr marL="914400" lvl="1" indent="-30591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18"/>
              <a:buChar char="○"/>
            </a:pPr>
            <a:r>
              <a:rPr lang="en" sz="1217"/>
              <a:t>Act</a:t>
            </a:r>
            <a:endParaRPr sz="1217"/>
          </a:p>
          <a:p>
            <a:pPr marL="914400" lvl="1" indent="-30591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18"/>
              <a:buChar char="○"/>
            </a:pPr>
            <a:r>
              <a:rPr lang="en" sz="1217"/>
              <a:t>Assert</a:t>
            </a:r>
            <a:endParaRPr sz="1217"/>
          </a:p>
          <a:p>
            <a:pPr marL="9144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endParaRPr sz="1402"/>
          </a:p>
          <a:p>
            <a:pPr marL="457200" lvl="0" indent="-317658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3"/>
              <a:buChar char="●"/>
            </a:pPr>
            <a:r>
              <a:rPr lang="en" sz="1402"/>
              <a:t>A boundary test is a specific type of unit test</a:t>
            </a:r>
            <a:endParaRPr sz="1402"/>
          </a:p>
          <a:p>
            <a:pPr marL="457200" lvl="0" indent="-31765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3"/>
              <a:buChar char="●"/>
            </a:pPr>
            <a:r>
              <a:rPr lang="en" sz="1402"/>
              <a:t>Tests to verify that edge cases are properly handled</a:t>
            </a:r>
            <a:endParaRPr sz="1402"/>
          </a:p>
          <a:p>
            <a:pPr marL="457200" lvl="0" indent="-31765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3"/>
              <a:buChar char="●"/>
            </a:pPr>
            <a:r>
              <a:rPr lang="en" sz="1402"/>
              <a:t>Verify that unexpected behaviour doesn’t occur if given unexpected values</a:t>
            </a:r>
            <a:endParaRPr sz="1402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endParaRPr sz="1402"/>
          </a:p>
          <a:p>
            <a:pPr marL="457200" lvl="0" indent="-317658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3"/>
              <a:buChar char="●"/>
            </a:pPr>
            <a:r>
              <a:rPr lang="en" sz="1402"/>
              <a:t>Tests just inside the boundary</a:t>
            </a:r>
            <a:endParaRPr sz="1402"/>
          </a:p>
          <a:p>
            <a:pPr marL="457200" lvl="0" indent="-31765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3"/>
              <a:buChar char="●"/>
            </a:pPr>
            <a:r>
              <a:rPr lang="en" sz="1402"/>
              <a:t>Tests on the boundary</a:t>
            </a:r>
            <a:endParaRPr sz="1402"/>
          </a:p>
          <a:p>
            <a:pPr marL="457200" lvl="0" indent="-31765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3"/>
              <a:buChar char="●"/>
            </a:pPr>
            <a:r>
              <a:rPr lang="en" sz="1402"/>
              <a:t>Tests just outside the boundary</a:t>
            </a:r>
            <a:endParaRPr sz="1402"/>
          </a:p>
        </p:txBody>
      </p:sp>
      <p:sp>
        <p:nvSpPr>
          <p:cNvPr id="299" name="Google Shape;299;p32"/>
          <p:cNvSpPr txBox="1">
            <a:spLocks noGrp="1"/>
          </p:cNvSpPr>
          <p:nvPr>
            <p:ph type="body" idx="1"/>
          </p:nvPr>
        </p:nvSpPr>
        <p:spPr>
          <a:xfrm>
            <a:off x="8553900" y="4765200"/>
            <a:ext cx="5901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20/45</a:t>
            </a:r>
            <a:endParaRPr sz="1000"/>
          </a:p>
        </p:txBody>
      </p:sp>
      <p:sp>
        <p:nvSpPr>
          <p:cNvPr id="300" name="Google Shape;300;p32"/>
          <p:cNvSpPr txBox="1">
            <a:spLocks noGrp="1"/>
          </p:cNvSpPr>
          <p:nvPr>
            <p:ph type="body" idx="1"/>
          </p:nvPr>
        </p:nvSpPr>
        <p:spPr>
          <a:xfrm>
            <a:off x="0" y="4823925"/>
            <a:ext cx="7191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Toby</a:t>
            </a:r>
            <a:endParaRPr sz="1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Executing tests</a:t>
            </a:r>
            <a:endParaRPr/>
          </a:p>
        </p:txBody>
      </p:sp>
      <p:sp>
        <p:nvSpPr>
          <p:cNvPr id="306" name="Google Shape;306;p33"/>
          <p:cNvSpPr txBox="1">
            <a:spLocks noGrp="1"/>
          </p:cNvSpPr>
          <p:nvPr>
            <p:ph type="body" idx="1"/>
          </p:nvPr>
        </p:nvSpPr>
        <p:spPr>
          <a:xfrm>
            <a:off x="8553900" y="4765200"/>
            <a:ext cx="5901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21/45</a:t>
            </a:r>
            <a:endParaRPr sz="1000"/>
          </a:p>
        </p:txBody>
      </p:sp>
      <p:sp>
        <p:nvSpPr>
          <p:cNvPr id="307" name="Google Shape;307;p33"/>
          <p:cNvSpPr txBox="1">
            <a:spLocks noGrp="1"/>
          </p:cNvSpPr>
          <p:nvPr>
            <p:ph type="body" idx="1"/>
          </p:nvPr>
        </p:nvSpPr>
        <p:spPr>
          <a:xfrm>
            <a:off x="0" y="4823925"/>
            <a:ext cx="7191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Toby</a:t>
            </a:r>
            <a:endParaRPr sz="1000"/>
          </a:p>
        </p:txBody>
      </p:sp>
      <p:pic>
        <p:nvPicPr>
          <p:cNvPr id="308" name="Google Shape;30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997929"/>
            <a:ext cx="7038899" cy="1732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1" y="2981725"/>
            <a:ext cx="7038899" cy="1842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Stress Tests</a:t>
            </a:r>
            <a:endParaRPr/>
          </a:p>
        </p:txBody>
      </p:sp>
      <p:sp>
        <p:nvSpPr>
          <p:cNvPr id="315" name="Google Shape;315;p3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stress test?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stress test is a test that applies stress to the system in an incremental manner until something breaks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breaking point is recorded and is the measured limit of the software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Examples of failure  under stress tests: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Failure to detect physical collision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Significant drop in frame rate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Doesn’t have to be automated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Will be different depending on the system</a:t>
            </a:r>
            <a:endParaRPr/>
          </a:p>
        </p:txBody>
      </p:sp>
      <p:pic>
        <p:nvPicPr>
          <p:cNvPr id="316" name="Google Shape;31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100" y="2869800"/>
            <a:ext cx="3421299" cy="1924501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4"/>
          <p:cNvSpPr txBox="1">
            <a:spLocks noGrp="1"/>
          </p:cNvSpPr>
          <p:nvPr>
            <p:ph type="body" idx="1"/>
          </p:nvPr>
        </p:nvSpPr>
        <p:spPr>
          <a:xfrm>
            <a:off x="8553900" y="4765200"/>
            <a:ext cx="5901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22/45</a:t>
            </a:r>
            <a:endParaRPr sz="1000"/>
          </a:p>
        </p:txBody>
      </p:sp>
      <p:sp>
        <p:nvSpPr>
          <p:cNvPr id="318" name="Google Shape;318;p34"/>
          <p:cNvSpPr txBox="1">
            <a:spLocks noGrp="1"/>
          </p:cNvSpPr>
          <p:nvPr>
            <p:ph type="body" idx="1"/>
          </p:nvPr>
        </p:nvSpPr>
        <p:spPr>
          <a:xfrm>
            <a:off x="0" y="4823925"/>
            <a:ext cx="7191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Chadwick</a:t>
            </a:r>
            <a:endParaRPr sz="1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5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Patterns</a:t>
            </a:r>
            <a:endParaRPr sz="4500"/>
          </a:p>
        </p:txBody>
      </p:sp>
      <p:sp>
        <p:nvSpPr>
          <p:cNvPr id="324" name="Google Shape;324;p35"/>
          <p:cNvSpPr txBox="1">
            <a:spLocks noGrp="1"/>
          </p:cNvSpPr>
          <p:nvPr>
            <p:ph type="body" idx="4294967295"/>
          </p:nvPr>
        </p:nvSpPr>
        <p:spPr>
          <a:xfrm>
            <a:off x="0" y="4823925"/>
            <a:ext cx="7191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Bob</a:t>
            </a:r>
            <a:endParaRPr sz="1000"/>
          </a:p>
        </p:txBody>
      </p:sp>
      <p:sp>
        <p:nvSpPr>
          <p:cNvPr id="325" name="Google Shape;325;p35"/>
          <p:cNvSpPr txBox="1">
            <a:spLocks noGrp="1"/>
          </p:cNvSpPr>
          <p:nvPr>
            <p:ph type="body" idx="4294967295"/>
          </p:nvPr>
        </p:nvSpPr>
        <p:spPr>
          <a:xfrm>
            <a:off x="8553900" y="4765200"/>
            <a:ext cx="5901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23/45</a:t>
            </a:r>
            <a:endParaRPr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What is a pattern</a:t>
            </a:r>
            <a:endParaRPr/>
          </a:p>
        </p:txBody>
      </p:sp>
      <p:sp>
        <p:nvSpPr>
          <p:cNvPr id="331" name="Google Shape;331;p3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•Used to carry out the same functionality as other code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•Intended to make code easier to understand and maintain, as well as reduce coupling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•Since they see such widespread use, chances are any issues will be discovered before you start using them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32" name="Google Shape;332;p36"/>
          <p:cNvSpPr txBox="1">
            <a:spLocks noGrp="1"/>
          </p:cNvSpPr>
          <p:nvPr>
            <p:ph type="body" idx="1"/>
          </p:nvPr>
        </p:nvSpPr>
        <p:spPr>
          <a:xfrm>
            <a:off x="8553900" y="4765200"/>
            <a:ext cx="5901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24/45</a:t>
            </a:r>
            <a:endParaRPr sz="1000"/>
          </a:p>
        </p:txBody>
      </p:sp>
      <p:sp>
        <p:nvSpPr>
          <p:cNvPr id="333" name="Google Shape;333;p36"/>
          <p:cNvSpPr txBox="1">
            <a:spLocks noGrp="1"/>
          </p:cNvSpPr>
          <p:nvPr>
            <p:ph type="body" idx="1"/>
          </p:nvPr>
        </p:nvSpPr>
        <p:spPr>
          <a:xfrm>
            <a:off x="0" y="4823925"/>
            <a:ext cx="7191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Bob</a:t>
            </a:r>
            <a:endParaRPr sz="1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Creational Patterns</a:t>
            </a:r>
            <a:endParaRPr/>
          </a:p>
        </p:txBody>
      </p:sp>
      <p:sp>
        <p:nvSpPr>
          <p:cNvPr id="339" name="Google Shape;339;p37"/>
          <p:cNvSpPr txBox="1">
            <a:spLocks noGrp="1"/>
          </p:cNvSpPr>
          <p:nvPr>
            <p:ph type="body" idx="4294967295"/>
          </p:nvPr>
        </p:nvSpPr>
        <p:spPr>
          <a:xfrm>
            <a:off x="0" y="4823925"/>
            <a:ext cx="7191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Bob</a:t>
            </a:r>
            <a:endParaRPr sz="1000"/>
          </a:p>
        </p:txBody>
      </p:sp>
      <p:sp>
        <p:nvSpPr>
          <p:cNvPr id="340" name="Google Shape;340;p37"/>
          <p:cNvSpPr txBox="1">
            <a:spLocks noGrp="1"/>
          </p:cNvSpPr>
          <p:nvPr>
            <p:ph type="body" idx="4294967295"/>
          </p:nvPr>
        </p:nvSpPr>
        <p:spPr>
          <a:xfrm>
            <a:off x="8553900" y="4765200"/>
            <a:ext cx="5901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25/45</a:t>
            </a:r>
            <a:endParaRPr sz="1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Factory</a:t>
            </a:r>
            <a:endParaRPr/>
          </a:p>
        </p:txBody>
      </p:sp>
      <p:sp>
        <p:nvSpPr>
          <p:cNvPr id="346" name="Google Shape;346;p3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•The factory is one of the simpler patterns. The goal here is to reduce coupling when instantiating new objects.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•Example: Eggs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47" name="Google Shape;347;p38"/>
          <p:cNvSpPr txBox="1">
            <a:spLocks noGrp="1"/>
          </p:cNvSpPr>
          <p:nvPr>
            <p:ph type="body" idx="1"/>
          </p:nvPr>
        </p:nvSpPr>
        <p:spPr>
          <a:xfrm>
            <a:off x="0" y="4823925"/>
            <a:ext cx="7191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Bob</a:t>
            </a:r>
            <a:endParaRPr sz="1000"/>
          </a:p>
        </p:txBody>
      </p:sp>
      <p:sp>
        <p:nvSpPr>
          <p:cNvPr id="348" name="Google Shape;348;p38"/>
          <p:cNvSpPr txBox="1">
            <a:spLocks noGrp="1"/>
          </p:cNvSpPr>
          <p:nvPr>
            <p:ph type="body" idx="1"/>
          </p:nvPr>
        </p:nvSpPr>
        <p:spPr>
          <a:xfrm>
            <a:off x="8553900" y="4765200"/>
            <a:ext cx="5901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26/45</a:t>
            </a:r>
            <a:endParaRPr sz="1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Abstract Factory</a:t>
            </a:r>
            <a:endParaRPr/>
          </a:p>
        </p:txBody>
      </p:sp>
      <p:sp>
        <p:nvSpPr>
          <p:cNvPr id="354" name="Google Shape;354;p3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•Factory that creates factories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•Useful when we have whatever set of things we want to create in a factory but want some of them need to be in their own distinct groups.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•Example: Tile Hero Enemy Groups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55" name="Google Shape;355;p39"/>
          <p:cNvSpPr txBox="1">
            <a:spLocks noGrp="1"/>
          </p:cNvSpPr>
          <p:nvPr>
            <p:ph type="body" idx="1"/>
          </p:nvPr>
        </p:nvSpPr>
        <p:spPr>
          <a:xfrm>
            <a:off x="0" y="4823925"/>
            <a:ext cx="7191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Bob</a:t>
            </a:r>
            <a:endParaRPr sz="1000"/>
          </a:p>
        </p:txBody>
      </p:sp>
      <p:sp>
        <p:nvSpPr>
          <p:cNvPr id="356" name="Google Shape;356;p39"/>
          <p:cNvSpPr txBox="1">
            <a:spLocks noGrp="1"/>
          </p:cNvSpPr>
          <p:nvPr>
            <p:ph type="body" idx="1"/>
          </p:nvPr>
        </p:nvSpPr>
        <p:spPr>
          <a:xfrm>
            <a:off x="8553900" y="4765200"/>
            <a:ext cx="5901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27/45</a:t>
            </a:r>
            <a:endParaRPr sz="1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Builder</a:t>
            </a:r>
            <a:endParaRPr/>
          </a:p>
        </p:txBody>
      </p:sp>
      <p:sp>
        <p:nvSpPr>
          <p:cNvPr id="362" name="Google Shape;362;p4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•Simplifies a process where there are multiple steps each having different possible pieces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•Example: Tile Hero Random Tile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63" name="Google Shape;363;p40"/>
          <p:cNvSpPr txBox="1">
            <a:spLocks noGrp="1"/>
          </p:cNvSpPr>
          <p:nvPr>
            <p:ph type="body" idx="1"/>
          </p:nvPr>
        </p:nvSpPr>
        <p:spPr>
          <a:xfrm>
            <a:off x="0" y="4823925"/>
            <a:ext cx="7191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Bob</a:t>
            </a:r>
            <a:endParaRPr sz="1000"/>
          </a:p>
        </p:txBody>
      </p:sp>
      <p:sp>
        <p:nvSpPr>
          <p:cNvPr id="364" name="Google Shape;364;p40"/>
          <p:cNvSpPr txBox="1">
            <a:spLocks noGrp="1"/>
          </p:cNvSpPr>
          <p:nvPr>
            <p:ph type="body" idx="1"/>
          </p:nvPr>
        </p:nvSpPr>
        <p:spPr>
          <a:xfrm>
            <a:off x="8553900" y="4765200"/>
            <a:ext cx="5901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28/45</a:t>
            </a:r>
            <a:endParaRPr sz="1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Resource Pool</a:t>
            </a:r>
            <a:endParaRPr/>
          </a:p>
        </p:txBody>
      </p:sp>
      <p:sp>
        <p:nvSpPr>
          <p:cNvPr id="370" name="Google Shape;370;p4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•Instantiate a reasonable amount of resource intense objects towards the start, then loan them to different objects/processes as needed.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•Reduces work on the system so that it doesn’t have to re create the resource intense objects repeatedly.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•If the loaned amount gets low, it should seek for the opportune time to instantiate new objects, though implementation of this is not required.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71" name="Google Shape;371;p41"/>
          <p:cNvSpPr txBox="1">
            <a:spLocks noGrp="1"/>
          </p:cNvSpPr>
          <p:nvPr>
            <p:ph type="body" idx="1"/>
          </p:nvPr>
        </p:nvSpPr>
        <p:spPr>
          <a:xfrm>
            <a:off x="0" y="4823925"/>
            <a:ext cx="7191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Bob</a:t>
            </a:r>
            <a:endParaRPr sz="1000"/>
          </a:p>
        </p:txBody>
      </p:sp>
      <p:sp>
        <p:nvSpPr>
          <p:cNvPr id="372" name="Google Shape;372;p41"/>
          <p:cNvSpPr txBox="1">
            <a:spLocks noGrp="1"/>
          </p:cNvSpPr>
          <p:nvPr>
            <p:ph type="body" idx="1"/>
          </p:nvPr>
        </p:nvSpPr>
        <p:spPr>
          <a:xfrm>
            <a:off x="8553900" y="4765200"/>
            <a:ext cx="5901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29/45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Requirements (by next Tuesday)</a:t>
            </a:r>
            <a:endParaRPr/>
          </a:p>
        </p:txBody>
      </p:sp>
      <p:sp>
        <p:nvSpPr>
          <p:cNvPr id="149" name="Google Shape;149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Test Plan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Fully Automated: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Unit tests of at least two different boundary tests for a single script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Can be automated or manual: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A single stress test that breaks unity and records the breaking point as well as logs it in the console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stress test visually shows the stress on Unity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failure under stress can be implied (logs success until failure)</a:t>
            </a:r>
            <a:endParaRPr/>
          </a:p>
        </p:txBody>
      </p:sp>
      <p:sp>
        <p:nvSpPr>
          <p:cNvPr id="150" name="Google Shape;150;p15"/>
          <p:cNvSpPr txBox="1">
            <a:spLocks noGrp="1"/>
          </p:cNvSpPr>
          <p:nvPr>
            <p:ph type="body" idx="1"/>
          </p:nvPr>
        </p:nvSpPr>
        <p:spPr>
          <a:xfrm>
            <a:off x="8553900" y="4765200"/>
            <a:ext cx="5901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3/45</a:t>
            </a:r>
            <a:endParaRPr sz="1000"/>
          </a:p>
        </p:txBody>
      </p:sp>
      <p:sp>
        <p:nvSpPr>
          <p:cNvPr id="151" name="Google Shape;151;p15"/>
          <p:cNvSpPr txBox="1">
            <a:spLocks noGrp="1"/>
          </p:cNvSpPr>
          <p:nvPr>
            <p:ph type="body" idx="1"/>
          </p:nvPr>
        </p:nvSpPr>
        <p:spPr>
          <a:xfrm>
            <a:off x="0" y="4823925"/>
            <a:ext cx="7191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Chadwick</a:t>
            </a:r>
            <a:endParaRPr sz="1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Prototype</a:t>
            </a:r>
            <a:endParaRPr/>
          </a:p>
        </p:txBody>
      </p:sp>
      <p:sp>
        <p:nvSpPr>
          <p:cNvPr id="378" name="Google Shape;378;p4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•Create one version of the object only to be copied, not used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•Unity’s prefab feature handles this for us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•To use this as your pattern you would need to create your own code and just use prefabs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79" name="Google Shape;379;p42"/>
          <p:cNvSpPr txBox="1">
            <a:spLocks noGrp="1"/>
          </p:cNvSpPr>
          <p:nvPr>
            <p:ph type="body" idx="1"/>
          </p:nvPr>
        </p:nvSpPr>
        <p:spPr>
          <a:xfrm>
            <a:off x="8553900" y="4765200"/>
            <a:ext cx="5901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30/45</a:t>
            </a:r>
            <a:endParaRPr sz="1000"/>
          </a:p>
        </p:txBody>
      </p:sp>
      <p:sp>
        <p:nvSpPr>
          <p:cNvPr id="380" name="Google Shape;380;p42"/>
          <p:cNvSpPr txBox="1">
            <a:spLocks noGrp="1"/>
          </p:cNvSpPr>
          <p:nvPr>
            <p:ph type="body" idx="1"/>
          </p:nvPr>
        </p:nvSpPr>
        <p:spPr>
          <a:xfrm>
            <a:off x="0" y="4823925"/>
            <a:ext cx="7191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Bob</a:t>
            </a:r>
            <a:endParaRPr sz="1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Structural Patterns</a:t>
            </a:r>
            <a:endParaRPr/>
          </a:p>
        </p:txBody>
      </p:sp>
      <p:sp>
        <p:nvSpPr>
          <p:cNvPr id="386" name="Google Shape;386;p43"/>
          <p:cNvSpPr txBox="1">
            <a:spLocks noGrp="1"/>
          </p:cNvSpPr>
          <p:nvPr>
            <p:ph type="body" idx="4294967295"/>
          </p:nvPr>
        </p:nvSpPr>
        <p:spPr>
          <a:xfrm>
            <a:off x="0" y="4823925"/>
            <a:ext cx="7191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Bob</a:t>
            </a:r>
            <a:endParaRPr sz="1000"/>
          </a:p>
        </p:txBody>
      </p:sp>
      <p:sp>
        <p:nvSpPr>
          <p:cNvPr id="387" name="Google Shape;387;p43"/>
          <p:cNvSpPr txBox="1">
            <a:spLocks noGrp="1"/>
          </p:cNvSpPr>
          <p:nvPr>
            <p:ph type="body" idx="4294967295"/>
          </p:nvPr>
        </p:nvSpPr>
        <p:spPr>
          <a:xfrm>
            <a:off x="8553900" y="4765200"/>
            <a:ext cx="5901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31/45</a:t>
            </a:r>
            <a:endParaRPr sz="1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Adapter</a:t>
            </a:r>
            <a:endParaRPr/>
          </a:p>
        </p:txBody>
      </p:sp>
      <p:sp>
        <p:nvSpPr>
          <p:cNvPr id="393" name="Google Shape;393;p4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•Take a class that’s incompatible with another class or function and encase it in an adapter to make it work as if it were.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•Example: Coordinates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94" name="Google Shape;394;p44"/>
          <p:cNvSpPr txBox="1">
            <a:spLocks noGrp="1"/>
          </p:cNvSpPr>
          <p:nvPr>
            <p:ph type="body" idx="1"/>
          </p:nvPr>
        </p:nvSpPr>
        <p:spPr>
          <a:xfrm>
            <a:off x="0" y="4823925"/>
            <a:ext cx="7191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Bob</a:t>
            </a:r>
            <a:endParaRPr sz="1000"/>
          </a:p>
        </p:txBody>
      </p:sp>
      <p:sp>
        <p:nvSpPr>
          <p:cNvPr id="395" name="Google Shape;395;p44"/>
          <p:cNvSpPr txBox="1">
            <a:spLocks noGrp="1"/>
          </p:cNvSpPr>
          <p:nvPr>
            <p:ph type="body" idx="1"/>
          </p:nvPr>
        </p:nvSpPr>
        <p:spPr>
          <a:xfrm>
            <a:off x="8553900" y="4765200"/>
            <a:ext cx="5901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32/45</a:t>
            </a:r>
            <a:endParaRPr sz="1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Composite</a:t>
            </a:r>
            <a:endParaRPr/>
          </a:p>
        </p:txBody>
      </p:sp>
      <p:sp>
        <p:nvSpPr>
          <p:cNvPr id="401" name="Google Shape;401;p4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•Composites apply to tree like structures made up of primitive elements and composite elements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•In the addition tree, addition operators are Composites, they’re made up of two components and are handled differently than the single integers, which are primitives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•Example: Menus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402" name="Google Shape;402;p45"/>
          <p:cNvSpPr txBox="1">
            <a:spLocks noGrp="1"/>
          </p:cNvSpPr>
          <p:nvPr>
            <p:ph type="body" idx="1"/>
          </p:nvPr>
        </p:nvSpPr>
        <p:spPr>
          <a:xfrm>
            <a:off x="0" y="4823925"/>
            <a:ext cx="7191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Bob</a:t>
            </a:r>
            <a:endParaRPr sz="1000"/>
          </a:p>
        </p:txBody>
      </p:sp>
      <p:sp>
        <p:nvSpPr>
          <p:cNvPr id="403" name="Google Shape;403;p45"/>
          <p:cNvSpPr txBox="1">
            <a:spLocks noGrp="1"/>
          </p:cNvSpPr>
          <p:nvPr>
            <p:ph type="body" idx="1"/>
          </p:nvPr>
        </p:nvSpPr>
        <p:spPr>
          <a:xfrm>
            <a:off x="8553900" y="4765200"/>
            <a:ext cx="5901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33/45</a:t>
            </a:r>
            <a:endParaRPr sz="1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Facade</a:t>
            </a:r>
            <a:endParaRPr/>
          </a:p>
        </p:txBody>
      </p:sp>
      <p:sp>
        <p:nvSpPr>
          <p:cNvPr id="409" name="Google Shape;409;p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•The façade takes a complicated system and provides a simple interface for the user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•Example: Shop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410" name="Google Shape;410;p46"/>
          <p:cNvSpPr txBox="1">
            <a:spLocks noGrp="1"/>
          </p:cNvSpPr>
          <p:nvPr>
            <p:ph type="body" idx="1"/>
          </p:nvPr>
        </p:nvSpPr>
        <p:spPr>
          <a:xfrm>
            <a:off x="0" y="4823925"/>
            <a:ext cx="7191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Bob</a:t>
            </a:r>
            <a:endParaRPr sz="1000"/>
          </a:p>
        </p:txBody>
      </p:sp>
      <p:sp>
        <p:nvSpPr>
          <p:cNvPr id="411" name="Google Shape;411;p46"/>
          <p:cNvSpPr txBox="1">
            <a:spLocks noGrp="1"/>
          </p:cNvSpPr>
          <p:nvPr>
            <p:ph type="body" idx="1"/>
          </p:nvPr>
        </p:nvSpPr>
        <p:spPr>
          <a:xfrm>
            <a:off x="8553900" y="4765200"/>
            <a:ext cx="5901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34/45</a:t>
            </a:r>
            <a:endParaRPr sz="1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Proxy</a:t>
            </a:r>
            <a:endParaRPr/>
          </a:p>
        </p:txBody>
      </p:sp>
      <p:sp>
        <p:nvSpPr>
          <p:cNvPr id="417" name="Google Shape;417;p4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•Hide the real object behind a proxy object that either communicates with the real object or will allow the real object out once a condition is met.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•Example: Bats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•Example: Statues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418" name="Google Shape;418;p47"/>
          <p:cNvSpPr txBox="1">
            <a:spLocks noGrp="1"/>
          </p:cNvSpPr>
          <p:nvPr>
            <p:ph type="body" idx="1"/>
          </p:nvPr>
        </p:nvSpPr>
        <p:spPr>
          <a:xfrm>
            <a:off x="8553900" y="4765200"/>
            <a:ext cx="5901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35/45</a:t>
            </a:r>
            <a:endParaRPr sz="1000"/>
          </a:p>
        </p:txBody>
      </p:sp>
      <p:sp>
        <p:nvSpPr>
          <p:cNvPr id="419" name="Google Shape;419;p47"/>
          <p:cNvSpPr txBox="1">
            <a:spLocks noGrp="1"/>
          </p:cNvSpPr>
          <p:nvPr>
            <p:ph type="body" idx="1"/>
          </p:nvPr>
        </p:nvSpPr>
        <p:spPr>
          <a:xfrm>
            <a:off x="0" y="4823925"/>
            <a:ext cx="7191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Bob</a:t>
            </a:r>
            <a:endParaRPr sz="1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8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Behavioral Patterns</a:t>
            </a:r>
            <a:endParaRPr/>
          </a:p>
        </p:txBody>
      </p:sp>
      <p:sp>
        <p:nvSpPr>
          <p:cNvPr id="425" name="Google Shape;425;p48"/>
          <p:cNvSpPr txBox="1">
            <a:spLocks noGrp="1"/>
          </p:cNvSpPr>
          <p:nvPr>
            <p:ph type="body" idx="4294967295"/>
          </p:nvPr>
        </p:nvSpPr>
        <p:spPr>
          <a:xfrm>
            <a:off x="0" y="4823925"/>
            <a:ext cx="7191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Bob</a:t>
            </a:r>
            <a:endParaRPr sz="1000"/>
          </a:p>
        </p:txBody>
      </p:sp>
      <p:sp>
        <p:nvSpPr>
          <p:cNvPr id="426" name="Google Shape;426;p48"/>
          <p:cNvSpPr txBox="1">
            <a:spLocks noGrp="1"/>
          </p:cNvSpPr>
          <p:nvPr>
            <p:ph type="body" idx="4294967295"/>
          </p:nvPr>
        </p:nvSpPr>
        <p:spPr>
          <a:xfrm>
            <a:off x="8553900" y="4765200"/>
            <a:ext cx="5901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36/45</a:t>
            </a:r>
            <a:endParaRPr sz="1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Command</a:t>
            </a:r>
            <a:endParaRPr/>
          </a:p>
        </p:txBody>
      </p:sp>
      <p:sp>
        <p:nvSpPr>
          <p:cNvPr id="432" name="Google Shape;432;p4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•Separate the command from the issuer and the receiver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•Allows us to manipulate the command freely as an object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•Example: High Budget Dungeon Jump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433" name="Google Shape;433;p49"/>
          <p:cNvSpPr txBox="1">
            <a:spLocks noGrp="1"/>
          </p:cNvSpPr>
          <p:nvPr>
            <p:ph type="body" idx="1"/>
          </p:nvPr>
        </p:nvSpPr>
        <p:spPr>
          <a:xfrm>
            <a:off x="0" y="4823925"/>
            <a:ext cx="7191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Bob</a:t>
            </a:r>
            <a:endParaRPr sz="1000"/>
          </a:p>
        </p:txBody>
      </p:sp>
      <p:sp>
        <p:nvSpPr>
          <p:cNvPr id="434" name="Google Shape;434;p49"/>
          <p:cNvSpPr txBox="1">
            <a:spLocks noGrp="1"/>
          </p:cNvSpPr>
          <p:nvPr>
            <p:ph type="body" idx="1"/>
          </p:nvPr>
        </p:nvSpPr>
        <p:spPr>
          <a:xfrm>
            <a:off x="8553900" y="4765200"/>
            <a:ext cx="5901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37/45</a:t>
            </a:r>
            <a:endParaRPr sz="1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Iterator</a:t>
            </a:r>
            <a:endParaRPr/>
          </a:p>
        </p:txBody>
      </p:sp>
      <p:sp>
        <p:nvSpPr>
          <p:cNvPr id="440" name="Google Shape;440;p5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•Allows a client to access what they need from a data structure without understanding the data structure.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•Example: Person with a messy house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441" name="Google Shape;441;p50"/>
          <p:cNvSpPr txBox="1">
            <a:spLocks noGrp="1"/>
          </p:cNvSpPr>
          <p:nvPr>
            <p:ph type="body" idx="1"/>
          </p:nvPr>
        </p:nvSpPr>
        <p:spPr>
          <a:xfrm>
            <a:off x="0" y="4823925"/>
            <a:ext cx="7191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Bob</a:t>
            </a:r>
            <a:endParaRPr sz="1000"/>
          </a:p>
        </p:txBody>
      </p:sp>
      <p:sp>
        <p:nvSpPr>
          <p:cNvPr id="442" name="Google Shape;442;p50"/>
          <p:cNvSpPr txBox="1">
            <a:spLocks noGrp="1"/>
          </p:cNvSpPr>
          <p:nvPr>
            <p:ph type="body" idx="1"/>
          </p:nvPr>
        </p:nvSpPr>
        <p:spPr>
          <a:xfrm>
            <a:off x="8553900" y="4765200"/>
            <a:ext cx="5901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38/45</a:t>
            </a:r>
            <a:endParaRPr sz="1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Mediator</a:t>
            </a:r>
            <a:endParaRPr/>
          </a:p>
        </p:txBody>
      </p:sp>
      <p:sp>
        <p:nvSpPr>
          <p:cNvPr id="448" name="Google Shape;448;p5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•Decouples interactions between two entities and allows easier many to many communication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•Example: Combat Manager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449" name="Google Shape;449;p51"/>
          <p:cNvSpPr txBox="1">
            <a:spLocks noGrp="1"/>
          </p:cNvSpPr>
          <p:nvPr>
            <p:ph type="body" idx="1"/>
          </p:nvPr>
        </p:nvSpPr>
        <p:spPr>
          <a:xfrm>
            <a:off x="0" y="4823925"/>
            <a:ext cx="7191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Bob</a:t>
            </a:r>
            <a:endParaRPr sz="1000"/>
          </a:p>
        </p:txBody>
      </p:sp>
      <p:sp>
        <p:nvSpPr>
          <p:cNvPr id="450" name="Google Shape;450;p51"/>
          <p:cNvSpPr txBox="1">
            <a:spLocks noGrp="1"/>
          </p:cNvSpPr>
          <p:nvPr>
            <p:ph type="body" idx="1"/>
          </p:nvPr>
        </p:nvSpPr>
        <p:spPr>
          <a:xfrm>
            <a:off x="8553900" y="4765200"/>
            <a:ext cx="5901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39/45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Testing?</a:t>
            </a:r>
            <a:endParaRPr/>
          </a:p>
        </p:txBody>
      </p:sp>
      <p:sp>
        <p:nvSpPr>
          <p:cNvPr id="157" name="Google Shape;157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is intended to show that a program does what it is meant to and to catch defects before release.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Testing is executing a program with artificial data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part of a software validation and verification process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Testing can reveal the presence of errors but not their absence.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Results can be checked for information on errors, and non-functional aspects of the program</a:t>
            </a:r>
            <a:endParaRPr/>
          </a:p>
        </p:txBody>
      </p:sp>
      <p:sp>
        <p:nvSpPr>
          <p:cNvPr id="158" name="Google Shape;158;p16"/>
          <p:cNvSpPr txBox="1">
            <a:spLocks noGrp="1"/>
          </p:cNvSpPr>
          <p:nvPr>
            <p:ph type="body" idx="1"/>
          </p:nvPr>
        </p:nvSpPr>
        <p:spPr>
          <a:xfrm>
            <a:off x="8553900" y="4765200"/>
            <a:ext cx="5901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4/45</a:t>
            </a:r>
            <a:endParaRPr sz="1000"/>
          </a:p>
        </p:txBody>
      </p:sp>
      <p:sp>
        <p:nvSpPr>
          <p:cNvPr id="159" name="Google Shape;159;p16"/>
          <p:cNvSpPr txBox="1">
            <a:spLocks noGrp="1"/>
          </p:cNvSpPr>
          <p:nvPr>
            <p:ph type="body" idx="1"/>
          </p:nvPr>
        </p:nvSpPr>
        <p:spPr>
          <a:xfrm>
            <a:off x="0" y="4823925"/>
            <a:ext cx="7191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Chadwick</a:t>
            </a:r>
            <a:endParaRPr sz="1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Memento</a:t>
            </a:r>
            <a:endParaRPr/>
          </a:p>
        </p:txBody>
      </p:sp>
      <p:sp>
        <p:nvSpPr>
          <p:cNvPr id="456" name="Google Shape;456;p5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•A memento is an object which stores the state of an object when it is created and will return the object to that state when returned.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•The memento cannot do anything else, so it must have another object with it in order for it to return to the originator.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•Example: Save System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•Example: Restore State Item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457" name="Google Shape;457;p52"/>
          <p:cNvSpPr txBox="1">
            <a:spLocks noGrp="1"/>
          </p:cNvSpPr>
          <p:nvPr>
            <p:ph type="body" idx="1"/>
          </p:nvPr>
        </p:nvSpPr>
        <p:spPr>
          <a:xfrm>
            <a:off x="8553900" y="4765200"/>
            <a:ext cx="5901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40/45</a:t>
            </a:r>
            <a:endParaRPr sz="1000"/>
          </a:p>
        </p:txBody>
      </p:sp>
      <p:sp>
        <p:nvSpPr>
          <p:cNvPr id="458" name="Google Shape;458;p52"/>
          <p:cNvSpPr txBox="1">
            <a:spLocks noGrp="1"/>
          </p:cNvSpPr>
          <p:nvPr>
            <p:ph type="body" idx="1"/>
          </p:nvPr>
        </p:nvSpPr>
        <p:spPr>
          <a:xfrm>
            <a:off x="0" y="4823925"/>
            <a:ext cx="7191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Bob</a:t>
            </a:r>
            <a:endParaRPr sz="1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State</a:t>
            </a:r>
            <a:endParaRPr/>
          </a:p>
        </p:txBody>
      </p:sp>
      <p:sp>
        <p:nvSpPr>
          <p:cNvPr id="464" name="Google Shape;464;p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•Used to facilitate a state machine style object which switches between distinct classes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•Must have a separate object which notifies the current state to change, and the current state must encapsulate different classes depending on its state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•Example: Lightswitch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465" name="Google Shape;465;p53"/>
          <p:cNvSpPr txBox="1">
            <a:spLocks noGrp="1"/>
          </p:cNvSpPr>
          <p:nvPr>
            <p:ph type="body" idx="1"/>
          </p:nvPr>
        </p:nvSpPr>
        <p:spPr>
          <a:xfrm>
            <a:off x="0" y="4823925"/>
            <a:ext cx="7191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Bob</a:t>
            </a:r>
            <a:endParaRPr sz="1000"/>
          </a:p>
        </p:txBody>
      </p:sp>
      <p:sp>
        <p:nvSpPr>
          <p:cNvPr id="466" name="Google Shape;466;p53"/>
          <p:cNvSpPr txBox="1">
            <a:spLocks noGrp="1"/>
          </p:cNvSpPr>
          <p:nvPr>
            <p:ph type="body" idx="1"/>
          </p:nvPr>
        </p:nvSpPr>
        <p:spPr>
          <a:xfrm>
            <a:off x="8553900" y="4765200"/>
            <a:ext cx="5901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41/45</a:t>
            </a:r>
            <a:endParaRPr sz="1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Template Method</a:t>
            </a:r>
            <a:endParaRPr/>
          </a:p>
        </p:txBody>
      </p:sp>
      <p:sp>
        <p:nvSpPr>
          <p:cNvPr id="472" name="Google Shape;472;p5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•Create a general framework for several different classes with minor variances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•Differences in behavior between different subclasses can be accounted for by overriding certain functions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•Example: Firefighter and Post Worker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473" name="Google Shape;473;p54"/>
          <p:cNvSpPr txBox="1">
            <a:spLocks noGrp="1"/>
          </p:cNvSpPr>
          <p:nvPr>
            <p:ph type="body" idx="1"/>
          </p:nvPr>
        </p:nvSpPr>
        <p:spPr>
          <a:xfrm>
            <a:off x="0" y="4823925"/>
            <a:ext cx="7191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Bob</a:t>
            </a:r>
            <a:endParaRPr sz="1000"/>
          </a:p>
        </p:txBody>
      </p:sp>
      <p:sp>
        <p:nvSpPr>
          <p:cNvPr id="474" name="Google Shape;474;p54"/>
          <p:cNvSpPr txBox="1">
            <a:spLocks noGrp="1"/>
          </p:cNvSpPr>
          <p:nvPr>
            <p:ph type="body" idx="1"/>
          </p:nvPr>
        </p:nvSpPr>
        <p:spPr>
          <a:xfrm>
            <a:off x="8553900" y="4765200"/>
            <a:ext cx="5901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42/45</a:t>
            </a:r>
            <a:endParaRPr sz="1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Strategy</a:t>
            </a:r>
            <a:endParaRPr/>
          </a:p>
        </p:txBody>
      </p:sp>
      <p:sp>
        <p:nvSpPr>
          <p:cNvPr id="480" name="Google Shape;480;p5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General Approach applicable to an interface which can be adjusted to fit a specific implementation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Ex: Transportation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Ex: Screen saver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1" name="Google Shape;481;p55"/>
          <p:cNvSpPr txBox="1">
            <a:spLocks noGrp="1"/>
          </p:cNvSpPr>
          <p:nvPr>
            <p:ph type="body" idx="1"/>
          </p:nvPr>
        </p:nvSpPr>
        <p:spPr>
          <a:xfrm>
            <a:off x="8553900" y="4765200"/>
            <a:ext cx="5901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43/45</a:t>
            </a:r>
            <a:endParaRPr sz="1000"/>
          </a:p>
        </p:txBody>
      </p:sp>
      <p:sp>
        <p:nvSpPr>
          <p:cNvPr id="482" name="Google Shape;482;p55"/>
          <p:cNvSpPr txBox="1">
            <a:spLocks noGrp="1"/>
          </p:cNvSpPr>
          <p:nvPr>
            <p:ph type="body" idx="1"/>
          </p:nvPr>
        </p:nvSpPr>
        <p:spPr>
          <a:xfrm>
            <a:off x="0" y="4823925"/>
            <a:ext cx="7191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Bob</a:t>
            </a:r>
            <a:endParaRPr sz="1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Null Object</a:t>
            </a:r>
            <a:endParaRPr/>
          </a:p>
        </p:txBody>
      </p:sp>
      <p:sp>
        <p:nvSpPr>
          <p:cNvPr id="488" name="Google Shape;488;p5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•This is an object which does nothing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•Intended to be used when some object is required but no action is wanted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•Example: Strategy/Template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489" name="Google Shape;489;p56"/>
          <p:cNvSpPr txBox="1">
            <a:spLocks noGrp="1"/>
          </p:cNvSpPr>
          <p:nvPr>
            <p:ph type="body" idx="1"/>
          </p:nvPr>
        </p:nvSpPr>
        <p:spPr>
          <a:xfrm>
            <a:off x="8553900" y="4765200"/>
            <a:ext cx="5901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44/45</a:t>
            </a:r>
            <a:endParaRPr sz="1000"/>
          </a:p>
        </p:txBody>
      </p:sp>
      <p:sp>
        <p:nvSpPr>
          <p:cNvPr id="490" name="Google Shape;490;p56"/>
          <p:cNvSpPr txBox="1">
            <a:spLocks noGrp="1"/>
          </p:cNvSpPr>
          <p:nvPr>
            <p:ph type="body" idx="1"/>
          </p:nvPr>
        </p:nvSpPr>
        <p:spPr>
          <a:xfrm>
            <a:off x="0" y="4823925"/>
            <a:ext cx="7191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Bob</a:t>
            </a:r>
            <a:endParaRPr sz="10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Other Patterns</a:t>
            </a:r>
            <a:endParaRPr/>
          </a:p>
        </p:txBody>
      </p:sp>
      <p:sp>
        <p:nvSpPr>
          <p:cNvPr id="496" name="Google Shape;496;p57"/>
          <p:cNvSpPr txBox="1">
            <a:spLocks noGrp="1"/>
          </p:cNvSpPr>
          <p:nvPr>
            <p:ph type="body" idx="1"/>
          </p:nvPr>
        </p:nvSpPr>
        <p:spPr>
          <a:xfrm>
            <a:off x="120795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•Private Data Class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•Flyweight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•Bridge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•Chain of Responsibility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•Interpreter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•Visitor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497" name="Google Shape;497;p57"/>
          <p:cNvSpPr txBox="1">
            <a:spLocks noGrp="1"/>
          </p:cNvSpPr>
          <p:nvPr>
            <p:ph type="body" idx="1"/>
          </p:nvPr>
        </p:nvSpPr>
        <p:spPr>
          <a:xfrm>
            <a:off x="8553900" y="4765200"/>
            <a:ext cx="5901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45/45</a:t>
            </a:r>
            <a:endParaRPr sz="1000"/>
          </a:p>
        </p:txBody>
      </p:sp>
      <p:sp>
        <p:nvSpPr>
          <p:cNvPr id="498" name="Google Shape;498;p57"/>
          <p:cNvSpPr txBox="1">
            <a:spLocks noGrp="1"/>
          </p:cNvSpPr>
          <p:nvPr>
            <p:ph type="body" idx="1"/>
          </p:nvPr>
        </p:nvSpPr>
        <p:spPr>
          <a:xfrm>
            <a:off x="0" y="4823925"/>
            <a:ext cx="7191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Bob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testing Important?</a:t>
            </a:r>
            <a:endParaRPr/>
          </a:p>
        </p:txBody>
      </p:sp>
      <p:sp>
        <p:nvSpPr>
          <p:cNvPr id="165" name="Google Shape;165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Allows us to find situations in which software operates incorrectly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Enables us to validate that the software meets its requirements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Validation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Shows that the system is operating as intended from design and implementation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Operates correctly under a set of test conditions</a:t>
            </a:r>
            <a:endParaRPr/>
          </a:p>
        </p:txBody>
      </p:sp>
      <p:sp>
        <p:nvSpPr>
          <p:cNvPr id="166" name="Google Shape;166;p17"/>
          <p:cNvSpPr txBox="1">
            <a:spLocks noGrp="1"/>
          </p:cNvSpPr>
          <p:nvPr>
            <p:ph type="body" idx="1"/>
          </p:nvPr>
        </p:nvSpPr>
        <p:spPr>
          <a:xfrm>
            <a:off x="8553900" y="4765200"/>
            <a:ext cx="5901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5/45</a:t>
            </a:r>
            <a:endParaRPr sz="1000"/>
          </a:p>
        </p:txBody>
      </p:sp>
      <p:sp>
        <p:nvSpPr>
          <p:cNvPr id="167" name="Google Shape;167;p17"/>
          <p:cNvSpPr txBox="1">
            <a:spLocks noGrp="1"/>
          </p:cNvSpPr>
          <p:nvPr>
            <p:ph type="body" idx="1"/>
          </p:nvPr>
        </p:nvSpPr>
        <p:spPr>
          <a:xfrm>
            <a:off x="0" y="4823925"/>
            <a:ext cx="7191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Chadwick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Testing</a:t>
            </a:r>
            <a:endParaRPr/>
          </a:p>
        </p:txBody>
      </p:sp>
      <p:sp>
        <p:nvSpPr>
          <p:cNvPr id="173" name="Google Shape;173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several different types of software testing: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System testing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Use-case testing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Release testing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 testing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Alpha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Beta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Acceptance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Requirement based testing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Performance testing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Stress testing</a:t>
            </a:r>
            <a:endParaRPr/>
          </a:p>
        </p:txBody>
      </p:sp>
      <p:pic>
        <p:nvPicPr>
          <p:cNvPr id="174" name="Google Shape;17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4050" y="1340598"/>
            <a:ext cx="2462350" cy="246232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8"/>
          <p:cNvSpPr txBox="1">
            <a:spLocks noGrp="1"/>
          </p:cNvSpPr>
          <p:nvPr>
            <p:ph type="body" idx="1"/>
          </p:nvPr>
        </p:nvSpPr>
        <p:spPr>
          <a:xfrm>
            <a:off x="8553900" y="4765200"/>
            <a:ext cx="5901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6/45</a:t>
            </a:r>
            <a:endParaRPr sz="1000"/>
          </a:p>
        </p:txBody>
      </p:sp>
      <p:sp>
        <p:nvSpPr>
          <p:cNvPr id="176" name="Google Shape;176;p18"/>
          <p:cNvSpPr txBox="1">
            <a:spLocks noGrp="1"/>
          </p:cNvSpPr>
          <p:nvPr>
            <p:ph type="body" idx="1"/>
          </p:nvPr>
        </p:nvSpPr>
        <p:spPr>
          <a:xfrm>
            <a:off x="0" y="4823925"/>
            <a:ext cx="7191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Chadwick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Testing</a:t>
            </a:r>
            <a:endParaRPr/>
          </a:p>
        </p:txBody>
      </p:sp>
      <p:sp>
        <p:nvSpPr>
          <p:cNvPr id="182" name="Google Shape;182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testing is the testing of a fully integrated and complete piece of software.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 -case testing is a basis for system testing.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cases are used to identify the interactions of the system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These interactions between system components are then tested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83" name="Google Shape;183;p19"/>
          <p:cNvSpPr txBox="1">
            <a:spLocks noGrp="1"/>
          </p:cNvSpPr>
          <p:nvPr>
            <p:ph type="body" idx="1"/>
          </p:nvPr>
        </p:nvSpPr>
        <p:spPr>
          <a:xfrm>
            <a:off x="8553900" y="4765200"/>
            <a:ext cx="5901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7/45</a:t>
            </a:r>
            <a:endParaRPr sz="1000"/>
          </a:p>
        </p:txBody>
      </p:sp>
      <p:sp>
        <p:nvSpPr>
          <p:cNvPr id="184" name="Google Shape;184;p19"/>
          <p:cNvSpPr txBox="1">
            <a:spLocks noGrp="1"/>
          </p:cNvSpPr>
          <p:nvPr>
            <p:ph type="body" idx="1"/>
          </p:nvPr>
        </p:nvSpPr>
        <p:spPr>
          <a:xfrm>
            <a:off x="0" y="4823925"/>
            <a:ext cx="7191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Chadwick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Release Testing</a:t>
            </a:r>
            <a:endParaRPr/>
          </a:p>
        </p:txBody>
      </p:sp>
      <p:sp>
        <p:nvSpPr>
          <p:cNvPr id="190" name="Google Shape;190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Release testing is a form of system testing.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There are some key differences between the two: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separate team not involved in development is responsible for release testing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System testing should be focused on discovering bugs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Release testing  should check whether a system meets its requirements and is ready for validation testing</a:t>
            </a:r>
            <a:endParaRPr/>
          </a:p>
        </p:txBody>
      </p:sp>
      <p:sp>
        <p:nvSpPr>
          <p:cNvPr id="191" name="Google Shape;191;p20"/>
          <p:cNvSpPr txBox="1">
            <a:spLocks noGrp="1"/>
          </p:cNvSpPr>
          <p:nvPr>
            <p:ph type="body" idx="1"/>
          </p:nvPr>
        </p:nvSpPr>
        <p:spPr>
          <a:xfrm>
            <a:off x="8553900" y="4765200"/>
            <a:ext cx="5901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8/45</a:t>
            </a:r>
            <a:endParaRPr sz="1000"/>
          </a:p>
        </p:txBody>
      </p:sp>
      <p:sp>
        <p:nvSpPr>
          <p:cNvPr id="192" name="Google Shape;192;p20"/>
          <p:cNvSpPr txBox="1">
            <a:spLocks noGrp="1"/>
          </p:cNvSpPr>
          <p:nvPr>
            <p:ph type="body" idx="1"/>
          </p:nvPr>
        </p:nvSpPr>
        <p:spPr>
          <a:xfrm>
            <a:off x="0" y="4823925"/>
            <a:ext cx="7191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Chadwick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Testing</a:t>
            </a:r>
            <a:endParaRPr/>
          </a:p>
        </p:txBody>
      </p:sp>
      <p:sp>
        <p:nvSpPr>
          <p:cNvPr id="198" name="Google Shape;198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testing is a type of testing in which the customers/users provide input on system testing.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is essential to conduct even after release and system testing because the user’s environment can’t be reproduced in a testing environment.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Alpha</a:t>
            </a:r>
            <a:endParaRPr/>
          </a:p>
          <a:p>
            <a:pPr marL="457200" lvl="0" indent="-29876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Users work with the dev team to test the software at the developer’s site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Beta</a:t>
            </a:r>
            <a:endParaRPr/>
          </a:p>
          <a:p>
            <a:pPr marL="457200" lvl="0" indent="-29876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release of the software is made available to users to allow them to experiment and find problems with the system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Acceptance</a:t>
            </a:r>
            <a:endParaRPr/>
          </a:p>
          <a:p>
            <a:pPr marL="457200" lvl="0" indent="-29876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Customers test a system to decide whether or not it is ready to be accepted from the developers</a:t>
            </a:r>
            <a:endParaRPr/>
          </a:p>
        </p:txBody>
      </p:sp>
      <p:sp>
        <p:nvSpPr>
          <p:cNvPr id="199" name="Google Shape;199;p21"/>
          <p:cNvSpPr txBox="1">
            <a:spLocks noGrp="1"/>
          </p:cNvSpPr>
          <p:nvPr>
            <p:ph type="body" idx="1"/>
          </p:nvPr>
        </p:nvSpPr>
        <p:spPr>
          <a:xfrm>
            <a:off x="8553900" y="4765200"/>
            <a:ext cx="5901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9/45</a:t>
            </a:r>
            <a:endParaRPr sz="1000"/>
          </a:p>
        </p:txBody>
      </p:sp>
      <p:sp>
        <p:nvSpPr>
          <p:cNvPr id="200" name="Google Shape;200;p21"/>
          <p:cNvSpPr txBox="1">
            <a:spLocks noGrp="1"/>
          </p:cNvSpPr>
          <p:nvPr>
            <p:ph type="body" idx="1"/>
          </p:nvPr>
        </p:nvSpPr>
        <p:spPr>
          <a:xfrm>
            <a:off x="0" y="4823925"/>
            <a:ext cx="7191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Chadwick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1707</Words>
  <Application>Microsoft Office PowerPoint</Application>
  <PresentationFormat>On-screen Show (16:9)</PresentationFormat>
  <Paragraphs>299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Montserrat</vt:lpstr>
      <vt:lpstr>Lato</vt:lpstr>
      <vt:lpstr>Focus</vt:lpstr>
      <vt:lpstr>Team Lead 3 Presentation</vt:lpstr>
      <vt:lpstr>Presentation Outline</vt:lpstr>
      <vt:lpstr>Individual Requirements (by next Tuesday)</vt:lpstr>
      <vt:lpstr>What is Testing?</vt:lpstr>
      <vt:lpstr>Why is testing Important?</vt:lpstr>
      <vt:lpstr>Types of Testing</vt:lpstr>
      <vt:lpstr>System Testing</vt:lpstr>
      <vt:lpstr>Release Testing</vt:lpstr>
      <vt:lpstr>User Testing</vt:lpstr>
      <vt:lpstr>Requirement Based Testing</vt:lpstr>
      <vt:lpstr>Performance Testing</vt:lpstr>
      <vt:lpstr>Create Loosely Coupled Code</vt:lpstr>
      <vt:lpstr>One Function, One Function</vt:lpstr>
      <vt:lpstr>Interfaces</vt:lpstr>
      <vt:lpstr>Interfaces</vt:lpstr>
      <vt:lpstr>Higher Order Functions</vt:lpstr>
      <vt:lpstr>Edit Mode Vs. Play Mode tests</vt:lpstr>
      <vt:lpstr>Setting up Testing (Refer to the how to document)</vt:lpstr>
      <vt:lpstr>Boundary Tests</vt:lpstr>
      <vt:lpstr>Creating Unit Boundary Tests</vt:lpstr>
      <vt:lpstr>Executing tests</vt:lpstr>
      <vt:lpstr>Stress Tests</vt:lpstr>
      <vt:lpstr>Patterns</vt:lpstr>
      <vt:lpstr>What is a pattern</vt:lpstr>
      <vt:lpstr>Creational Patterns</vt:lpstr>
      <vt:lpstr>Factory</vt:lpstr>
      <vt:lpstr>Abstract Factory</vt:lpstr>
      <vt:lpstr>Builder</vt:lpstr>
      <vt:lpstr>Resource Pool</vt:lpstr>
      <vt:lpstr>Prototype</vt:lpstr>
      <vt:lpstr>Structural Patterns</vt:lpstr>
      <vt:lpstr>Adapter</vt:lpstr>
      <vt:lpstr>Composite</vt:lpstr>
      <vt:lpstr>Facade</vt:lpstr>
      <vt:lpstr>Proxy</vt:lpstr>
      <vt:lpstr>Behavioral Patterns</vt:lpstr>
      <vt:lpstr>Command</vt:lpstr>
      <vt:lpstr>Iterator</vt:lpstr>
      <vt:lpstr>Mediator</vt:lpstr>
      <vt:lpstr>Memento</vt:lpstr>
      <vt:lpstr>State</vt:lpstr>
      <vt:lpstr>Template Method</vt:lpstr>
      <vt:lpstr>Strategy</vt:lpstr>
      <vt:lpstr>Null Object</vt:lpstr>
      <vt:lpstr>Other Patterns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Lead 3 Presentation</dc:title>
  <dc:creator>Bob W</dc:creator>
  <cp:lastModifiedBy>Walko, Robert (robe6580@vandals.uidaho.edu)</cp:lastModifiedBy>
  <cp:revision>1</cp:revision>
  <dcterms:modified xsi:type="dcterms:W3CDTF">2022-03-02T02:59:02Z</dcterms:modified>
</cp:coreProperties>
</file>