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301" r:id="rId41"/>
    <p:sldId id="295" r:id="rId42"/>
    <p:sldId id="296" r:id="rId43"/>
    <p:sldId id="297" r:id="rId44"/>
    <p:sldId id="298" r:id="rId45"/>
    <p:sldId id="299" r:id="rId46"/>
    <p:sldId id="300" r:id="rId47"/>
    <p:sldId id="303" r:id="rId48"/>
    <p:sldId id="304" r:id="rId49"/>
    <p:sldId id="306" r:id="rId50"/>
    <p:sldId id="308" r:id="rId51"/>
    <p:sldId id="309" r:id="rId52"/>
    <p:sldId id="310" r:id="rId53"/>
    <p:sldId id="311" r:id="rId54"/>
  </p:sldIdLst>
  <p:sldSz cx="9144000" cy="5143500" type="screen16x9"/>
  <p:notesSz cx="6858000" cy="9144000"/>
  <p:embeddedFontLst>
    <p:embeddedFont>
      <p:font typeface="Lato" panose="020F0502020204030203" pitchFamily="34" charset="0"/>
      <p:regular r:id="rId56"/>
      <p:bold r:id="rId57"/>
      <p:italic r:id="rId58"/>
      <p:boldItalic r:id="rId59"/>
    </p:embeddedFont>
    <p:embeddedFont>
      <p:font typeface="Montserrat" panose="00000500000000000000" pitchFamily="2"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02"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61"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175f8dc024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175f8dc024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175f8dc02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175f8dc02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6793899d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16793899d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16793899d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16793899d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16793899d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16793899d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16793899d8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16793899d8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16793899d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16793899d8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175f8dc02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175f8dc02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175f8dc02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175f8dc02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175f8dc02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175f8dc02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16414dea0d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16414dea0d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175f8dc02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175f8dc02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175f8dc02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175f8dc02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175f8dc02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175f8dc02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16875452e0_2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16875452e0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16875452e0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16875452e0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16875452e0_2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16875452e0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16875452e0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16875452e0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16875452e0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16875452e0_2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6875452e0_2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6875452e0_2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16875452e0_2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16875452e0_2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175f8dc02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175f8dc02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16875452e0_2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16875452e0_2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16875452e0_2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16875452e0_2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6875452e0_2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6875452e0_2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16875452e0_2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16875452e0_2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16875452e0_2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16875452e0_2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16875452e0_2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116875452e0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16875452e0_2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16875452e0_2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16875452e0_2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16875452e0_2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16875452e0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16875452e0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16875452e0_2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16875452e0_2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175f8dc024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175f8dc024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16875452e0_2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16875452e0_2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35066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16875452e0_2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16875452e0_2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116875452e0_2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116875452e0_2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116875452e0_2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116875452e0_2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16875452e0_2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16875452e0_2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116875452e0_2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116875452e0_2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116875452e0_2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116875452e0_2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116875452e0_2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116875452e0_2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95453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116875452e0_2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116875452e0_2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96781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116875452e0_2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116875452e0_2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4518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75f8dc024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75f8dc02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116875452e0_2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116875452e0_2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9851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116875452e0_2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116875452e0_2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89188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116875452e0_2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116875452e0_2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41549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116875452e0_2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116875452e0_2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8131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175f8dc024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175f8dc02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75f8dc024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175f8dc024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75f8dc024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175f8dc024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175f8dc024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175f8dc024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Team Lead 3 Presentation</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Chadwick, Toby, Bob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Requirement Based Testing</a:t>
            </a:r>
            <a:endParaRPr/>
          </a:p>
        </p:txBody>
      </p:sp>
      <p:sp>
        <p:nvSpPr>
          <p:cNvPr id="206" name="Google Shape;206;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Involves examining each requirement of a system and designing a specific test (or tests) for that requirement</a:t>
            </a:r>
            <a:endParaRPr/>
          </a:p>
        </p:txBody>
      </p:sp>
      <p:sp>
        <p:nvSpPr>
          <p:cNvPr id="207" name="Google Shape;207;p22"/>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10/45</a:t>
            </a:r>
            <a:endParaRPr sz="1000"/>
          </a:p>
        </p:txBody>
      </p:sp>
      <p:sp>
        <p:nvSpPr>
          <p:cNvPr id="208" name="Google Shape;208;p22"/>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Chadwick</a:t>
            </a: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Performance Testing</a:t>
            </a:r>
            <a:endParaRPr/>
          </a:p>
        </p:txBody>
      </p:sp>
      <p:sp>
        <p:nvSpPr>
          <p:cNvPr id="214" name="Google Shape;214;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Performance tests typically involve tests that incrementally increases the load on a system until the performance of that system reaches an unacceptable point</a:t>
            </a:r>
            <a:endParaRPr/>
          </a:p>
          <a:p>
            <a:pPr marL="0" lvl="0" indent="0" algn="l" rtl="0">
              <a:spcBef>
                <a:spcPts val="1200"/>
              </a:spcBef>
              <a:spcAft>
                <a:spcPts val="0"/>
              </a:spcAft>
              <a:buNone/>
            </a:pPr>
            <a:r>
              <a:rPr lang="en"/>
              <a:t>Stress Testing</a:t>
            </a:r>
            <a:endParaRPr/>
          </a:p>
          <a:p>
            <a:pPr marL="457200" lvl="0" indent="-311150" algn="l" rtl="0">
              <a:spcBef>
                <a:spcPts val="1200"/>
              </a:spcBef>
              <a:spcAft>
                <a:spcPts val="0"/>
              </a:spcAft>
              <a:buSzPts val="1300"/>
              <a:buChar char="●"/>
            </a:pPr>
            <a:r>
              <a:rPr lang="en"/>
              <a:t>Stress testing is a form of performance testing where the system is purposefully overloaded to see how it would react in a failure scenario</a:t>
            </a:r>
            <a:endParaRPr/>
          </a:p>
          <a:p>
            <a:pPr marL="457200" lvl="0" indent="-311150" algn="l" rtl="0">
              <a:spcBef>
                <a:spcPts val="0"/>
              </a:spcBef>
              <a:spcAft>
                <a:spcPts val="0"/>
              </a:spcAft>
              <a:buSzPts val="1300"/>
              <a:buChar char="●"/>
            </a:pPr>
            <a:r>
              <a:rPr lang="en"/>
              <a:t>Seeks to test and analyze the failure behavior of the system</a:t>
            </a:r>
            <a:endParaRPr/>
          </a:p>
        </p:txBody>
      </p:sp>
      <p:sp>
        <p:nvSpPr>
          <p:cNvPr id="215" name="Google Shape;215;p23"/>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11/45</a:t>
            </a:r>
            <a:endParaRPr sz="1000"/>
          </a:p>
        </p:txBody>
      </p:sp>
      <p:sp>
        <p:nvSpPr>
          <p:cNvPr id="216" name="Google Shape;216;p23"/>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Chadwick</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Create Loosely Coupled Code</a:t>
            </a:r>
            <a:endParaRPr/>
          </a:p>
        </p:txBody>
      </p:sp>
      <p:sp>
        <p:nvSpPr>
          <p:cNvPr id="222" name="Google Shape;222;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ctr" anchorCtr="0">
            <a:normAutofit/>
          </a:bodyPr>
          <a:lstStyle/>
          <a:p>
            <a:pPr marL="457200" lvl="0" indent="-355600" algn="l" rtl="0">
              <a:spcBef>
                <a:spcPts val="0"/>
              </a:spcBef>
              <a:spcAft>
                <a:spcPts val="0"/>
              </a:spcAft>
              <a:buSzPts val="2000"/>
              <a:buChar char="●"/>
            </a:pPr>
            <a:r>
              <a:rPr lang="en" sz="2000"/>
              <a:t>Code is easier to understand</a:t>
            </a:r>
            <a:endParaRPr sz="2000"/>
          </a:p>
          <a:p>
            <a:pPr marL="457200" lvl="0" indent="-355600" algn="l" rtl="0">
              <a:spcBef>
                <a:spcPts val="0"/>
              </a:spcBef>
              <a:spcAft>
                <a:spcPts val="0"/>
              </a:spcAft>
              <a:buSzPts val="2000"/>
              <a:buChar char="●"/>
            </a:pPr>
            <a:r>
              <a:rPr lang="en" sz="2000"/>
              <a:t>Makes program more modular</a:t>
            </a:r>
            <a:endParaRPr sz="2000"/>
          </a:p>
          <a:p>
            <a:pPr marL="457200" lvl="0" indent="-355600" algn="l" rtl="0">
              <a:spcBef>
                <a:spcPts val="0"/>
              </a:spcBef>
              <a:spcAft>
                <a:spcPts val="0"/>
              </a:spcAft>
              <a:buSzPts val="2000"/>
              <a:buChar char="●"/>
            </a:pPr>
            <a:r>
              <a:rPr lang="en" sz="2000"/>
              <a:t>Program is easier to change, update, and expand</a:t>
            </a:r>
            <a:endParaRPr sz="2000"/>
          </a:p>
          <a:p>
            <a:pPr marL="457200" lvl="0" indent="-355600" algn="l" rtl="0">
              <a:spcBef>
                <a:spcPts val="0"/>
              </a:spcBef>
              <a:spcAft>
                <a:spcPts val="0"/>
              </a:spcAft>
              <a:buSzPts val="2000"/>
              <a:buChar char="●"/>
            </a:pPr>
            <a:r>
              <a:rPr lang="en" sz="2000"/>
              <a:t>More testable code</a:t>
            </a:r>
            <a:endParaRPr sz="2000"/>
          </a:p>
        </p:txBody>
      </p:sp>
      <p:sp>
        <p:nvSpPr>
          <p:cNvPr id="223" name="Google Shape;223;p24"/>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12/45</a:t>
            </a:r>
            <a:endParaRPr sz="1000"/>
          </a:p>
        </p:txBody>
      </p:sp>
      <p:sp>
        <p:nvSpPr>
          <p:cNvPr id="224" name="Google Shape;224;p24"/>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Toby</a:t>
            </a: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One Function, One Function</a:t>
            </a:r>
            <a:endParaRPr/>
          </a:p>
        </p:txBody>
      </p:sp>
      <p:sp>
        <p:nvSpPr>
          <p:cNvPr id="230" name="Google Shape;230;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ctr" anchorCtr="0">
            <a:normAutofit/>
          </a:bodyPr>
          <a:lstStyle/>
          <a:p>
            <a:pPr marL="457200" lvl="0" indent="-330200" algn="l" rtl="0">
              <a:spcBef>
                <a:spcPts val="0"/>
              </a:spcBef>
              <a:spcAft>
                <a:spcPts val="0"/>
              </a:spcAft>
              <a:buSzPts val="1600"/>
              <a:buChar char="●"/>
            </a:pPr>
            <a:r>
              <a:rPr lang="en" sz="1600"/>
              <a:t>One function should have only one function</a:t>
            </a:r>
            <a:endParaRPr sz="1600"/>
          </a:p>
          <a:p>
            <a:pPr marL="457200" lvl="0" indent="-330200" algn="l" rtl="0">
              <a:spcBef>
                <a:spcPts val="0"/>
              </a:spcBef>
              <a:spcAft>
                <a:spcPts val="0"/>
              </a:spcAft>
              <a:buSzPts val="1600"/>
              <a:buChar char="●"/>
            </a:pPr>
            <a:r>
              <a:rPr lang="en" sz="1600"/>
              <a:t>Functions should be non-deterministic</a:t>
            </a:r>
            <a:endParaRPr sz="1600"/>
          </a:p>
          <a:p>
            <a:pPr marL="457200" lvl="0" indent="-330200" algn="l" rtl="0">
              <a:spcBef>
                <a:spcPts val="0"/>
              </a:spcBef>
              <a:spcAft>
                <a:spcPts val="0"/>
              </a:spcAft>
              <a:buSzPts val="1600"/>
              <a:buChar char="●"/>
            </a:pPr>
            <a:r>
              <a:rPr lang="en" sz="1600"/>
              <a:t>Single Responsibility Principle</a:t>
            </a:r>
            <a:endParaRPr sz="1600"/>
          </a:p>
          <a:p>
            <a:pPr marL="914400" lvl="1" indent="-304800" algn="l" rtl="0">
              <a:spcBef>
                <a:spcPts val="0"/>
              </a:spcBef>
              <a:spcAft>
                <a:spcPts val="0"/>
              </a:spcAft>
              <a:buSzPts val="1200"/>
              <a:buChar char="○"/>
            </a:pPr>
            <a:r>
              <a:rPr lang="en" sz="1400"/>
              <a:t>A function should either produce or process information, not both.</a:t>
            </a:r>
            <a:endParaRPr sz="1200"/>
          </a:p>
          <a:p>
            <a:pPr marL="457200" lvl="0" indent="-330200" algn="l" rtl="0">
              <a:spcBef>
                <a:spcPts val="0"/>
              </a:spcBef>
              <a:spcAft>
                <a:spcPts val="0"/>
              </a:spcAft>
              <a:buSzPts val="1600"/>
              <a:buChar char="●"/>
            </a:pPr>
            <a:r>
              <a:rPr lang="en" sz="1600"/>
              <a:t>If a function needs extra data, have it passed as a parameter</a:t>
            </a:r>
            <a:endParaRPr sz="1600"/>
          </a:p>
          <a:p>
            <a:pPr marL="457200" lvl="0" indent="-330200" algn="l" rtl="0">
              <a:spcBef>
                <a:spcPts val="0"/>
              </a:spcBef>
              <a:spcAft>
                <a:spcPts val="0"/>
              </a:spcAft>
              <a:buSzPts val="1600"/>
              <a:buChar char="●"/>
            </a:pPr>
            <a:r>
              <a:rPr lang="en" sz="1600"/>
              <a:t>Inversion of Control</a:t>
            </a:r>
            <a:endParaRPr sz="1600"/>
          </a:p>
          <a:p>
            <a:pPr marL="914400" lvl="1" indent="-317500" algn="l" rtl="0">
              <a:spcBef>
                <a:spcPts val="0"/>
              </a:spcBef>
              <a:spcAft>
                <a:spcPts val="0"/>
              </a:spcAft>
              <a:buSzPts val="1400"/>
              <a:buChar char="○"/>
            </a:pPr>
            <a:r>
              <a:rPr lang="en" sz="1400"/>
              <a:t>Separate decision making code and action code</a:t>
            </a:r>
            <a:endParaRPr sz="1400"/>
          </a:p>
        </p:txBody>
      </p:sp>
      <p:sp>
        <p:nvSpPr>
          <p:cNvPr id="231" name="Google Shape;231;p25"/>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13/45</a:t>
            </a:r>
            <a:endParaRPr sz="1000"/>
          </a:p>
        </p:txBody>
      </p:sp>
      <p:sp>
        <p:nvSpPr>
          <p:cNvPr id="232" name="Google Shape;232;p25"/>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Toby</a:t>
            </a:r>
            <a:endParaRPr sz="1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Interfaces</a:t>
            </a:r>
            <a:endParaRPr/>
          </a:p>
        </p:txBody>
      </p:sp>
      <p:sp>
        <p:nvSpPr>
          <p:cNvPr id="238" name="Google Shape;238;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Very helpful in keeping code loosely coupled</a:t>
            </a:r>
            <a:endParaRPr sz="1600"/>
          </a:p>
          <a:p>
            <a:pPr marL="457200" lvl="0" indent="0" algn="l" rtl="0">
              <a:spcBef>
                <a:spcPts val="1200"/>
              </a:spcBef>
              <a:spcAft>
                <a:spcPts val="1200"/>
              </a:spcAft>
              <a:buNone/>
            </a:pPr>
            <a:endParaRPr sz="1600"/>
          </a:p>
        </p:txBody>
      </p:sp>
      <p:sp>
        <p:nvSpPr>
          <p:cNvPr id="239" name="Google Shape;239;p26"/>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14/45</a:t>
            </a:r>
            <a:endParaRPr sz="1000"/>
          </a:p>
        </p:txBody>
      </p:sp>
      <p:sp>
        <p:nvSpPr>
          <p:cNvPr id="240" name="Google Shape;240;p26"/>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Toby</a:t>
            </a:r>
            <a:endParaRPr sz="1000"/>
          </a:p>
        </p:txBody>
      </p:sp>
      <p:pic>
        <p:nvPicPr>
          <p:cNvPr id="241" name="Google Shape;241;p26"/>
          <p:cNvPicPr preferRelativeResize="0"/>
          <p:nvPr/>
        </p:nvPicPr>
        <p:blipFill>
          <a:blip r:embed="rId3">
            <a:alphaModFix/>
          </a:blip>
          <a:stretch>
            <a:fillRect/>
          </a:stretch>
        </p:blipFill>
        <p:spPr>
          <a:xfrm>
            <a:off x="3571675" y="2406050"/>
            <a:ext cx="5572325" cy="2265850"/>
          </a:xfrm>
          <a:prstGeom prst="rect">
            <a:avLst/>
          </a:prstGeom>
          <a:noFill/>
          <a:ln>
            <a:noFill/>
          </a:ln>
        </p:spPr>
      </p:pic>
      <p:pic>
        <p:nvPicPr>
          <p:cNvPr id="242" name="Google Shape;242;p26"/>
          <p:cNvPicPr preferRelativeResize="0"/>
          <p:nvPr/>
        </p:nvPicPr>
        <p:blipFill>
          <a:blip r:embed="rId4">
            <a:alphaModFix/>
          </a:blip>
          <a:stretch>
            <a:fillRect/>
          </a:stretch>
        </p:blipFill>
        <p:spPr>
          <a:xfrm>
            <a:off x="116600" y="2044113"/>
            <a:ext cx="3390900" cy="2162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Interfaces</a:t>
            </a:r>
            <a:endParaRPr/>
          </a:p>
        </p:txBody>
      </p:sp>
      <p:sp>
        <p:nvSpPr>
          <p:cNvPr id="248" name="Google Shape;248;p2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A single function call can have many implementations</a:t>
            </a:r>
            <a:endParaRPr sz="1600"/>
          </a:p>
          <a:p>
            <a:pPr marL="457200" lvl="0" indent="0" algn="l" rtl="0">
              <a:spcBef>
                <a:spcPts val="1200"/>
              </a:spcBef>
              <a:spcAft>
                <a:spcPts val="1200"/>
              </a:spcAft>
              <a:buNone/>
            </a:pPr>
            <a:endParaRPr sz="1600"/>
          </a:p>
        </p:txBody>
      </p:sp>
      <p:sp>
        <p:nvSpPr>
          <p:cNvPr id="249" name="Google Shape;249;p27"/>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15/45</a:t>
            </a:r>
            <a:endParaRPr sz="1000"/>
          </a:p>
        </p:txBody>
      </p:sp>
      <p:sp>
        <p:nvSpPr>
          <p:cNvPr id="250" name="Google Shape;250;p27"/>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Toby</a:t>
            </a:r>
            <a:endParaRPr sz="1000"/>
          </a:p>
        </p:txBody>
      </p:sp>
      <p:pic>
        <p:nvPicPr>
          <p:cNvPr id="251" name="Google Shape;251;p27"/>
          <p:cNvPicPr preferRelativeResize="0"/>
          <p:nvPr/>
        </p:nvPicPr>
        <p:blipFill>
          <a:blip r:embed="rId3">
            <a:alphaModFix/>
          </a:blip>
          <a:stretch>
            <a:fillRect/>
          </a:stretch>
        </p:blipFill>
        <p:spPr>
          <a:xfrm>
            <a:off x="493000" y="2078075"/>
            <a:ext cx="3390900" cy="1238250"/>
          </a:xfrm>
          <a:prstGeom prst="rect">
            <a:avLst/>
          </a:prstGeom>
          <a:noFill/>
          <a:ln>
            <a:noFill/>
          </a:ln>
        </p:spPr>
      </p:pic>
      <p:pic>
        <p:nvPicPr>
          <p:cNvPr id="252" name="Google Shape;252;p27"/>
          <p:cNvPicPr preferRelativeResize="0"/>
          <p:nvPr/>
        </p:nvPicPr>
        <p:blipFill>
          <a:blip r:embed="rId4">
            <a:alphaModFix/>
          </a:blip>
          <a:stretch>
            <a:fillRect/>
          </a:stretch>
        </p:blipFill>
        <p:spPr>
          <a:xfrm>
            <a:off x="493000" y="3379534"/>
            <a:ext cx="3390900" cy="1381179"/>
          </a:xfrm>
          <a:prstGeom prst="rect">
            <a:avLst/>
          </a:prstGeom>
          <a:noFill/>
          <a:ln>
            <a:noFill/>
          </a:ln>
        </p:spPr>
      </p:pic>
      <p:pic>
        <p:nvPicPr>
          <p:cNvPr id="253" name="Google Shape;253;p27"/>
          <p:cNvPicPr preferRelativeResize="0"/>
          <p:nvPr/>
        </p:nvPicPr>
        <p:blipFill>
          <a:blip r:embed="rId5">
            <a:alphaModFix/>
          </a:blip>
          <a:stretch>
            <a:fillRect/>
          </a:stretch>
        </p:blipFill>
        <p:spPr>
          <a:xfrm>
            <a:off x="4093133" y="2390899"/>
            <a:ext cx="4630491" cy="1836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Higher Order Functions</a:t>
            </a:r>
            <a:endParaRPr/>
          </a:p>
        </p:txBody>
      </p:sp>
      <p:sp>
        <p:nvSpPr>
          <p:cNvPr id="259" name="Google Shape;259;p2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Functions as arguments or return values of other functions</a:t>
            </a:r>
            <a:endParaRPr sz="1600"/>
          </a:p>
          <a:p>
            <a:pPr marL="457200" lvl="0" indent="0" algn="l" rtl="0">
              <a:spcBef>
                <a:spcPts val="1200"/>
              </a:spcBef>
              <a:spcAft>
                <a:spcPts val="1200"/>
              </a:spcAft>
              <a:buNone/>
            </a:pPr>
            <a:endParaRPr sz="1600"/>
          </a:p>
        </p:txBody>
      </p:sp>
      <p:sp>
        <p:nvSpPr>
          <p:cNvPr id="260" name="Google Shape;260;p28"/>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16/22</a:t>
            </a:r>
            <a:endParaRPr sz="1000"/>
          </a:p>
        </p:txBody>
      </p:sp>
      <p:sp>
        <p:nvSpPr>
          <p:cNvPr id="261" name="Google Shape;261;p28"/>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Toby</a:t>
            </a:r>
            <a:endParaRPr sz="1000"/>
          </a:p>
        </p:txBody>
      </p:sp>
      <p:pic>
        <p:nvPicPr>
          <p:cNvPr id="262" name="Google Shape;262;p28"/>
          <p:cNvPicPr preferRelativeResize="0"/>
          <p:nvPr/>
        </p:nvPicPr>
        <p:blipFill>
          <a:blip r:embed="rId3">
            <a:alphaModFix/>
          </a:blip>
          <a:stretch>
            <a:fillRect/>
          </a:stretch>
        </p:blipFill>
        <p:spPr>
          <a:xfrm>
            <a:off x="72496" y="1962971"/>
            <a:ext cx="5901924" cy="1751850"/>
          </a:xfrm>
          <a:prstGeom prst="rect">
            <a:avLst/>
          </a:prstGeom>
          <a:noFill/>
          <a:ln w="9525" cap="flat" cmpd="sng">
            <a:solidFill>
              <a:srgbClr val="CC4125"/>
            </a:solidFill>
            <a:prstDash val="solid"/>
            <a:round/>
            <a:headEnd type="none" w="sm" len="sm"/>
            <a:tailEnd type="none" w="sm" len="sm"/>
          </a:ln>
        </p:spPr>
      </p:pic>
      <p:pic>
        <p:nvPicPr>
          <p:cNvPr id="263" name="Google Shape;263;p28"/>
          <p:cNvPicPr preferRelativeResize="0"/>
          <p:nvPr/>
        </p:nvPicPr>
        <p:blipFill>
          <a:blip r:embed="rId4">
            <a:alphaModFix/>
          </a:blip>
          <a:stretch>
            <a:fillRect/>
          </a:stretch>
        </p:blipFill>
        <p:spPr>
          <a:xfrm>
            <a:off x="4326875" y="2889825"/>
            <a:ext cx="4227025" cy="1875375"/>
          </a:xfrm>
          <a:prstGeom prst="rect">
            <a:avLst/>
          </a:prstGeom>
          <a:noFill/>
          <a:ln w="9525" cap="flat" cmpd="sng">
            <a:solidFill>
              <a:srgbClr val="93C47D"/>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Edit Mode Vs. Play Mode tests</a:t>
            </a:r>
            <a:endParaRPr/>
          </a:p>
        </p:txBody>
      </p:sp>
      <p:sp>
        <p:nvSpPr>
          <p:cNvPr id="269" name="Google Shape;269;p29"/>
          <p:cNvSpPr txBox="1">
            <a:spLocks noGrp="1"/>
          </p:cNvSpPr>
          <p:nvPr>
            <p:ph type="body" idx="1"/>
          </p:nvPr>
        </p:nvSpPr>
        <p:spPr>
          <a:xfrm>
            <a:off x="197625" y="1567538"/>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Edit mode:</a:t>
            </a:r>
            <a:endParaRPr/>
          </a:p>
          <a:p>
            <a:pPr marL="457200" lvl="0" indent="-311150" algn="l" rtl="0">
              <a:spcBef>
                <a:spcPts val="1200"/>
              </a:spcBef>
              <a:spcAft>
                <a:spcPts val="0"/>
              </a:spcAft>
              <a:buSzPts val="1300"/>
              <a:buChar char="●"/>
            </a:pPr>
            <a:r>
              <a:rPr lang="en"/>
              <a:t>Tests code that doesn’t require a running scene to test</a:t>
            </a:r>
            <a:endParaRPr/>
          </a:p>
          <a:p>
            <a:pPr marL="457200" lvl="0" indent="-311150" algn="l" rtl="0">
              <a:spcBef>
                <a:spcPts val="0"/>
              </a:spcBef>
              <a:spcAft>
                <a:spcPts val="0"/>
              </a:spcAft>
              <a:buSzPts val="1300"/>
              <a:buChar char="●"/>
            </a:pPr>
            <a:r>
              <a:rPr lang="en"/>
              <a:t>More useful for calculation</a:t>
            </a:r>
            <a:endParaRPr/>
          </a:p>
          <a:p>
            <a:pPr marL="457200" lvl="0" indent="-311150" algn="l" rtl="0">
              <a:spcBef>
                <a:spcPts val="0"/>
              </a:spcBef>
              <a:spcAft>
                <a:spcPts val="0"/>
              </a:spcAft>
              <a:buSzPts val="1300"/>
              <a:buChar char="●"/>
            </a:pPr>
            <a:r>
              <a:rPr lang="en"/>
              <a:t>Much faster to run</a:t>
            </a:r>
            <a:endParaRPr/>
          </a:p>
          <a:p>
            <a:pPr marL="0" lvl="0" indent="0" algn="l" rtl="0">
              <a:spcBef>
                <a:spcPts val="1200"/>
              </a:spcBef>
              <a:spcAft>
                <a:spcPts val="0"/>
              </a:spcAft>
              <a:buNone/>
            </a:pPr>
            <a:r>
              <a:rPr lang="en"/>
              <a:t>Play mode:</a:t>
            </a:r>
            <a:endParaRPr/>
          </a:p>
          <a:p>
            <a:pPr marL="457200" lvl="0" indent="-311150" algn="l" rtl="0">
              <a:spcBef>
                <a:spcPts val="1200"/>
              </a:spcBef>
              <a:spcAft>
                <a:spcPts val="0"/>
              </a:spcAft>
              <a:buSzPts val="1300"/>
              <a:buChar char="●"/>
            </a:pPr>
            <a:r>
              <a:rPr lang="en"/>
              <a:t>Tests code that needs to be executed in a running scene</a:t>
            </a:r>
            <a:endParaRPr/>
          </a:p>
          <a:p>
            <a:pPr marL="457200" lvl="0" indent="-311150" algn="l" rtl="0">
              <a:spcBef>
                <a:spcPts val="0"/>
              </a:spcBef>
              <a:spcAft>
                <a:spcPts val="0"/>
              </a:spcAft>
              <a:buSzPts val="1300"/>
              <a:buChar char="●"/>
            </a:pPr>
            <a:r>
              <a:rPr lang="en"/>
              <a:t>Tests are ran as coroutines</a:t>
            </a:r>
            <a:endParaRPr/>
          </a:p>
          <a:p>
            <a:pPr marL="457200" lvl="0" indent="-311150" algn="l" rtl="0">
              <a:spcBef>
                <a:spcPts val="0"/>
              </a:spcBef>
              <a:spcAft>
                <a:spcPts val="0"/>
              </a:spcAft>
              <a:buSzPts val="1300"/>
              <a:buChar char="●"/>
            </a:pPr>
            <a:r>
              <a:rPr lang="en"/>
              <a:t>More useful for testing things like movement</a:t>
            </a:r>
            <a:endParaRPr/>
          </a:p>
          <a:p>
            <a:pPr marL="457200" lvl="0" indent="0" algn="l" rtl="0">
              <a:spcBef>
                <a:spcPts val="1200"/>
              </a:spcBef>
              <a:spcAft>
                <a:spcPts val="1200"/>
              </a:spcAft>
              <a:buNone/>
            </a:pPr>
            <a:endParaRPr/>
          </a:p>
        </p:txBody>
      </p:sp>
      <p:pic>
        <p:nvPicPr>
          <p:cNvPr id="270" name="Google Shape;270;p29"/>
          <p:cNvPicPr preferRelativeResize="0"/>
          <p:nvPr/>
        </p:nvPicPr>
        <p:blipFill>
          <a:blip r:embed="rId3">
            <a:alphaModFix/>
          </a:blip>
          <a:stretch>
            <a:fillRect/>
          </a:stretch>
        </p:blipFill>
        <p:spPr>
          <a:xfrm>
            <a:off x="5283100" y="2266450"/>
            <a:ext cx="3251200" cy="1513425"/>
          </a:xfrm>
          <a:prstGeom prst="rect">
            <a:avLst/>
          </a:prstGeom>
          <a:noFill/>
          <a:ln>
            <a:noFill/>
          </a:ln>
        </p:spPr>
      </p:pic>
      <p:sp>
        <p:nvSpPr>
          <p:cNvPr id="271" name="Google Shape;271;p29"/>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17/45</a:t>
            </a:r>
            <a:endParaRPr sz="1000"/>
          </a:p>
        </p:txBody>
      </p:sp>
      <p:sp>
        <p:nvSpPr>
          <p:cNvPr id="272" name="Google Shape;272;p29"/>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Chadwick</a:t>
            </a:r>
            <a:endParaRPr sz="1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0"/>
          <p:cNvSpPr txBox="1">
            <a:spLocks noGrp="1"/>
          </p:cNvSpPr>
          <p:nvPr>
            <p:ph type="title"/>
          </p:nvPr>
        </p:nvSpPr>
        <p:spPr>
          <a:xfrm>
            <a:off x="1052550" y="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Setting up Testing </a:t>
            </a:r>
            <a:r>
              <a:rPr lang="en" sz="1300">
                <a:latin typeface="Lato"/>
                <a:ea typeface="Lato"/>
                <a:cs typeface="Lato"/>
                <a:sym typeface="Lato"/>
              </a:rPr>
              <a:t>(Refer to the how to document)</a:t>
            </a:r>
            <a:endParaRPr/>
          </a:p>
        </p:txBody>
      </p:sp>
      <p:sp>
        <p:nvSpPr>
          <p:cNvPr id="278" name="Google Shape;278;p30"/>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18/45</a:t>
            </a:r>
            <a:endParaRPr sz="1000"/>
          </a:p>
        </p:txBody>
      </p:sp>
      <p:pic>
        <p:nvPicPr>
          <p:cNvPr id="279" name="Google Shape;279;p30"/>
          <p:cNvPicPr preferRelativeResize="0"/>
          <p:nvPr/>
        </p:nvPicPr>
        <p:blipFill>
          <a:blip r:embed="rId3">
            <a:alphaModFix/>
          </a:blip>
          <a:stretch>
            <a:fillRect/>
          </a:stretch>
        </p:blipFill>
        <p:spPr>
          <a:xfrm>
            <a:off x="5558975" y="464200"/>
            <a:ext cx="2777424" cy="2278900"/>
          </a:xfrm>
          <a:prstGeom prst="rect">
            <a:avLst/>
          </a:prstGeom>
          <a:noFill/>
          <a:ln>
            <a:noFill/>
          </a:ln>
        </p:spPr>
      </p:pic>
      <p:pic>
        <p:nvPicPr>
          <p:cNvPr id="280" name="Google Shape;280;p30"/>
          <p:cNvPicPr preferRelativeResize="0"/>
          <p:nvPr/>
        </p:nvPicPr>
        <p:blipFill>
          <a:blip r:embed="rId4">
            <a:alphaModFix/>
          </a:blip>
          <a:stretch>
            <a:fillRect/>
          </a:stretch>
        </p:blipFill>
        <p:spPr>
          <a:xfrm>
            <a:off x="1297499" y="2571749"/>
            <a:ext cx="3116576" cy="1450750"/>
          </a:xfrm>
          <a:prstGeom prst="rect">
            <a:avLst/>
          </a:prstGeom>
          <a:noFill/>
          <a:ln>
            <a:noFill/>
          </a:ln>
        </p:spPr>
      </p:pic>
      <p:pic>
        <p:nvPicPr>
          <p:cNvPr id="281" name="Google Shape;281;p30"/>
          <p:cNvPicPr preferRelativeResize="0"/>
          <p:nvPr/>
        </p:nvPicPr>
        <p:blipFill>
          <a:blip r:embed="rId5">
            <a:alphaModFix/>
          </a:blip>
          <a:stretch>
            <a:fillRect/>
          </a:stretch>
        </p:blipFill>
        <p:spPr>
          <a:xfrm>
            <a:off x="1297500" y="4132325"/>
            <a:ext cx="3705600" cy="779348"/>
          </a:xfrm>
          <a:prstGeom prst="rect">
            <a:avLst/>
          </a:prstGeom>
          <a:noFill/>
          <a:ln>
            <a:noFill/>
          </a:ln>
        </p:spPr>
      </p:pic>
      <p:pic>
        <p:nvPicPr>
          <p:cNvPr id="282" name="Google Shape;282;p30"/>
          <p:cNvPicPr preferRelativeResize="0"/>
          <p:nvPr/>
        </p:nvPicPr>
        <p:blipFill>
          <a:blip r:embed="rId6">
            <a:alphaModFix/>
          </a:blip>
          <a:stretch>
            <a:fillRect/>
          </a:stretch>
        </p:blipFill>
        <p:spPr>
          <a:xfrm>
            <a:off x="5831650" y="2867375"/>
            <a:ext cx="2232063" cy="2164341"/>
          </a:xfrm>
          <a:prstGeom prst="rect">
            <a:avLst/>
          </a:prstGeom>
          <a:noFill/>
          <a:ln>
            <a:noFill/>
          </a:ln>
        </p:spPr>
      </p:pic>
      <p:pic>
        <p:nvPicPr>
          <p:cNvPr id="283" name="Google Shape;283;p30"/>
          <p:cNvPicPr preferRelativeResize="0"/>
          <p:nvPr/>
        </p:nvPicPr>
        <p:blipFill>
          <a:blip r:embed="rId7">
            <a:alphaModFix/>
          </a:blip>
          <a:stretch>
            <a:fillRect/>
          </a:stretch>
        </p:blipFill>
        <p:spPr>
          <a:xfrm>
            <a:off x="1297500" y="677975"/>
            <a:ext cx="1511751" cy="1710449"/>
          </a:xfrm>
          <a:prstGeom prst="rect">
            <a:avLst/>
          </a:prstGeom>
          <a:noFill/>
          <a:ln>
            <a:noFill/>
          </a:ln>
        </p:spPr>
      </p:pic>
      <p:sp>
        <p:nvSpPr>
          <p:cNvPr id="284" name="Google Shape;284;p30"/>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Chadwick</a:t>
            </a:r>
            <a:endParaRPr sz="1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Boundary Tests</a:t>
            </a:r>
            <a:endParaRPr/>
          </a:p>
        </p:txBody>
      </p:sp>
      <p:sp>
        <p:nvSpPr>
          <p:cNvPr id="290" name="Google Shape;290;p3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are boundary tests?</a:t>
            </a:r>
            <a:endParaRPr/>
          </a:p>
          <a:p>
            <a:pPr marL="457200" lvl="0" indent="-311150" algn="l" rtl="0">
              <a:spcBef>
                <a:spcPts val="1200"/>
              </a:spcBef>
              <a:spcAft>
                <a:spcPts val="0"/>
              </a:spcAft>
              <a:buSzPts val="1300"/>
              <a:buChar char="●"/>
            </a:pPr>
            <a:r>
              <a:rPr lang="en"/>
              <a:t>A boundary test is any sort of test that checks whether a value is within some specified range</a:t>
            </a:r>
            <a:endParaRPr/>
          </a:p>
          <a:p>
            <a:pPr marL="457200" lvl="0" indent="-311150" algn="l" rtl="0">
              <a:spcBef>
                <a:spcPts val="0"/>
              </a:spcBef>
              <a:spcAft>
                <a:spcPts val="0"/>
              </a:spcAft>
              <a:buSzPts val="1300"/>
              <a:buChar char="●"/>
            </a:pPr>
            <a:r>
              <a:rPr lang="en"/>
              <a:t>These tests can check for if a value is within, on, or outside of a boundary</a:t>
            </a:r>
            <a:endParaRPr/>
          </a:p>
        </p:txBody>
      </p:sp>
      <p:sp>
        <p:nvSpPr>
          <p:cNvPr id="291" name="Google Shape;291;p31"/>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19/45</a:t>
            </a:r>
            <a:endParaRPr sz="1000"/>
          </a:p>
        </p:txBody>
      </p:sp>
      <p:sp>
        <p:nvSpPr>
          <p:cNvPr id="292" name="Google Shape;292;p31"/>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Chadwick</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Presentation Outline</a:t>
            </a:r>
            <a:endParaRPr/>
          </a:p>
        </p:txBody>
      </p:sp>
      <p:sp>
        <p:nvSpPr>
          <p:cNvPr id="141" name="Google Shape;141;p14"/>
          <p:cNvSpPr txBox="1">
            <a:spLocks noGrp="1"/>
          </p:cNvSpPr>
          <p:nvPr>
            <p:ph type="body" idx="1"/>
          </p:nvPr>
        </p:nvSpPr>
        <p:spPr>
          <a:xfrm>
            <a:off x="1297500" y="1064800"/>
            <a:ext cx="3637800" cy="388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00"/>
              <a:t>Introduction</a:t>
            </a:r>
            <a:endParaRPr sz="1100"/>
          </a:p>
          <a:p>
            <a:pPr marL="457200" lvl="0" indent="-292100" algn="l" rtl="0">
              <a:spcBef>
                <a:spcPts val="1200"/>
              </a:spcBef>
              <a:spcAft>
                <a:spcPts val="0"/>
              </a:spcAft>
              <a:buSzPts val="1000"/>
              <a:buChar char="●"/>
            </a:pPr>
            <a:r>
              <a:rPr lang="en" sz="1000"/>
              <a:t>What is testing</a:t>
            </a:r>
            <a:endParaRPr sz="1000"/>
          </a:p>
          <a:p>
            <a:pPr marL="457200" lvl="0" indent="-292100" algn="l" rtl="0">
              <a:spcBef>
                <a:spcPts val="0"/>
              </a:spcBef>
              <a:spcAft>
                <a:spcPts val="0"/>
              </a:spcAft>
              <a:buSzPts val="1000"/>
              <a:buChar char="●"/>
            </a:pPr>
            <a:r>
              <a:rPr lang="en" sz="1000"/>
              <a:t>Why is testing important</a:t>
            </a:r>
            <a:endParaRPr sz="1000"/>
          </a:p>
          <a:p>
            <a:pPr marL="457200" lvl="0" indent="-292100" algn="l" rtl="0">
              <a:spcBef>
                <a:spcPts val="0"/>
              </a:spcBef>
              <a:spcAft>
                <a:spcPts val="0"/>
              </a:spcAft>
              <a:buSzPts val="1000"/>
              <a:buChar char="●"/>
            </a:pPr>
            <a:r>
              <a:rPr lang="en" sz="1000"/>
              <a:t>Types of testing</a:t>
            </a:r>
            <a:endParaRPr sz="1000"/>
          </a:p>
          <a:p>
            <a:pPr marL="0" lvl="0" indent="0" algn="l" rtl="0">
              <a:spcBef>
                <a:spcPts val="1200"/>
              </a:spcBef>
              <a:spcAft>
                <a:spcPts val="0"/>
              </a:spcAft>
              <a:buNone/>
            </a:pPr>
            <a:r>
              <a:rPr lang="en" sz="1000"/>
              <a:t>Unit and Stress Testing</a:t>
            </a:r>
            <a:endParaRPr sz="1000"/>
          </a:p>
          <a:p>
            <a:pPr marL="457200" lvl="0" indent="-292100" algn="l" rtl="0">
              <a:spcBef>
                <a:spcPts val="1200"/>
              </a:spcBef>
              <a:spcAft>
                <a:spcPts val="0"/>
              </a:spcAft>
              <a:buSzPts val="1000"/>
              <a:buChar char="●"/>
            </a:pPr>
            <a:r>
              <a:rPr lang="en" sz="1000"/>
              <a:t>Writing testable code (loose coupling)</a:t>
            </a:r>
            <a:endParaRPr sz="1000"/>
          </a:p>
          <a:p>
            <a:pPr marL="457200" lvl="0" indent="-292100" algn="l" rtl="0">
              <a:spcBef>
                <a:spcPts val="0"/>
              </a:spcBef>
              <a:spcAft>
                <a:spcPts val="0"/>
              </a:spcAft>
              <a:buSzPts val="1000"/>
              <a:buChar char="●"/>
            </a:pPr>
            <a:r>
              <a:rPr lang="en" sz="1000"/>
              <a:t>Edit mode Vs. Play mode tests</a:t>
            </a:r>
            <a:endParaRPr sz="1000"/>
          </a:p>
          <a:p>
            <a:pPr marL="457200" lvl="0" indent="-292100" algn="l" rtl="0">
              <a:spcBef>
                <a:spcPts val="0"/>
              </a:spcBef>
              <a:spcAft>
                <a:spcPts val="0"/>
              </a:spcAft>
              <a:buSzPts val="1000"/>
              <a:buChar char="●"/>
            </a:pPr>
            <a:r>
              <a:rPr lang="en" sz="1000"/>
              <a:t>Setting up testing (assemblies)</a:t>
            </a:r>
            <a:endParaRPr sz="1000"/>
          </a:p>
          <a:p>
            <a:pPr marL="457200" lvl="0" indent="-292100" algn="l" rtl="0">
              <a:spcBef>
                <a:spcPts val="0"/>
              </a:spcBef>
              <a:spcAft>
                <a:spcPts val="0"/>
              </a:spcAft>
              <a:buSzPts val="1000"/>
              <a:buChar char="●"/>
            </a:pPr>
            <a:r>
              <a:rPr lang="en" sz="1000"/>
              <a:t>Boundary tests</a:t>
            </a:r>
            <a:endParaRPr sz="1000"/>
          </a:p>
          <a:p>
            <a:pPr marL="457200" lvl="0" indent="-292100" algn="l" rtl="0">
              <a:spcBef>
                <a:spcPts val="0"/>
              </a:spcBef>
              <a:spcAft>
                <a:spcPts val="0"/>
              </a:spcAft>
              <a:buSzPts val="1000"/>
              <a:buChar char="●"/>
            </a:pPr>
            <a:r>
              <a:rPr lang="en" sz="1000"/>
              <a:t>Creating boundary tests</a:t>
            </a:r>
            <a:endParaRPr sz="1000"/>
          </a:p>
          <a:p>
            <a:pPr marL="457200" lvl="0" indent="-292100" algn="l" rtl="0">
              <a:spcBef>
                <a:spcPts val="0"/>
              </a:spcBef>
              <a:spcAft>
                <a:spcPts val="0"/>
              </a:spcAft>
              <a:buSzPts val="1000"/>
              <a:buChar char="●"/>
            </a:pPr>
            <a:r>
              <a:rPr lang="en" sz="1000"/>
              <a:t>Executing tests</a:t>
            </a:r>
            <a:endParaRPr sz="1000"/>
          </a:p>
          <a:p>
            <a:pPr marL="457200" lvl="0" indent="-292100" algn="l" rtl="0">
              <a:spcBef>
                <a:spcPts val="0"/>
              </a:spcBef>
              <a:spcAft>
                <a:spcPts val="0"/>
              </a:spcAft>
              <a:buSzPts val="1000"/>
              <a:buChar char="●"/>
            </a:pPr>
            <a:r>
              <a:rPr lang="en" sz="1000"/>
              <a:t>Stress testing</a:t>
            </a:r>
            <a:endParaRPr sz="1000"/>
          </a:p>
          <a:p>
            <a:pPr marL="0" lvl="0" indent="0" algn="l" rtl="0">
              <a:spcBef>
                <a:spcPts val="1200"/>
              </a:spcBef>
              <a:spcAft>
                <a:spcPts val="0"/>
              </a:spcAft>
              <a:buNone/>
            </a:pPr>
            <a:r>
              <a:rPr lang="en" sz="1000"/>
              <a:t>Patterns</a:t>
            </a:r>
            <a:endParaRPr sz="1000"/>
          </a:p>
          <a:p>
            <a:pPr marL="457200" lvl="0" indent="-292100" algn="l" rtl="0">
              <a:spcBef>
                <a:spcPts val="1200"/>
              </a:spcBef>
              <a:spcAft>
                <a:spcPts val="0"/>
              </a:spcAft>
              <a:buSzPts val="1000"/>
              <a:buChar char="●"/>
            </a:pPr>
            <a:r>
              <a:rPr lang="en" sz="1000"/>
              <a:t>What is a pattern</a:t>
            </a:r>
            <a:endParaRPr sz="1000"/>
          </a:p>
          <a:p>
            <a:pPr marL="457200" lvl="0" indent="-292100" algn="l" rtl="0">
              <a:spcBef>
                <a:spcPts val="0"/>
              </a:spcBef>
              <a:spcAft>
                <a:spcPts val="0"/>
              </a:spcAft>
              <a:buSzPts val="1000"/>
              <a:buChar char="●"/>
            </a:pPr>
            <a:r>
              <a:rPr lang="en" sz="1000"/>
              <a:t>Creational, Structural, and Behavioral Patterns</a:t>
            </a:r>
            <a:endParaRPr sz="1000"/>
          </a:p>
        </p:txBody>
      </p:sp>
      <p:sp>
        <p:nvSpPr>
          <p:cNvPr id="142" name="Google Shape;142;p14"/>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2/45</a:t>
            </a:r>
            <a:endParaRPr sz="1000"/>
          </a:p>
        </p:txBody>
      </p:sp>
      <p:sp>
        <p:nvSpPr>
          <p:cNvPr id="143" name="Google Shape;143;p14"/>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Chadwick</a:t>
            </a:r>
            <a:endParaRPr sz="1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Creating Unit Boundary Tests</a:t>
            </a:r>
            <a:endParaRPr/>
          </a:p>
        </p:txBody>
      </p:sp>
      <p:sp>
        <p:nvSpPr>
          <p:cNvPr id="298" name="Google Shape;298;p3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7658" algn="l" rtl="0">
              <a:lnSpc>
                <a:spcPct val="95000"/>
              </a:lnSpc>
              <a:spcBef>
                <a:spcPts val="0"/>
              </a:spcBef>
              <a:spcAft>
                <a:spcPts val="0"/>
              </a:spcAft>
              <a:buSzPts val="1403"/>
              <a:buChar char="●"/>
            </a:pPr>
            <a:r>
              <a:rPr lang="en" sz="1402"/>
              <a:t>3 main areas of a unit test</a:t>
            </a:r>
            <a:endParaRPr sz="1402"/>
          </a:p>
          <a:p>
            <a:pPr marL="914400" lvl="1" indent="-305911" algn="l" rtl="0">
              <a:lnSpc>
                <a:spcPct val="95000"/>
              </a:lnSpc>
              <a:spcBef>
                <a:spcPts val="0"/>
              </a:spcBef>
              <a:spcAft>
                <a:spcPts val="0"/>
              </a:spcAft>
              <a:buSzPts val="1218"/>
              <a:buChar char="○"/>
            </a:pPr>
            <a:r>
              <a:rPr lang="en" sz="1217"/>
              <a:t>Arrange</a:t>
            </a:r>
            <a:endParaRPr sz="1217"/>
          </a:p>
          <a:p>
            <a:pPr marL="914400" lvl="1" indent="-305911" algn="l" rtl="0">
              <a:lnSpc>
                <a:spcPct val="95000"/>
              </a:lnSpc>
              <a:spcBef>
                <a:spcPts val="0"/>
              </a:spcBef>
              <a:spcAft>
                <a:spcPts val="0"/>
              </a:spcAft>
              <a:buSzPts val="1218"/>
              <a:buChar char="○"/>
            </a:pPr>
            <a:r>
              <a:rPr lang="en" sz="1217"/>
              <a:t>Act</a:t>
            </a:r>
            <a:endParaRPr sz="1217"/>
          </a:p>
          <a:p>
            <a:pPr marL="914400" lvl="1" indent="-305911" algn="l" rtl="0">
              <a:lnSpc>
                <a:spcPct val="95000"/>
              </a:lnSpc>
              <a:spcBef>
                <a:spcPts val="0"/>
              </a:spcBef>
              <a:spcAft>
                <a:spcPts val="0"/>
              </a:spcAft>
              <a:buSzPts val="1218"/>
              <a:buChar char="○"/>
            </a:pPr>
            <a:r>
              <a:rPr lang="en" sz="1217"/>
              <a:t>Assert</a:t>
            </a:r>
            <a:endParaRPr sz="1217"/>
          </a:p>
          <a:p>
            <a:pPr marL="914400" lvl="0" indent="0" algn="l" rtl="0">
              <a:lnSpc>
                <a:spcPct val="95000"/>
              </a:lnSpc>
              <a:spcBef>
                <a:spcPts val="1200"/>
              </a:spcBef>
              <a:spcAft>
                <a:spcPts val="0"/>
              </a:spcAft>
              <a:buSzPts val="1018"/>
              <a:buNone/>
            </a:pPr>
            <a:endParaRPr sz="1402"/>
          </a:p>
          <a:p>
            <a:pPr marL="457200" lvl="0" indent="-317658" algn="l" rtl="0">
              <a:lnSpc>
                <a:spcPct val="95000"/>
              </a:lnSpc>
              <a:spcBef>
                <a:spcPts val="1200"/>
              </a:spcBef>
              <a:spcAft>
                <a:spcPts val="0"/>
              </a:spcAft>
              <a:buSzPts val="1403"/>
              <a:buChar char="●"/>
            </a:pPr>
            <a:r>
              <a:rPr lang="en" sz="1402"/>
              <a:t>A boundary test is a specific type of unit test</a:t>
            </a:r>
            <a:endParaRPr sz="1402"/>
          </a:p>
          <a:p>
            <a:pPr marL="457200" lvl="0" indent="-317658" algn="l" rtl="0">
              <a:lnSpc>
                <a:spcPct val="95000"/>
              </a:lnSpc>
              <a:spcBef>
                <a:spcPts val="0"/>
              </a:spcBef>
              <a:spcAft>
                <a:spcPts val="0"/>
              </a:spcAft>
              <a:buSzPts val="1403"/>
              <a:buChar char="●"/>
            </a:pPr>
            <a:r>
              <a:rPr lang="en" sz="1402"/>
              <a:t>Tests to verify that edge cases are properly handled</a:t>
            </a:r>
            <a:endParaRPr sz="1402"/>
          </a:p>
          <a:p>
            <a:pPr marL="457200" lvl="0" indent="-317658" algn="l" rtl="0">
              <a:lnSpc>
                <a:spcPct val="95000"/>
              </a:lnSpc>
              <a:spcBef>
                <a:spcPts val="0"/>
              </a:spcBef>
              <a:spcAft>
                <a:spcPts val="0"/>
              </a:spcAft>
              <a:buSzPts val="1403"/>
              <a:buChar char="●"/>
            </a:pPr>
            <a:r>
              <a:rPr lang="en" sz="1402"/>
              <a:t>Verify that unexpected behaviour doesn’t occur if given unexpected values</a:t>
            </a:r>
            <a:endParaRPr sz="1402"/>
          </a:p>
          <a:p>
            <a:pPr marL="0" lvl="0" indent="0" algn="l" rtl="0">
              <a:lnSpc>
                <a:spcPct val="95000"/>
              </a:lnSpc>
              <a:spcBef>
                <a:spcPts val="1200"/>
              </a:spcBef>
              <a:spcAft>
                <a:spcPts val="0"/>
              </a:spcAft>
              <a:buSzPts val="1018"/>
              <a:buNone/>
            </a:pPr>
            <a:endParaRPr sz="1402"/>
          </a:p>
          <a:p>
            <a:pPr marL="457200" lvl="0" indent="-317658" algn="l" rtl="0">
              <a:lnSpc>
                <a:spcPct val="95000"/>
              </a:lnSpc>
              <a:spcBef>
                <a:spcPts val="1200"/>
              </a:spcBef>
              <a:spcAft>
                <a:spcPts val="0"/>
              </a:spcAft>
              <a:buSzPts val="1403"/>
              <a:buChar char="●"/>
            </a:pPr>
            <a:r>
              <a:rPr lang="en" sz="1402"/>
              <a:t>Tests just inside the boundary</a:t>
            </a:r>
            <a:endParaRPr sz="1402"/>
          </a:p>
          <a:p>
            <a:pPr marL="457200" lvl="0" indent="-317658" algn="l" rtl="0">
              <a:lnSpc>
                <a:spcPct val="95000"/>
              </a:lnSpc>
              <a:spcBef>
                <a:spcPts val="0"/>
              </a:spcBef>
              <a:spcAft>
                <a:spcPts val="0"/>
              </a:spcAft>
              <a:buSzPts val="1403"/>
              <a:buChar char="●"/>
            </a:pPr>
            <a:r>
              <a:rPr lang="en" sz="1402"/>
              <a:t>Tests on the boundary</a:t>
            </a:r>
            <a:endParaRPr sz="1402"/>
          </a:p>
          <a:p>
            <a:pPr marL="457200" lvl="0" indent="-317658" algn="l" rtl="0">
              <a:lnSpc>
                <a:spcPct val="95000"/>
              </a:lnSpc>
              <a:spcBef>
                <a:spcPts val="0"/>
              </a:spcBef>
              <a:spcAft>
                <a:spcPts val="0"/>
              </a:spcAft>
              <a:buSzPts val="1403"/>
              <a:buChar char="●"/>
            </a:pPr>
            <a:r>
              <a:rPr lang="en" sz="1402"/>
              <a:t>Tests just outside the boundary</a:t>
            </a:r>
            <a:endParaRPr sz="1402"/>
          </a:p>
        </p:txBody>
      </p:sp>
      <p:sp>
        <p:nvSpPr>
          <p:cNvPr id="299" name="Google Shape;299;p32"/>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20/45</a:t>
            </a:r>
            <a:endParaRPr sz="1000"/>
          </a:p>
        </p:txBody>
      </p:sp>
      <p:sp>
        <p:nvSpPr>
          <p:cNvPr id="300" name="Google Shape;300;p32"/>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Toby</a:t>
            </a:r>
            <a:endParaRPr sz="1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Executing tests</a:t>
            </a:r>
            <a:endParaRPr/>
          </a:p>
        </p:txBody>
      </p:sp>
      <p:sp>
        <p:nvSpPr>
          <p:cNvPr id="306" name="Google Shape;306;p33"/>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21/45</a:t>
            </a:r>
            <a:endParaRPr sz="1000"/>
          </a:p>
        </p:txBody>
      </p:sp>
      <p:sp>
        <p:nvSpPr>
          <p:cNvPr id="307" name="Google Shape;307;p33"/>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Toby</a:t>
            </a:r>
            <a:endParaRPr sz="1000"/>
          </a:p>
        </p:txBody>
      </p:sp>
      <p:pic>
        <p:nvPicPr>
          <p:cNvPr id="308" name="Google Shape;308;p33"/>
          <p:cNvPicPr preferRelativeResize="0"/>
          <p:nvPr/>
        </p:nvPicPr>
        <p:blipFill>
          <a:blip r:embed="rId3">
            <a:alphaModFix/>
          </a:blip>
          <a:stretch>
            <a:fillRect/>
          </a:stretch>
        </p:blipFill>
        <p:spPr>
          <a:xfrm>
            <a:off x="1297500" y="997929"/>
            <a:ext cx="7038899" cy="1732244"/>
          </a:xfrm>
          <a:prstGeom prst="rect">
            <a:avLst/>
          </a:prstGeom>
          <a:noFill/>
          <a:ln>
            <a:noFill/>
          </a:ln>
        </p:spPr>
      </p:pic>
      <p:pic>
        <p:nvPicPr>
          <p:cNvPr id="309" name="Google Shape;309;p33"/>
          <p:cNvPicPr preferRelativeResize="0"/>
          <p:nvPr/>
        </p:nvPicPr>
        <p:blipFill>
          <a:blip r:embed="rId4">
            <a:alphaModFix/>
          </a:blip>
          <a:stretch>
            <a:fillRect/>
          </a:stretch>
        </p:blipFill>
        <p:spPr>
          <a:xfrm>
            <a:off x="1297501" y="2981725"/>
            <a:ext cx="7038899" cy="184220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Stress Tests</a:t>
            </a:r>
            <a:endParaRPr/>
          </a:p>
        </p:txBody>
      </p:sp>
      <p:sp>
        <p:nvSpPr>
          <p:cNvPr id="315" name="Google Shape;315;p3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is a stress test?</a:t>
            </a:r>
            <a:endParaRPr/>
          </a:p>
          <a:p>
            <a:pPr marL="457200" lvl="0" indent="-311150" algn="l" rtl="0">
              <a:spcBef>
                <a:spcPts val="1200"/>
              </a:spcBef>
              <a:spcAft>
                <a:spcPts val="0"/>
              </a:spcAft>
              <a:buSzPts val="1300"/>
              <a:buChar char="●"/>
            </a:pPr>
            <a:r>
              <a:rPr lang="en"/>
              <a:t>A stress test is a test that applies stress to the system in an incremental manner until something breaks</a:t>
            </a:r>
            <a:endParaRPr/>
          </a:p>
          <a:p>
            <a:pPr marL="457200" lvl="0" indent="-311150" algn="l" rtl="0">
              <a:spcBef>
                <a:spcPts val="0"/>
              </a:spcBef>
              <a:spcAft>
                <a:spcPts val="0"/>
              </a:spcAft>
              <a:buSzPts val="1300"/>
              <a:buChar char="●"/>
            </a:pPr>
            <a:r>
              <a:rPr lang="en"/>
              <a:t>The breaking point is recorded and is the measured limit of the software</a:t>
            </a:r>
            <a:endParaRPr/>
          </a:p>
          <a:p>
            <a:pPr marL="457200" lvl="0" indent="-311150" algn="l" rtl="0">
              <a:spcBef>
                <a:spcPts val="0"/>
              </a:spcBef>
              <a:spcAft>
                <a:spcPts val="0"/>
              </a:spcAft>
              <a:buSzPts val="1300"/>
              <a:buChar char="●"/>
            </a:pPr>
            <a:r>
              <a:rPr lang="en"/>
              <a:t>Examples of failure  under stress tests:</a:t>
            </a:r>
            <a:endParaRPr/>
          </a:p>
          <a:p>
            <a:pPr marL="914400" lvl="1" indent="-298450" algn="l" rtl="0">
              <a:spcBef>
                <a:spcPts val="0"/>
              </a:spcBef>
              <a:spcAft>
                <a:spcPts val="0"/>
              </a:spcAft>
              <a:buSzPts val="1100"/>
              <a:buChar char="○"/>
            </a:pPr>
            <a:r>
              <a:rPr lang="en"/>
              <a:t>Failure to detect physical collision</a:t>
            </a:r>
            <a:endParaRPr/>
          </a:p>
          <a:p>
            <a:pPr marL="914400" lvl="1" indent="-298450" algn="l" rtl="0">
              <a:spcBef>
                <a:spcPts val="0"/>
              </a:spcBef>
              <a:spcAft>
                <a:spcPts val="0"/>
              </a:spcAft>
              <a:buSzPts val="1100"/>
              <a:buChar char="○"/>
            </a:pPr>
            <a:r>
              <a:rPr lang="en"/>
              <a:t>Significant drop in frame rate</a:t>
            </a:r>
            <a:endParaRPr/>
          </a:p>
          <a:p>
            <a:pPr marL="457200" lvl="0" indent="-311150" algn="l" rtl="0">
              <a:spcBef>
                <a:spcPts val="0"/>
              </a:spcBef>
              <a:spcAft>
                <a:spcPts val="0"/>
              </a:spcAft>
              <a:buSzPts val="1300"/>
              <a:buChar char="●"/>
            </a:pPr>
            <a:r>
              <a:rPr lang="en"/>
              <a:t>Doesn’t have to be automated</a:t>
            </a:r>
            <a:endParaRPr/>
          </a:p>
          <a:p>
            <a:pPr marL="457200" lvl="0" indent="-311150" algn="l" rtl="0">
              <a:spcBef>
                <a:spcPts val="0"/>
              </a:spcBef>
              <a:spcAft>
                <a:spcPts val="0"/>
              </a:spcAft>
              <a:buSzPts val="1300"/>
              <a:buChar char="●"/>
            </a:pPr>
            <a:r>
              <a:rPr lang="en"/>
              <a:t>Will be different depending on the system</a:t>
            </a:r>
            <a:endParaRPr/>
          </a:p>
        </p:txBody>
      </p:sp>
      <p:pic>
        <p:nvPicPr>
          <p:cNvPr id="316" name="Google Shape;316;p34"/>
          <p:cNvPicPr preferRelativeResize="0"/>
          <p:nvPr/>
        </p:nvPicPr>
        <p:blipFill>
          <a:blip r:embed="rId3">
            <a:alphaModFix/>
          </a:blip>
          <a:stretch>
            <a:fillRect/>
          </a:stretch>
        </p:blipFill>
        <p:spPr>
          <a:xfrm>
            <a:off x="4915100" y="2869800"/>
            <a:ext cx="3421299" cy="1924501"/>
          </a:xfrm>
          <a:prstGeom prst="rect">
            <a:avLst/>
          </a:prstGeom>
          <a:noFill/>
          <a:ln>
            <a:noFill/>
          </a:ln>
        </p:spPr>
      </p:pic>
      <p:sp>
        <p:nvSpPr>
          <p:cNvPr id="317" name="Google Shape;317;p34"/>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22/45</a:t>
            </a:r>
            <a:endParaRPr sz="1000"/>
          </a:p>
        </p:txBody>
      </p:sp>
      <p:sp>
        <p:nvSpPr>
          <p:cNvPr id="318" name="Google Shape;318;p34"/>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Chadwick</a:t>
            </a:r>
            <a:endParaRPr sz="1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5"/>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4500"/>
              <a:t>Patterns</a:t>
            </a:r>
            <a:endParaRPr sz="4500"/>
          </a:p>
        </p:txBody>
      </p:sp>
      <p:sp>
        <p:nvSpPr>
          <p:cNvPr id="324" name="Google Shape;324;p35"/>
          <p:cNvSpPr txBox="1">
            <a:spLocks noGrp="1"/>
          </p:cNvSpPr>
          <p:nvPr>
            <p:ph type="body" idx="4294967295"/>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Bob</a:t>
            </a:r>
            <a:endParaRPr sz="1000"/>
          </a:p>
        </p:txBody>
      </p:sp>
      <p:sp>
        <p:nvSpPr>
          <p:cNvPr id="325" name="Google Shape;325;p35"/>
          <p:cNvSpPr txBox="1">
            <a:spLocks noGrp="1"/>
          </p:cNvSpPr>
          <p:nvPr>
            <p:ph type="body" idx="4294967295"/>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23/45</a:t>
            </a:r>
            <a:endParaRPr sz="1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What is a pattern</a:t>
            </a:r>
            <a:endParaRPr/>
          </a:p>
        </p:txBody>
      </p:sp>
      <p:sp>
        <p:nvSpPr>
          <p:cNvPr id="331" name="Google Shape;331;p3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92500" lnSpcReduction="20000"/>
          </a:bodyPr>
          <a:lstStyle/>
          <a:p>
            <a:pPr marL="0" lvl="0" indent="0" algn="l" rtl="0">
              <a:lnSpc>
                <a:spcPct val="90000"/>
              </a:lnSpc>
              <a:spcBef>
                <a:spcPts val="1000"/>
              </a:spcBef>
              <a:spcAft>
                <a:spcPts val="0"/>
              </a:spcAft>
              <a:buNone/>
            </a:pPr>
            <a:r>
              <a:rPr lang="en" sz="2800">
                <a:latin typeface="Montserrat"/>
                <a:ea typeface="Montserrat"/>
                <a:cs typeface="Montserrat"/>
                <a:sym typeface="Montserrat"/>
              </a:rPr>
              <a:t>•Used to carry out the same functionality as other code</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•Intended to make code easier to understand and maintain, as well as reduce coupling</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•Since they see such widespread use, chances are any issues will be discovered before you start using them</a:t>
            </a:r>
            <a:endParaRPr sz="2800">
              <a:latin typeface="Montserrat"/>
              <a:ea typeface="Montserrat"/>
              <a:cs typeface="Montserrat"/>
              <a:sym typeface="Montserrat"/>
            </a:endParaRPr>
          </a:p>
          <a:p>
            <a:pPr marL="0" lvl="0" indent="0" algn="l" rtl="0">
              <a:spcBef>
                <a:spcPts val="0"/>
              </a:spcBef>
              <a:spcAft>
                <a:spcPts val="1200"/>
              </a:spcAft>
              <a:buNone/>
            </a:pPr>
            <a:endParaRPr/>
          </a:p>
        </p:txBody>
      </p:sp>
      <p:sp>
        <p:nvSpPr>
          <p:cNvPr id="332" name="Google Shape;332;p36"/>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24/45</a:t>
            </a:r>
            <a:endParaRPr sz="1000"/>
          </a:p>
        </p:txBody>
      </p:sp>
      <p:sp>
        <p:nvSpPr>
          <p:cNvPr id="333" name="Google Shape;333;p36"/>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Bob</a:t>
            </a:r>
            <a:endParaRPr sz="1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7"/>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Creational Patterns</a:t>
            </a:r>
            <a:endParaRPr/>
          </a:p>
        </p:txBody>
      </p:sp>
      <p:sp>
        <p:nvSpPr>
          <p:cNvPr id="339" name="Google Shape;339;p37"/>
          <p:cNvSpPr txBox="1">
            <a:spLocks noGrp="1"/>
          </p:cNvSpPr>
          <p:nvPr>
            <p:ph type="body" idx="4294967295"/>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Bob</a:t>
            </a:r>
            <a:endParaRPr sz="1000"/>
          </a:p>
        </p:txBody>
      </p:sp>
      <p:sp>
        <p:nvSpPr>
          <p:cNvPr id="340" name="Google Shape;340;p37"/>
          <p:cNvSpPr txBox="1">
            <a:spLocks noGrp="1"/>
          </p:cNvSpPr>
          <p:nvPr>
            <p:ph type="body" idx="4294967295"/>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25/45</a:t>
            </a:r>
            <a:endParaRPr sz="1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Factory</a:t>
            </a:r>
            <a:endParaRPr/>
          </a:p>
        </p:txBody>
      </p:sp>
      <p:sp>
        <p:nvSpPr>
          <p:cNvPr id="346" name="Google Shape;346;p3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None/>
            </a:pPr>
            <a:r>
              <a:rPr lang="en" sz="2800">
                <a:latin typeface="Montserrat"/>
                <a:ea typeface="Montserrat"/>
                <a:cs typeface="Montserrat"/>
                <a:sym typeface="Montserrat"/>
              </a:rPr>
              <a:t>•The factory is one of the simpler patterns. The goal here is to reduce coupling when instantiating new objects.</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•Example: Eggs</a:t>
            </a:r>
            <a:endParaRPr sz="2800">
              <a:latin typeface="Montserrat"/>
              <a:ea typeface="Montserrat"/>
              <a:cs typeface="Montserrat"/>
              <a:sym typeface="Montserrat"/>
            </a:endParaRPr>
          </a:p>
          <a:p>
            <a:pPr marL="0" lvl="0" indent="0" algn="l" rtl="0">
              <a:spcBef>
                <a:spcPts val="0"/>
              </a:spcBef>
              <a:spcAft>
                <a:spcPts val="1200"/>
              </a:spcAft>
              <a:buNone/>
            </a:pPr>
            <a:endParaRPr/>
          </a:p>
        </p:txBody>
      </p:sp>
      <p:sp>
        <p:nvSpPr>
          <p:cNvPr id="347" name="Google Shape;347;p38"/>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Bob</a:t>
            </a:r>
            <a:endParaRPr sz="1000"/>
          </a:p>
        </p:txBody>
      </p:sp>
      <p:sp>
        <p:nvSpPr>
          <p:cNvPr id="348" name="Google Shape;348;p38"/>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26/45</a:t>
            </a:r>
            <a:endParaRPr sz="1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Abstract Factory</a:t>
            </a:r>
            <a:endParaRPr/>
          </a:p>
        </p:txBody>
      </p:sp>
      <p:sp>
        <p:nvSpPr>
          <p:cNvPr id="354" name="Google Shape;354;p3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None/>
            </a:pPr>
            <a:r>
              <a:rPr lang="en" sz="2800">
                <a:latin typeface="Montserrat"/>
                <a:ea typeface="Montserrat"/>
                <a:cs typeface="Montserrat"/>
                <a:sym typeface="Montserrat"/>
              </a:rPr>
              <a:t>•Factory that creates factories</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•Useful when we have whatever set of things we want to create in a factory but want some of them need to be in their own distinct groups.</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•Example: Tile Hero Enemy Groups</a:t>
            </a:r>
            <a:endParaRPr sz="2800">
              <a:latin typeface="Montserrat"/>
              <a:ea typeface="Montserrat"/>
              <a:cs typeface="Montserrat"/>
              <a:sym typeface="Montserrat"/>
            </a:endParaRPr>
          </a:p>
          <a:p>
            <a:pPr marL="0" lvl="0" indent="0" algn="l" rtl="0">
              <a:spcBef>
                <a:spcPts val="0"/>
              </a:spcBef>
              <a:spcAft>
                <a:spcPts val="1200"/>
              </a:spcAft>
              <a:buNone/>
            </a:pPr>
            <a:endParaRPr/>
          </a:p>
        </p:txBody>
      </p:sp>
      <p:sp>
        <p:nvSpPr>
          <p:cNvPr id="355" name="Google Shape;355;p39"/>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Bob</a:t>
            </a:r>
            <a:endParaRPr sz="1000"/>
          </a:p>
        </p:txBody>
      </p:sp>
      <p:sp>
        <p:nvSpPr>
          <p:cNvPr id="356" name="Google Shape;356;p39"/>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27/45</a:t>
            </a:r>
            <a:endParaRPr sz="1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Builder</a:t>
            </a:r>
            <a:endParaRPr/>
          </a:p>
        </p:txBody>
      </p:sp>
      <p:sp>
        <p:nvSpPr>
          <p:cNvPr id="362" name="Google Shape;362;p4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None/>
            </a:pPr>
            <a:r>
              <a:rPr lang="en" sz="2800">
                <a:latin typeface="Montserrat"/>
                <a:ea typeface="Montserrat"/>
                <a:cs typeface="Montserrat"/>
                <a:sym typeface="Montserrat"/>
              </a:rPr>
              <a:t>•Simplifies a process where there are multiple steps each having different possible pieces</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•Example: Tile Hero Random Tile</a:t>
            </a:r>
            <a:endParaRPr sz="2800">
              <a:latin typeface="Montserrat"/>
              <a:ea typeface="Montserrat"/>
              <a:cs typeface="Montserrat"/>
              <a:sym typeface="Montserrat"/>
            </a:endParaRPr>
          </a:p>
          <a:p>
            <a:pPr marL="0" lvl="0" indent="0" algn="l" rtl="0">
              <a:spcBef>
                <a:spcPts val="0"/>
              </a:spcBef>
              <a:spcAft>
                <a:spcPts val="1200"/>
              </a:spcAft>
              <a:buNone/>
            </a:pPr>
            <a:endParaRPr/>
          </a:p>
        </p:txBody>
      </p:sp>
      <p:sp>
        <p:nvSpPr>
          <p:cNvPr id="363" name="Google Shape;363;p40"/>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Bob</a:t>
            </a:r>
            <a:endParaRPr sz="1000"/>
          </a:p>
        </p:txBody>
      </p:sp>
      <p:sp>
        <p:nvSpPr>
          <p:cNvPr id="364" name="Google Shape;364;p40"/>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28/45</a:t>
            </a:r>
            <a:endParaRPr sz="1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Resource Pool</a:t>
            </a:r>
            <a:endParaRPr/>
          </a:p>
        </p:txBody>
      </p:sp>
      <p:sp>
        <p:nvSpPr>
          <p:cNvPr id="370" name="Google Shape;370;p4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77500" lnSpcReduction="20000"/>
          </a:bodyPr>
          <a:lstStyle/>
          <a:p>
            <a:pPr marL="0" lvl="0" indent="0" algn="l" rtl="0">
              <a:lnSpc>
                <a:spcPct val="90000"/>
              </a:lnSpc>
              <a:spcBef>
                <a:spcPts val="1000"/>
              </a:spcBef>
              <a:spcAft>
                <a:spcPts val="0"/>
              </a:spcAft>
              <a:buNone/>
            </a:pPr>
            <a:r>
              <a:rPr lang="en" sz="2800">
                <a:latin typeface="Montserrat"/>
                <a:ea typeface="Montserrat"/>
                <a:cs typeface="Montserrat"/>
                <a:sym typeface="Montserrat"/>
              </a:rPr>
              <a:t>•Instantiate a reasonable amount of resource intense objects towards the start, then loan them to different objects/processes as needed.</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•Reduces work on the system so that it doesn’t have to re create the resource intense objects repeatedly.</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•If the loaned amount gets low, it should seek for the opportune time to instantiate new objects, though implementation of this is not required.</a:t>
            </a:r>
            <a:endParaRPr sz="2800">
              <a:latin typeface="Montserrat"/>
              <a:ea typeface="Montserrat"/>
              <a:cs typeface="Montserrat"/>
              <a:sym typeface="Montserrat"/>
            </a:endParaRPr>
          </a:p>
          <a:p>
            <a:pPr marL="0" lvl="0" indent="0" algn="l" rtl="0">
              <a:spcBef>
                <a:spcPts val="0"/>
              </a:spcBef>
              <a:spcAft>
                <a:spcPts val="1200"/>
              </a:spcAft>
              <a:buNone/>
            </a:pPr>
            <a:endParaRPr/>
          </a:p>
        </p:txBody>
      </p:sp>
      <p:sp>
        <p:nvSpPr>
          <p:cNvPr id="371" name="Google Shape;371;p41"/>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Bob</a:t>
            </a:r>
            <a:endParaRPr sz="1000"/>
          </a:p>
        </p:txBody>
      </p:sp>
      <p:sp>
        <p:nvSpPr>
          <p:cNvPr id="372" name="Google Shape;372;p41"/>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29/45</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Individual Requirements (by next Tuesday)</a:t>
            </a:r>
            <a:endParaRPr/>
          </a:p>
        </p:txBody>
      </p:sp>
      <p:sp>
        <p:nvSpPr>
          <p:cNvPr id="149" name="Google Shape;149;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Initial Test Plan</a:t>
            </a:r>
            <a:endParaRPr/>
          </a:p>
          <a:p>
            <a:pPr marL="0" lvl="0" indent="0" algn="l" rtl="0">
              <a:spcBef>
                <a:spcPts val="1200"/>
              </a:spcBef>
              <a:spcAft>
                <a:spcPts val="0"/>
              </a:spcAft>
              <a:buNone/>
            </a:pPr>
            <a:r>
              <a:rPr lang="en"/>
              <a:t>Fully Automated:</a:t>
            </a:r>
            <a:endParaRPr/>
          </a:p>
          <a:p>
            <a:pPr marL="457200" lvl="0" indent="-311150" algn="l" rtl="0">
              <a:spcBef>
                <a:spcPts val="1200"/>
              </a:spcBef>
              <a:spcAft>
                <a:spcPts val="0"/>
              </a:spcAft>
              <a:buSzPts val="1300"/>
              <a:buChar char="●"/>
            </a:pPr>
            <a:r>
              <a:rPr lang="en"/>
              <a:t>Unit tests of at least two different boundary tests for a single script </a:t>
            </a:r>
            <a:endParaRPr/>
          </a:p>
          <a:p>
            <a:pPr marL="0" lvl="0" indent="0" algn="l" rtl="0">
              <a:spcBef>
                <a:spcPts val="1200"/>
              </a:spcBef>
              <a:spcAft>
                <a:spcPts val="0"/>
              </a:spcAft>
              <a:buNone/>
            </a:pPr>
            <a:r>
              <a:rPr lang="en"/>
              <a:t>Can be automated or manual:</a:t>
            </a:r>
            <a:endParaRPr/>
          </a:p>
          <a:p>
            <a:pPr marL="457200" lvl="0" indent="-311150" algn="l" rtl="0">
              <a:spcBef>
                <a:spcPts val="1200"/>
              </a:spcBef>
              <a:spcAft>
                <a:spcPts val="0"/>
              </a:spcAft>
              <a:buSzPts val="1300"/>
              <a:buChar char="●"/>
            </a:pPr>
            <a:r>
              <a:rPr lang="en"/>
              <a:t> A single stress test that breaks unity and records the breaking point as well as logs it in the console</a:t>
            </a:r>
            <a:endParaRPr/>
          </a:p>
          <a:p>
            <a:pPr marL="457200" lvl="0" indent="-311150" algn="l" rtl="0">
              <a:spcBef>
                <a:spcPts val="0"/>
              </a:spcBef>
              <a:spcAft>
                <a:spcPts val="0"/>
              </a:spcAft>
              <a:buSzPts val="1300"/>
              <a:buChar char="●"/>
            </a:pPr>
            <a:r>
              <a:rPr lang="en"/>
              <a:t>The stress test visually shows the stress on Unity</a:t>
            </a:r>
            <a:endParaRPr/>
          </a:p>
          <a:p>
            <a:pPr marL="457200" lvl="0" indent="-311150" algn="l" rtl="0">
              <a:spcBef>
                <a:spcPts val="0"/>
              </a:spcBef>
              <a:spcAft>
                <a:spcPts val="0"/>
              </a:spcAft>
              <a:buSzPts val="1300"/>
              <a:buChar char="●"/>
            </a:pPr>
            <a:r>
              <a:rPr lang="en"/>
              <a:t>The failure under stress can be implied (logs success until failure)</a:t>
            </a:r>
            <a:endParaRPr/>
          </a:p>
        </p:txBody>
      </p:sp>
      <p:sp>
        <p:nvSpPr>
          <p:cNvPr id="150" name="Google Shape;150;p15"/>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3/45</a:t>
            </a:r>
            <a:endParaRPr sz="1000"/>
          </a:p>
        </p:txBody>
      </p:sp>
      <p:sp>
        <p:nvSpPr>
          <p:cNvPr id="151" name="Google Shape;151;p15"/>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Chadwick</a:t>
            </a:r>
            <a:endParaRPr sz="1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Prototype</a:t>
            </a:r>
            <a:endParaRPr/>
          </a:p>
        </p:txBody>
      </p:sp>
      <p:sp>
        <p:nvSpPr>
          <p:cNvPr id="378" name="Google Shape;378;p4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92500"/>
          </a:bodyPr>
          <a:lstStyle/>
          <a:p>
            <a:pPr marL="0" lvl="0" indent="0" algn="l" rtl="0">
              <a:lnSpc>
                <a:spcPct val="90000"/>
              </a:lnSpc>
              <a:spcBef>
                <a:spcPts val="1000"/>
              </a:spcBef>
              <a:spcAft>
                <a:spcPts val="0"/>
              </a:spcAft>
              <a:buNone/>
            </a:pPr>
            <a:r>
              <a:rPr lang="en" sz="2800">
                <a:latin typeface="Montserrat"/>
                <a:ea typeface="Montserrat"/>
                <a:cs typeface="Montserrat"/>
                <a:sym typeface="Montserrat"/>
              </a:rPr>
              <a:t>•Create one version of the object only to be copied, not used</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•Unity’s prefab feature handles this for us</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•To use this as your pattern you would need to create your own code and just use prefabs</a:t>
            </a:r>
            <a:endParaRPr sz="2800">
              <a:latin typeface="Montserrat"/>
              <a:ea typeface="Montserrat"/>
              <a:cs typeface="Montserrat"/>
              <a:sym typeface="Montserrat"/>
            </a:endParaRPr>
          </a:p>
          <a:p>
            <a:pPr marL="0" lvl="0" indent="0" algn="l" rtl="0">
              <a:spcBef>
                <a:spcPts val="0"/>
              </a:spcBef>
              <a:spcAft>
                <a:spcPts val="1200"/>
              </a:spcAft>
              <a:buNone/>
            </a:pPr>
            <a:endParaRPr/>
          </a:p>
        </p:txBody>
      </p:sp>
      <p:sp>
        <p:nvSpPr>
          <p:cNvPr id="379" name="Google Shape;379;p42"/>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30/45</a:t>
            </a:r>
            <a:endParaRPr sz="1000"/>
          </a:p>
        </p:txBody>
      </p:sp>
      <p:sp>
        <p:nvSpPr>
          <p:cNvPr id="380" name="Google Shape;380;p42"/>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Bob</a:t>
            </a:r>
            <a:endParaRPr sz="1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sz="6000"/>
              <a:t>Structural Patterns</a:t>
            </a:r>
            <a:endParaRPr/>
          </a:p>
        </p:txBody>
      </p:sp>
      <p:sp>
        <p:nvSpPr>
          <p:cNvPr id="386" name="Google Shape;386;p43"/>
          <p:cNvSpPr txBox="1">
            <a:spLocks noGrp="1"/>
          </p:cNvSpPr>
          <p:nvPr>
            <p:ph type="body" idx="4294967295"/>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Bob</a:t>
            </a:r>
            <a:endParaRPr sz="1000"/>
          </a:p>
        </p:txBody>
      </p:sp>
      <p:sp>
        <p:nvSpPr>
          <p:cNvPr id="387" name="Google Shape;387;p43"/>
          <p:cNvSpPr txBox="1">
            <a:spLocks noGrp="1"/>
          </p:cNvSpPr>
          <p:nvPr>
            <p:ph type="body" idx="4294967295"/>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31/45</a:t>
            </a:r>
            <a:endParaRPr sz="1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Adapter</a:t>
            </a:r>
            <a:endParaRPr/>
          </a:p>
        </p:txBody>
      </p:sp>
      <p:sp>
        <p:nvSpPr>
          <p:cNvPr id="393" name="Google Shape;393;p4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None/>
            </a:pPr>
            <a:r>
              <a:rPr lang="en" sz="2800">
                <a:latin typeface="Montserrat"/>
                <a:ea typeface="Montserrat"/>
                <a:cs typeface="Montserrat"/>
                <a:sym typeface="Montserrat"/>
              </a:rPr>
              <a:t>•Take a class that’s incompatible with another class or function and encase it in an adapter to make it work as if it were.</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•Example: Coordinates</a:t>
            </a:r>
            <a:endParaRPr sz="2800">
              <a:latin typeface="Montserrat"/>
              <a:ea typeface="Montserrat"/>
              <a:cs typeface="Montserrat"/>
              <a:sym typeface="Montserrat"/>
            </a:endParaRPr>
          </a:p>
          <a:p>
            <a:pPr marL="0" lvl="0" indent="0" algn="l" rtl="0">
              <a:spcBef>
                <a:spcPts val="0"/>
              </a:spcBef>
              <a:spcAft>
                <a:spcPts val="1200"/>
              </a:spcAft>
              <a:buNone/>
            </a:pPr>
            <a:endParaRPr/>
          </a:p>
        </p:txBody>
      </p:sp>
      <p:sp>
        <p:nvSpPr>
          <p:cNvPr id="394" name="Google Shape;394;p44"/>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Bob</a:t>
            </a:r>
            <a:endParaRPr sz="1000"/>
          </a:p>
        </p:txBody>
      </p:sp>
      <p:sp>
        <p:nvSpPr>
          <p:cNvPr id="395" name="Google Shape;395;p44"/>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32/45</a:t>
            </a:r>
            <a:endParaRPr sz="1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Composite</a:t>
            </a:r>
            <a:endParaRPr/>
          </a:p>
        </p:txBody>
      </p:sp>
      <p:sp>
        <p:nvSpPr>
          <p:cNvPr id="401" name="Google Shape;401;p4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2400">
                <a:latin typeface="Montserrat"/>
                <a:ea typeface="Montserrat"/>
                <a:cs typeface="Montserrat"/>
                <a:sym typeface="Montserrat"/>
              </a:rPr>
              <a:t>•Composites apply to tree like structures made up of primitive elements and composite elements</a:t>
            </a:r>
            <a:endParaRPr sz="2400">
              <a:latin typeface="Montserrat"/>
              <a:ea typeface="Montserrat"/>
              <a:cs typeface="Montserrat"/>
              <a:sym typeface="Montserrat"/>
            </a:endParaRPr>
          </a:p>
          <a:p>
            <a:pPr marL="0" lvl="0" indent="0" algn="l" rtl="0">
              <a:spcBef>
                <a:spcPts val="0"/>
              </a:spcBef>
              <a:spcAft>
                <a:spcPts val="0"/>
              </a:spcAft>
              <a:buNone/>
            </a:pPr>
            <a:r>
              <a:rPr lang="en" sz="2400">
                <a:latin typeface="Montserrat"/>
                <a:ea typeface="Montserrat"/>
                <a:cs typeface="Montserrat"/>
                <a:sym typeface="Montserrat"/>
              </a:rPr>
              <a:t>•In the addition tree, addition operators are Composites, they’re made up of two components and are handled differently than the single integers, which are primitives</a:t>
            </a:r>
            <a:endParaRPr sz="2400">
              <a:latin typeface="Montserrat"/>
              <a:ea typeface="Montserrat"/>
              <a:cs typeface="Montserrat"/>
              <a:sym typeface="Montserrat"/>
            </a:endParaRPr>
          </a:p>
          <a:p>
            <a:pPr marL="0" lvl="0" indent="0" algn="l" rtl="0">
              <a:spcBef>
                <a:spcPts val="0"/>
              </a:spcBef>
              <a:spcAft>
                <a:spcPts val="0"/>
              </a:spcAft>
              <a:buNone/>
            </a:pPr>
            <a:r>
              <a:rPr lang="en" sz="2400">
                <a:latin typeface="Montserrat"/>
                <a:ea typeface="Montserrat"/>
                <a:cs typeface="Montserrat"/>
                <a:sym typeface="Montserrat"/>
              </a:rPr>
              <a:t>•Example: Menus</a:t>
            </a:r>
            <a:endParaRPr sz="2400">
              <a:latin typeface="Montserrat"/>
              <a:ea typeface="Montserrat"/>
              <a:cs typeface="Montserrat"/>
              <a:sym typeface="Montserrat"/>
            </a:endParaRPr>
          </a:p>
          <a:p>
            <a:pPr marL="0" lvl="0" indent="0" algn="l" rtl="0">
              <a:spcBef>
                <a:spcPts val="0"/>
              </a:spcBef>
              <a:spcAft>
                <a:spcPts val="1200"/>
              </a:spcAft>
              <a:buNone/>
            </a:pPr>
            <a:endParaRPr/>
          </a:p>
        </p:txBody>
      </p:sp>
      <p:sp>
        <p:nvSpPr>
          <p:cNvPr id="402" name="Google Shape;402;p45"/>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Bob</a:t>
            </a:r>
            <a:endParaRPr sz="1000"/>
          </a:p>
        </p:txBody>
      </p:sp>
      <p:sp>
        <p:nvSpPr>
          <p:cNvPr id="403" name="Google Shape;403;p45"/>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33/45</a:t>
            </a:r>
            <a:endParaRPr sz="1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Facade</a:t>
            </a:r>
            <a:endParaRPr/>
          </a:p>
        </p:txBody>
      </p:sp>
      <p:sp>
        <p:nvSpPr>
          <p:cNvPr id="409" name="Google Shape;409;p4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None/>
            </a:pPr>
            <a:r>
              <a:rPr lang="en" sz="2800">
                <a:latin typeface="Montserrat"/>
                <a:ea typeface="Montserrat"/>
                <a:cs typeface="Montserrat"/>
                <a:sym typeface="Montserrat"/>
              </a:rPr>
              <a:t>•The façade takes a complicated system and provides a simple interface for the user</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•Example: Shop</a:t>
            </a:r>
            <a:endParaRPr sz="2800">
              <a:latin typeface="Montserrat"/>
              <a:ea typeface="Montserrat"/>
              <a:cs typeface="Montserrat"/>
              <a:sym typeface="Montserrat"/>
            </a:endParaRPr>
          </a:p>
          <a:p>
            <a:pPr marL="0" lvl="0" indent="0" algn="l" rtl="0">
              <a:spcBef>
                <a:spcPts val="0"/>
              </a:spcBef>
              <a:spcAft>
                <a:spcPts val="1200"/>
              </a:spcAft>
              <a:buNone/>
            </a:pPr>
            <a:endParaRPr/>
          </a:p>
        </p:txBody>
      </p:sp>
      <p:sp>
        <p:nvSpPr>
          <p:cNvPr id="410" name="Google Shape;410;p46"/>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Bob</a:t>
            </a:r>
            <a:endParaRPr sz="1000"/>
          </a:p>
        </p:txBody>
      </p:sp>
      <p:sp>
        <p:nvSpPr>
          <p:cNvPr id="411" name="Google Shape;411;p46"/>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34/45</a:t>
            </a:r>
            <a:endParaRPr sz="10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Proxy</a:t>
            </a:r>
            <a:endParaRPr/>
          </a:p>
        </p:txBody>
      </p:sp>
      <p:sp>
        <p:nvSpPr>
          <p:cNvPr id="417" name="Google Shape;417;p4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None/>
            </a:pPr>
            <a:r>
              <a:rPr lang="en" sz="2800">
                <a:latin typeface="Montserrat"/>
                <a:ea typeface="Montserrat"/>
                <a:cs typeface="Montserrat"/>
                <a:sym typeface="Montserrat"/>
              </a:rPr>
              <a:t>•Hide the real object behind a proxy object that either communicates with the real object or will allow the real object out once a condition is met.</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•Example: Bats</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•Example: Statues</a:t>
            </a:r>
            <a:endParaRPr sz="2800">
              <a:latin typeface="Montserrat"/>
              <a:ea typeface="Montserrat"/>
              <a:cs typeface="Montserrat"/>
              <a:sym typeface="Montserrat"/>
            </a:endParaRPr>
          </a:p>
          <a:p>
            <a:pPr marL="0" lvl="0" indent="0" algn="l" rtl="0">
              <a:spcBef>
                <a:spcPts val="0"/>
              </a:spcBef>
              <a:spcAft>
                <a:spcPts val="1200"/>
              </a:spcAft>
              <a:buNone/>
            </a:pPr>
            <a:endParaRPr/>
          </a:p>
        </p:txBody>
      </p:sp>
      <p:sp>
        <p:nvSpPr>
          <p:cNvPr id="418" name="Google Shape;418;p47"/>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35/45</a:t>
            </a:r>
            <a:endParaRPr sz="1000"/>
          </a:p>
        </p:txBody>
      </p:sp>
      <p:sp>
        <p:nvSpPr>
          <p:cNvPr id="419" name="Google Shape;419;p47"/>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Bob</a:t>
            </a:r>
            <a:endParaRPr sz="1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8"/>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sz="6000"/>
              <a:t>Behavioral Patterns</a:t>
            </a:r>
            <a:endParaRPr/>
          </a:p>
        </p:txBody>
      </p:sp>
      <p:sp>
        <p:nvSpPr>
          <p:cNvPr id="425" name="Google Shape;425;p48"/>
          <p:cNvSpPr txBox="1">
            <a:spLocks noGrp="1"/>
          </p:cNvSpPr>
          <p:nvPr>
            <p:ph type="body" idx="4294967295"/>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Bob</a:t>
            </a:r>
            <a:endParaRPr sz="1000"/>
          </a:p>
        </p:txBody>
      </p:sp>
      <p:sp>
        <p:nvSpPr>
          <p:cNvPr id="426" name="Google Shape;426;p48"/>
          <p:cNvSpPr txBox="1">
            <a:spLocks noGrp="1"/>
          </p:cNvSpPr>
          <p:nvPr>
            <p:ph type="body" idx="4294967295"/>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36/45</a:t>
            </a:r>
            <a:endParaRPr sz="10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4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Command</a:t>
            </a:r>
            <a:endParaRPr/>
          </a:p>
        </p:txBody>
      </p:sp>
      <p:sp>
        <p:nvSpPr>
          <p:cNvPr id="432" name="Google Shape;432;p4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None/>
            </a:pPr>
            <a:r>
              <a:rPr lang="en" sz="2800">
                <a:latin typeface="Montserrat"/>
                <a:ea typeface="Montserrat"/>
                <a:cs typeface="Montserrat"/>
                <a:sym typeface="Montserrat"/>
              </a:rPr>
              <a:t>•Separate the command from the issuer and the receiver</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•Allows us to manipulate the command freely as an object</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•Example: High Budget Dungeon Jump</a:t>
            </a:r>
            <a:endParaRPr sz="2800">
              <a:latin typeface="Montserrat"/>
              <a:ea typeface="Montserrat"/>
              <a:cs typeface="Montserrat"/>
              <a:sym typeface="Montserrat"/>
            </a:endParaRPr>
          </a:p>
          <a:p>
            <a:pPr marL="0" lvl="0" indent="0" algn="l" rtl="0">
              <a:spcBef>
                <a:spcPts val="0"/>
              </a:spcBef>
              <a:spcAft>
                <a:spcPts val="1200"/>
              </a:spcAft>
              <a:buNone/>
            </a:pPr>
            <a:endParaRPr/>
          </a:p>
        </p:txBody>
      </p:sp>
      <p:sp>
        <p:nvSpPr>
          <p:cNvPr id="433" name="Google Shape;433;p49"/>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Bob</a:t>
            </a:r>
            <a:endParaRPr sz="1000"/>
          </a:p>
        </p:txBody>
      </p:sp>
      <p:sp>
        <p:nvSpPr>
          <p:cNvPr id="434" name="Google Shape;434;p49"/>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37/45</a:t>
            </a:r>
            <a:endParaRPr sz="10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Iterator</a:t>
            </a:r>
            <a:endParaRPr/>
          </a:p>
        </p:txBody>
      </p:sp>
      <p:sp>
        <p:nvSpPr>
          <p:cNvPr id="440" name="Google Shape;440;p5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None/>
            </a:pPr>
            <a:r>
              <a:rPr lang="en" sz="2800">
                <a:latin typeface="Montserrat"/>
                <a:ea typeface="Montserrat"/>
                <a:cs typeface="Montserrat"/>
                <a:sym typeface="Montserrat"/>
              </a:rPr>
              <a:t>•Allows a client to access what they need from a data structure without understanding the data structure.</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•Example: Person with a messy house</a:t>
            </a:r>
            <a:endParaRPr sz="2800">
              <a:latin typeface="Montserrat"/>
              <a:ea typeface="Montserrat"/>
              <a:cs typeface="Montserrat"/>
              <a:sym typeface="Montserrat"/>
            </a:endParaRPr>
          </a:p>
          <a:p>
            <a:pPr marL="0" lvl="0" indent="0" algn="l" rtl="0">
              <a:spcBef>
                <a:spcPts val="0"/>
              </a:spcBef>
              <a:spcAft>
                <a:spcPts val="1200"/>
              </a:spcAft>
              <a:buNone/>
            </a:pPr>
            <a:endParaRPr/>
          </a:p>
        </p:txBody>
      </p:sp>
      <p:sp>
        <p:nvSpPr>
          <p:cNvPr id="441" name="Google Shape;441;p50"/>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Bob</a:t>
            </a:r>
            <a:endParaRPr sz="1000"/>
          </a:p>
        </p:txBody>
      </p:sp>
      <p:sp>
        <p:nvSpPr>
          <p:cNvPr id="442" name="Google Shape;442;p50"/>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38/45</a:t>
            </a:r>
            <a:endParaRPr sz="10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Mediator</a:t>
            </a:r>
            <a:endParaRPr/>
          </a:p>
        </p:txBody>
      </p:sp>
      <p:sp>
        <p:nvSpPr>
          <p:cNvPr id="448" name="Google Shape;448;p5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None/>
            </a:pPr>
            <a:r>
              <a:rPr lang="en" sz="2800">
                <a:latin typeface="Montserrat"/>
                <a:ea typeface="Montserrat"/>
                <a:cs typeface="Montserrat"/>
                <a:sym typeface="Montserrat"/>
              </a:rPr>
              <a:t>•Decouples interactions between two entities and allows easier many to many communication</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•Example: Combat Manager</a:t>
            </a:r>
            <a:endParaRPr sz="2800">
              <a:latin typeface="Montserrat"/>
              <a:ea typeface="Montserrat"/>
              <a:cs typeface="Montserrat"/>
              <a:sym typeface="Montserrat"/>
            </a:endParaRPr>
          </a:p>
          <a:p>
            <a:pPr marL="0" lvl="0" indent="0" algn="l" rtl="0">
              <a:spcBef>
                <a:spcPts val="0"/>
              </a:spcBef>
              <a:spcAft>
                <a:spcPts val="1200"/>
              </a:spcAft>
              <a:buNone/>
            </a:pPr>
            <a:endParaRPr/>
          </a:p>
        </p:txBody>
      </p:sp>
      <p:sp>
        <p:nvSpPr>
          <p:cNvPr id="449" name="Google Shape;449;p51"/>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Bob</a:t>
            </a:r>
            <a:endParaRPr sz="1000"/>
          </a:p>
        </p:txBody>
      </p:sp>
      <p:sp>
        <p:nvSpPr>
          <p:cNvPr id="450" name="Google Shape;450;p51"/>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39/45</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is Testing?</a:t>
            </a:r>
            <a:endParaRPr/>
          </a:p>
        </p:txBody>
      </p:sp>
      <p:sp>
        <p:nvSpPr>
          <p:cNvPr id="157" name="Google Shape;157;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Testing is intended to show that a program does what it is meant to and to catch defects before release.</a:t>
            </a:r>
            <a:endParaRPr/>
          </a:p>
          <a:p>
            <a:pPr marL="457200" lvl="0" indent="-311150" algn="l" rtl="0">
              <a:spcBef>
                <a:spcPts val="1200"/>
              </a:spcBef>
              <a:spcAft>
                <a:spcPts val="0"/>
              </a:spcAft>
              <a:buSzPts val="1300"/>
              <a:buChar char="●"/>
            </a:pPr>
            <a:r>
              <a:rPr lang="en"/>
              <a:t>Testing is executing a program with artificial data</a:t>
            </a:r>
            <a:endParaRPr/>
          </a:p>
          <a:p>
            <a:pPr marL="457200" lvl="0" indent="-311150" algn="l" rtl="0">
              <a:spcBef>
                <a:spcPts val="0"/>
              </a:spcBef>
              <a:spcAft>
                <a:spcPts val="0"/>
              </a:spcAft>
              <a:buSzPts val="1300"/>
              <a:buChar char="●"/>
            </a:pPr>
            <a:r>
              <a:rPr lang="en"/>
              <a:t>A part of a software validation and verification process</a:t>
            </a:r>
            <a:endParaRPr/>
          </a:p>
          <a:p>
            <a:pPr marL="0" lvl="0" indent="0" algn="l" rtl="0">
              <a:spcBef>
                <a:spcPts val="1200"/>
              </a:spcBef>
              <a:spcAft>
                <a:spcPts val="0"/>
              </a:spcAft>
              <a:buNone/>
            </a:pPr>
            <a:r>
              <a:rPr lang="en"/>
              <a:t>Testing can reveal the presence of errors but not their absence.</a:t>
            </a:r>
            <a:endParaRPr/>
          </a:p>
          <a:p>
            <a:pPr marL="457200" lvl="0" indent="-311150" algn="l" rtl="0">
              <a:spcBef>
                <a:spcPts val="1200"/>
              </a:spcBef>
              <a:spcAft>
                <a:spcPts val="0"/>
              </a:spcAft>
              <a:buSzPts val="1300"/>
              <a:buChar char="●"/>
            </a:pPr>
            <a:r>
              <a:rPr lang="en"/>
              <a:t>Results can be checked for information on errors, and non-functional aspects of the program</a:t>
            </a:r>
            <a:endParaRPr/>
          </a:p>
        </p:txBody>
      </p:sp>
      <p:sp>
        <p:nvSpPr>
          <p:cNvPr id="158" name="Google Shape;158;p16"/>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4/45</a:t>
            </a:r>
            <a:endParaRPr sz="1000"/>
          </a:p>
        </p:txBody>
      </p:sp>
      <p:sp>
        <p:nvSpPr>
          <p:cNvPr id="159" name="Google Shape;159;p16"/>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Chadwick</a:t>
            </a:r>
            <a:endParaRPr sz="1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dirty="0"/>
              <a:t>Observer</a:t>
            </a:r>
            <a:endParaRPr dirty="0"/>
          </a:p>
        </p:txBody>
      </p:sp>
      <p:sp>
        <p:nvSpPr>
          <p:cNvPr id="448" name="Google Shape;448;p5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None/>
            </a:pPr>
            <a:r>
              <a:rPr lang="en" sz="2800" dirty="0">
                <a:latin typeface="Montserrat"/>
                <a:ea typeface="Montserrat"/>
                <a:cs typeface="Montserrat"/>
                <a:sym typeface="Montserrat"/>
              </a:rPr>
              <a:t>•Facilitates decoupled one to many communication</a:t>
            </a:r>
            <a:endParaRPr sz="2800" dirty="0">
              <a:latin typeface="Montserrat"/>
              <a:ea typeface="Montserrat"/>
              <a:cs typeface="Montserrat"/>
              <a:sym typeface="Montserrat"/>
            </a:endParaRPr>
          </a:p>
          <a:p>
            <a:pPr marL="0" lvl="0" indent="0" algn="l" rtl="0">
              <a:spcBef>
                <a:spcPts val="0"/>
              </a:spcBef>
              <a:spcAft>
                <a:spcPts val="1200"/>
              </a:spcAft>
              <a:buNone/>
            </a:pPr>
            <a:endParaRPr dirty="0"/>
          </a:p>
        </p:txBody>
      </p:sp>
      <p:sp>
        <p:nvSpPr>
          <p:cNvPr id="449" name="Google Shape;449;p51"/>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Bob</a:t>
            </a:r>
            <a:endParaRPr sz="1000"/>
          </a:p>
        </p:txBody>
      </p:sp>
      <p:sp>
        <p:nvSpPr>
          <p:cNvPr id="450" name="Google Shape;450;p51"/>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39/45</a:t>
            </a:r>
            <a:endParaRPr sz="1000"/>
          </a:p>
        </p:txBody>
      </p:sp>
    </p:spTree>
    <p:extLst>
      <p:ext uri="{BB962C8B-B14F-4D97-AF65-F5344CB8AC3E}">
        <p14:creationId xmlns:p14="http://schemas.microsoft.com/office/powerpoint/2010/main" val="6443045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5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Memento</a:t>
            </a:r>
            <a:endParaRPr/>
          </a:p>
        </p:txBody>
      </p:sp>
      <p:sp>
        <p:nvSpPr>
          <p:cNvPr id="456" name="Google Shape;456;p5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77500" lnSpcReduction="20000"/>
          </a:bodyPr>
          <a:lstStyle/>
          <a:p>
            <a:pPr marL="0" lvl="0" indent="0" algn="l" rtl="0">
              <a:lnSpc>
                <a:spcPct val="90000"/>
              </a:lnSpc>
              <a:spcBef>
                <a:spcPts val="1000"/>
              </a:spcBef>
              <a:spcAft>
                <a:spcPts val="0"/>
              </a:spcAft>
              <a:buNone/>
            </a:pPr>
            <a:r>
              <a:rPr lang="en" sz="2800">
                <a:latin typeface="Montserrat"/>
                <a:ea typeface="Montserrat"/>
                <a:cs typeface="Montserrat"/>
                <a:sym typeface="Montserrat"/>
              </a:rPr>
              <a:t>•A memento is an object which stores the state of an object when it is created and will return the object to that state when returned.</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•The memento cannot do anything else, so it must have another object with it in order for it to return to the originator.</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•Example: Save System</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•Example: Restore State Item</a:t>
            </a:r>
            <a:endParaRPr sz="2800">
              <a:latin typeface="Montserrat"/>
              <a:ea typeface="Montserrat"/>
              <a:cs typeface="Montserrat"/>
              <a:sym typeface="Montserrat"/>
            </a:endParaRPr>
          </a:p>
          <a:p>
            <a:pPr marL="0" lvl="0" indent="0" algn="l" rtl="0">
              <a:spcBef>
                <a:spcPts val="0"/>
              </a:spcBef>
              <a:spcAft>
                <a:spcPts val="1200"/>
              </a:spcAft>
              <a:buNone/>
            </a:pPr>
            <a:endParaRPr/>
          </a:p>
        </p:txBody>
      </p:sp>
      <p:sp>
        <p:nvSpPr>
          <p:cNvPr id="457" name="Google Shape;457;p52"/>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40/45</a:t>
            </a:r>
            <a:endParaRPr sz="1000"/>
          </a:p>
        </p:txBody>
      </p:sp>
      <p:sp>
        <p:nvSpPr>
          <p:cNvPr id="458" name="Google Shape;458;p52"/>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Bob</a:t>
            </a:r>
            <a:endParaRPr sz="10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5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State</a:t>
            </a:r>
            <a:endParaRPr/>
          </a:p>
        </p:txBody>
      </p:sp>
      <p:sp>
        <p:nvSpPr>
          <p:cNvPr id="464" name="Google Shape;464;p5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92500" lnSpcReduction="20000"/>
          </a:bodyPr>
          <a:lstStyle/>
          <a:p>
            <a:pPr marL="0" lvl="0" indent="0" algn="l" rtl="0">
              <a:lnSpc>
                <a:spcPct val="90000"/>
              </a:lnSpc>
              <a:spcBef>
                <a:spcPts val="1000"/>
              </a:spcBef>
              <a:spcAft>
                <a:spcPts val="0"/>
              </a:spcAft>
              <a:buNone/>
            </a:pPr>
            <a:r>
              <a:rPr lang="en" sz="2800">
                <a:latin typeface="Montserrat"/>
                <a:ea typeface="Montserrat"/>
                <a:cs typeface="Montserrat"/>
                <a:sym typeface="Montserrat"/>
              </a:rPr>
              <a:t>•Used to facilitate a state machine style object which switches between distinct classes</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•Must have a separate object which notifies the current state to change, and the current state must encapsulate different classes depending on its state</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•Example: Lightswitch</a:t>
            </a:r>
            <a:endParaRPr sz="2800">
              <a:latin typeface="Montserrat"/>
              <a:ea typeface="Montserrat"/>
              <a:cs typeface="Montserrat"/>
              <a:sym typeface="Montserrat"/>
            </a:endParaRPr>
          </a:p>
          <a:p>
            <a:pPr marL="0" lvl="0" indent="0" algn="l" rtl="0">
              <a:spcBef>
                <a:spcPts val="0"/>
              </a:spcBef>
              <a:spcAft>
                <a:spcPts val="1200"/>
              </a:spcAft>
              <a:buNone/>
            </a:pPr>
            <a:endParaRPr/>
          </a:p>
        </p:txBody>
      </p:sp>
      <p:sp>
        <p:nvSpPr>
          <p:cNvPr id="465" name="Google Shape;465;p53"/>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Bob</a:t>
            </a:r>
            <a:endParaRPr sz="1000"/>
          </a:p>
        </p:txBody>
      </p:sp>
      <p:sp>
        <p:nvSpPr>
          <p:cNvPr id="466" name="Google Shape;466;p53"/>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41/45</a:t>
            </a:r>
            <a:endParaRPr sz="10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5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Template Method</a:t>
            </a:r>
            <a:endParaRPr/>
          </a:p>
        </p:txBody>
      </p:sp>
      <p:sp>
        <p:nvSpPr>
          <p:cNvPr id="472" name="Google Shape;472;p5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92500"/>
          </a:bodyPr>
          <a:lstStyle/>
          <a:p>
            <a:pPr marL="0" lvl="0" indent="0" algn="l" rtl="0">
              <a:lnSpc>
                <a:spcPct val="90000"/>
              </a:lnSpc>
              <a:spcBef>
                <a:spcPts val="1000"/>
              </a:spcBef>
              <a:spcAft>
                <a:spcPts val="0"/>
              </a:spcAft>
              <a:buNone/>
            </a:pPr>
            <a:r>
              <a:rPr lang="en" sz="2800">
                <a:latin typeface="Montserrat"/>
                <a:ea typeface="Montserrat"/>
                <a:cs typeface="Montserrat"/>
                <a:sym typeface="Montserrat"/>
              </a:rPr>
              <a:t>•Create a general framework for several different classes with minor variances</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•Differences in behavior between different subclasses can be accounted for by overriding certain functions</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•Example: Firefighter and Post Worker</a:t>
            </a:r>
            <a:endParaRPr sz="2800">
              <a:latin typeface="Montserrat"/>
              <a:ea typeface="Montserrat"/>
              <a:cs typeface="Montserrat"/>
              <a:sym typeface="Montserrat"/>
            </a:endParaRPr>
          </a:p>
          <a:p>
            <a:pPr marL="0" lvl="0" indent="0" algn="l" rtl="0">
              <a:spcBef>
                <a:spcPts val="0"/>
              </a:spcBef>
              <a:spcAft>
                <a:spcPts val="1200"/>
              </a:spcAft>
              <a:buNone/>
            </a:pPr>
            <a:endParaRPr/>
          </a:p>
        </p:txBody>
      </p:sp>
      <p:sp>
        <p:nvSpPr>
          <p:cNvPr id="473" name="Google Shape;473;p54"/>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Bob</a:t>
            </a:r>
            <a:endParaRPr sz="1000"/>
          </a:p>
        </p:txBody>
      </p:sp>
      <p:sp>
        <p:nvSpPr>
          <p:cNvPr id="474" name="Google Shape;474;p54"/>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42/45</a:t>
            </a:r>
            <a:endParaRPr sz="10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5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Strategy</a:t>
            </a:r>
            <a:endParaRPr/>
          </a:p>
        </p:txBody>
      </p:sp>
      <p:sp>
        <p:nvSpPr>
          <p:cNvPr id="480" name="Google Shape;480;p5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a:latin typeface="Montserrat"/>
                <a:ea typeface="Montserrat"/>
                <a:cs typeface="Montserrat"/>
                <a:sym typeface="Montserrat"/>
              </a:rPr>
              <a:t>General Approach applicable to an interface which can be adjusted to fit a specific implementation</a:t>
            </a:r>
            <a:endParaRPr sz="2400">
              <a:latin typeface="Montserrat"/>
              <a:ea typeface="Montserrat"/>
              <a:cs typeface="Montserrat"/>
              <a:sym typeface="Montserrat"/>
            </a:endParaRPr>
          </a:p>
          <a:p>
            <a:pPr marL="0" lvl="0" indent="0" algn="l" rtl="0">
              <a:spcBef>
                <a:spcPts val="1200"/>
              </a:spcBef>
              <a:spcAft>
                <a:spcPts val="0"/>
              </a:spcAft>
              <a:buNone/>
            </a:pPr>
            <a:r>
              <a:rPr lang="en" sz="2400">
                <a:latin typeface="Montserrat"/>
                <a:ea typeface="Montserrat"/>
                <a:cs typeface="Montserrat"/>
                <a:sym typeface="Montserrat"/>
              </a:rPr>
              <a:t>Ex: Transportation</a:t>
            </a:r>
            <a:endParaRPr sz="2400">
              <a:latin typeface="Montserrat"/>
              <a:ea typeface="Montserrat"/>
              <a:cs typeface="Montserrat"/>
              <a:sym typeface="Montserrat"/>
            </a:endParaRPr>
          </a:p>
          <a:p>
            <a:pPr marL="0" lvl="0" indent="0" algn="l" rtl="0">
              <a:spcBef>
                <a:spcPts val="1200"/>
              </a:spcBef>
              <a:spcAft>
                <a:spcPts val="1200"/>
              </a:spcAft>
              <a:buNone/>
            </a:pPr>
            <a:r>
              <a:rPr lang="en" sz="2400">
                <a:latin typeface="Montserrat"/>
                <a:ea typeface="Montserrat"/>
                <a:cs typeface="Montserrat"/>
                <a:sym typeface="Montserrat"/>
              </a:rPr>
              <a:t>Ex: Screen saver</a:t>
            </a:r>
            <a:endParaRPr sz="2400">
              <a:latin typeface="Montserrat"/>
              <a:ea typeface="Montserrat"/>
              <a:cs typeface="Montserrat"/>
              <a:sym typeface="Montserrat"/>
            </a:endParaRPr>
          </a:p>
        </p:txBody>
      </p:sp>
      <p:sp>
        <p:nvSpPr>
          <p:cNvPr id="481" name="Google Shape;481;p55"/>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43/45</a:t>
            </a:r>
            <a:endParaRPr sz="1000"/>
          </a:p>
        </p:txBody>
      </p:sp>
      <p:sp>
        <p:nvSpPr>
          <p:cNvPr id="482" name="Google Shape;482;p55"/>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Bob</a:t>
            </a:r>
            <a:endParaRPr sz="10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5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Null Object</a:t>
            </a:r>
            <a:endParaRPr/>
          </a:p>
        </p:txBody>
      </p:sp>
      <p:sp>
        <p:nvSpPr>
          <p:cNvPr id="488" name="Google Shape;488;p5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None/>
            </a:pPr>
            <a:r>
              <a:rPr lang="en" sz="2800">
                <a:latin typeface="Montserrat"/>
                <a:ea typeface="Montserrat"/>
                <a:cs typeface="Montserrat"/>
                <a:sym typeface="Montserrat"/>
              </a:rPr>
              <a:t>•This is an object which does nothing</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•Intended to be used when some object is required but no action is wanted</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•Example: Strategy/Template</a:t>
            </a:r>
            <a:endParaRPr sz="2800">
              <a:latin typeface="Montserrat"/>
              <a:ea typeface="Montserrat"/>
              <a:cs typeface="Montserrat"/>
              <a:sym typeface="Montserrat"/>
            </a:endParaRPr>
          </a:p>
          <a:p>
            <a:pPr marL="0" lvl="0" indent="0" algn="l" rtl="0">
              <a:spcBef>
                <a:spcPts val="0"/>
              </a:spcBef>
              <a:spcAft>
                <a:spcPts val="1200"/>
              </a:spcAft>
              <a:buNone/>
            </a:pPr>
            <a:endParaRPr/>
          </a:p>
        </p:txBody>
      </p:sp>
      <p:sp>
        <p:nvSpPr>
          <p:cNvPr id="489" name="Google Shape;489;p56"/>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44/45</a:t>
            </a:r>
            <a:endParaRPr sz="1000"/>
          </a:p>
        </p:txBody>
      </p:sp>
      <p:sp>
        <p:nvSpPr>
          <p:cNvPr id="490" name="Google Shape;490;p56"/>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Bob</a:t>
            </a:r>
            <a:endParaRPr sz="10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5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Other Patterns</a:t>
            </a:r>
            <a:endParaRPr/>
          </a:p>
        </p:txBody>
      </p:sp>
      <p:sp>
        <p:nvSpPr>
          <p:cNvPr id="496" name="Google Shape;496;p57"/>
          <p:cNvSpPr txBox="1">
            <a:spLocks noGrp="1"/>
          </p:cNvSpPr>
          <p:nvPr>
            <p:ph type="body" idx="1"/>
          </p:nvPr>
        </p:nvSpPr>
        <p:spPr>
          <a:xfrm>
            <a:off x="1207950" y="1567550"/>
            <a:ext cx="7038900" cy="2911200"/>
          </a:xfrm>
          <a:prstGeom prst="rect">
            <a:avLst/>
          </a:prstGeom>
        </p:spPr>
        <p:txBody>
          <a:bodyPr spcFirstLastPara="1" wrap="square" lIns="91425" tIns="91425" rIns="91425" bIns="91425" anchor="t" anchorCtr="0">
            <a:normAutofit fontScale="92500" lnSpcReduction="10000"/>
          </a:bodyPr>
          <a:lstStyle/>
          <a:p>
            <a:pPr marL="0" lvl="0" indent="0" algn="l" rtl="0">
              <a:lnSpc>
                <a:spcPct val="90000"/>
              </a:lnSpc>
              <a:spcBef>
                <a:spcPts val="1000"/>
              </a:spcBef>
              <a:spcAft>
                <a:spcPts val="0"/>
              </a:spcAft>
              <a:buNone/>
            </a:pPr>
            <a:r>
              <a:rPr lang="en" sz="2800" dirty="0">
                <a:latin typeface="Montserrat"/>
                <a:ea typeface="Montserrat"/>
                <a:cs typeface="Montserrat"/>
                <a:sym typeface="Montserrat"/>
              </a:rPr>
              <a:t>•Private Data Class</a:t>
            </a:r>
            <a:endParaRPr sz="2800" dirty="0">
              <a:latin typeface="Montserrat"/>
              <a:ea typeface="Montserrat"/>
              <a:cs typeface="Montserrat"/>
              <a:sym typeface="Montserrat"/>
            </a:endParaRPr>
          </a:p>
          <a:p>
            <a:pPr marL="0" lvl="0" indent="0" algn="l" rtl="0">
              <a:lnSpc>
                <a:spcPct val="90000"/>
              </a:lnSpc>
              <a:spcBef>
                <a:spcPts val="1000"/>
              </a:spcBef>
              <a:spcAft>
                <a:spcPts val="0"/>
              </a:spcAft>
              <a:buNone/>
            </a:pPr>
            <a:r>
              <a:rPr lang="en" sz="2800" dirty="0">
                <a:latin typeface="Montserrat"/>
                <a:ea typeface="Montserrat"/>
                <a:cs typeface="Montserrat"/>
                <a:sym typeface="Montserrat"/>
              </a:rPr>
              <a:t>•Flyweight</a:t>
            </a:r>
            <a:endParaRPr sz="2800" dirty="0">
              <a:latin typeface="Montserrat"/>
              <a:ea typeface="Montserrat"/>
              <a:cs typeface="Montserrat"/>
              <a:sym typeface="Montserrat"/>
            </a:endParaRPr>
          </a:p>
          <a:p>
            <a:pPr marL="0" lvl="0" indent="0" algn="l" rtl="0">
              <a:lnSpc>
                <a:spcPct val="90000"/>
              </a:lnSpc>
              <a:spcBef>
                <a:spcPts val="1000"/>
              </a:spcBef>
              <a:spcAft>
                <a:spcPts val="0"/>
              </a:spcAft>
              <a:buNone/>
            </a:pPr>
            <a:r>
              <a:rPr lang="en" sz="2800" dirty="0">
                <a:latin typeface="Montserrat"/>
                <a:ea typeface="Montserrat"/>
                <a:cs typeface="Montserrat"/>
                <a:sym typeface="Montserrat"/>
              </a:rPr>
              <a:t>•Bridge</a:t>
            </a:r>
            <a:endParaRPr sz="2800" dirty="0">
              <a:latin typeface="Montserrat"/>
              <a:ea typeface="Montserrat"/>
              <a:cs typeface="Montserrat"/>
              <a:sym typeface="Montserrat"/>
            </a:endParaRPr>
          </a:p>
          <a:p>
            <a:pPr marL="0" lvl="0" indent="0" algn="l" rtl="0">
              <a:lnSpc>
                <a:spcPct val="90000"/>
              </a:lnSpc>
              <a:spcBef>
                <a:spcPts val="1000"/>
              </a:spcBef>
              <a:spcAft>
                <a:spcPts val="0"/>
              </a:spcAft>
              <a:buNone/>
            </a:pPr>
            <a:r>
              <a:rPr lang="en" sz="2800" dirty="0">
                <a:latin typeface="Montserrat"/>
                <a:ea typeface="Montserrat"/>
                <a:cs typeface="Montserrat"/>
                <a:sym typeface="Montserrat"/>
              </a:rPr>
              <a:t>•Chain of Responsibility</a:t>
            </a:r>
            <a:endParaRPr sz="2800" dirty="0">
              <a:latin typeface="Montserrat"/>
              <a:ea typeface="Montserrat"/>
              <a:cs typeface="Montserrat"/>
              <a:sym typeface="Montserrat"/>
            </a:endParaRPr>
          </a:p>
          <a:p>
            <a:pPr marL="0" lvl="0" indent="0" algn="l" rtl="0">
              <a:lnSpc>
                <a:spcPct val="90000"/>
              </a:lnSpc>
              <a:spcBef>
                <a:spcPts val="1000"/>
              </a:spcBef>
              <a:spcAft>
                <a:spcPts val="0"/>
              </a:spcAft>
              <a:buNone/>
            </a:pPr>
            <a:r>
              <a:rPr lang="en" sz="2800" dirty="0">
                <a:latin typeface="Montserrat"/>
                <a:ea typeface="Montserrat"/>
                <a:cs typeface="Montserrat"/>
                <a:sym typeface="Montserrat"/>
              </a:rPr>
              <a:t>•Interpreter</a:t>
            </a:r>
            <a:endParaRPr sz="2800" dirty="0">
              <a:latin typeface="Montserrat"/>
              <a:ea typeface="Montserrat"/>
              <a:cs typeface="Montserrat"/>
              <a:sym typeface="Montserrat"/>
            </a:endParaRPr>
          </a:p>
          <a:p>
            <a:pPr marL="0" lvl="0" indent="0" algn="l" rtl="0">
              <a:lnSpc>
                <a:spcPct val="90000"/>
              </a:lnSpc>
              <a:spcBef>
                <a:spcPts val="1000"/>
              </a:spcBef>
              <a:spcAft>
                <a:spcPts val="0"/>
              </a:spcAft>
              <a:buNone/>
            </a:pPr>
            <a:r>
              <a:rPr lang="en" sz="2800" dirty="0">
                <a:latin typeface="Montserrat"/>
                <a:ea typeface="Montserrat"/>
                <a:cs typeface="Montserrat"/>
                <a:sym typeface="Montserrat"/>
              </a:rPr>
              <a:t>•Visitor</a:t>
            </a:r>
            <a:endParaRPr sz="2800" dirty="0">
              <a:latin typeface="Montserrat"/>
              <a:ea typeface="Montserrat"/>
              <a:cs typeface="Montserrat"/>
              <a:sym typeface="Montserrat"/>
            </a:endParaRPr>
          </a:p>
          <a:p>
            <a:pPr marL="0" lvl="0" indent="0" algn="l" rtl="0">
              <a:spcBef>
                <a:spcPts val="0"/>
              </a:spcBef>
              <a:spcAft>
                <a:spcPts val="1200"/>
              </a:spcAft>
              <a:buNone/>
            </a:pPr>
            <a:endParaRPr dirty="0"/>
          </a:p>
        </p:txBody>
      </p:sp>
      <p:sp>
        <p:nvSpPr>
          <p:cNvPr id="497" name="Google Shape;497;p57"/>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45/45</a:t>
            </a:r>
            <a:endParaRPr sz="1000"/>
          </a:p>
        </p:txBody>
      </p:sp>
      <p:sp>
        <p:nvSpPr>
          <p:cNvPr id="498" name="Google Shape;498;p57"/>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Bob</a:t>
            </a:r>
            <a:endParaRPr sz="1000"/>
          </a:p>
        </p:txBody>
      </p:sp>
      <p:sp>
        <p:nvSpPr>
          <p:cNvPr id="2" name="TextBox 1">
            <a:extLst>
              <a:ext uri="{FF2B5EF4-FFF2-40B4-BE49-F238E27FC236}">
                <a16:creationId xmlns:a16="http://schemas.microsoft.com/office/drawing/2014/main" id="{F6B5CA32-3A3D-415A-87D5-A0A3C5E9AE2E}"/>
              </a:ext>
            </a:extLst>
          </p:cNvPr>
          <p:cNvSpPr txBox="1"/>
          <p:nvPr/>
        </p:nvSpPr>
        <p:spPr>
          <a:xfrm>
            <a:off x="6100632" y="393750"/>
            <a:ext cx="2453268" cy="954107"/>
          </a:xfrm>
          <a:prstGeom prst="rect">
            <a:avLst/>
          </a:prstGeom>
          <a:noFill/>
        </p:spPr>
        <p:txBody>
          <a:bodyPr wrap="square" rtlCol="0">
            <a:spAutoFit/>
          </a:bodyPr>
          <a:lstStyle/>
          <a:p>
            <a:r>
              <a:rPr lang="en-US" dirty="0">
                <a:solidFill>
                  <a:schemeClr val="bg1"/>
                </a:solidFill>
              </a:rPr>
              <a:t>NOTE: Some websites group these together others include them in their respective category</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5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dirty="0"/>
              <a:t>Private Data Class</a:t>
            </a:r>
            <a:endParaRPr dirty="0"/>
          </a:p>
        </p:txBody>
      </p:sp>
      <p:sp>
        <p:nvSpPr>
          <p:cNvPr id="488" name="Google Shape;488;p5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92500" lnSpcReduction="10000"/>
          </a:bodyPr>
          <a:lstStyle/>
          <a:p>
            <a:pPr marL="0" indent="0">
              <a:lnSpc>
                <a:spcPct val="90000"/>
              </a:lnSpc>
              <a:spcBef>
                <a:spcPts val="1000"/>
              </a:spcBef>
              <a:buNone/>
            </a:pPr>
            <a:r>
              <a:rPr lang="en" sz="2800" dirty="0">
                <a:latin typeface="Montserrat"/>
                <a:ea typeface="Montserrat"/>
                <a:cs typeface="Montserrat"/>
                <a:sym typeface="Montserrat"/>
              </a:rPr>
              <a:t>• </a:t>
            </a:r>
            <a:r>
              <a:rPr lang="en-US" sz="2800" dirty="0">
                <a:latin typeface="Montserrat"/>
                <a:ea typeface="Montserrat"/>
                <a:cs typeface="Montserrat"/>
                <a:sym typeface="Montserrat"/>
              </a:rPr>
              <a:t>Issue: We want to have class data that is changed on construction but is otherwise immutable</a:t>
            </a:r>
          </a:p>
          <a:p>
            <a:pPr marL="0" indent="0">
              <a:lnSpc>
                <a:spcPct val="90000"/>
              </a:lnSpc>
              <a:spcBef>
                <a:spcPts val="1000"/>
              </a:spcBef>
              <a:buNone/>
            </a:pPr>
            <a:r>
              <a:rPr lang="en" sz="2800" dirty="0">
                <a:latin typeface="Montserrat"/>
                <a:ea typeface="Montserrat"/>
                <a:cs typeface="Montserrat"/>
                <a:sym typeface="Montserrat"/>
              </a:rPr>
              <a:t>• </a:t>
            </a:r>
            <a:r>
              <a:rPr lang="en-US" sz="2800" dirty="0">
                <a:latin typeface="Montserrat"/>
                <a:ea typeface="Montserrat"/>
                <a:cs typeface="Montserrat"/>
                <a:sym typeface="Montserrat"/>
              </a:rPr>
              <a:t>Solution: Create a new data class within our main class which stores all data in private variables and call methods within this class to retrieve values</a:t>
            </a:r>
            <a:endParaRPr sz="2800" dirty="0">
              <a:latin typeface="Montserrat"/>
              <a:ea typeface="Montserrat"/>
              <a:cs typeface="Montserrat"/>
              <a:sym typeface="Montserrat"/>
            </a:endParaRPr>
          </a:p>
          <a:p>
            <a:pPr marL="0" lvl="0" indent="0" algn="l" rtl="0">
              <a:spcBef>
                <a:spcPts val="0"/>
              </a:spcBef>
              <a:spcAft>
                <a:spcPts val="1200"/>
              </a:spcAft>
              <a:buNone/>
            </a:pPr>
            <a:endParaRPr dirty="0"/>
          </a:p>
        </p:txBody>
      </p:sp>
      <p:sp>
        <p:nvSpPr>
          <p:cNvPr id="489" name="Google Shape;489;p56"/>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44/45</a:t>
            </a:r>
            <a:endParaRPr sz="1000"/>
          </a:p>
        </p:txBody>
      </p:sp>
      <p:sp>
        <p:nvSpPr>
          <p:cNvPr id="490" name="Google Shape;490;p56"/>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Bob</a:t>
            </a:r>
            <a:endParaRPr sz="1000"/>
          </a:p>
        </p:txBody>
      </p:sp>
    </p:spTree>
    <p:extLst>
      <p:ext uri="{BB962C8B-B14F-4D97-AF65-F5344CB8AC3E}">
        <p14:creationId xmlns:p14="http://schemas.microsoft.com/office/powerpoint/2010/main" val="16919307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5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dirty="0"/>
              <a:t>FlyWeight</a:t>
            </a:r>
            <a:endParaRPr dirty="0"/>
          </a:p>
        </p:txBody>
      </p:sp>
      <p:sp>
        <p:nvSpPr>
          <p:cNvPr id="488" name="Google Shape;488;p5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indent="0">
              <a:lnSpc>
                <a:spcPct val="90000"/>
              </a:lnSpc>
              <a:spcBef>
                <a:spcPts val="1000"/>
              </a:spcBef>
              <a:buNone/>
            </a:pPr>
            <a:r>
              <a:rPr lang="en" sz="2800" dirty="0">
                <a:latin typeface="Montserrat"/>
                <a:ea typeface="Montserrat"/>
                <a:cs typeface="Montserrat"/>
                <a:sym typeface="Montserrat"/>
              </a:rPr>
              <a:t>• </a:t>
            </a:r>
            <a:r>
              <a:rPr lang="en-US" sz="2800" dirty="0">
                <a:latin typeface="Montserrat"/>
                <a:ea typeface="Montserrat"/>
                <a:cs typeface="Montserrat"/>
                <a:sym typeface="Montserrat"/>
              </a:rPr>
              <a:t>Issue: We want really fine control of an object but it is expensive to create many</a:t>
            </a:r>
          </a:p>
          <a:p>
            <a:pPr marL="0" indent="0">
              <a:lnSpc>
                <a:spcPct val="90000"/>
              </a:lnSpc>
              <a:spcBef>
                <a:spcPts val="1000"/>
              </a:spcBef>
              <a:buNone/>
            </a:pPr>
            <a:r>
              <a:rPr lang="en" sz="2800" dirty="0">
                <a:latin typeface="Montserrat"/>
                <a:ea typeface="Montserrat"/>
                <a:cs typeface="Montserrat"/>
                <a:sym typeface="Montserrat"/>
              </a:rPr>
              <a:t>• </a:t>
            </a:r>
            <a:r>
              <a:rPr lang="en-US" sz="2800" dirty="0">
                <a:latin typeface="Montserrat"/>
                <a:ea typeface="Montserrat"/>
                <a:cs typeface="Montserrat"/>
                <a:sym typeface="Montserrat"/>
              </a:rPr>
              <a:t>Solution: Have a separate “smart” handler which carries out fine action and updates many “stupid” objects</a:t>
            </a:r>
            <a:endParaRPr dirty="0"/>
          </a:p>
        </p:txBody>
      </p:sp>
      <p:sp>
        <p:nvSpPr>
          <p:cNvPr id="489" name="Google Shape;489;p56"/>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44/45</a:t>
            </a:r>
            <a:endParaRPr sz="1000"/>
          </a:p>
        </p:txBody>
      </p:sp>
      <p:sp>
        <p:nvSpPr>
          <p:cNvPr id="490" name="Google Shape;490;p56"/>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Bob</a:t>
            </a:r>
            <a:endParaRPr sz="1000"/>
          </a:p>
        </p:txBody>
      </p:sp>
    </p:spTree>
    <p:extLst>
      <p:ext uri="{BB962C8B-B14F-4D97-AF65-F5344CB8AC3E}">
        <p14:creationId xmlns:p14="http://schemas.microsoft.com/office/powerpoint/2010/main" val="41501834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5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dirty="0"/>
              <a:t>Bridge</a:t>
            </a:r>
            <a:endParaRPr dirty="0"/>
          </a:p>
        </p:txBody>
      </p:sp>
      <p:sp>
        <p:nvSpPr>
          <p:cNvPr id="488" name="Google Shape;488;p5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85000" lnSpcReduction="10000"/>
          </a:bodyPr>
          <a:lstStyle/>
          <a:p>
            <a:pPr marL="0" indent="0">
              <a:lnSpc>
                <a:spcPct val="90000"/>
              </a:lnSpc>
              <a:spcBef>
                <a:spcPts val="1000"/>
              </a:spcBef>
              <a:buNone/>
            </a:pPr>
            <a:r>
              <a:rPr lang="en" sz="2800" dirty="0">
                <a:latin typeface="Montserrat"/>
                <a:ea typeface="Montserrat"/>
                <a:cs typeface="Montserrat"/>
                <a:sym typeface="Montserrat"/>
              </a:rPr>
              <a:t>• </a:t>
            </a:r>
            <a:r>
              <a:rPr lang="en-US" sz="2800" dirty="0">
                <a:latin typeface="Montserrat"/>
                <a:ea typeface="Montserrat"/>
                <a:cs typeface="Montserrat"/>
                <a:sym typeface="Montserrat"/>
              </a:rPr>
              <a:t>Issue: We want to be able to freely change our abstraction and implementation without affecting each other</a:t>
            </a:r>
          </a:p>
          <a:p>
            <a:pPr marL="0" indent="0">
              <a:lnSpc>
                <a:spcPct val="90000"/>
              </a:lnSpc>
              <a:spcBef>
                <a:spcPts val="1000"/>
              </a:spcBef>
              <a:buNone/>
            </a:pPr>
            <a:r>
              <a:rPr lang="en" sz="2800" dirty="0">
                <a:latin typeface="Montserrat"/>
                <a:ea typeface="Montserrat"/>
                <a:cs typeface="Montserrat"/>
                <a:sym typeface="Montserrat"/>
              </a:rPr>
              <a:t>• </a:t>
            </a:r>
            <a:r>
              <a:rPr lang="en-US" sz="2800" dirty="0">
                <a:latin typeface="Montserrat"/>
                <a:ea typeface="Montserrat"/>
                <a:cs typeface="Montserrat"/>
                <a:sym typeface="Montserrat"/>
              </a:rPr>
              <a:t>Solution: Create an interface, then an implementation for that interface, then an interface for that implementation, then have concrete implementations for that interface</a:t>
            </a:r>
            <a:endParaRPr dirty="0"/>
          </a:p>
        </p:txBody>
      </p:sp>
      <p:sp>
        <p:nvSpPr>
          <p:cNvPr id="489" name="Google Shape;489;p56"/>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44/45</a:t>
            </a:r>
            <a:endParaRPr sz="1000"/>
          </a:p>
        </p:txBody>
      </p:sp>
      <p:sp>
        <p:nvSpPr>
          <p:cNvPr id="490" name="Google Shape;490;p56"/>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Bob</a:t>
            </a:r>
            <a:endParaRPr sz="1000"/>
          </a:p>
        </p:txBody>
      </p:sp>
    </p:spTree>
    <p:extLst>
      <p:ext uri="{BB962C8B-B14F-4D97-AF65-F5344CB8AC3E}">
        <p14:creationId xmlns:p14="http://schemas.microsoft.com/office/powerpoint/2010/main" val="2229961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Why is testing Important?</a:t>
            </a:r>
            <a:endParaRPr/>
          </a:p>
        </p:txBody>
      </p:sp>
      <p:sp>
        <p:nvSpPr>
          <p:cNvPr id="165" name="Google Shape;165;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Allows us to find situations in which software operates incorrectly</a:t>
            </a:r>
            <a:endParaRPr/>
          </a:p>
          <a:p>
            <a:pPr marL="457200" lvl="0" indent="-311150" algn="l" rtl="0">
              <a:spcBef>
                <a:spcPts val="0"/>
              </a:spcBef>
              <a:spcAft>
                <a:spcPts val="0"/>
              </a:spcAft>
              <a:buSzPts val="1300"/>
              <a:buChar char="●"/>
            </a:pPr>
            <a:r>
              <a:rPr lang="en"/>
              <a:t>Enables us to validate that the software meets its requirements</a:t>
            </a:r>
            <a:endParaRPr/>
          </a:p>
          <a:p>
            <a:pPr marL="0" lvl="0" indent="0" algn="l" rtl="0">
              <a:spcBef>
                <a:spcPts val="1200"/>
              </a:spcBef>
              <a:spcAft>
                <a:spcPts val="0"/>
              </a:spcAft>
              <a:buNone/>
            </a:pPr>
            <a:r>
              <a:rPr lang="en"/>
              <a:t>Validation</a:t>
            </a:r>
            <a:endParaRPr/>
          </a:p>
          <a:p>
            <a:pPr marL="457200" lvl="0" indent="-311150" algn="l" rtl="0">
              <a:spcBef>
                <a:spcPts val="1200"/>
              </a:spcBef>
              <a:spcAft>
                <a:spcPts val="0"/>
              </a:spcAft>
              <a:buSzPts val="1300"/>
              <a:buChar char="●"/>
            </a:pPr>
            <a:r>
              <a:rPr lang="en"/>
              <a:t>Shows that the system is operating as intended from design and implementation</a:t>
            </a:r>
            <a:endParaRPr/>
          </a:p>
          <a:p>
            <a:pPr marL="457200" lvl="0" indent="-311150" algn="l" rtl="0">
              <a:spcBef>
                <a:spcPts val="0"/>
              </a:spcBef>
              <a:spcAft>
                <a:spcPts val="0"/>
              </a:spcAft>
              <a:buSzPts val="1300"/>
              <a:buChar char="●"/>
            </a:pPr>
            <a:r>
              <a:rPr lang="en"/>
              <a:t>Operates correctly under a set of test conditions</a:t>
            </a:r>
            <a:endParaRPr/>
          </a:p>
        </p:txBody>
      </p:sp>
      <p:sp>
        <p:nvSpPr>
          <p:cNvPr id="166" name="Google Shape;166;p17"/>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5/45</a:t>
            </a:r>
            <a:endParaRPr sz="1000"/>
          </a:p>
        </p:txBody>
      </p:sp>
      <p:sp>
        <p:nvSpPr>
          <p:cNvPr id="167" name="Google Shape;167;p17"/>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Chadwick</a:t>
            </a:r>
            <a:endParaRPr sz="10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5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dirty="0"/>
              <a:t>Chain of Responsibility</a:t>
            </a:r>
            <a:endParaRPr dirty="0"/>
          </a:p>
        </p:txBody>
      </p:sp>
      <p:sp>
        <p:nvSpPr>
          <p:cNvPr id="488" name="Google Shape;488;p5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85000" lnSpcReduction="20000"/>
          </a:bodyPr>
          <a:lstStyle/>
          <a:p>
            <a:pPr marL="0" indent="0">
              <a:lnSpc>
                <a:spcPct val="90000"/>
              </a:lnSpc>
              <a:spcBef>
                <a:spcPts val="1000"/>
              </a:spcBef>
              <a:buNone/>
            </a:pPr>
            <a:r>
              <a:rPr lang="en" sz="2800" dirty="0">
                <a:latin typeface="Montserrat"/>
                <a:ea typeface="Montserrat"/>
                <a:cs typeface="Montserrat"/>
                <a:sym typeface="Montserrat"/>
              </a:rPr>
              <a:t>• </a:t>
            </a:r>
            <a:r>
              <a:rPr lang="en-US" sz="2800" dirty="0">
                <a:latin typeface="Montserrat"/>
                <a:ea typeface="Montserrat"/>
                <a:cs typeface="Montserrat"/>
                <a:sym typeface="Montserrat"/>
              </a:rPr>
              <a:t>Issue: Many “handlers” may need to handle the request of a client, client does not need to know system inner workings</a:t>
            </a:r>
          </a:p>
          <a:p>
            <a:pPr marL="0" indent="0">
              <a:lnSpc>
                <a:spcPct val="90000"/>
              </a:lnSpc>
              <a:spcBef>
                <a:spcPts val="1000"/>
              </a:spcBef>
              <a:buNone/>
            </a:pPr>
            <a:r>
              <a:rPr lang="en" sz="2800" dirty="0">
                <a:latin typeface="Montserrat"/>
                <a:ea typeface="Montserrat"/>
                <a:cs typeface="Montserrat"/>
                <a:sym typeface="Montserrat"/>
              </a:rPr>
              <a:t>• </a:t>
            </a:r>
            <a:r>
              <a:rPr lang="en-US" sz="2800" dirty="0">
                <a:latin typeface="Montserrat"/>
                <a:ea typeface="Montserrat"/>
                <a:cs typeface="Montserrat"/>
                <a:sym typeface="Montserrat"/>
              </a:rPr>
              <a:t>Solution: Client sends request to a main handler who knows the chain of responsibility. Main handler sends request to each handler and if they can handle it they return the solved request otherwise they return that they cannot solve the request</a:t>
            </a:r>
            <a:endParaRPr dirty="0"/>
          </a:p>
        </p:txBody>
      </p:sp>
      <p:sp>
        <p:nvSpPr>
          <p:cNvPr id="489" name="Google Shape;489;p56"/>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44/45</a:t>
            </a:r>
            <a:endParaRPr sz="1000"/>
          </a:p>
        </p:txBody>
      </p:sp>
      <p:sp>
        <p:nvSpPr>
          <p:cNvPr id="490" name="Google Shape;490;p56"/>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Bob</a:t>
            </a:r>
            <a:endParaRPr sz="1000"/>
          </a:p>
        </p:txBody>
      </p:sp>
    </p:spTree>
    <p:extLst>
      <p:ext uri="{BB962C8B-B14F-4D97-AF65-F5344CB8AC3E}">
        <p14:creationId xmlns:p14="http://schemas.microsoft.com/office/powerpoint/2010/main" val="5730787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5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dirty="0"/>
              <a:t>Interpreter</a:t>
            </a:r>
            <a:endParaRPr dirty="0"/>
          </a:p>
        </p:txBody>
      </p:sp>
      <p:sp>
        <p:nvSpPr>
          <p:cNvPr id="488" name="Google Shape;488;p5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indent="0">
              <a:lnSpc>
                <a:spcPct val="90000"/>
              </a:lnSpc>
              <a:spcBef>
                <a:spcPts val="1000"/>
              </a:spcBef>
              <a:buNone/>
            </a:pPr>
            <a:r>
              <a:rPr lang="en" sz="2800" dirty="0">
                <a:latin typeface="Montserrat"/>
                <a:ea typeface="Montserrat"/>
                <a:cs typeface="Montserrat"/>
                <a:sym typeface="Montserrat"/>
              </a:rPr>
              <a:t>• </a:t>
            </a:r>
            <a:r>
              <a:rPr lang="en-US" sz="2800" dirty="0">
                <a:latin typeface="Montserrat"/>
                <a:ea typeface="Montserrat"/>
                <a:cs typeface="Montserrat"/>
                <a:sym typeface="Montserrat"/>
              </a:rPr>
              <a:t>Issue: We have a series of “problems” that could be handled as if they were a language</a:t>
            </a:r>
          </a:p>
          <a:p>
            <a:pPr marL="0" indent="0">
              <a:lnSpc>
                <a:spcPct val="90000"/>
              </a:lnSpc>
              <a:spcBef>
                <a:spcPts val="1000"/>
              </a:spcBef>
              <a:buNone/>
            </a:pPr>
            <a:r>
              <a:rPr lang="en" sz="2800" dirty="0">
                <a:latin typeface="Montserrat"/>
                <a:ea typeface="Montserrat"/>
                <a:cs typeface="Montserrat"/>
                <a:sym typeface="Montserrat"/>
              </a:rPr>
              <a:t>• </a:t>
            </a:r>
            <a:r>
              <a:rPr lang="en-US" sz="2800" dirty="0">
                <a:latin typeface="Montserrat"/>
                <a:ea typeface="Montserrat"/>
                <a:cs typeface="Montserrat"/>
                <a:sym typeface="Montserrat"/>
              </a:rPr>
              <a:t>Solution: Create an object which can keep track of necessary context to process sentences</a:t>
            </a:r>
            <a:endParaRPr dirty="0"/>
          </a:p>
        </p:txBody>
      </p:sp>
      <p:sp>
        <p:nvSpPr>
          <p:cNvPr id="489" name="Google Shape;489;p56"/>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44/45</a:t>
            </a:r>
            <a:endParaRPr sz="1000"/>
          </a:p>
        </p:txBody>
      </p:sp>
      <p:sp>
        <p:nvSpPr>
          <p:cNvPr id="490" name="Google Shape;490;p56"/>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Bob</a:t>
            </a:r>
            <a:endParaRPr sz="1000"/>
          </a:p>
        </p:txBody>
      </p:sp>
    </p:spTree>
    <p:extLst>
      <p:ext uri="{BB962C8B-B14F-4D97-AF65-F5344CB8AC3E}">
        <p14:creationId xmlns:p14="http://schemas.microsoft.com/office/powerpoint/2010/main" val="7443211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5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dirty="0"/>
              <a:t>Interpreter</a:t>
            </a:r>
            <a:endParaRPr dirty="0"/>
          </a:p>
        </p:txBody>
      </p:sp>
      <p:sp>
        <p:nvSpPr>
          <p:cNvPr id="488" name="Google Shape;488;p5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indent="0">
              <a:lnSpc>
                <a:spcPct val="90000"/>
              </a:lnSpc>
              <a:spcBef>
                <a:spcPts val="1000"/>
              </a:spcBef>
              <a:buNone/>
            </a:pPr>
            <a:r>
              <a:rPr lang="en" sz="2800" dirty="0">
                <a:latin typeface="Montserrat"/>
                <a:ea typeface="Montserrat"/>
                <a:cs typeface="Montserrat"/>
                <a:sym typeface="Montserrat"/>
              </a:rPr>
              <a:t>• </a:t>
            </a:r>
            <a:r>
              <a:rPr lang="en-US" sz="2800" dirty="0">
                <a:latin typeface="Montserrat"/>
                <a:ea typeface="Montserrat"/>
                <a:cs typeface="Montserrat"/>
                <a:sym typeface="Montserrat"/>
              </a:rPr>
              <a:t>Issue: We have a series of “problems” that could be handled as if they were a language</a:t>
            </a:r>
          </a:p>
          <a:p>
            <a:pPr marL="0" indent="0">
              <a:lnSpc>
                <a:spcPct val="90000"/>
              </a:lnSpc>
              <a:spcBef>
                <a:spcPts val="1000"/>
              </a:spcBef>
              <a:buNone/>
            </a:pPr>
            <a:r>
              <a:rPr lang="en" sz="2800" dirty="0">
                <a:latin typeface="Montserrat"/>
                <a:ea typeface="Montserrat"/>
                <a:cs typeface="Montserrat"/>
                <a:sym typeface="Montserrat"/>
              </a:rPr>
              <a:t>• </a:t>
            </a:r>
            <a:r>
              <a:rPr lang="en-US" sz="2800" dirty="0">
                <a:latin typeface="Montserrat"/>
                <a:ea typeface="Montserrat"/>
                <a:cs typeface="Montserrat"/>
                <a:sym typeface="Montserrat"/>
              </a:rPr>
              <a:t>Solution: Create an object which can keep track of necessary context to process sentences</a:t>
            </a:r>
            <a:endParaRPr dirty="0"/>
          </a:p>
        </p:txBody>
      </p:sp>
      <p:sp>
        <p:nvSpPr>
          <p:cNvPr id="489" name="Google Shape;489;p56"/>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44/45</a:t>
            </a:r>
            <a:endParaRPr sz="1000"/>
          </a:p>
        </p:txBody>
      </p:sp>
      <p:sp>
        <p:nvSpPr>
          <p:cNvPr id="490" name="Google Shape;490;p56"/>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Bob</a:t>
            </a:r>
            <a:endParaRPr sz="1000"/>
          </a:p>
        </p:txBody>
      </p:sp>
    </p:spTree>
    <p:extLst>
      <p:ext uri="{BB962C8B-B14F-4D97-AF65-F5344CB8AC3E}">
        <p14:creationId xmlns:p14="http://schemas.microsoft.com/office/powerpoint/2010/main" val="3005857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5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dirty="0"/>
              <a:t>Visitor</a:t>
            </a:r>
            <a:endParaRPr dirty="0"/>
          </a:p>
        </p:txBody>
      </p:sp>
      <p:sp>
        <p:nvSpPr>
          <p:cNvPr id="488" name="Google Shape;488;p5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lnSpcReduction="10000"/>
          </a:bodyPr>
          <a:lstStyle/>
          <a:p>
            <a:pPr marL="0" indent="0">
              <a:lnSpc>
                <a:spcPct val="90000"/>
              </a:lnSpc>
              <a:spcBef>
                <a:spcPts val="1000"/>
              </a:spcBef>
              <a:buNone/>
            </a:pPr>
            <a:r>
              <a:rPr lang="en" sz="2800" dirty="0">
                <a:latin typeface="Montserrat"/>
                <a:ea typeface="Montserrat"/>
                <a:cs typeface="Montserrat"/>
                <a:sym typeface="Montserrat"/>
              </a:rPr>
              <a:t>• </a:t>
            </a:r>
            <a:r>
              <a:rPr lang="en-US" sz="2800" dirty="0">
                <a:latin typeface="Montserrat"/>
                <a:ea typeface="Montserrat"/>
                <a:cs typeface="Montserrat"/>
                <a:sym typeface="Montserrat"/>
              </a:rPr>
              <a:t>Issue: We want to perform operations on between similar objects without needing to </a:t>
            </a:r>
            <a:r>
              <a:rPr lang="en-US" sz="2800">
                <a:latin typeface="Montserrat"/>
                <a:ea typeface="Montserrat"/>
                <a:cs typeface="Montserrat"/>
                <a:sym typeface="Montserrat"/>
              </a:rPr>
              <a:t>manually change </a:t>
            </a:r>
            <a:r>
              <a:rPr lang="en-US" sz="2800" dirty="0">
                <a:latin typeface="Montserrat"/>
                <a:ea typeface="Montserrat"/>
                <a:cs typeface="Montserrat"/>
                <a:sym typeface="Montserrat"/>
              </a:rPr>
              <a:t>all of them</a:t>
            </a:r>
          </a:p>
          <a:p>
            <a:pPr marL="0" indent="0">
              <a:lnSpc>
                <a:spcPct val="90000"/>
              </a:lnSpc>
              <a:spcBef>
                <a:spcPts val="1000"/>
              </a:spcBef>
              <a:buNone/>
            </a:pPr>
            <a:r>
              <a:rPr lang="en" sz="2800" dirty="0">
                <a:latin typeface="Montserrat"/>
                <a:ea typeface="Montserrat"/>
                <a:cs typeface="Montserrat"/>
                <a:sym typeface="Montserrat"/>
              </a:rPr>
              <a:t>• </a:t>
            </a:r>
            <a:r>
              <a:rPr lang="en-US" sz="2800" dirty="0">
                <a:latin typeface="Montserrat"/>
                <a:ea typeface="Montserrat"/>
                <a:cs typeface="Montserrat"/>
                <a:sym typeface="Montserrat"/>
              </a:rPr>
              <a:t>Solution: Put the operation on a separate object and have this object visit the objects to update them</a:t>
            </a:r>
            <a:endParaRPr dirty="0"/>
          </a:p>
        </p:txBody>
      </p:sp>
      <p:sp>
        <p:nvSpPr>
          <p:cNvPr id="489" name="Google Shape;489;p56"/>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44/45</a:t>
            </a:r>
            <a:endParaRPr sz="1000"/>
          </a:p>
        </p:txBody>
      </p:sp>
      <p:sp>
        <p:nvSpPr>
          <p:cNvPr id="490" name="Google Shape;490;p56"/>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Bob</a:t>
            </a:r>
            <a:endParaRPr sz="1000"/>
          </a:p>
        </p:txBody>
      </p:sp>
    </p:spTree>
    <p:extLst>
      <p:ext uri="{BB962C8B-B14F-4D97-AF65-F5344CB8AC3E}">
        <p14:creationId xmlns:p14="http://schemas.microsoft.com/office/powerpoint/2010/main" val="149695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Types of Testing</a:t>
            </a:r>
            <a:endParaRPr/>
          </a:p>
        </p:txBody>
      </p:sp>
      <p:sp>
        <p:nvSpPr>
          <p:cNvPr id="173" name="Google Shape;173;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There are several different types of software testing:</a:t>
            </a:r>
            <a:endParaRPr/>
          </a:p>
          <a:p>
            <a:pPr marL="457200" lvl="0" indent="-311150" algn="l" rtl="0">
              <a:spcBef>
                <a:spcPts val="1200"/>
              </a:spcBef>
              <a:spcAft>
                <a:spcPts val="0"/>
              </a:spcAft>
              <a:buSzPts val="1300"/>
              <a:buChar char="●"/>
            </a:pPr>
            <a:r>
              <a:rPr lang="en"/>
              <a:t>System testing</a:t>
            </a:r>
            <a:endParaRPr/>
          </a:p>
          <a:p>
            <a:pPr marL="914400" lvl="1" indent="-298450" algn="l" rtl="0">
              <a:spcBef>
                <a:spcPts val="0"/>
              </a:spcBef>
              <a:spcAft>
                <a:spcPts val="0"/>
              </a:spcAft>
              <a:buSzPts val="1100"/>
              <a:buChar char="○"/>
            </a:pPr>
            <a:r>
              <a:rPr lang="en"/>
              <a:t>Use-case testing</a:t>
            </a:r>
            <a:endParaRPr/>
          </a:p>
          <a:p>
            <a:pPr marL="457200" lvl="0" indent="-311150" algn="l" rtl="0">
              <a:spcBef>
                <a:spcPts val="0"/>
              </a:spcBef>
              <a:spcAft>
                <a:spcPts val="0"/>
              </a:spcAft>
              <a:buSzPts val="1300"/>
              <a:buChar char="●"/>
            </a:pPr>
            <a:r>
              <a:rPr lang="en"/>
              <a:t>Release testing</a:t>
            </a:r>
            <a:endParaRPr/>
          </a:p>
          <a:p>
            <a:pPr marL="457200" lvl="0" indent="-311150" algn="l" rtl="0">
              <a:spcBef>
                <a:spcPts val="0"/>
              </a:spcBef>
              <a:spcAft>
                <a:spcPts val="0"/>
              </a:spcAft>
              <a:buSzPts val="1300"/>
              <a:buChar char="●"/>
            </a:pPr>
            <a:r>
              <a:rPr lang="en"/>
              <a:t>User testing</a:t>
            </a:r>
            <a:endParaRPr/>
          </a:p>
          <a:p>
            <a:pPr marL="914400" lvl="1" indent="-298450" algn="l" rtl="0">
              <a:spcBef>
                <a:spcPts val="0"/>
              </a:spcBef>
              <a:spcAft>
                <a:spcPts val="0"/>
              </a:spcAft>
              <a:buSzPts val="1100"/>
              <a:buChar char="○"/>
            </a:pPr>
            <a:r>
              <a:rPr lang="en"/>
              <a:t>Alpha</a:t>
            </a:r>
            <a:endParaRPr/>
          </a:p>
          <a:p>
            <a:pPr marL="914400" lvl="1" indent="-298450" algn="l" rtl="0">
              <a:spcBef>
                <a:spcPts val="0"/>
              </a:spcBef>
              <a:spcAft>
                <a:spcPts val="0"/>
              </a:spcAft>
              <a:buSzPts val="1100"/>
              <a:buChar char="○"/>
            </a:pPr>
            <a:r>
              <a:rPr lang="en"/>
              <a:t>Beta</a:t>
            </a:r>
            <a:endParaRPr/>
          </a:p>
          <a:p>
            <a:pPr marL="914400" lvl="1" indent="-298450" algn="l" rtl="0">
              <a:spcBef>
                <a:spcPts val="0"/>
              </a:spcBef>
              <a:spcAft>
                <a:spcPts val="0"/>
              </a:spcAft>
              <a:buSzPts val="1100"/>
              <a:buChar char="○"/>
            </a:pPr>
            <a:r>
              <a:rPr lang="en"/>
              <a:t>Acceptance</a:t>
            </a:r>
            <a:endParaRPr/>
          </a:p>
          <a:p>
            <a:pPr marL="457200" lvl="0" indent="-311150" algn="l" rtl="0">
              <a:spcBef>
                <a:spcPts val="0"/>
              </a:spcBef>
              <a:spcAft>
                <a:spcPts val="0"/>
              </a:spcAft>
              <a:buSzPts val="1300"/>
              <a:buChar char="●"/>
            </a:pPr>
            <a:r>
              <a:rPr lang="en"/>
              <a:t>Requirement based testing</a:t>
            </a:r>
            <a:endParaRPr/>
          </a:p>
          <a:p>
            <a:pPr marL="457200" lvl="0" indent="-311150" algn="l" rtl="0">
              <a:spcBef>
                <a:spcPts val="0"/>
              </a:spcBef>
              <a:spcAft>
                <a:spcPts val="0"/>
              </a:spcAft>
              <a:buSzPts val="1300"/>
              <a:buChar char="●"/>
            </a:pPr>
            <a:r>
              <a:rPr lang="en"/>
              <a:t>Performance testing</a:t>
            </a:r>
            <a:endParaRPr/>
          </a:p>
          <a:p>
            <a:pPr marL="914400" lvl="1" indent="-298450" algn="l" rtl="0">
              <a:spcBef>
                <a:spcPts val="0"/>
              </a:spcBef>
              <a:spcAft>
                <a:spcPts val="0"/>
              </a:spcAft>
              <a:buSzPts val="1100"/>
              <a:buChar char="○"/>
            </a:pPr>
            <a:r>
              <a:rPr lang="en"/>
              <a:t>Stress testing</a:t>
            </a:r>
            <a:endParaRPr/>
          </a:p>
        </p:txBody>
      </p:sp>
      <p:pic>
        <p:nvPicPr>
          <p:cNvPr id="174" name="Google Shape;174;p18"/>
          <p:cNvPicPr preferRelativeResize="0"/>
          <p:nvPr/>
        </p:nvPicPr>
        <p:blipFill>
          <a:blip r:embed="rId3">
            <a:alphaModFix/>
          </a:blip>
          <a:stretch>
            <a:fillRect/>
          </a:stretch>
        </p:blipFill>
        <p:spPr>
          <a:xfrm>
            <a:off x="5874050" y="1340598"/>
            <a:ext cx="2462350" cy="2462324"/>
          </a:xfrm>
          <a:prstGeom prst="rect">
            <a:avLst/>
          </a:prstGeom>
          <a:noFill/>
          <a:ln>
            <a:noFill/>
          </a:ln>
        </p:spPr>
      </p:pic>
      <p:sp>
        <p:nvSpPr>
          <p:cNvPr id="175" name="Google Shape;175;p18"/>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6/45</a:t>
            </a:r>
            <a:endParaRPr sz="1000"/>
          </a:p>
        </p:txBody>
      </p:sp>
      <p:sp>
        <p:nvSpPr>
          <p:cNvPr id="176" name="Google Shape;176;p18"/>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Chadwick</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System Testing</a:t>
            </a:r>
            <a:endParaRPr/>
          </a:p>
        </p:txBody>
      </p:sp>
      <p:sp>
        <p:nvSpPr>
          <p:cNvPr id="182" name="Google Shape;182;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System testing is the testing of a fully integrated and complete piece of software.</a:t>
            </a:r>
            <a:endParaRPr/>
          </a:p>
          <a:p>
            <a:pPr marL="0" lvl="0" indent="0" algn="l" rtl="0">
              <a:spcBef>
                <a:spcPts val="1200"/>
              </a:spcBef>
              <a:spcAft>
                <a:spcPts val="0"/>
              </a:spcAft>
              <a:buNone/>
            </a:pPr>
            <a:r>
              <a:rPr lang="en"/>
              <a:t>Use -case testing is a basis for system testing.</a:t>
            </a:r>
            <a:endParaRPr/>
          </a:p>
          <a:p>
            <a:pPr marL="457200" lvl="0" indent="-311150" algn="l" rtl="0">
              <a:spcBef>
                <a:spcPts val="1200"/>
              </a:spcBef>
              <a:spcAft>
                <a:spcPts val="0"/>
              </a:spcAft>
              <a:buSzPts val="1300"/>
              <a:buChar char="●"/>
            </a:pPr>
            <a:r>
              <a:rPr lang="en"/>
              <a:t>Use cases are used to identify the interactions of the system</a:t>
            </a:r>
            <a:endParaRPr/>
          </a:p>
          <a:p>
            <a:pPr marL="457200" lvl="0" indent="-311150" algn="l" rtl="0">
              <a:spcBef>
                <a:spcPts val="0"/>
              </a:spcBef>
              <a:spcAft>
                <a:spcPts val="0"/>
              </a:spcAft>
              <a:buSzPts val="1300"/>
              <a:buChar char="●"/>
            </a:pPr>
            <a:r>
              <a:rPr lang="en"/>
              <a:t>These interactions between system components are then tested</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183" name="Google Shape;183;p19"/>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7/45</a:t>
            </a:r>
            <a:endParaRPr sz="1000"/>
          </a:p>
        </p:txBody>
      </p:sp>
      <p:sp>
        <p:nvSpPr>
          <p:cNvPr id="184" name="Google Shape;184;p19"/>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Chadwick</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Release Testing</a:t>
            </a:r>
            <a:endParaRPr/>
          </a:p>
        </p:txBody>
      </p:sp>
      <p:sp>
        <p:nvSpPr>
          <p:cNvPr id="190" name="Google Shape;190;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Release testing is a form of system testing.</a:t>
            </a:r>
            <a:endParaRPr/>
          </a:p>
          <a:p>
            <a:pPr marL="0" lvl="0" indent="0" algn="l" rtl="0">
              <a:spcBef>
                <a:spcPts val="1200"/>
              </a:spcBef>
              <a:spcAft>
                <a:spcPts val="0"/>
              </a:spcAft>
              <a:buNone/>
            </a:pPr>
            <a:r>
              <a:rPr lang="en"/>
              <a:t>There are some key differences between the two:</a:t>
            </a:r>
            <a:endParaRPr/>
          </a:p>
          <a:p>
            <a:pPr marL="457200" lvl="0" indent="-311150" algn="l" rtl="0">
              <a:spcBef>
                <a:spcPts val="1200"/>
              </a:spcBef>
              <a:spcAft>
                <a:spcPts val="0"/>
              </a:spcAft>
              <a:buSzPts val="1300"/>
              <a:buChar char="●"/>
            </a:pPr>
            <a:r>
              <a:rPr lang="en"/>
              <a:t>A separate team not involved in development is responsible for release testing</a:t>
            </a:r>
            <a:endParaRPr/>
          </a:p>
          <a:p>
            <a:pPr marL="457200" lvl="0" indent="-311150" algn="l" rtl="0">
              <a:spcBef>
                <a:spcPts val="0"/>
              </a:spcBef>
              <a:spcAft>
                <a:spcPts val="0"/>
              </a:spcAft>
              <a:buSzPts val="1300"/>
              <a:buChar char="●"/>
            </a:pPr>
            <a:r>
              <a:rPr lang="en"/>
              <a:t>System testing should be focused on discovering bugs</a:t>
            </a:r>
            <a:endParaRPr/>
          </a:p>
          <a:p>
            <a:pPr marL="457200" lvl="0" indent="-311150" algn="l" rtl="0">
              <a:spcBef>
                <a:spcPts val="0"/>
              </a:spcBef>
              <a:spcAft>
                <a:spcPts val="0"/>
              </a:spcAft>
              <a:buSzPts val="1300"/>
              <a:buChar char="●"/>
            </a:pPr>
            <a:r>
              <a:rPr lang="en"/>
              <a:t>Release testing  should check whether a system meets its requirements and is ready for validation testing</a:t>
            </a:r>
            <a:endParaRPr/>
          </a:p>
        </p:txBody>
      </p:sp>
      <p:sp>
        <p:nvSpPr>
          <p:cNvPr id="191" name="Google Shape;191;p20"/>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8/45</a:t>
            </a:r>
            <a:endParaRPr sz="1000"/>
          </a:p>
        </p:txBody>
      </p:sp>
      <p:sp>
        <p:nvSpPr>
          <p:cNvPr id="192" name="Google Shape;192;p20"/>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Chadwick</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User Testing</a:t>
            </a:r>
            <a:endParaRPr/>
          </a:p>
        </p:txBody>
      </p:sp>
      <p:sp>
        <p:nvSpPr>
          <p:cNvPr id="198" name="Google Shape;198;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User testing is a type of testing in which the customers/users provide input on system testing.</a:t>
            </a:r>
            <a:endParaRPr/>
          </a:p>
          <a:p>
            <a:pPr marL="0" lvl="0" indent="0" algn="l" rtl="0">
              <a:spcBef>
                <a:spcPts val="1200"/>
              </a:spcBef>
              <a:spcAft>
                <a:spcPts val="0"/>
              </a:spcAft>
              <a:buNone/>
            </a:pPr>
            <a:r>
              <a:rPr lang="en"/>
              <a:t>It is essential to conduct even after release and system testing because the user’s environment can’t be reproduced in a testing environment.</a:t>
            </a:r>
            <a:endParaRPr/>
          </a:p>
          <a:p>
            <a:pPr marL="0" lvl="0" indent="0" algn="l" rtl="0">
              <a:spcBef>
                <a:spcPts val="1200"/>
              </a:spcBef>
              <a:spcAft>
                <a:spcPts val="0"/>
              </a:spcAft>
              <a:buNone/>
            </a:pPr>
            <a:r>
              <a:rPr lang="en"/>
              <a:t>Alpha</a:t>
            </a:r>
            <a:endParaRPr/>
          </a:p>
          <a:p>
            <a:pPr marL="457200" lvl="0" indent="-298767" algn="l" rtl="0">
              <a:spcBef>
                <a:spcPts val="1200"/>
              </a:spcBef>
              <a:spcAft>
                <a:spcPts val="0"/>
              </a:spcAft>
              <a:buSzPct val="100000"/>
              <a:buChar char="●"/>
            </a:pPr>
            <a:r>
              <a:rPr lang="en"/>
              <a:t>Users work with the dev team to test the software at the developer’s site</a:t>
            </a:r>
            <a:endParaRPr/>
          </a:p>
          <a:p>
            <a:pPr marL="0" lvl="0" indent="0" algn="l" rtl="0">
              <a:spcBef>
                <a:spcPts val="1200"/>
              </a:spcBef>
              <a:spcAft>
                <a:spcPts val="0"/>
              </a:spcAft>
              <a:buNone/>
            </a:pPr>
            <a:r>
              <a:rPr lang="en"/>
              <a:t>Beta</a:t>
            </a:r>
            <a:endParaRPr/>
          </a:p>
          <a:p>
            <a:pPr marL="457200" lvl="0" indent="-298767" algn="l" rtl="0">
              <a:spcBef>
                <a:spcPts val="1200"/>
              </a:spcBef>
              <a:spcAft>
                <a:spcPts val="0"/>
              </a:spcAft>
              <a:buSzPct val="100000"/>
              <a:buChar char="●"/>
            </a:pPr>
            <a:r>
              <a:rPr lang="en"/>
              <a:t>A release of the software is made available to users to allow them to experiment and find problems with the system</a:t>
            </a:r>
            <a:endParaRPr/>
          </a:p>
          <a:p>
            <a:pPr marL="0" lvl="0" indent="0" algn="l" rtl="0">
              <a:spcBef>
                <a:spcPts val="1200"/>
              </a:spcBef>
              <a:spcAft>
                <a:spcPts val="0"/>
              </a:spcAft>
              <a:buNone/>
            </a:pPr>
            <a:r>
              <a:rPr lang="en"/>
              <a:t>Acceptance</a:t>
            </a:r>
            <a:endParaRPr/>
          </a:p>
          <a:p>
            <a:pPr marL="457200" lvl="0" indent="-298767" algn="l" rtl="0">
              <a:spcBef>
                <a:spcPts val="1200"/>
              </a:spcBef>
              <a:spcAft>
                <a:spcPts val="0"/>
              </a:spcAft>
              <a:buSzPct val="100000"/>
              <a:buChar char="●"/>
            </a:pPr>
            <a:r>
              <a:rPr lang="en"/>
              <a:t>Customers test a system to decide whether or not it is ready to be accepted from the developers</a:t>
            </a:r>
            <a:endParaRPr/>
          </a:p>
        </p:txBody>
      </p:sp>
      <p:sp>
        <p:nvSpPr>
          <p:cNvPr id="199" name="Google Shape;199;p21"/>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9/45</a:t>
            </a:r>
            <a:endParaRPr sz="1000"/>
          </a:p>
        </p:txBody>
      </p:sp>
      <p:sp>
        <p:nvSpPr>
          <p:cNvPr id="200" name="Google Shape;200;p21"/>
          <p:cNvSpPr txBox="1">
            <a:spLocks noGrp="1"/>
          </p:cNvSpPr>
          <p:nvPr>
            <p:ph type="body" idx="1"/>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Chadwick</a:t>
            </a:r>
            <a:endParaRPr sz="100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2073</Words>
  <Application>Microsoft Office PowerPoint</Application>
  <PresentationFormat>On-screen Show (16:9)</PresentationFormat>
  <Paragraphs>339</Paragraphs>
  <Slides>53</Slides>
  <Notes>53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Montserrat</vt:lpstr>
      <vt:lpstr>Arial</vt:lpstr>
      <vt:lpstr>Lato</vt:lpstr>
      <vt:lpstr>Focus</vt:lpstr>
      <vt:lpstr>Team Lead 3 Presentation</vt:lpstr>
      <vt:lpstr>Presentation Outline</vt:lpstr>
      <vt:lpstr>Individual Requirements (by next Tuesday)</vt:lpstr>
      <vt:lpstr>What is Testing?</vt:lpstr>
      <vt:lpstr>Why is testing Important?</vt:lpstr>
      <vt:lpstr>Types of Testing</vt:lpstr>
      <vt:lpstr>System Testing</vt:lpstr>
      <vt:lpstr>Release Testing</vt:lpstr>
      <vt:lpstr>User Testing</vt:lpstr>
      <vt:lpstr>Requirement Based Testing</vt:lpstr>
      <vt:lpstr>Performance Testing</vt:lpstr>
      <vt:lpstr>Create Loosely Coupled Code</vt:lpstr>
      <vt:lpstr>One Function, One Function</vt:lpstr>
      <vt:lpstr>Interfaces</vt:lpstr>
      <vt:lpstr>Interfaces</vt:lpstr>
      <vt:lpstr>Higher Order Functions</vt:lpstr>
      <vt:lpstr>Edit Mode Vs. Play Mode tests</vt:lpstr>
      <vt:lpstr>Setting up Testing (Refer to the how to document)</vt:lpstr>
      <vt:lpstr>Boundary Tests</vt:lpstr>
      <vt:lpstr>Creating Unit Boundary Tests</vt:lpstr>
      <vt:lpstr>Executing tests</vt:lpstr>
      <vt:lpstr>Stress Tests</vt:lpstr>
      <vt:lpstr>Patterns</vt:lpstr>
      <vt:lpstr>What is a pattern</vt:lpstr>
      <vt:lpstr>Creational Patterns</vt:lpstr>
      <vt:lpstr>Factory</vt:lpstr>
      <vt:lpstr>Abstract Factory</vt:lpstr>
      <vt:lpstr>Builder</vt:lpstr>
      <vt:lpstr>Resource Pool</vt:lpstr>
      <vt:lpstr>Prototype</vt:lpstr>
      <vt:lpstr>Structural Patterns</vt:lpstr>
      <vt:lpstr>Adapter</vt:lpstr>
      <vt:lpstr>Composite</vt:lpstr>
      <vt:lpstr>Facade</vt:lpstr>
      <vt:lpstr>Proxy</vt:lpstr>
      <vt:lpstr>Behavioral Patterns</vt:lpstr>
      <vt:lpstr>Command</vt:lpstr>
      <vt:lpstr>Iterator</vt:lpstr>
      <vt:lpstr>Mediator</vt:lpstr>
      <vt:lpstr>Observer</vt:lpstr>
      <vt:lpstr>Memento</vt:lpstr>
      <vt:lpstr>State</vt:lpstr>
      <vt:lpstr>Template Method</vt:lpstr>
      <vt:lpstr>Strategy</vt:lpstr>
      <vt:lpstr>Null Object</vt:lpstr>
      <vt:lpstr>Other Patterns</vt:lpstr>
      <vt:lpstr>Private Data Class</vt:lpstr>
      <vt:lpstr>FlyWeight</vt:lpstr>
      <vt:lpstr>Bridge</vt:lpstr>
      <vt:lpstr>Chain of Responsibility</vt:lpstr>
      <vt:lpstr>Interpreter</vt:lpstr>
      <vt:lpstr>Interpreter</vt:lpstr>
      <vt:lpstr>Visitor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Lead 3 Presentation</dc:title>
  <dc:creator>Bob W</dc:creator>
  <cp:lastModifiedBy>Walko, Robert (robe6580@vandals.uidaho.edu)</cp:lastModifiedBy>
  <cp:revision>3</cp:revision>
  <dcterms:modified xsi:type="dcterms:W3CDTF">2022-03-07T21:03:30Z</dcterms:modified>
</cp:coreProperties>
</file>