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5" r:id="rId5"/>
    <p:sldId id="258" r:id="rId6"/>
    <p:sldId id="263" r:id="rId7"/>
    <p:sldId id="259" r:id="rId8"/>
    <p:sldId id="260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AD21-F867-40A9-9FA6-51F4031A7E07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3382-3EEC-4B05-ACBB-5EF90E5F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4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F578-6EA0-4200-8483-EC042A8B8A5D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E8FB-D93A-45CF-B6CB-78AEA152160C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D702-9E19-408C-867E-86D1487422AA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445-D75F-45C8-ABD8-D34CF432065F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6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71DB-F7F2-44CD-A988-E92FD448B479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EFC-C4BC-41CC-B17D-8DCD006A0970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093-C9F5-4D86-89E0-EEDD5C2BA2E3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4FE8-5817-4E59-ACF9-F7BEFA5AD724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3319-8BAE-4EA7-A25B-299BBA011264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483A-7345-4771-AEA3-1BF8B6E65F40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2AC7-9B31-4364-8ED7-D65941CC73BF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563E-B3B0-40D8-915A-C2E5A912F7E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B1AA-FAC0-4B0A-AD85-284EDFBBC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Creating Panoramas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5" descr="hom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03370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99" y="152400"/>
            <a:ext cx="853265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4:</a:t>
            </a:r>
            <a:r>
              <a:rPr lang="en-US" dirty="0"/>
              <a:t> (10 pts) Stitch the images together using the computed </a:t>
            </a:r>
            <a:r>
              <a:rPr lang="en-US" dirty="0" err="1"/>
              <a:t>homography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Following </a:t>
            </a:r>
            <a:r>
              <a:rPr lang="en-US" dirty="0"/>
              <a:t>these steps</a:t>
            </a:r>
            <a:r>
              <a:rPr lang="en-US" dirty="0" smtClean="0"/>
              <a:t>:</a:t>
            </a:r>
          </a:p>
          <a:p>
            <a:endParaRPr lang="en-US" dirty="0" smtClean="0">
              <a:effectLst/>
            </a:endParaRPr>
          </a:p>
          <a:p>
            <a:pPr lvl="0"/>
            <a:r>
              <a:rPr lang="en-US" dirty="0" smtClean="0"/>
              <a:t>a. </a:t>
            </a:r>
            <a:r>
              <a:rPr lang="en-US" sz="700" dirty="0"/>
              <a:t>     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BilinearInterpolation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Qimage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*image, double x, double y, double </a:t>
            </a:r>
            <a:r>
              <a:rPr lang="en-US" dirty="0" err="1" smtClean="0">
                <a:effectLst/>
              </a:rPr>
              <a:t>rgb</a:t>
            </a:r>
            <a:r>
              <a:rPr lang="en-US" dirty="0" smtClean="0">
                <a:effectLst/>
              </a:rPr>
              <a:t>[3]). </a:t>
            </a:r>
          </a:p>
          <a:p>
            <a:pPr lvl="0"/>
            <a:r>
              <a:rPr lang="en-US" dirty="0" smtClean="0">
                <a:effectLst/>
              </a:rPr>
              <a:t>       This code should be the same as in Assignment 1, but if x and y are out of range,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   it should just return false, else fill the </a:t>
            </a:r>
            <a:r>
              <a:rPr lang="en-US" dirty="0" err="1" smtClean="0"/>
              <a:t>rgb</a:t>
            </a:r>
            <a:r>
              <a:rPr lang="en-US" dirty="0" smtClean="0"/>
              <a:t> and return true.</a:t>
            </a:r>
            <a:endParaRPr lang="en-US" dirty="0" smtClean="0">
              <a:effectLst/>
            </a:endParaRPr>
          </a:p>
          <a:p>
            <a:pPr lvl="0"/>
            <a:endParaRPr lang="en-US" dirty="0" smtClean="0">
              <a:effectLst/>
            </a:endParaRPr>
          </a:p>
          <a:p>
            <a:pPr lvl="0"/>
            <a:r>
              <a:rPr lang="en-US" dirty="0"/>
              <a:t>b. </a:t>
            </a:r>
            <a:r>
              <a:rPr lang="en-US" sz="700" dirty="0">
                <a:solidFill>
                  <a:srgbClr val="FF0000"/>
                </a:solidFill>
              </a:rPr>
              <a:t>     </a:t>
            </a:r>
            <a:r>
              <a:rPr lang="en-US" dirty="0" smtClean="0">
                <a:solidFill>
                  <a:srgbClr val="FF0000"/>
                </a:solidFill>
              </a:rPr>
              <a:t>void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Stitch(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Qimage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image1,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Qimage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image2, double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hom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[3][3], double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homInv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[3][3], 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Qimage</a:t>
            </a:r>
            <a:r>
              <a:rPr lang="en-US" dirty="0" smtClean="0">
                <a:solidFill>
                  <a:srgbClr val="FF0000"/>
                </a:solidFill>
              </a:rPr>
              <a:t> &amp;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stitchedImage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) </a:t>
            </a:r>
          </a:p>
          <a:p>
            <a:pPr lvl="0"/>
            <a:endParaRPr lang="en-US" dirty="0" smtClean="0">
              <a:solidFill>
                <a:srgbClr val="FF0000"/>
              </a:solidFill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image1 and image 2 are the input images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effectLst/>
              </a:rPr>
              <a:t>hom</a:t>
            </a:r>
            <a:r>
              <a:rPr lang="en-US" dirty="0" smtClean="0">
                <a:effectLst/>
              </a:rPr>
              <a:t> is the </a:t>
            </a:r>
            <a:r>
              <a:rPr lang="en-US" dirty="0" err="1" smtClean="0">
                <a:effectLst/>
              </a:rPr>
              <a:t>homography</a:t>
            </a:r>
            <a:r>
              <a:rPr lang="en-US" dirty="0" smtClean="0">
                <a:effectLst/>
              </a:rPr>
              <a:t> and </a:t>
            </a:r>
            <a:r>
              <a:rPr lang="en-US" dirty="0" err="1" smtClean="0">
                <a:effectLst/>
              </a:rPr>
              <a:t>homInv</a:t>
            </a:r>
            <a:r>
              <a:rPr lang="en-US" dirty="0" smtClean="0">
                <a:effectLst/>
              </a:rPr>
              <a:t> its inverse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stitchedImage</a:t>
            </a:r>
            <a:r>
              <a:rPr lang="en-US" dirty="0" smtClean="0"/>
              <a:t> is the result.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</a:endParaRPr>
          </a:p>
          <a:p>
            <a:pPr lvl="1"/>
            <a:r>
              <a:rPr lang="en-US" sz="700" dirty="0"/>
              <a:t>                                 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>
                <a:solidFill>
                  <a:srgbClr val="0000CC"/>
                </a:solidFill>
              </a:rPr>
              <a:t>. </a:t>
            </a:r>
            <a:r>
              <a:rPr lang="en-US" sz="700" dirty="0">
                <a:solidFill>
                  <a:srgbClr val="0000CC"/>
                </a:solidFill>
              </a:rPr>
              <a:t>          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Compute the size of "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stitchedImage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. " 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To do this project the four corners of "image2" onto "image1" using 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Project and "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homInv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". Allocate the image.</a:t>
            </a:r>
          </a:p>
          <a:p>
            <a:pPr lvl="1"/>
            <a:endParaRPr lang="en-US" dirty="0" smtClean="0">
              <a:effectLst/>
            </a:endParaRPr>
          </a:p>
          <a:p>
            <a:pPr lvl="1"/>
            <a:r>
              <a:rPr lang="en-US" sz="700" dirty="0"/>
              <a:t>                               </a:t>
            </a:r>
            <a:r>
              <a:rPr lang="en-US" dirty="0"/>
              <a:t>ii. </a:t>
            </a:r>
            <a:r>
              <a:rPr lang="en-US" sz="700" dirty="0"/>
              <a:t>           </a:t>
            </a:r>
            <a:r>
              <a:rPr lang="en-US" dirty="0" smtClean="0">
                <a:effectLst/>
              </a:rPr>
              <a:t>Copy "image1" onto the "</a:t>
            </a:r>
            <a:r>
              <a:rPr lang="en-US" dirty="0" err="1" smtClean="0">
                <a:effectLst/>
              </a:rPr>
              <a:t>stitchedImage</a:t>
            </a:r>
            <a:r>
              <a:rPr lang="en-US" dirty="0" smtClean="0">
                <a:effectLst/>
              </a:rPr>
              <a:t>" at the right location.</a:t>
            </a:r>
          </a:p>
          <a:p>
            <a:pPr lvl="1"/>
            <a:endParaRPr lang="en-US" dirty="0" smtClean="0">
              <a:effectLst/>
            </a:endParaRPr>
          </a:p>
          <a:p>
            <a:pPr lvl="1"/>
            <a:r>
              <a:rPr lang="en-US" sz="700" dirty="0"/>
              <a:t>                         </a:t>
            </a:r>
            <a:r>
              <a:rPr lang="en-US" sz="700" dirty="0">
                <a:solidFill>
                  <a:srgbClr val="0000CC"/>
                </a:solidFill>
              </a:rPr>
              <a:t>     </a:t>
            </a:r>
            <a:r>
              <a:rPr lang="en-US" dirty="0">
                <a:solidFill>
                  <a:srgbClr val="0000CC"/>
                </a:solidFill>
              </a:rPr>
              <a:t>iii. </a:t>
            </a:r>
            <a:r>
              <a:rPr lang="en-US" sz="700" dirty="0">
                <a:solidFill>
                  <a:srgbClr val="0000CC"/>
                </a:solidFill>
              </a:rPr>
              <a:t>          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For each pixel in "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stitchedImage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", project the point onto "image2". 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If it lies within image2's boundaries, add or blend the pixel's value to 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    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"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stitchedImage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. " When finding the value of image2's pixel use 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                 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BilinearInterpolation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. (Here’s where the true/false is needed.)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83863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Step 1:</a:t>
            </a:r>
            <a:r>
              <a:rPr lang="en-US" dirty="0" smtClean="0">
                <a:effectLst/>
              </a:rPr>
              <a:t> (10 pts) Implement the Harris corner detector. 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 a. </a:t>
            </a:r>
            <a:r>
              <a:rPr lang="en-US" sz="700" dirty="0"/>
              <a:t>   </a:t>
            </a:r>
            <a:r>
              <a:rPr lang="en-US" dirty="0" smtClean="0">
                <a:solidFill>
                  <a:srgbClr val="FF0000"/>
                </a:solidFill>
              </a:rPr>
              <a:t>void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GaussianBlurImage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(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*image,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w,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h, double sigma)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as your function for Assignment 1, but the input is a </a:t>
            </a:r>
            <a:r>
              <a:rPr lang="en-US" dirty="0" smtClean="0">
                <a:solidFill>
                  <a:srgbClr val="0000CC"/>
                </a:solidFill>
              </a:rPr>
              <a:t>floating point array of size</a:t>
            </a:r>
          </a:p>
          <a:p>
            <a:pPr lvl="0"/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    w*h.  </a:t>
            </a:r>
            <a:endParaRPr lang="en-US" dirty="0">
              <a:solidFill>
                <a:srgbClr val="0000CC"/>
              </a:solidFill>
            </a:endParaRPr>
          </a:p>
          <a:p>
            <a:pPr lvl="0"/>
            <a:endParaRPr lang="en-US" dirty="0" smtClean="0"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use the full 2D kernel.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index a pixel (</a:t>
            </a:r>
            <a:r>
              <a:rPr lang="en-US" dirty="0" err="1" smtClean="0"/>
              <a:t>c,r</a:t>
            </a:r>
            <a:r>
              <a:rPr lang="en-US" dirty="0" smtClean="0"/>
              <a:t>) by </a:t>
            </a:r>
            <a:r>
              <a:rPr lang="en-US" dirty="0" smtClean="0">
                <a:solidFill>
                  <a:srgbClr val="FF0000"/>
                </a:solidFill>
              </a:rPr>
              <a:t>image[r*w + c] </a:t>
            </a:r>
            <a:r>
              <a:rPr lang="en-US" dirty="0" smtClean="0"/>
              <a:t>to go with the rest of the code for this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 assignment.</a:t>
            </a:r>
          </a:p>
          <a:p>
            <a:pPr lvl="0"/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 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1371600" cy="1042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5580400"/>
            <a:ext cx="15240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5410200"/>
            <a:ext cx="4191000" cy="17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5431185"/>
            <a:ext cx="15240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54331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92375" y="49229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79185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Step 1:</a:t>
            </a:r>
            <a:r>
              <a:rPr lang="en-US" dirty="0" smtClean="0">
                <a:effectLst/>
              </a:rPr>
              <a:t> (10 pts) Implement the Harris corner detector. 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pPr lvl="0"/>
            <a:endParaRPr lang="en-US" dirty="0" smtClean="0"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 b</a:t>
            </a:r>
            <a:r>
              <a:rPr lang="en-US" dirty="0"/>
              <a:t>. </a:t>
            </a:r>
            <a:r>
              <a:rPr lang="en-US" sz="700" dirty="0"/>
              <a:t>    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HarrisCornerDetector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QImage</a:t>
            </a:r>
            <a:r>
              <a:rPr lang="en-US" dirty="0" smtClean="0">
                <a:solidFill>
                  <a:srgbClr val="FF0000"/>
                </a:solidFill>
              </a:rPr>
              <a:t> image, double sigma, double </a:t>
            </a:r>
            <a:r>
              <a:rPr lang="en-US" dirty="0" err="1" smtClean="0">
                <a:solidFill>
                  <a:srgbClr val="FF0000"/>
                </a:solidFill>
              </a:rPr>
              <a:t>thres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CIntPt</a:t>
            </a:r>
            <a:r>
              <a:rPr lang="en-US" dirty="0" smtClean="0">
                <a:solidFill>
                  <a:srgbClr val="FF0000"/>
                </a:solidFill>
              </a:rPr>
              <a:t> **</a:t>
            </a:r>
            <a:r>
              <a:rPr lang="en-US" dirty="0" err="1" smtClean="0">
                <a:solidFill>
                  <a:srgbClr val="FF0000"/>
                </a:solidFill>
              </a:rPr>
              <a:t>cornerPts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&amp;</a:t>
            </a:r>
            <a:r>
              <a:rPr lang="en-US" dirty="0" err="1" smtClean="0">
                <a:solidFill>
                  <a:srgbClr val="FF0000"/>
                </a:solidFill>
              </a:rPr>
              <a:t>numCornerPts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QImage</a:t>
            </a:r>
            <a:r>
              <a:rPr lang="en-US" dirty="0" smtClean="0">
                <a:solidFill>
                  <a:srgbClr val="FF0000"/>
                </a:solidFill>
              </a:rPr>
              <a:t> &amp;</a:t>
            </a:r>
            <a:r>
              <a:rPr lang="en-US" dirty="0" err="1" smtClean="0">
                <a:solidFill>
                  <a:srgbClr val="FF0000"/>
                </a:solidFill>
              </a:rPr>
              <a:t>imageDisplay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  <a:effectLst/>
              </a:rPr>
              <a:t>image is the input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sigma is the standard deviation for the Gaussian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CC"/>
                </a:solidFill>
                <a:effectLst/>
              </a:rPr>
              <a:t>thres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 is the threshold for detection corners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CC"/>
                </a:solidFill>
              </a:rPr>
              <a:t>cornerPts</a:t>
            </a:r>
            <a:r>
              <a:rPr lang="en-US" dirty="0" smtClean="0">
                <a:solidFill>
                  <a:srgbClr val="0000CC"/>
                </a:solidFill>
              </a:rPr>
              <a:t> is an array that will contain the returned corner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CC"/>
                </a:solidFill>
                <a:effectLst/>
              </a:rPr>
              <a:t>numCornerPts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 is the number of points returned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CC"/>
                </a:solidFill>
              </a:rPr>
              <a:t>imageDisplay</a:t>
            </a:r>
            <a:r>
              <a:rPr lang="en-US" dirty="0" smtClean="0">
                <a:solidFill>
                  <a:srgbClr val="0000CC"/>
                </a:solidFill>
              </a:rPr>
              <a:t> – image returned to display for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8989320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Step 1:</a:t>
            </a:r>
            <a:r>
              <a:rPr lang="en-US" dirty="0" smtClean="0">
                <a:effectLst/>
              </a:rPr>
              <a:t> (10 pts) Implement the Harris corner detector. 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pPr lvl="0"/>
            <a:endParaRPr lang="en-US" dirty="0" smtClean="0"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 b</a:t>
            </a:r>
            <a:r>
              <a:rPr lang="en-US" dirty="0"/>
              <a:t>. </a:t>
            </a:r>
            <a:r>
              <a:rPr lang="en-US" sz="700" dirty="0"/>
              <a:t>    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HarrisCornerDetector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QImage</a:t>
            </a:r>
            <a:r>
              <a:rPr lang="en-US" dirty="0" smtClean="0">
                <a:solidFill>
                  <a:srgbClr val="FF0000"/>
                </a:solidFill>
              </a:rPr>
              <a:t> image, double sigma, double </a:t>
            </a:r>
            <a:r>
              <a:rPr lang="en-US" dirty="0" err="1" smtClean="0">
                <a:solidFill>
                  <a:srgbClr val="FF0000"/>
                </a:solidFill>
              </a:rPr>
              <a:t>thres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CIntPt</a:t>
            </a:r>
            <a:r>
              <a:rPr lang="en-US" dirty="0" smtClean="0">
                <a:solidFill>
                  <a:srgbClr val="FF0000"/>
                </a:solidFill>
              </a:rPr>
              <a:t> **</a:t>
            </a:r>
            <a:r>
              <a:rPr lang="en-US" dirty="0" err="1" smtClean="0">
                <a:solidFill>
                  <a:srgbClr val="FF0000"/>
                </a:solidFill>
              </a:rPr>
              <a:t>cornerPts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&amp;</a:t>
            </a:r>
            <a:r>
              <a:rPr lang="en-US" dirty="0" err="1" smtClean="0">
                <a:solidFill>
                  <a:srgbClr val="FF0000"/>
                </a:solidFill>
              </a:rPr>
              <a:t>numCornerPts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QImage</a:t>
            </a:r>
            <a:r>
              <a:rPr lang="en-US" dirty="0" smtClean="0">
                <a:solidFill>
                  <a:srgbClr val="FF0000"/>
                </a:solidFill>
              </a:rPr>
              <a:t> &amp;</a:t>
            </a:r>
            <a:r>
              <a:rPr lang="en-US" dirty="0" err="1" smtClean="0">
                <a:solidFill>
                  <a:srgbClr val="FF0000"/>
                </a:solidFill>
              </a:rPr>
              <a:t>imageDisplay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To do:</a:t>
            </a:r>
            <a:endParaRPr lang="en-US" sz="700" dirty="0"/>
          </a:p>
          <a:p>
            <a:pPr lvl="1"/>
            <a:endParaRPr lang="en-US" sz="700" dirty="0" smtClean="0"/>
          </a:p>
          <a:p>
            <a:pPr lvl="1"/>
            <a:r>
              <a:rPr lang="en-US" sz="700" dirty="0"/>
              <a:t>                                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sz="700" dirty="0"/>
              <a:t>         </a:t>
            </a:r>
            <a:r>
              <a:rPr lang="en-US" dirty="0" smtClean="0">
                <a:effectLst/>
              </a:rPr>
              <a:t>Compute x and y derivatives of the image, use them to produce 3 images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smtClean="0">
                <a:effectLst/>
              </a:rPr>
              <a:t>(I_x^2, I_y^2, and </a:t>
            </a:r>
            <a:r>
              <a:rPr lang="en-US" dirty="0" err="1" smtClean="0">
                <a:effectLst/>
              </a:rPr>
              <a:t>I_x</a:t>
            </a:r>
            <a:r>
              <a:rPr lang="en-US" dirty="0" smtClean="0">
                <a:effectLst/>
              </a:rPr>
              <a:t>*</a:t>
            </a:r>
            <a:r>
              <a:rPr lang="en-US" dirty="0" err="1" smtClean="0">
                <a:effectLst/>
              </a:rPr>
              <a:t>I_y</a:t>
            </a:r>
            <a:r>
              <a:rPr lang="en-US" dirty="0" smtClean="0">
                <a:effectLst/>
              </a:rPr>
              <a:t>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smtClean="0">
                <a:effectLst/>
              </a:rPr>
              <a:t>and smooth each of them with a 5x5 Gaussian.</a:t>
            </a:r>
          </a:p>
          <a:p>
            <a:pPr lvl="1"/>
            <a:r>
              <a:rPr lang="en-US" sz="700" dirty="0"/>
              <a:t>                               </a:t>
            </a:r>
            <a:r>
              <a:rPr lang="en-US" dirty="0"/>
              <a:t>ii. </a:t>
            </a:r>
            <a:r>
              <a:rPr lang="en-US" sz="700" dirty="0"/>
              <a:t>         </a:t>
            </a:r>
            <a:r>
              <a:rPr lang="en-US" dirty="0" smtClean="0">
                <a:effectLst/>
              </a:rPr>
              <a:t>Compute the Harris matrix H in a 5x5 window around each pixel.</a:t>
            </a:r>
          </a:p>
          <a:p>
            <a:pPr lvl="1"/>
            <a:r>
              <a:rPr lang="en-US" sz="700" dirty="0"/>
              <a:t>                              </a:t>
            </a:r>
            <a:r>
              <a:rPr lang="en-US" dirty="0"/>
              <a:t>iii. </a:t>
            </a:r>
            <a:r>
              <a:rPr lang="en-US" sz="700" dirty="0"/>
              <a:t>        </a:t>
            </a:r>
            <a:r>
              <a:rPr lang="en-US" dirty="0" smtClean="0">
                <a:effectLst/>
              </a:rPr>
              <a:t>Compute corner response function R = </a:t>
            </a:r>
            <a:r>
              <a:rPr lang="en-US" dirty="0" err="1" smtClean="0">
                <a:effectLst/>
              </a:rPr>
              <a:t>Det</a:t>
            </a:r>
            <a:r>
              <a:rPr lang="en-US" dirty="0" smtClean="0">
                <a:effectLst/>
              </a:rPr>
              <a:t>(H)/</a:t>
            </a:r>
            <a:r>
              <a:rPr lang="en-US" dirty="0" err="1" smtClean="0">
                <a:effectLst/>
              </a:rPr>
              <a:t>Tr</a:t>
            </a:r>
            <a:r>
              <a:rPr lang="en-US" dirty="0" smtClean="0">
                <a:effectLst/>
              </a:rPr>
              <a:t>(H), and threshold R.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smtClean="0">
                <a:effectLst/>
              </a:rPr>
              <a:t>Try threshold 50 on the UI. </a:t>
            </a:r>
          </a:p>
          <a:p>
            <a:pPr lvl="1"/>
            <a:r>
              <a:rPr lang="en-US" sz="700" dirty="0"/>
              <a:t>                             </a:t>
            </a:r>
            <a:r>
              <a:rPr lang="en-US" dirty="0"/>
              <a:t>iv. </a:t>
            </a:r>
            <a:r>
              <a:rPr lang="en-US" sz="700" dirty="0"/>
              <a:t>          </a:t>
            </a:r>
            <a:r>
              <a:rPr lang="en-US" dirty="0" smtClean="0">
                <a:effectLst/>
              </a:rPr>
              <a:t>Find local maxima of the response function using </a:t>
            </a:r>
            <a:r>
              <a:rPr lang="en-US" dirty="0" err="1" smtClean="0">
                <a:effectLst/>
              </a:rPr>
              <a:t>nonmaximum</a:t>
            </a:r>
            <a:r>
              <a:rPr lang="en-US" dirty="0" smtClean="0">
                <a:effectLst/>
              </a:rPr>
              <a:t> suppression. 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5181600"/>
            <a:ext cx="3064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.</a:t>
            </a:r>
          </a:p>
          <a:p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/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5746552"/>
            <a:ext cx="376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cornerPts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r>
              <a:rPr lang="en-US" dirty="0" smtClean="0"/>
              <a:t>.</a:t>
            </a:r>
            <a:r>
              <a:rPr lang="en-US" dirty="0" err="1" smtClean="0"/>
              <a:t>m_X</a:t>
            </a:r>
            <a:r>
              <a:rPr lang="en-US" dirty="0" smtClean="0"/>
              <a:t>, </a:t>
            </a:r>
            <a:r>
              <a:rPr lang="en-US" dirty="0" err="1" smtClean="0"/>
              <a:t>cornerPts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m_Y</a:t>
            </a:r>
            <a:r>
              <a:rPr lang="en-US" dirty="0"/>
              <a:t> </a:t>
            </a:r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1068494" y="5920264"/>
            <a:ext cx="379306" cy="10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23925"/>
            <a:ext cx="846469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Step 2:</a:t>
            </a:r>
            <a:r>
              <a:rPr lang="en-US" dirty="0" smtClean="0">
                <a:effectLst/>
              </a:rPr>
              <a:t> (10 pts) Implement </a:t>
            </a:r>
            <a:r>
              <a:rPr lang="en-US" dirty="0" err="1" smtClean="0">
                <a:effectLst/>
              </a:rPr>
              <a:t>MatchCornerPoints</a:t>
            </a:r>
            <a:r>
              <a:rPr lang="en-US" dirty="0" smtClean="0">
                <a:effectLst/>
              </a:rPr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effectLst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MatchCornerPoints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Qimage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image1,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Cintpt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*</a:t>
            </a:r>
            <a:r>
              <a:rPr lang="en-US" dirty="0" smtClean="0">
                <a:solidFill>
                  <a:srgbClr val="FF0000"/>
                </a:solidFill>
              </a:rPr>
              <a:t>corner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Pts1,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numCornerPts1,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Qimage</a:t>
            </a:r>
            <a:r>
              <a:rPr lang="en-US" dirty="0" smtClean="0">
                <a:solidFill>
                  <a:srgbClr val="FF0000"/>
                </a:solidFill>
              </a:rPr>
              <a:t> image2, </a:t>
            </a:r>
            <a:r>
              <a:rPr lang="en-US" dirty="0" err="1" smtClean="0">
                <a:solidFill>
                  <a:srgbClr val="FF0000"/>
                </a:solidFill>
              </a:rPr>
              <a:t>Cintpt</a:t>
            </a:r>
            <a:r>
              <a:rPr lang="en-US" dirty="0" smtClean="0">
                <a:solidFill>
                  <a:srgbClr val="FF0000"/>
                </a:solidFill>
              </a:rPr>
              <a:t> *cornerPts2,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numCornerPts2,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CMatches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**matches,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&amp;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numMatches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Qimage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&amp;image1Display,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Qimage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&amp;image2Display)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effectLst/>
              </a:rPr>
              <a:t>image1</a:t>
            </a:r>
            <a:r>
              <a:rPr lang="en-US" dirty="0" smtClean="0">
                <a:effectLst/>
              </a:rPr>
              <a:t> is the first input image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image 2</a:t>
            </a:r>
            <a:r>
              <a:rPr lang="en-US" dirty="0" smtClean="0"/>
              <a:t> is the second (match from image 1 to image 2)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cornerPts1</a:t>
            </a:r>
            <a:r>
              <a:rPr lang="en-US" dirty="0" smtClean="0"/>
              <a:t> is a vector of interest points found in image1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cornerPts2</a:t>
            </a:r>
            <a:r>
              <a:rPr lang="en-US" dirty="0" smtClean="0"/>
              <a:t> is a vector of interest points found in image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effectLst/>
              </a:rPr>
              <a:t>numCornerPts1</a:t>
            </a:r>
            <a:r>
              <a:rPr lang="en-US" dirty="0" smtClean="0">
                <a:effectLst/>
              </a:rPr>
              <a:t> is the number of interest points in image1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numCornerPts2 </a:t>
            </a:r>
            <a:r>
              <a:rPr lang="en-US" dirty="0" smtClean="0"/>
              <a:t>is the number of interest points in Image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effectLst/>
              </a:rPr>
              <a:t>matches</a:t>
            </a:r>
            <a:r>
              <a:rPr lang="en-US" dirty="0" smtClean="0">
                <a:effectLst/>
              </a:rPr>
              <a:t> is a vector of matches; each match has X and Y coordinates from each image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effectLst/>
            </a:endParaRPr>
          </a:p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r>
              <a:rPr lang="en-US" dirty="0" smtClean="0">
                <a:effectLst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5181600"/>
            <a:ext cx="3064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.</a:t>
            </a:r>
          </a:p>
          <a:p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/>
              <a:t>n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068494" y="5920264"/>
            <a:ext cx="3031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5746552"/>
            <a:ext cx="6823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matches[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r>
              <a:rPr lang="en-US" dirty="0" smtClean="0"/>
              <a:t>.m_X1, matches[</a:t>
            </a:r>
            <a:r>
              <a:rPr lang="en-US" dirty="0" err="1" smtClean="0"/>
              <a:t>i</a:t>
            </a:r>
            <a:r>
              <a:rPr lang="en-US" dirty="0" smtClean="0"/>
              <a:t>].m_Y1, matches[</a:t>
            </a:r>
            <a:r>
              <a:rPr lang="en-US" dirty="0" err="1" smtClean="0"/>
              <a:t>i</a:t>
            </a:r>
            <a:r>
              <a:rPr lang="en-US" dirty="0" smtClean="0"/>
              <a:t>].m_X2, matches[</a:t>
            </a:r>
            <a:r>
              <a:rPr lang="en-US" dirty="0" err="1" smtClean="0"/>
              <a:t>i</a:t>
            </a:r>
            <a:r>
              <a:rPr lang="en-US" dirty="0" smtClean="0"/>
              <a:t>].m_Y2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23925"/>
            <a:ext cx="819839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Step 2:</a:t>
            </a:r>
            <a:r>
              <a:rPr lang="en-US" dirty="0" smtClean="0">
                <a:effectLst/>
              </a:rPr>
              <a:t> (10 pts) Implement </a:t>
            </a:r>
            <a:r>
              <a:rPr lang="en-US" dirty="0" err="1" smtClean="0">
                <a:effectLst/>
              </a:rPr>
              <a:t>MatchCornerPoints</a:t>
            </a:r>
            <a:r>
              <a:rPr lang="en-US" dirty="0" smtClean="0">
                <a:effectLst/>
              </a:rPr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MatchCornerPoints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Qimage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image1, </a:t>
            </a:r>
            <a:r>
              <a:rPr lang="en-US" dirty="0" err="1">
                <a:solidFill>
                  <a:srgbClr val="FF0000"/>
                </a:solidFill>
              </a:rPr>
              <a:t>Cintpt</a:t>
            </a:r>
            <a:r>
              <a:rPr lang="en-US" dirty="0">
                <a:solidFill>
                  <a:srgbClr val="FF0000"/>
                </a:solidFill>
              </a:rPr>
              <a:t> *cornerPts1,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numCornerPts1, 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Qimage</a:t>
            </a:r>
            <a:r>
              <a:rPr lang="en-US" dirty="0">
                <a:solidFill>
                  <a:srgbClr val="FF0000"/>
                </a:solidFill>
              </a:rPr>
              <a:t> image2, </a:t>
            </a:r>
            <a:r>
              <a:rPr lang="en-US" dirty="0" err="1">
                <a:solidFill>
                  <a:srgbClr val="FF0000"/>
                </a:solidFill>
              </a:rPr>
              <a:t>Cintpt</a:t>
            </a:r>
            <a:r>
              <a:rPr lang="en-US" dirty="0">
                <a:solidFill>
                  <a:srgbClr val="FF0000"/>
                </a:solidFill>
              </a:rPr>
              <a:t> *cornerPts2,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numCornerPts2, </a:t>
            </a:r>
            <a:r>
              <a:rPr lang="en-US" dirty="0" err="1">
                <a:solidFill>
                  <a:srgbClr val="FF0000"/>
                </a:solidFill>
              </a:rPr>
              <a:t>CMatches</a:t>
            </a:r>
            <a:r>
              <a:rPr lang="en-US" dirty="0">
                <a:solidFill>
                  <a:srgbClr val="FF0000"/>
                </a:solidFill>
              </a:rPr>
              <a:t> **matches, 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&amp;</a:t>
            </a:r>
            <a:r>
              <a:rPr lang="en-US" dirty="0" err="1">
                <a:solidFill>
                  <a:srgbClr val="FF0000"/>
                </a:solidFill>
              </a:rPr>
              <a:t>numMatches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Qimage</a:t>
            </a:r>
            <a:r>
              <a:rPr lang="en-US" dirty="0">
                <a:solidFill>
                  <a:srgbClr val="FF0000"/>
                </a:solidFill>
              </a:rPr>
              <a:t> &amp;image1Display, </a:t>
            </a:r>
            <a:r>
              <a:rPr lang="en-US" dirty="0" err="1">
                <a:solidFill>
                  <a:srgbClr val="FF0000"/>
                </a:solidFill>
              </a:rPr>
              <a:t>Qimage</a:t>
            </a:r>
            <a:r>
              <a:rPr lang="en-US" dirty="0">
                <a:solidFill>
                  <a:srgbClr val="FF0000"/>
                </a:solidFill>
              </a:rPr>
              <a:t> &amp;image2Display)</a:t>
            </a:r>
          </a:p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r>
              <a:rPr lang="en-US" dirty="0" smtClean="0">
                <a:effectLst/>
              </a:rPr>
              <a:t>To do this you'll need to follow these steps:</a:t>
            </a:r>
          </a:p>
          <a:p>
            <a:endParaRPr lang="en-US" dirty="0" smtClean="0">
              <a:effectLst/>
            </a:endParaRPr>
          </a:p>
          <a:p>
            <a:pPr marL="342900" lvl="0" indent="-342900">
              <a:buAutoNum type="alphaLcPeriod"/>
            </a:pPr>
            <a:r>
              <a:rPr lang="en-US" dirty="0"/>
              <a:t>   </a:t>
            </a:r>
            <a:r>
              <a:rPr lang="en-US" dirty="0" smtClean="0">
                <a:effectLst/>
              </a:rPr>
              <a:t>Compute </a:t>
            </a:r>
            <a:r>
              <a:rPr lang="en-US" dirty="0" smtClean="0">
                <a:effectLst/>
              </a:rPr>
              <a:t>the descriptors for each interest point. 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effectLst/>
              </a:rPr>
              <a:t>This </a:t>
            </a:r>
            <a:r>
              <a:rPr lang="en-US" dirty="0" smtClean="0">
                <a:effectLst/>
              </a:rPr>
              <a:t>code has already been written for you.</a:t>
            </a:r>
          </a:p>
          <a:p>
            <a:pPr lvl="0"/>
            <a:endParaRPr lang="en-US" dirty="0" smtClean="0">
              <a:effectLst/>
            </a:endParaRPr>
          </a:p>
          <a:p>
            <a:pPr lvl="0"/>
            <a:r>
              <a:rPr lang="en-US" dirty="0"/>
              <a:t>b.      </a:t>
            </a:r>
            <a:r>
              <a:rPr lang="en-US" dirty="0" smtClean="0">
                <a:effectLst/>
              </a:rPr>
              <a:t>For each </a:t>
            </a:r>
            <a:r>
              <a:rPr lang="en-US" dirty="0" smtClean="0"/>
              <a:t>corner</a:t>
            </a:r>
            <a:r>
              <a:rPr lang="en-US" dirty="0" smtClean="0">
                <a:effectLst/>
              </a:rPr>
              <a:t> point in image 1, find its best match in image 2. 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effectLst/>
              </a:rPr>
              <a:t>The best match is defined as the closest distance (L1-norm distance. )</a:t>
            </a:r>
          </a:p>
          <a:p>
            <a:pPr lvl="0"/>
            <a:endParaRPr lang="en-US" dirty="0" smtClean="0">
              <a:effectLst/>
            </a:endParaRPr>
          </a:p>
          <a:p>
            <a:pPr lvl="0"/>
            <a:r>
              <a:rPr lang="en-US" dirty="0"/>
              <a:t>c.       </a:t>
            </a:r>
            <a:r>
              <a:rPr lang="en-US" dirty="0" smtClean="0">
                <a:effectLst/>
              </a:rPr>
              <a:t>Add the pair of matching points to "matches". </a:t>
            </a:r>
          </a:p>
          <a:p>
            <a:pPr lvl="0"/>
            <a:endParaRPr lang="en-US" dirty="0" smtClean="0">
              <a:effectLst/>
            </a:endParaRPr>
          </a:p>
          <a:p>
            <a:pPr lvl="0"/>
            <a:r>
              <a:rPr lang="en-US" dirty="0"/>
              <a:t>d.      </a:t>
            </a:r>
            <a:r>
              <a:rPr lang="en-US" dirty="0" smtClean="0">
                <a:effectLst/>
              </a:rPr>
              <a:t>Display the matches using </a:t>
            </a:r>
            <a:r>
              <a:rPr lang="en-US" dirty="0" err="1" smtClean="0">
                <a:effectLst/>
              </a:rPr>
              <a:t>DrawMatches</a:t>
            </a:r>
            <a:r>
              <a:rPr lang="en-US" dirty="0" smtClean="0">
                <a:effectLst/>
              </a:rPr>
              <a:t> (code is already written. ) 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     Just pass it the required parameters.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You should see many correct and incorrect matches.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21" y="1219200"/>
            <a:ext cx="87625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Step 3:</a:t>
            </a:r>
            <a:r>
              <a:rPr lang="en-US" dirty="0" smtClean="0">
                <a:effectLst/>
              </a:rPr>
              <a:t> (10 pts) Compute the 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homography</a:t>
            </a:r>
            <a:r>
              <a:rPr lang="en-US" dirty="0" smtClean="0">
                <a:effectLst/>
              </a:rPr>
              <a:t> between the images using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RANSAC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Szeliski</a:t>
            </a:r>
            <a:r>
              <a:rPr lang="en-US" dirty="0" smtClean="0">
                <a:effectLst/>
              </a:rPr>
              <a:t>, Section 6.1.4). You write the helper functions for 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ComputeHomography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 smtClean="0"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 a. </a:t>
            </a:r>
            <a:r>
              <a:rPr lang="en-US" sz="700" dirty="0"/>
              <a:t>     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void Project</a:t>
            </a:r>
            <a:r>
              <a:rPr lang="en-US" dirty="0" smtClean="0">
                <a:solidFill>
                  <a:srgbClr val="FF0000"/>
                </a:solidFill>
              </a:rPr>
              <a:t>(double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x1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double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y1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doube</a:t>
            </a:r>
            <a:r>
              <a:rPr lang="en-US" dirty="0" smtClean="0">
                <a:solidFill>
                  <a:srgbClr val="FF0000"/>
                </a:solidFill>
              </a:rPr>
              <a:t> &amp;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x2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double &amp;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y2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double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h[3][3]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should project point (x1, y1) using the </a:t>
            </a:r>
            <a:r>
              <a:rPr lang="en-US" dirty="0" smtClean="0"/>
              <a:t> </a:t>
            </a:r>
            <a:r>
              <a:rPr lang="en-US" dirty="0" err="1" smtClean="0"/>
              <a:t>homography</a:t>
            </a:r>
            <a:r>
              <a:rPr lang="en-US" dirty="0" smtClean="0"/>
              <a:t> </a:t>
            </a:r>
            <a:r>
              <a:rPr lang="en-US" dirty="0"/>
              <a:t>"h".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projected point (x2, y2). 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See </a:t>
            </a:r>
            <a:r>
              <a:rPr lang="en-US" dirty="0"/>
              <a:t>the slides for details on how to project using homogeneous coordinates</a:t>
            </a:r>
            <a:r>
              <a:rPr lang="en-US" dirty="0" smtClean="0"/>
              <a:t>.</a:t>
            </a:r>
          </a:p>
          <a:p>
            <a:pPr lvl="0"/>
            <a:endParaRPr lang="en-US" dirty="0" smtClean="0"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 b</a:t>
            </a:r>
            <a:r>
              <a:rPr lang="en-US" dirty="0"/>
              <a:t>. </a:t>
            </a:r>
            <a:r>
              <a:rPr lang="en-US" sz="700" dirty="0"/>
              <a:t>    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ComputeInlierCount</a:t>
            </a:r>
            <a:r>
              <a:rPr lang="en-US" dirty="0" smtClean="0">
                <a:solidFill>
                  <a:srgbClr val="FF0000"/>
                </a:solidFill>
              </a:rPr>
              <a:t>(double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h[3][3]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Cmatches</a:t>
            </a:r>
            <a:r>
              <a:rPr lang="en-US" dirty="0" smtClean="0">
                <a:solidFill>
                  <a:srgbClr val="FF0000"/>
                </a:solidFill>
              </a:rPr>
              <a:t> *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matches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numMatches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                           double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inlierThreshold</a:t>
            </a:r>
            <a:r>
              <a:rPr lang="en-US" dirty="0">
                <a:solidFill>
                  <a:srgbClr val="FF0000"/>
                </a:solidFill>
              </a:rPr>
              <a:t>). 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 helper function for RANSAC to compute </a:t>
            </a:r>
            <a:r>
              <a:rPr lang="en-US" dirty="0" err="1" smtClean="0"/>
              <a:t>thenumber</a:t>
            </a:r>
            <a:r>
              <a:rPr lang="en-US" dirty="0" smtClean="0"/>
              <a:t> of inlying points for</a:t>
            </a:r>
          </a:p>
          <a:p>
            <a:pPr lvl="0"/>
            <a:r>
              <a:rPr lang="en-US" dirty="0" smtClean="0">
                <a:effectLst/>
              </a:rPr>
              <a:t>               a </a:t>
            </a:r>
            <a:r>
              <a:rPr lang="en-US" dirty="0" err="1" smtClean="0">
                <a:effectLst/>
              </a:rPr>
              <a:t>homography</a:t>
            </a:r>
            <a:r>
              <a:rPr lang="en-US" dirty="0" smtClean="0">
                <a:effectLst/>
              </a:rPr>
              <a:t> "h".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>
                <a:effectLst/>
              </a:rPr>
              <a:t>roject the first point in each match using the function "Project".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If the projected point is less than the distance "</a:t>
            </a:r>
            <a:r>
              <a:rPr lang="en-US" dirty="0" err="1" smtClean="0">
                <a:effectLst/>
              </a:rPr>
              <a:t>inlierThreshold</a:t>
            </a:r>
            <a:r>
              <a:rPr lang="en-US" dirty="0" smtClean="0">
                <a:effectLst/>
              </a:rPr>
              <a:t>" from the second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effectLst/>
              </a:rPr>
              <a:t>point (in that match), it is an inlier.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Return the total number of inliers.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990599"/>
            <a:ext cx="883055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c. </a:t>
            </a:r>
            <a:r>
              <a:rPr lang="en-US" sz="700" dirty="0" smtClean="0"/>
              <a:t>     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RANSAC (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Cmatches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*matches 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numMatches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numIterations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double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inlierThreshold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 double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hom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[3][3], double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homInv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[3][3],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Qimage</a:t>
            </a:r>
            <a:r>
              <a:rPr lang="en-US" dirty="0" smtClean="0">
                <a:solidFill>
                  <a:srgbClr val="FF0000"/>
                </a:solidFill>
              </a:rPr>
              <a:t> &amp;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image1Display,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Qimage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&amp;image2Display)</a:t>
            </a:r>
          </a:p>
          <a:p>
            <a:pPr lvl="0"/>
            <a:endParaRPr lang="en-US" dirty="0">
              <a:solidFill>
                <a:srgbClr val="FF0000"/>
              </a:solidFill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matches is a set of </a:t>
            </a:r>
            <a:r>
              <a:rPr lang="en-US" dirty="0" err="1" smtClean="0">
                <a:effectLst/>
              </a:rPr>
              <a:t>numMatches</a:t>
            </a:r>
            <a:r>
              <a:rPr lang="en-US" dirty="0" smtClean="0">
                <a:effectLst/>
              </a:rPr>
              <a:t> matches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numIterations</a:t>
            </a:r>
            <a:r>
              <a:rPr lang="en-US" dirty="0" smtClean="0"/>
              <a:t> is the number of times to iterate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effectLst/>
              </a:rPr>
              <a:t>inlierThreshold</a:t>
            </a:r>
            <a:r>
              <a:rPr lang="en-US" dirty="0" smtClean="0">
                <a:effectLst/>
              </a:rPr>
              <a:t> is a real number so that the distance from a projected point to the match 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       is less than its square</a:t>
            </a:r>
            <a:endParaRPr lang="en-US" dirty="0" smtClean="0">
              <a:effectLst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hom</a:t>
            </a:r>
            <a:r>
              <a:rPr lang="en-US" dirty="0" smtClean="0"/>
              <a:t> is the </a:t>
            </a:r>
            <a:r>
              <a:rPr lang="en-US" dirty="0" err="1" smtClean="0"/>
              <a:t>homography</a:t>
            </a:r>
            <a:r>
              <a:rPr lang="en-US" dirty="0" smtClean="0"/>
              <a:t> and </a:t>
            </a:r>
            <a:r>
              <a:rPr lang="en-US" dirty="0" err="1" smtClean="0"/>
              <a:t>homInv</a:t>
            </a:r>
            <a:r>
              <a:rPr lang="en-US" dirty="0" smtClean="0"/>
              <a:t> its inverse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Image1Display and Image2Display hold the matches to display</a:t>
            </a:r>
          </a:p>
          <a:p>
            <a:pPr lvl="0"/>
            <a:endParaRPr lang="en-US" dirty="0" smtClean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990599"/>
            <a:ext cx="92424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c. </a:t>
            </a:r>
            <a:r>
              <a:rPr lang="en-US" sz="700" dirty="0" smtClean="0"/>
              <a:t>     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RANSAC (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Cmatches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*matches 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numMatches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numIterations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double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inlierThreshold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 double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hom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[3][3], double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homInv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[3][3],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Qimage</a:t>
            </a:r>
            <a:r>
              <a:rPr lang="en-US" dirty="0" smtClean="0">
                <a:solidFill>
                  <a:srgbClr val="FF0000"/>
                </a:solidFill>
              </a:rPr>
              <a:t> &amp;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image1Display,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Qimage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&amp;image2Display)</a:t>
            </a:r>
          </a:p>
          <a:p>
            <a:pPr lvl="0"/>
            <a:endParaRPr lang="en-US" dirty="0" smtClean="0">
              <a:effectLst/>
            </a:endParaRPr>
          </a:p>
          <a:p>
            <a:pPr lvl="0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00CC"/>
                </a:solidFill>
              </a:rPr>
              <a:t>a. </a:t>
            </a:r>
            <a:r>
              <a:rPr lang="en-US" sz="700" dirty="0" smtClean="0">
                <a:solidFill>
                  <a:srgbClr val="0000CC"/>
                </a:solidFill>
              </a:rPr>
              <a:t>     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Iteratively do the following for "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numIterations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" times: </a:t>
            </a:r>
          </a:p>
          <a:p>
            <a:pPr lvl="0"/>
            <a:r>
              <a:rPr lang="en-US" sz="800" dirty="0" smtClean="0">
                <a:solidFill>
                  <a:srgbClr val="0000CC"/>
                </a:solidFill>
              </a:rPr>
              <a:t>                                           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. 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Randomly select 4 pairs of potentially matching points from "matches".</a:t>
            </a:r>
          </a:p>
          <a:p>
            <a:pPr lvl="2"/>
            <a:r>
              <a:rPr lang="en-US" sz="700" dirty="0" smtClean="0">
                <a:solidFill>
                  <a:srgbClr val="0000CC"/>
                </a:solidFill>
              </a:rPr>
              <a:t>  </a:t>
            </a:r>
            <a:r>
              <a:rPr lang="en-US" dirty="0" smtClean="0">
                <a:solidFill>
                  <a:srgbClr val="0000CC"/>
                </a:solidFill>
              </a:rPr>
              <a:t>ii. </a:t>
            </a:r>
            <a:r>
              <a:rPr lang="en-US" sz="700" dirty="0" smtClean="0">
                <a:solidFill>
                  <a:srgbClr val="0000CC"/>
                </a:solidFill>
              </a:rPr>
              <a:t>    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Compute the 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homography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 relating the four selected matches with the function 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"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ComputeHomography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. "</a:t>
            </a:r>
          </a:p>
          <a:p>
            <a:pPr lvl="2"/>
            <a:r>
              <a:rPr lang="en-US" sz="700" dirty="0" smtClean="0">
                <a:solidFill>
                  <a:srgbClr val="0000CC"/>
                </a:solidFill>
              </a:rPr>
              <a:t>  </a:t>
            </a:r>
            <a:r>
              <a:rPr lang="en-US" dirty="0" smtClean="0">
                <a:solidFill>
                  <a:srgbClr val="0000CC"/>
                </a:solidFill>
              </a:rPr>
              <a:t>iii. </a:t>
            </a:r>
            <a:r>
              <a:rPr lang="en-US" sz="700" dirty="0" smtClean="0">
                <a:solidFill>
                  <a:srgbClr val="0000CC"/>
                </a:solidFill>
              </a:rPr>
              <a:t>    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Using the computed 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homography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, compute the number of inliers using 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"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ComputeInlierCount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".</a:t>
            </a:r>
          </a:p>
          <a:p>
            <a:pPr lvl="2"/>
            <a:r>
              <a:rPr lang="en-US" sz="700" dirty="0" smtClean="0">
                <a:solidFill>
                  <a:srgbClr val="0000CC"/>
                </a:solidFill>
              </a:rPr>
              <a:t>   </a:t>
            </a:r>
            <a:r>
              <a:rPr lang="en-US" dirty="0" smtClean="0">
                <a:solidFill>
                  <a:srgbClr val="0000CC"/>
                </a:solidFill>
              </a:rPr>
              <a:t>iv. </a:t>
            </a:r>
            <a:r>
              <a:rPr lang="en-US" sz="700" dirty="0" smtClean="0">
                <a:solidFill>
                  <a:srgbClr val="0000CC"/>
                </a:solidFill>
              </a:rPr>
              <a:t>    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If this 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homography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 produces the highest number of inliers, store it as the best 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        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homography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.</a:t>
            </a:r>
          </a:p>
          <a:p>
            <a:pPr lvl="2"/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b. </a:t>
            </a:r>
            <a:r>
              <a:rPr lang="en-US" sz="700" dirty="0" smtClean="0"/>
              <a:t>     </a:t>
            </a:r>
            <a:r>
              <a:rPr lang="en-US" dirty="0" err="1" smtClean="0"/>
              <a:t>i</a:t>
            </a:r>
            <a:r>
              <a:rPr lang="en-US" dirty="0" smtClean="0"/>
              <a:t>.  </a:t>
            </a:r>
            <a:r>
              <a:rPr lang="en-US" dirty="0" smtClean="0">
                <a:effectLst/>
              </a:rPr>
              <a:t>Given the highest scoring </a:t>
            </a:r>
            <a:r>
              <a:rPr lang="en-US" dirty="0" err="1" smtClean="0">
                <a:effectLst/>
              </a:rPr>
              <a:t>homography</a:t>
            </a:r>
            <a:r>
              <a:rPr lang="en-US" dirty="0" smtClean="0">
                <a:effectLst/>
              </a:rPr>
              <a:t>, once again find all the inliers.</a:t>
            </a:r>
          </a:p>
          <a:p>
            <a:pPr lvl="1"/>
            <a:r>
              <a:rPr lang="en-US" dirty="0" smtClean="0"/>
              <a:t>     </a:t>
            </a:r>
            <a:r>
              <a:rPr lang="en-US" dirty="0" smtClean="0">
                <a:effectLst/>
              </a:rPr>
              <a:t> ii.  Compute a new refined </a:t>
            </a:r>
            <a:r>
              <a:rPr lang="en-US" dirty="0" err="1" smtClean="0">
                <a:effectLst/>
              </a:rPr>
              <a:t>homography</a:t>
            </a:r>
            <a:r>
              <a:rPr lang="en-US" dirty="0" smtClean="0">
                <a:effectLst/>
              </a:rPr>
              <a:t> using all of the inliers (not just using four points </a:t>
            </a:r>
          </a:p>
          <a:p>
            <a:pPr lvl="1"/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as you did previously. 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iii. </a:t>
            </a:r>
            <a:r>
              <a:rPr lang="en-US" dirty="0" smtClean="0">
                <a:effectLst/>
              </a:rPr>
              <a:t>Compute an inverse </a:t>
            </a:r>
            <a:r>
              <a:rPr lang="en-US" dirty="0" err="1" smtClean="0">
                <a:effectLst/>
              </a:rPr>
              <a:t>homography</a:t>
            </a:r>
            <a:r>
              <a:rPr lang="en-US" dirty="0" smtClean="0">
                <a:effectLst/>
              </a:rPr>
              <a:t> as well (the fourth term of </a:t>
            </a:r>
          </a:p>
          <a:p>
            <a:pPr lvl="1"/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the function </a:t>
            </a:r>
            <a:r>
              <a:rPr lang="en-US" dirty="0" err="1" smtClean="0">
                <a:effectLst/>
              </a:rPr>
              <a:t>ComputeHomography</a:t>
            </a:r>
            <a:r>
              <a:rPr lang="en-US" dirty="0" smtClean="0">
                <a:effectLst/>
              </a:rPr>
              <a:t> should be false), and return their values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effectLst/>
              </a:rPr>
              <a:t>in "</a:t>
            </a:r>
            <a:r>
              <a:rPr lang="en-US" dirty="0" err="1" smtClean="0">
                <a:effectLst/>
              </a:rPr>
              <a:t>hom</a:t>
            </a:r>
            <a:r>
              <a:rPr lang="en-US" dirty="0" smtClean="0">
                <a:effectLst/>
              </a:rPr>
              <a:t>” and "</a:t>
            </a:r>
            <a:r>
              <a:rPr lang="en-US" dirty="0" err="1" smtClean="0">
                <a:effectLst/>
              </a:rPr>
              <a:t>homInv</a:t>
            </a:r>
            <a:r>
              <a:rPr lang="en-US" dirty="0" smtClean="0">
                <a:effectLst/>
              </a:rPr>
              <a:t>".</a:t>
            </a:r>
          </a:p>
          <a:p>
            <a:pPr lvl="1"/>
            <a:endParaRPr lang="en-US" dirty="0" smtClean="0">
              <a:effectLst/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c. </a:t>
            </a:r>
            <a:r>
              <a:rPr lang="en-US" sz="700" dirty="0" smtClean="0">
                <a:solidFill>
                  <a:srgbClr val="0000CC"/>
                </a:solidFill>
              </a:rPr>
              <a:t>     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Display the inlier matches using "</a:t>
            </a:r>
            <a:r>
              <a:rPr lang="en-US" dirty="0" err="1" smtClean="0">
                <a:solidFill>
                  <a:srgbClr val="0000CC"/>
                </a:solidFill>
                <a:effectLst/>
              </a:rPr>
              <a:t>DrawMatches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AA-FAC0-4B0A-AD85-284EDFBBC1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335</Words>
  <Application>Microsoft Office PowerPoint</Application>
  <PresentationFormat>On-screen Show (4:3)</PresentationFormat>
  <Paragraphs>175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Assignment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CSE</dc:creator>
  <cp:lastModifiedBy>CSE</cp:lastModifiedBy>
  <cp:revision>38</cp:revision>
  <dcterms:created xsi:type="dcterms:W3CDTF">2016-01-26T17:26:04Z</dcterms:created>
  <dcterms:modified xsi:type="dcterms:W3CDTF">2017-01-23T18:43:05Z</dcterms:modified>
</cp:coreProperties>
</file>