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9" r:id="rId4"/>
    <p:sldId id="280" r:id="rId5"/>
    <p:sldId id="258" r:id="rId6"/>
    <p:sldId id="259" r:id="rId7"/>
    <p:sldId id="274" r:id="rId8"/>
    <p:sldId id="272" r:id="rId9"/>
    <p:sldId id="260" r:id="rId10"/>
    <p:sldId id="273" r:id="rId11"/>
    <p:sldId id="265" r:id="rId12"/>
    <p:sldId id="262" r:id="rId13"/>
    <p:sldId id="266" r:id="rId14"/>
    <p:sldId id="267" r:id="rId15"/>
    <p:sldId id="275" r:id="rId16"/>
    <p:sldId id="268" r:id="rId17"/>
    <p:sldId id="269" r:id="rId18"/>
    <p:sldId id="270" r:id="rId19"/>
    <p:sldId id="261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1E07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58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1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AE58-1257-4952-A7D4-E5499416BE30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B1AA-FAC0-4B0A-AD85-284EDFBBC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60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AE58-1257-4952-A7D4-E5499416BE30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B1AA-FAC0-4B0A-AD85-284EDFBBC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2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54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54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AE58-1257-4952-A7D4-E5499416BE30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B1AA-FAC0-4B0A-AD85-284EDFBBC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36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AE58-1257-4952-A7D4-E5499416BE30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B1AA-FAC0-4B0A-AD85-284EDFBBC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167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AE58-1257-4952-A7D4-E5499416BE30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B1AA-FAC0-4B0A-AD85-284EDFBBC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39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AE58-1257-4952-A7D4-E5499416BE30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B1AA-FAC0-4B0A-AD85-284EDFBBC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697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AE58-1257-4952-A7D4-E5499416BE30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B1AA-FAC0-4B0A-AD85-284EDFBBC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38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AE58-1257-4952-A7D4-E5499416BE30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B1AA-FAC0-4B0A-AD85-284EDFBBC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335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AE58-1257-4952-A7D4-E5499416BE30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B1AA-FAC0-4B0A-AD85-284EDFBBC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6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6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AE58-1257-4952-A7D4-E5499416BE30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B1AA-FAC0-4B0A-AD85-284EDFBBC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75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AE58-1257-4952-A7D4-E5499416BE30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B1AA-FAC0-4B0A-AD85-284EDFBBC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540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6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8AE58-1257-4952-A7D4-E5499416BE30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6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6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DB1AA-FAC0-4B0A-AD85-284EDFBBC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5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Assignment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Face 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51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It’s important to understand how the features are initialized and </a:t>
            </a:r>
            <a:r>
              <a:rPr lang="en-US" dirty="0" smtClean="0">
                <a:solidFill>
                  <a:srgbClr val="FF0000"/>
                </a:solidFill>
              </a:rPr>
              <a:t>how they are stored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They are stored in big arrays but in two different orders</a:t>
            </a:r>
          </a:p>
          <a:p>
            <a:pPr lvl="1"/>
            <a:r>
              <a:rPr lang="en-US" dirty="0" smtClean="0"/>
              <a:t>Initially, </a:t>
            </a:r>
            <a:r>
              <a:rPr lang="en-US" dirty="0" smtClean="0">
                <a:solidFill>
                  <a:srgbClr val="0033CC"/>
                </a:solidFill>
              </a:rPr>
              <a:t>all the features for the first training example are kept together in one block</a:t>
            </a:r>
          </a:p>
          <a:p>
            <a:pPr lvl="1"/>
            <a:r>
              <a:rPr lang="en-US" dirty="0" smtClean="0"/>
              <a:t>Next, the organization changes so that </a:t>
            </a:r>
            <a:r>
              <a:rPr lang="en-US" dirty="0" smtClean="0">
                <a:solidFill>
                  <a:srgbClr val="0033CC"/>
                </a:solidFill>
              </a:rPr>
              <a:t>all the features for one weak classifier are together in one block</a:t>
            </a:r>
            <a:r>
              <a:rPr lang="en-US" dirty="0" smtClean="0"/>
              <a:t>. In this order they are sorted and indexed for use, but only one classifier at a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92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Features: First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Function </a:t>
            </a:r>
            <a:r>
              <a:rPr lang="en-US" sz="1800" dirty="0" err="1" smtClean="0">
                <a:solidFill>
                  <a:srgbClr val="FF0000"/>
                </a:solidFill>
              </a:rPr>
              <a:t>ComputeTrainingSetFeatures</a:t>
            </a:r>
            <a:endParaRPr lang="en-US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 smtClean="0"/>
              <a:t>for(</a:t>
            </a:r>
            <a:r>
              <a:rPr lang="en-US" sz="1800" dirty="0" err="1" smtClean="0"/>
              <a:t>i</a:t>
            </a:r>
            <a:r>
              <a:rPr lang="en-US" sz="1800" dirty="0" smtClean="0"/>
              <a:t>=0;i&lt;</a:t>
            </a:r>
            <a:r>
              <a:rPr lang="en-US" sz="1800" dirty="0" err="1" smtClean="0"/>
              <a:t>numTrainingExamples;i</a:t>
            </a:r>
            <a:r>
              <a:rPr lang="en-US" sz="1800" dirty="0" smtClean="0"/>
              <a:t>++)</a:t>
            </a:r>
            <a:endParaRPr lang="en-US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smtClean="0"/>
              <a:t>{              …..</a:t>
            </a:r>
          </a:p>
          <a:p>
            <a:pPr marL="742950" indent="0">
              <a:buNone/>
            </a:pPr>
            <a:r>
              <a:rPr lang="en-US" sz="1800" dirty="0" err="1" smtClean="0"/>
              <a:t>ComputeFeatures</a:t>
            </a:r>
            <a:r>
              <a:rPr lang="en-US" sz="1800" dirty="0" smtClean="0"/>
              <a:t>(</a:t>
            </a:r>
            <a:r>
              <a:rPr lang="en-US" sz="1800" dirty="0" err="1" smtClean="0"/>
              <a:t>integralImage</a:t>
            </a:r>
            <a:r>
              <a:rPr lang="en-US" sz="1800" dirty="0" smtClean="0"/>
              <a:t>, 0, 0, </a:t>
            </a:r>
            <a:r>
              <a:rPr lang="en-US" sz="1800" dirty="0" err="1" smtClean="0"/>
              <a:t>patchSize</a:t>
            </a:r>
            <a:r>
              <a:rPr lang="en-US" sz="1800" dirty="0" smtClean="0"/>
              <a:t>, </a:t>
            </a:r>
            <a:r>
              <a:rPr lang="en-US" sz="1800" dirty="0" smtClean="0">
                <a:solidFill>
                  <a:srgbClr val="FF0000"/>
                </a:solidFill>
              </a:rPr>
              <a:t>&amp;(features[</a:t>
            </a:r>
            <a:r>
              <a:rPr lang="en-US" sz="1800" dirty="0" err="1" smtClean="0">
                <a:solidFill>
                  <a:srgbClr val="FF0000"/>
                </a:solidFill>
              </a:rPr>
              <a:t>i</a:t>
            </a:r>
            <a:r>
              <a:rPr lang="en-US" sz="1800" dirty="0" smtClean="0">
                <a:solidFill>
                  <a:srgbClr val="FF0000"/>
                </a:solidFill>
              </a:rPr>
              <a:t>*</a:t>
            </a:r>
            <a:r>
              <a:rPr lang="en-US" sz="1800" dirty="0" err="1" smtClean="0">
                <a:solidFill>
                  <a:srgbClr val="FF0000"/>
                </a:solidFill>
              </a:rPr>
              <a:t>numWeakClassifiers</a:t>
            </a:r>
            <a:r>
              <a:rPr lang="en-US" sz="1800" dirty="0" smtClean="0">
                <a:solidFill>
                  <a:srgbClr val="FF0000"/>
                </a:solidFill>
              </a:rPr>
              <a:t>]), </a:t>
            </a:r>
            <a:r>
              <a:rPr lang="en-US" sz="1800" dirty="0" err="1" smtClean="0"/>
              <a:t>weakClassifiers</a:t>
            </a:r>
            <a:r>
              <a:rPr lang="en-US" sz="1800" dirty="0" smtClean="0"/>
              <a:t>, </a:t>
            </a:r>
            <a:r>
              <a:rPr lang="en-US" sz="1800" dirty="0" err="1" smtClean="0"/>
              <a:t>numWeakClassifiers</a:t>
            </a:r>
            <a:r>
              <a:rPr lang="en-US" sz="1800" dirty="0" smtClean="0"/>
              <a:t>, </a:t>
            </a:r>
            <a:r>
              <a:rPr lang="en-US" sz="1800" dirty="0" err="1" smtClean="0"/>
              <a:t>patchSize</a:t>
            </a:r>
            <a:r>
              <a:rPr lang="en-US" sz="1800" dirty="0" smtClean="0"/>
              <a:t>);</a:t>
            </a:r>
          </a:p>
          <a:p>
            <a:pPr marL="0" indent="0">
              <a:buNone/>
            </a:pPr>
            <a:r>
              <a:rPr lang="en-US" sz="1800" dirty="0" smtClean="0"/>
              <a:t>    }         </a:t>
            </a:r>
            <a:r>
              <a:rPr lang="en-US" sz="1800" dirty="0" smtClean="0">
                <a:solidFill>
                  <a:srgbClr val="0070C0"/>
                </a:solidFill>
              </a:rPr>
              <a:t>feature offset1: </a:t>
            </a:r>
            <a:r>
              <a:rPr lang="en-US" sz="1800" dirty="0" err="1" smtClean="0">
                <a:solidFill>
                  <a:srgbClr val="0070C0"/>
                </a:solidFill>
              </a:rPr>
              <a:t>i</a:t>
            </a:r>
            <a:r>
              <a:rPr lang="en-US" sz="1800" dirty="0" smtClean="0">
                <a:solidFill>
                  <a:srgbClr val="0070C0"/>
                </a:solidFill>
              </a:rPr>
              <a:t> * </a:t>
            </a:r>
            <a:r>
              <a:rPr lang="en-US" sz="1800" dirty="0" err="1" smtClean="0">
                <a:solidFill>
                  <a:srgbClr val="0070C0"/>
                </a:solidFill>
              </a:rPr>
              <a:t>numWeakClassifiers</a:t>
            </a:r>
            <a:r>
              <a:rPr lang="en-US" sz="1800" dirty="0" smtClean="0"/>
              <a:t>	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Function </a:t>
            </a:r>
            <a:r>
              <a:rPr lang="en-US" sz="1800" dirty="0" err="1">
                <a:solidFill>
                  <a:srgbClr val="FF0000"/>
                </a:solidFill>
              </a:rPr>
              <a:t>ComputeFeatures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for(</a:t>
            </a:r>
            <a:r>
              <a:rPr lang="en-US" sz="1800" dirty="0" err="1" smtClean="0"/>
              <a:t>i</a:t>
            </a:r>
            <a:r>
              <a:rPr lang="en-US" sz="1800" dirty="0" smtClean="0"/>
              <a:t>=0;i&lt;</a:t>
            </a:r>
            <a:r>
              <a:rPr lang="en-US" sz="1800" dirty="0" err="1" smtClean="0"/>
              <a:t>numWeakClassifiers;i</a:t>
            </a:r>
            <a:r>
              <a:rPr lang="en-US" sz="1800" dirty="0" smtClean="0"/>
              <a:t>++)</a:t>
            </a:r>
            <a:endParaRPr lang="en-US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smtClean="0"/>
              <a:t>{             ……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dirty="0">
                <a:solidFill>
                  <a:srgbClr val="FF0000"/>
                </a:solidFill>
              </a:rPr>
              <a:t>features[</a:t>
            </a:r>
            <a:r>
              <a:rPr lang="en-US" sz="1800" dirty="0" err="1">
                <a:solidFill>
                  <a:srgbClr val="FF0000"/>
                </a:solidFill>
              </a:rPr>
              <a:t>i</a:t>
            </a:r>
            <a:r>
              <a:rPr lang="en-US" sz="1800" dirty="0">
                <a:solidFill>
                  <a:srgbClr val="FF0000"/>
                </a:solidFill>
              </a:rPr>
              <a:t>] </a:t>
            </a:r>
            <a:r>
              <a:rPr lang="en-US" sz="1800" dirty="0"/>
              <a:t>+= </a:t>
            </a:r>
            <a:r>
              <a:rPr lang="en-US" sz="1800" dirty="0" err="1"/>
              <a:t>weakClassifiers</a:t>
            </a:r>
            <a:r>
              <a:rPr lang="en-US" sz="1800" dirty="0"/>
              <a:t>[</a:t>
            </a:r>
            <a:r>
              <a:rPr lang="en-US" sz="1800" dirty="0" err="1"/>
              <a:t>i</a:t>
            </a:r>
            <a:r>
              <a:rPr lang="en-US" sz="1800" dirty="0"/>
              <a:t>].</a:t>
            </a:r>
            <a:r>
              <a:rPr lang="en-US" sz="1800" dirty="0" err="1"/>
              <a:t>m_BoxSign</a:t>
            </a:r>
            <a:r>
              <a:rPr lang="en-US" sz="1800" dirty="0"/>
              <a:t>[j</a:t>
            </a:r>
            <a:r>
              <a:rPr lang="en-US" sz="1800" dirty="0" smtClean="0"/>
              <a:t>]*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sum</a:t>
            </a:r>
            <a:r>
              <a:rPr lang="en-US" sz="1800" dirty="0"/>
              <a:t>/((double) (size*size));</a:t>
            </a:r>
          </a:p>
          <a:p>
            <a:pPr marL="0" indent="0">
              <a:buNone/>
            </a:pPr>
            <a:r>
              <a:rPr lang="en-US" sz="1800" dirty="0" smtClean="0"/>
              <a:t>    }</a:t>
            </a:r>
            <a:r>
              <a:rPr lang="en-US" sz="1800" dirty="0"/>
              <a:t> </a:t>
            </a:r>
            <a:r>
              <a:rPr lang="en-US" sz="1800" dirty="0" smtClean="0"/>
              <a:t>      </a:t>
            </a:r>
            <a:r>
              <a:rPr lang="en-US" sz="1800" dirty="0" smtClean="0">
                <a:solidFill>
                  <a:srgbClr val="0070C0"/>
                </a:solidFill>
              </a:rPr>
              <a:t>feature offset2:  offset1 + </a:t>
            </a:r>
            <a:r>
              <a:rPr lang="en-US" sz="1800" dirty="0" err="1" smtClean="0">
                <a:solidFill>
                  <a:srgbClr val="0070C0"/>
                </a:solidFill>
              </a:rPr>
              <a:t>i</a:t>
            </a:r>
            <a:endParaRPr lang="en-US" sz="18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Curved Right Arrow 3"/>
          <p:cNvSpPr/>
          <p:nvPr/>
        </p:nvSpPr>
        <p:spPr>
          <a:xfrm>
            <a:off x="685800" y="2518182"/>
            <a:ext cx="381000" cy="254476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455877" y="2743200"/>
            <a:ext cx="1164131" cy="396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924800" y="2719967"/>
            <a:ext cx="128663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features for</a:t>
            </a:r>
          </a:p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training</a:t>
            </a:r>
          </a:p>
          <a:p>
            <a:r>
              <a:rPr lang="en-US" dirty="0" smtClean="0"/>
              <a:t>example</a:t>
            </a:r>
          </a:p>
          <a:p>
            <a:endParaRPr lang="en-US" dirty="0"/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training</a:t>
            </a:r>
          </a:p>
          <a:p>
            <a:r>
              <a:rPr lang="en-US" dirty="0" smtClean="0"/>
              <a:t>example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last training</a:t>
            </a:r>
          </a:p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3" name="Right Bracket 32"/>
          <p:cNvSpPr/>
          <p:nvPr/>
        </p:nvSpPr>
        <p:spPr>
          <a:xfrm>
            <a:off x="7696200" y="2765612"/>
            <a:ext cx="152400" cy="9144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Bracket 33"/>
          <p:cNvSpPr/>
          <p:nvPr/>
        </p:nvSpPr>
        <p:spPr>
          <a:xfrm>
            <a:off x="7696200" y="3832412"/>
            <a:ext cx="152400" cy="9144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Bracket 34"/>
          <p:cNvSpPr/>
          <p:nvPr/>
        </p:nvSpPr>
        <p:spPr>
          <a:xfrm>
            <a:off x="7696200" y="5734050"/>
            <a:ext cx="152400" cy="9144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7924800" y="2812388"/>
            <a:ext cx="0" cy="38932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455877" y="3733800"/>
            <a:ext cx="116413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455877" y="4772026"/>
            <a:ext cx="116413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455877" y="5715000"/>
            <a:ext cx="116413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460618" y="2906385"/>
            <a:ext cx="1083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Different </a:t>
            </a:r>
          </a:p>
          <a:p>
            <a:r>
              <a:rPr lang="en-US" dirty="0" smtClean="0"/>
              <a:t>classifiers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7542465" y="2906385"/>
            <a:ext cx="1336" cy="6463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460618" y="5905558"/>
            <a:ext cx="1083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Different </a:t>
            </a:r>
          </a:p>
          <a:p>
            <a:r>
              <a:rPr lang="en-US" dirty="0" smtClean="0"/>
              <a:t>classifiers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7542465" y="5905558"/>
            <a:ext cx="1336" cy="6463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808574" y="610473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b="1" dirty="0">
                <a:solidFill>
                  <a:srgbClr val="FF0000"/>
                </a:solidFill>
              </a:rPr>
              <a:t>features iterates over classifiers first, </a:t>
            </a:r>
          </a:p>
          <a:p>
            <a:pPr algn="r"/>
            <a:r>
              <a:rPr lang="en-US" b="1" dirty="0">
                <a:solidFill>
                  <a:srgbClr val="FF0000"/>
                </a:solidFill>
              </a:rPr>
              <a:t>and then training examples.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91004" y="3576511"/>
            <a:ext cx="840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offset1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883354" y="3733800"/>
            <a:ext cx="497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091004" y="4103132"/>
            <a:ext cx="840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offset2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883354" y="4287798"/>
            <a:ext cx="497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362200" y="2765612"/>
            <a:ext cx="2057400" cy="0"/>
          </a:xfrm>
          <a:prstGeom prst="line">
            <a:avLst/>
          </a:prstGeom>
          <a:ln w="3810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084729" y="5011883"/>
            <a:ext cx="1066800" cy="2283"/>
          </a:xfrm>
          <a:prstGeom prst="line">
            <a:avLst/>
          </a:prstGeom>
          <a:ln w="3810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32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Sorting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5336" y="1828800"/>
            <a:ext cx="1164131" cy="396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82937" y="1819837"/>
            <a:ext cx="1178683" cy="39142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ket 4"/>
          <p:cNvSpPr/>
          <p:nvPr/>
        </p:nvSpPr>
        <p:spPr>
          <a:xfrm>
            <a:off x="4329953" y="1851212"/>
            <a:ext cx="152400" cy="9144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ket 5"/>
          <p:cNvSpPr/>
          <p:nvPr/>
        </p:nvSpPr>
        <p:spPr>
          <a:xfrm>
            <a:off x="4312023" y="2895600"/>
            <a:ext cx="152400" cy="9144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ket 6"/>
          <p:cNvSpPr/>
          <p:nvPr/>
        </p:nvSpPr>
        <p:spPr>
          <a:xfrm>
            <a:off x="4329952" y="4800600"/>
            <a:ext cx="152400" cy="9144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12181" y="1711141"/>
            <a:ext cx="128663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values of</a:t>
            </a:r>
          </a:p>
          <a:p>
            <a:r>
              <a:rPr lang="en-US" dirty="0" smtClean="0"/>
              <a:t>features for</a:t>
            </a:r>
          </a:p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training</a:t>
            </a:r>
          </a:p>
          <a:p>
            <a:r>
              <a:rPr lang="en-US" dirty="0" smtClean="0"/>
              <a:t>example</a:t>
            </a:r>
          </a:p>
          <a:p>
            <a:endParaRPr lang="en-US" dirty="0"/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training</a:t>
            </a:r>
          </a:p>
          <a:p>
            <a:r>
              <a:rPr lang="en-US" dirty="0" smtClean="0"/>
              <a:t>example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last training</a:t>
            </a:r>
          </a:p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9" name="Right Bracket 8"/>
          <p:cNvSpPr/>
          <p:nvPr/>
        </p:nvSpPr>
        <p:spPr>
          <a:xfrm>
            <a:off x="1447800" y="1851212"/>
            <a:ext cx="152400" cy="9144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ket 9"/>
          <p:cNvSpPr/>
          <p:nvPr/>
        </p:nvSpPr>
        <p:spPr>
          <a:xfrm>
            <a:off x="1470212" y="2918012"/>
            <a:ext cx="152400" cy="9144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ket 10"/>
          <p:cNvSpPr/>
          <p:nvPr/>
        </p:nvSpPr>
        <p:spPr>
          <a:xfrm>
            <a:off x="1460685" y="4819650"/>
            <a:ext cx="152400" cy="9144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558911" y="1805551"/>
            <a:ext cx="137794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values of </a:t>
            </a:r>
          </a:p>
          <a:p>
            <a:r>
              <a:rPr lang="en-US" dirty="0" smtClean="0"/>
              <a:t>features </a:t>
            </a:r>
            <a:r>
              <a:rPr lang="en-US" dirty="0"/>
              <a:t>for</a:t>
            </a:r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dirty="0" smtClean="0"/>
              <a:t>classifier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classifier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last classifier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1000" y="1450503"/>
            <a:ext cx="8552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features                                  </a:t>
            </a:r>
            <a:r>
              <a:rPr lang="en-US" dirty="0" err="1" smtClean="0"/>
              <a:t>featureTranspose</a:t>
            </a:r>
            <a:r>
              <a:rPr lang="en-US" dirty="0" smtClean="0"/>
              <a:t>                            </a:t>
            </a:r>
            <a:r>
              <a:rPr lang="en-US" dirty="0" err="1" smtClean="0"/>
              <a:t>featureSort</a:t>
            </a:r>
            <a:r>
              <a:rPr lang="en-US" dirty="0" smtClean="0"/>
              <a:t> (sorted by value)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204694" y="1870262"/>
            <a:ext cx="304799" cy="38637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548290" y="1897988"/>
            <a:ext cx="18473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6998021" y="1994282"/>
            <a:ext cx="1528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featureSortIdx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902028" y="2610525"/>
            <a:ext cx="1905000" cy="3245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669805" y="5450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7854528" y="2577367"/>
            <a:ext cx="0" cy="3407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153400" y="2577367"/>
            <a:ext cx="0" cy="3407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542695" y="2610524"/>
            <a:ext cx="0" cy="3407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232276" y="2610525"/>
            <a:ext cx="0" cy="3407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526313" y="2595266"/>
            <a:ext cx="0" cy="3407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712181" y="1897988"/>
            <a:ext cx="0" cy="38932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572000" y="1897988"/>
            <a:ext cx="0" cy="38170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15336" y="2819400"/>
            <a:ext cx="116413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29889" y="3857626"/>
            <a:ext cx="116413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15335" y="4800600"/>
            <a:ext cx="116413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6204686" y="2209800"/>
            <a:ext cx="30069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6208793" y="2586318"/>
            <a:ext cx="30069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6208793" y="2931459"/>
            <a:ext cx="30069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6208793" y="5357178"/>
            <a:ext cx="30069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6208793" y="3213847"/>
            <a:ext cx="30069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6204686" y="3504186"/>
            <a:ext cx="30069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6208793" y="3822038"/>
            <a:ext cx="30069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6208793" y="4114800"/>
            <a:ext cx="30069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6208793" y="4415118"/>
            <a:ext cx="30069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6206741" y="4724400"/>
            <a:ext cx="30069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6206741" y="5029200"/>
            <a:ext cx="30069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082937" y="2819400"/>
            <a:ext cx="116413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082936" y="3857626"/>
            <a:ext cx="116413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3082935" y="4819650"/>
            <a:ext cx="116413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81978" y="1991985"/>
            <a:ext cx="1083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Different </a:t>
            </a:r>
          </a:p>
          <a:p>
            <a:r>
              <a:rPr lang="en-US" dirty="0" smtClean="0"/>
              <a:t>classifiers</a:t>
            </a:r>
            <a:endParaRPr lang="en-US" dirty="0"/>
          </a:p>
        </p:txBody>
      </p:sp>
      <p:cxnSp>
        <p:nvCxnSpPr>
          <p:cNvPr id="81" name="Straight Arrow Connector 80"/>
          <p:cNvCxnSpPr/>
          <p:nvPr/>
        </p:nvCxnSpPr>
        <p:spPr>
          <a:xfrm flipH="1">
            <a:off x="1263825" y="1991985"/>
            <a:ext cx="1336" cy="6463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3107517" y="1991985"/>
            <a:ext cx="1070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Different </a:t>
            </a:r>
          </a:p>
          <a:p>
            <a:r>
              <a:rPr lang="en-US" dirty="0" smtClean="0"/>
              <a:t>examples</a:t>
            </a:r>
            <a:endParaRPr lang="en-US" dirty="0"/>
          </a:p>
        </p:txBody>
      </p:sp>
      <p:cxnSp>
        <p:nvCxnSpPr>
          <p:cNvPr id="85" name="Straight Arrow Connector 84"/>
          <p:cNvCxnSpPr/>
          <p:nvPr/>
        </p:nvCxnSpPr>
        <p:spPr>
          <a:xfrm flipH="1">
            <a:off x="4189365" y="1991985"/>
            <a:ext cx="1336" cy="6463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00775" y="4991158"/>
            <a:ext cx="1083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Different </a:t>
            </a:r>
          </a:p>
          <a:p>
            <a:r>
              <a:rPr lang="en-US" dirty="0" smtClean="0"/>
              <a:t>classifiers</a:t>
            </a:r>
            <a:endParaRPr lang="en-US" dirty="0"/>
          </a:p>
        </p:txBody>
      </p:sp>
      <p:cxnSp>
        <p:nvCxnSpPr>
          <p:cNvPr id="87" name="Straight Arrow Connector 86"/>
          <p:cNvCxnSpPr/>
          <p:nvPr/>
        </p:nvCxnSpPr>
        <p:spPr>
          <a:xfrm flipH="1">
            <a:off x="1282623" y="4991158"/>
            <a:ext cx="1336" cy="6463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3107517" y="4959428"/>
            <a:ext cx="1070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Different </a:t>
            </a:r>
          </a:p>
          <a:p>
            <a:r>
              <a:rPr lang="en-US" dirty="0" smtClean="0"/>
              <a:t>examples</a:t>
            </a:r>
            <a:endParaRPr lang="en-US" dirty="0"/>
          </a:p>
        </p:txBody>
      </p:sp>
      <p:cxnSp>
        <p:nvCxnSpPr>
          <p:cNvPr id="89" name="Straight Arrow Connector 88"/>
          <p:cNvCxnSpPr/>
          <p:nvPr/>
        </p:nvCxnSpPr>
        <p:spPr>
          <a:xfrm flipH="1">
            <a:off x="4189365" y="4959428"/>
            <a:ext cx="1336" cy="6463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108390" y="5943616"/>
            <a:ext cx="4835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featureSort</a:t>
            </a:r>
            <a:r>
              <a:rPr lang="en-US" dirty="0" smtClean="0"/>
              <a:t> is only for </a:t>
            </a:r>
            <a:r>
              <a:rPr lang="en-US" dirty="0" smtClean="0">
                <a:solidFill>
                  <a:srgbClr val="FF0000"/>
                </a:solidFill>
              </a:rPr>
              <a:t>ONE classifier </a:t>
            </a:r>
            <a:r>
              <a:rPr lang="en-US" dirty="0" smtClean="0"/>
              <a:t>at a time.</a:t>
            </a:r>
          </a:p>
          <a:p>
            <a:r>
              <a:rPr lang="en-US" dirty="0" smtClean="0"/>
              <a:t>It produces </a:t>
            </a:r>
            <a:r>
              <a:rPr lang="en-US" dirty="0" err="1" smtClean="0">
                <a:solidFill>
                  <a:srgbClr val="0033CC"/>
                </a:solidFill>
              </a:rPr>
              <a:t>featureSortIdx</a:t>
            </a:r>
            <a:r>
              <a:rPr lang="en-US" dirty="0" smtClean="0"/>
              <a:t>, which is what </a:t>
            </a:r>
            <a:r>
              <a:rPr lang="en-US" dirty="0" smtClean="0">
                <a:solidFill>
                  <a:srgbClr val="0033CC"/>
                </a:solidFill>
              </a:rPr>
              <a:t>is USED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18" name="Straight Arrow Connector 17"/>
          <p:cNvCxnSpPr>
            <a:endCxn id="16" idx="2"/>
          </p:cNvCxnSpPr>
          <p:nvPr/>
        </p:nvCxnSpPr>
        <p:spPr>
          <a:xfrm flipH="1">
            <a:off x="7640656" y="2747712"/>
            <a:ext cx="29152" cy="145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532458" y="4230452"/>
            <a:ext cx="45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84969" y="4590887"/>
            <a:ext cx="1607876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 is the index of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the </a:t>
            </a:r>
            <a:r>
              <a:rPr lang="en-US" dirty="0" err="1" smtClean="0">
                <a:solidFill>
                  <a:srgbClr val="FF0000"/>
                </a:solidFill>
              </a:rPr>
              <a:t>ith</a:t>
            </a:r>
            <a:r>
              <a:rPr lang="en-US" dirty="0" smtClean="0">
                <a:solidFill>
                  <a:srgbClr val="FF0000"/>
                </a:solidFill>
              </a:rPr>
              <a:t> feature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in their sorted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order.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71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findBestThreshold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you write it</a:t>
            </a:r>
          </a:p>
          <a:p>
            <a:r>
              <a:rPr lang="en-US" dirty="0" smtClean="0"/>
              <a:t>It is called by </a:t>
            </a:r>
            <a:r>
              <a:rPr lang="en-US" dirty="0" err="1" smtClean="0"/>
              <a:t>AdaBoost</a:t>
            </a:r>
            <a:r>
              <a:rPr lang="en-US" dirty="0" smtClean="0"/>
              <a:t> with a candidate classifier</a:t>
            </a:r>
          </a:p>
          <a:p>
            <a:r>
              <a:rPr lang="en-US" dirty="0" smtClean="0"/>
              <a:t>It is given the sort index which indexes into</a:t>
            </a:r>
          </a:p>
          <a:p>
            <a:pPr marL="857250" lvl="1" indent="-457200">
              <a:spcBef>
                <a:spcPts val="0"/>
              </a:spcBef>
              <a:buFontTx/>
              <a:buChar char="-"/>
            </a:pPr>
            <a:r>
              <a:rPr lang="en-US" dirty="0" smtClean="0"/>
              <a:t>features </a:t>
            </a:r>
          </a:p>
          <a:p>
            <a:pPr marL="857250" lvl="1" indent="-457200">
              <a:spcBef>
                <a:spcPts val="0"/>
              </a:spcBef>
              <a:buFontTx/>
              <a:buChar char="-"/>
            </a:pPr>
            <a:r>
              <a:rPr lang="en-US" dirty="0" smtClean="0"/>
              <a:t>weights</a:t>
            </a:r>
          </a:p>
          <a:p>
            <a:pPr marL="857250" lvl="1" indent="-457200">
              <a:spcBef>
                <a:spcPts val="0"/>
              </a:spcBef>
              <a:buFontTx/>
              <a:buChar char="-"/>
            </a:pPr>
            <a:r>
              <a:rPr lang="en-US" dirty="0" smtClean="0"/>
              <a:t>training labels</a:t>
            </a:r>
          </a:p>
          <a:p>
            <a:r>
              <a:rPr lang="en-US" dirty="0" smtClean="0"/>
              <a:t>Use it to go through the training samples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smtClean="0">
                <a:solidFill>
                  <a:srgbClr val="FF0000"/>
                </a:solidFill>
              </a:rPr>
              <a:t>(in sorted order),</a:t>
            </a:r>
            <a:r>
              <a:rPr lang="en-US" dirty="0" smtClean="0"/>
              <a:t> compute error for the classifier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using the formula from the lecture.</a:t>
            </a:r>
          </a:p>
          <a:p>
            <a:r>
              <a:rPr lang="en-US" dirty="0" smtClean="0"/>
              <a:t>Return </a:t>
            </a:r>
            <a:r>
              <a:rPr lang="en-US" dirty="0" smtClean="0">
                <a:solidFill>
                  <a:srgbClr val="0033CC"/>
                </a:solidFill>
              </a:rPr>
              <a:t>threshold, classifier weight, and polarity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6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Sort Index: Example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2133600"/>
            <a:ext cx="121199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samples</a:t>
            </a:r>
          </a:p>
          <a:p>
            <a:r>
              <a:rPr lang="en-US" sz="2400" dirty="0" smtClean="0"/>
              <a:t>labels</a:t>
            </a:r>
          </a:p>
          <a:p>
            <a:r>
              <a:rPr lang="en-US" sz="2400" dirty="0" smtClean="0"/>
              <a:t>features</a:t>
            </a:r>
          </a:p>
          <a:p>
            <a:r>
              <a:rPr lang="en-US" sz="2400" dirty="0" smtClean="0"/>
              <a:t>weights</a:t>
            </a:r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index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438400" y="2133600"/>
            <a:ext cx="3642344" cy="1569660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0        1         2         3         4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F</a:t>
            </a:r>
            <a:r>
              <a:rPr lang="en-US" sz="2400" dirty="0" smtClean="0"/>
              <a:t>        </a:t>
            </a:r>
            <a:r>
              <a:rPr lang="en-US" sz="2400" dirty="0" smtClean="0">
                <a:solidFill>
                  <a:srgbClr val="0033CC"/>
                </a:solidFill>
              </a:rPr>
              <a:t>B </a:t>
            </a:r>
            <a:r>
              <a:rPr lang="en-US" sz="2400" dirty="0" smtClean="0"/>
              <a:t>        </a:t>
            </a:r>
            <a:r>
              <a:rPr lang="en-US" sz="2400" dirty="0" smtClean="0">
                <a:solidFill>
                  <a:srgbClr val="FF0000"/>
                </a:solidFill>
              </a:rPr>
              <a:t>F</a:t>
            </a:r>
            <a:r>
              <a:rPr lang="en-US" sz="2400" dirty="0" smtClean="0"/>
              <a:t>         </a:t>
            </a:r>
            <a:r>
              <a:rPr lang="en-US" sz="2400" dirty="0" smtClean="0">
                <a:solidFill>
                  <a:srgbClr val="0033CC"/>
                </a:solidFill>
              </a:rPr>
              <a:t>B</a:t>
            </a:r>
            <a:r>
              <a:rPr lang="en-US" sz="2400" dirty="0" smtClean="0"/>
              <a:t>         </a:t>
            </a:r>
            <a:r>
              <a:rPr lang="en-US" sz="2400" dirty="0" err="1" smtClean="0">
                <a:solidFill>
                  <a:srgbClr val="0033CC"/>
                </a:solidFill>
              </a:rPr>
              <a:t>B</a:t>
            </a:r>
            <a:endParaRPr lang="en-US" sz="2400" dirty="0" smtClean="0">
              <a:solidFill>
                <a:srgbClr val="0033CC"/>
              </a:solidFill>
            </a:endParaRPr>
          </a:p>
          <a:p>
            <a:pPr marL="457200" indent="-457200">
              <a:buAutoNum type="arabicPlain" startAt="6"/>
            </a:pPr>
            <a:r>
              <a:rPr lang="en-US" sz="2400" dirty="0" smtClean="0"/>
              <a:t>    3        10       2          1</a:t>
            </a:r>
          </a:p>
          <a:p>
            <a:r>
              <a:rPr lang="en-US" sz="2400" dirty="0" smtClean="0"/>
              <a:t>1/5   1/5    1/5     1/5      1/5 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510125" y="4343416"/>
            <a:ext cx="3305713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4        3        1          0        2</a:t>
            </a:r>
            <a:endParaRPr lang="en-US" sz="2400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2684929" y="4066417"/>
            <a:ext cx="0" cy="2769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684937" y="4066401"/>
            <a:ext cx="295387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638800" y="3703264"/>
            <a:ext cx="0" cy="36314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352800" y="3884830"/>
            <a:ext cx="0" cy="458570"/>
          </a:xfrm>
          <a:prstGeom prst="line">
            <a:avLst/>
          </a:prstGeom>
          <a:ln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352800" y="3884830"/>
            <a:ext cx="1447800" cy="0"/>
          </a:xfrm>
          <a:prstGeom prst="line">
            <a:avLst/>
          </a:prstGeom>
          <a:ln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800600" y="3581400"/>
            <a:ext cx="0" cy="303430"/>
          </a:xfrm>
          <a:prstGeom prst="straightConnector1">
            <a:avLst/>
          </a:prstGeom>
          <a:ln>
            <a:solidFill>
              <a:srgbClr val="00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705600" y="2286000"/>
            <a:ext cx="229838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 feature values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are for one particular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feature (classifier).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The index tells you the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sorted order of the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features.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510120" y="4419616"/>
            <a:ext cx="309283" cy="3854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448284" y="2133616"/>
            <a:ext cx="309283" cy="3854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5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228600"/>
            <a:ext cx="7162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3200" dirty="0" smtClean="0">
                <a:solidFill>
                  <a:srgbClr val="0033CC"/>
                </a:solidFill>
                <a:latin typeface="Trebuchet MS"/>
              </a:rPr>
              <a:t>REVIEW: </a:t>
            </a:r>
            <a:r>
              <a:rPr lang="en-US" sz="3200" dirty="0" smtClean="0">
                <a:solidFill>
                  <a:srgbClr val="000000"/>
                </a:solidFill>
                <a:latin typeface="Trebuchet MS"/>
              </a:rPr>
              <a:t>Picking </a:t>
            </a:r>
            <a:r>
              <a:rPr lang="en-US" sz="3200" dirty="0">
                <a:solidFill>
                  <a:srgbClr val="000000"/>
                </a:solidFill>
                <a:latin typeface="Trebuchet MS"/>
              </a:rPr>
              <a:t>the </a:t>
            </a:r>
            <a:r>
              <a:rPr lang="en-US" sz="3200" dirty="0" smtClean="0">
                <a:solidFill>
                  <a:srgbClr val="000000"/>
                </a:solidFill>
                <a:latin typeface="Trebuchet MS"/>
              </a:rPr>
              <a:t>threshold for the best </a:t>
            </a:r>
            <a:r>
              <a:rPr lang="en-US" sz="3200" dirty="0">
                <a:solidFill>
                  <a:srgbClr val="000000"/>
                </a:solidFill>
                <a:latin typeface="Trebuchet MS"/>
              </a:rPr>
              <a:t>classifier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360631" y="3669268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dirty="0">
                <a:solidFill>
                  <a:srgbClr val="000000"/>
                </a:solidFill>
                <a:latin typeface="Trebuchet MS"/>
              </a:rPr>
              <a:t>At each </a:t>
            </a:r>
            <a:r>
              <a:rPr lang="en-US" dirty="0" smtClean="0">
                <a:solidFill>
                  <a:srgbClr val="000000"/>
                </a:solidFill>
                <a:latin typeface="Trebuchet MS"/>
              </a:rPr>
              <a:t>sample, add weight to FS or BG and compute:</a:t>
            </a:r>
            <a:endParaRPr lang="en-US" dirty="0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56129" y="5010834"/>
            <a:ext cx="7010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dirty="0">
                <a:solidFill>
                  <a:srgbClr val="000000"/>
                </a:solidFill>
                <a:latin typeface="Trebuchet MS"/>
              </a:rPr>
              <a:t>Find the minimum value of </a:t>
            </a:r>
            <a:r>
              <a:rPr lang="en-US" sz="2400" dirty="0" smtClean="0">
                <a:solidFill>
                  <a:srgbClr val="000000"/>
                </a:solidFill>
                <a:latin typeface="Script MT Bold" panose="03040602040607080904" pitchFamily="66" charset="0"/>
              </a:rPr>
              <a:t>e</a:t>
            </a:r>
            <a:r>
              <a:rPr lang="en-US" dirty="0" smtClean="0">
                <a:solidFill>
                  <a:srgbClr val="000000"/>
                </a:solidFill>
                <a:latin typeface="Trebuchet MS"/>
              </a:rPr>
              <a:t>, </a:t>
            </a:r>
            <a:r>
              <a:rPr lang="en-US" dirty="0">
                <a:solidFill>
                  <a:srgbClr val="000000"/>
                </a:solidFill>
                <a:latin typeface="Trebuchet MS"/>
              </a:rPr>
              <a:t>and use the </a:t>
            </a:r>
            <a:r>
              <a:rPr lang="en-US" dirty="0" smtClean="0">
                <a:solidFill>
                  <a:srgbClr val="000000"/>
                </a:solidFill>
                <a:latin typeface="Trebuchet MS"/>
              </a:rPr>
              <a:t>feature value </a:t>
            </a:r>
            <a:r>
              <a:rPr lang="en-US" dirty="0">
                <a:solidFill>
                  <a:srgbClr val="000000"/>
                </a:solidFill>
                <a:latin typeface="Trebuchet MS"/>
              </a:rPr>
              <a:t>of the corresponding sample as the threshold.  </a:t>
            </a:r>
            <a:endParaRPr lang="en-US" dirty="0" smtClean="0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5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396" y="4098707"/>
            <a:ext cx="315269" cy="443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38ED-CFD4-4439-98B5-D554D0B40B4D}" type="slidenum">
              <a:rPr lang="en-US" smtClean="0">
                <a:solidFill>
                  <a:srgbClr val="000000"/>
                </a:solidFill>
                <a:latin typeface="Arial"/>
              </a:rPr>
              <a:pPr/>
              <a:t>15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1" y="1243801"/>
            <a:ext cx="7642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 features for the training samples are actually </a:t>
            </a:r>
            <a:r>
              <a:rPr lang="en-US" b="1" dirty="0" smtClean="0">
                <a:solidFill>
                  <a:srgbClr val="FF0000"/>
                </a:solidFill>
              </a:rPr>
              <a:t>sorted </a:t>
            </a:r>
            <a:r>
              <a:rPr lang="en-US" dirty="0" smtClean="0">
                <a:solidFill>
                  <a:srgbClr val="FF0000"/>
                </a:solidFill>
              </a:rPr>
              <a:t>in the code according to numeric value!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0608" y="1963271"/>
            <a:ext cx="690054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Algorithm: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find </a:t>
            </a:r>
            <a:r>
              <a:rPr lang="en-US" dirty="0" smtClean="0">
                <a:solidFill>
                  <a:srgbClr val="FF0000"/>
                </a:solidFill>
              </a:rPr>
              <a:t>AFS</a:t>
            </a:r>
            <a:r>
              <a:rPr lang="en-US" dirty="0" smtClean="0"/>
              <a:t>, the sum of the weights of all the face samples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find </a:t>
            </a:r>
            <a:r>
              <a:rPr lang="en-US" dirty="0" smtClean="0">
                <a:solidFill>
                  <a:srgbClr val="3506BA"/>
                </a:solidFill>
              </a:rPr>
              <a:t>ABG</a:t>
            </a:r>
            <a:r>
              <a:rPr lang="en-US" dirty="0" smtClean="0"/>
              <a:t>, the sum of the weights of all the background samples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set to zero </a:t>
            </a:r>
            <a:r>
              <a:rPr lang="en-US" dirty="0" smtClean="0">
                <a:solidFill>
                  <a:srgbClr val="FF0000"/>
                </a:solidFill>
              </a:rPr>
              <a:t>FS</a:t>
            </a:r>
            <a:r>
              <a:rPr lang="en-US" dirty="0" smtClean="0"/>
              <a:t>, the sum of the weights of face samples so far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set to zero </a:t>
            </a:r>
            <a:r>
              <a:rPr lang="en-US" dirty="0" smtClean="0">
                <a:solidFill>
                  <a:srgbClr val="3506BA"/>
                </a:solidFill>
              </a:rPr>
              <a:t>BG</a:t>
            </a:r>
            <a:r>
              <a:rPr lang="en-US" dirty="0" smtClean="0"/>
              <a:t>, the sum of the weights of background samples so far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go through each sample s in a loop </a:t>
            </a:r>
            <a:r>
              <a:rPr lang="en-US" dirty="0" smtClean="0">
                <a:solidFill>
                  <a:srgbClr val="7030A0"/>
                </a:solidFill>
              </a:rPr>
              <a:t>IN THE SORTED ORDER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18707" y="4080123"/>
            <a:ext cx="5096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= min (</a:t>
            </a:r>
            <a:r>
              <a:rPr lang="en-US" sz="2400" dirty="0" smtClean="0">
                <a:solidFill>
                  <a:srgbClr val="3506BA"/>
                </a:solidFill>
              </a:rPr>
              <a:t>BG</a:t>
            </a:r>
            <a:r>
              <a:rPr lang="en-US" sz="2400" dirty="0" smtClean="0"/>
              <a:t> + (</a:t>
            </a:r>
            <a:r>
              <a:rPr lang="en-US" sz="2400" dirty="0" smtClean="0">
                <a:solidFill>
                  <a:srgbClr val="FF0000"/>
                </a:solidFill>
              </a:rPr>
              <a:t>AFS</a:t>
            </a:r>
            <a:r>
              <a:rPr lang="en-US" sz="2400" dirty="0" smtClean="0"/>
              <a:t> – </a:t>
            </a:r>
            <a:r>
              <a:rPr lang="en-US" sz="2400" dirty="0" smtClean="0">
                <a:solidFill>
                  <a:srgbClr val="FF0000"/>
                </a:solidFill>
              </a:rPr>
              <a:t>FS</a:t>
            </a:r>
            <a:r>
              <a:rPr lang="en-US" sz="2400" dirty="0" smtClean="0"/>
              <a:t>), </a:t>
            </a:r>
            <a:r>
              <a:rPr lang="en-US" sz="2400" dirty="0" smtClean="0">
                <a:solidFill>
                  <a:srgbClr val="FF0000"/>
                </a:solidFill>
              </a:rPr>
              <a:t>FS</a:t>
            </a:r>
            <a:r>
              <a:rPr lang="en-US" sz="2400" dirty="0" smtClean="0"/>
              <a:t> + (</a:t>
            </a:r>
            <a:r>
              <a:rPr lang="en-US" sz="2400" dirty="0" smtClean="0">
                <a:solidFill>
                  <a:srgbClr val="3506BA"/>
                </a:solidFill>
              </a:rPr>
              <a:t>ABG</a:t>
            </a:r>
            <a:r>
              <a:rPr lang="en-US" sz="2400" dirty="0" smtClean="0"/>
              <a:t> – </a:t>
            </a:r>
            <a:r>
              <a:rPr lang="en-US" sz="2400" dirty="0" smtClean="0">
                <a:solidFill>
                  <a:srgbClr val="3506BA"/>
                </a:solidFill>
              </a:rPr>
              <a:t>BG</a:t>
            </a:r>
            <a:r>
              <a:rPr lang="en-US" sz="2400" dirty="0" smtClean="0"/>
              <a:t>))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454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the Polarity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50584" y="1499358"/>
            <a:ext cx="57290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error = min (</a:t>
            </a:r>
            <a:r>
              <a:rPr lang="en-US" sz="2400" dirty="0">
                <a:solidFill>
                  <a:srgbClr val="3506BA"/>
                </a:solidFill>
              </a:rPr>
              <a:t>BG</a:t>
            </a:r>
            <a:r>
              <a:rPr lang="en-US" sz="2400" dirty="0"/>
              <a:t> + (</a:t>
            </a:r>
            <a:r>
              <a:rPr lang="en-US" sz="2400" dirty="0">
                <a:solidFill>
                  <a:srgbClr val="FF0000"/>
                </a:solidFill>
              </a:rPr>
              <a:t>AFS</a:t>
            </a:r>
            <a:r>
              <a:rPr lang="en-US" sz="2400" dirty="0"/>
              <a:t> – </a:t>
            </a:r>
            <a:r>
              <a:rPr lang="en-US" sz="2400" dirty="0">
                <a:solidFill>
                  <a:srgbClr val="FF0000"/>
                </a:solidFill>
              </a:rPr>
              <a:t>FS</a:t>
            </a:r>
            <a:r>
              <a:rPr lang="en-US" sz="2400" dirty="0"/>
              <a:t>), </a:t>
            </a:r>
            <a:r>
              <a:rPr lang="en-US" sz="2400" dirty="0">
                <a:solidFill>
                  <a:srgbClr val="FF0000"/>
                </a:solidFill>
              </a:rPr>
              <a:t>FS</a:t>
            </a:r>
            <a:r>
              <a:rPr lang="en-US" sz="2400" dirty="0"/>
              <a:t> + (</a:t>
            </a:r>
            <a:r>
              <a:rPr lang="en-US" sz="2400" dirty="0">
                <a:solidFill>
                  <a:srgbClr val="3506BA"/>
                </a:solidFill>
              </a:rPr>
              <a:t>ABG</a:t>
            </a:r>
            <a:r>
              <a:rPr lang="en-US" sz="2400" dirty="0"/>
              <a:t> –</a:t>
            </a:r>
            <a:r>
              <a:rPr lang="en-US" sz="2400" dirty="0">
                <a:solidFill>
                  <a:srgbClr val="3506BA"/>
                </a:solidFill>
              </a:rPr>
              <a:t>BG</a:t>
            </a:r>
            <a:r>
              <a:rPr lang="en-US" sz="2400" dirty="0" smtClean="0"/>
              <a:t>))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            left                         right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524011" y="5715016"/>
            <a:ext cx="47525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When left &lt; right, set polarity to 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Else set polarity to 1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232654" y="2743200"/>
            <a:ext cx="66924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506BA"/>
                </a:solidFill>
              </a:rPr>
              <a:t>left</a:t>
            </a:r>
            <a:r>
              <a:rPr lang="en-US" dirty="0" smtClean="0"/>
              <a:t> </a:t>
            </a:r>
            <a:r>
              <a:rPr lang="en-US" dirty="0"/>
              <a:t>is the number of background patches so far plus the number</a:t>
            </a:r>
          </a:p>
          <a:p>
            <a:r>
              <a:rPr lang="en-US" dirty="0"/>
              <a:t>     of faces yet to be encountered.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right</a:t>
            </a:r>
            <a:r>
              <a:rPr lang="en-US" dirty="0" smtClean="0"/>
              <a:t> </a:t>
            </a:r>
            <a:r>
              <a:rPr lang="en-US" dirty="0"/>
              <a:t>is the number of faces so far plus the number of background</a:t>
            </a:r>
          </a:p>
          <a:p>
            <a:r>
              <a:rPr lang="en-US" dirty="0"/>
              <a:t>     patches yet to be encountered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98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Threshold and Polarity Example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1348770"/>
            <a:ext cx="1042914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samples</a:t>
            </a:r>
          </a:p>
          <a:p>
            <a:r>
              <a:rPr lang="en-US" sz="2000" dirty="0" smtClean="0"/>
              <a:t>labels</a:t>
            </a:r>
          </a:p>
          <a:p>
            <a:r>
              <a:rPr lang="en-US" sz="2000" dirty="0" smtClean="0"/>
              <a:t>features</a:t>
            </a:r>
          </a:p>
          <a:p>
            <a:r>
              <a:rPr lang="en-US" sz="2000" dirty="0" smtClean="0"/>
              <a:t>weight</a:t>
            </a:r>
            <a:endParaRPr lang="en-US" sz="2000" dirty="0"/>
          </a:p>
          <a:p>
            <a:r>
              <a:rPr lang="en-US" sz="2000" dirty="0" smtClean="0"/>
              <a:t>index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438411" y="1348770"/>
            <a:ext cx="3018775" cy="1631216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0        1         2         3         4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F</a:t>
            </a:r>
            <a:r>
              <a:rPr lang="en-US" sz="2000" dirty="0" smtClean="0"/>
              <a:t>        </a:t>
            </a:r>
            <a:r>
              <a:rPr lang="en-US" sz="2000" dirty="0" smtClean="0">
                <a:solidFill>
                  <a:srgbClr val="0033CC"/>
                </a:solidFill>
              </a:rPr>
              <a:t>B </a:t>
            </a:r>
            <a:r>
              <a:rPr lang="en-US" sz="2000" dirty="0" smtClean="0"/>
              <a:t>        </a:t>
            </a:r>
            <a:r>
              <a:rPr lang="en-US" sz="2000" dirty="0" smtClean="0">
                <a:solidFill>
                  <a:srgbClr val="FF0000"/>
                </a:solidFill>
              </a:rPr>
              <a:t>F</a:t>
            </a:r>
            <a:r>
              <a:rPr lang="en-US" sz="2000" dirty="0" smtClean="0"/>
              <a:t>         </a:t>
            </a:r>
            <a:r>
              <a:rPr lang="en-US" sz="2000" dirty="0" smtClean="0">
                <a:solidFill>
                  <a:srgbClr val="0033CC"/>
                </a:solidFill>
              </a:rPr>
              <a:t>B</a:t>
            </a:r>
            <a:r>
              <a:rPr lang="en-US" sz="2000" dirty="0" smtClean="0"/>
              <a:t>         </a:t>
            </a:r>
            <a:r>
              <a:rPr lang="en-US" sz="2000" dirty="0" err="1" smtClean="0">
                <a:solidFill>
                  <a:srgbClr val="0033CC"/>
                </a:solidFill>
              </a:rPr>
              <a:t>B</a:t>
            </a:r>
            <a:endParaRPr lang="en-US" sz="2000" dirty="0" smtClean="0">
              <a:solidFill>
                <a:srgbClr val="0033CC"/>
              </a:solidFill>
            </a:endParaRPr>
          </a:p>
          <a:p>
            <a:pPr marL="457200" indent="-457200">
              <a:buAutoNum type="arabicPlain" startAt="6"/>
            </a:pPr>
            <a:r>
              <a:rPr lang="en-US" sz="2000" dirty="0" smtClean="0"/>
              <a:t>    3        10       2        1</a:t>
            </a:r>
          </a:p>
          <a:p>
            <a:r>
              <a:rPr lang="en-US" sz="2000" dirty="0" smtClean="0"/>
              <a:t>1/5   1/5    1/5     1/5      1/5</a:t>
            </a:r>
          </a:p>
          <a:p>
            <a:r>
              <a:rPr lang="en-US" sz="2000" dirty="0" smtClean="0"/>
              <a:t>4        3          1        0          2 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583" y="709008"/>
            <a:ext cx="5859463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943600" y="1524016"/>
            <a:ext cx="17826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initialize</a:t>
            </a:r>
          </a:p>
          <a:p>
            <a:r>
              <a:rPr lang="en-US" dirty="0" smtClean="0"/>
              <a:t>AFS = 0</a:t>
            </a:r>
          </a:p>
          <a:p>
            <a:r>
              <a:rPr lang="en-US" dirty="0" smtClean="0"/>
              <a:t>ABG = 0</a:t>
            </a:r>
          </a:p>
          <a:p>
            <a:r>
              <a:rPr lang="en-US" dirty="0" err="1" smtClean="0"/>
              <a:t>besterr</a:t>
            </a:r>
            <a:r>
              <a:rPr lang="en-US" dirty="0" smtClean="0"/>
              <a:t> = 999999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80046" y="3168134"/>
            <a:ext cx="5677132" cy="369332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AFS becomes sum of face sample weights = 2/5; ABG = 3/5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3038" y="3777734"/>
            <a:ext cx="4626138" cy="923330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step 0: </a:t>
            </a:r>
            <a:r>
              <a:rPr lang="en-US" dirty="0" smtClean="0"/>
              <a:t> </a:t>
            </a:r>
            <a:r>
              <a:rPr lang="en-US" dirty="0" err="1" smtClean="0"/>
              <a:t>idx</a:t>
            </a:r>
            <a:r>
              <a:rPr lang="en-US" dirty="0" smtClean="0"/>
              <a:t> = 4; FS stays 0; BG = 1/5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error = min(1/5 + (2/5-0), 0 + (3/5-1/5))= 2/5</a:t>
            </a:r>
          </a:p>
          <a:p>
            <a:r>
              <a:rPr lang="en-US" dirty="0" err="1" smtClean="0"/>
              <a:t>besterr</a:t>
            </a:r>
            <a:r>
              <a:rPr lang="en-US" dirty="0" smtClean="0"/>
              <a:t> = 2/5; </a:t>
            </a:r>
            <a:r>
              <a:rPr lang="en-US" dirty="0" err="1" smtClean="0"/>
              <a:t>bestpolarity</a:t>
            </a:r>
            <a:r>
              <a:rPr lang="en-US" dirty="0" smtClean="0"/>
              <a:t> = 1; </a:t>
            </a:r>
            <a:r>
              <a:rPr lang="en-US" dirty="0" err="1" smtClean="0"/>
              <a:t>bestthreshold</a:t>
            </a:r>
            <a:r>
              <a:rPr lang="en-US" dirty="0" smtClean="0"/>
              <a:t>=1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3038" y="5105400"/>
            <a:ext cx="4626138" cy="923330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step </a:t>
            </a:r>
            <a:r>
              <a:rPr lang="en-US" dirty="0" smtClean="0">
                <a:solidFill>
                  <a:srgbClr val="FF0000"/>
                </a:solidFill>
              </a:rPr>
              <a:t>1: </a:t>
            </a:r>
            <a:r>
              <a:rPr lang="en-US" dirty="0" smtClean="0"/>
              <a:t> </a:t>
            </a:r>
            <a:r>
              <a:rPr lang="en-US" dirty="0" err="1"/>
              <a:t>idx</a:t>
            </a:r>
            <a:r>
              <a:rPr lang="en-US" dirty="0"/>
              <a:t> = </a:t>
            </a:r>
            <a:r>
              <a:rPr lang="en-US" dirty="0" smtClean="0"/>
              <a:t>3; </a:t>
            </a:r>
            <a:r>
              <a:rPr lang="en-US" dirty="0"/>
              <a:t>FS stays 0; BG = </a:t>
            </a:r>
            <a:r>
              <a:rPr lang="en-US" dirty="0" smtClean="0"/>
              <a:t>2/5</a:t>
            </a:r>
            <a:endParaRPr lang="en-US" dirty="0"/>
          </a:p>
          <a:p>
            <a:r>
              <a:rPr lang="en-US" dirty="0">
                <a:solidFill>
                  <a:srgbClr val="7030A0"/>
                </a:solidFill>
              </a:rPr>
              <a:t>error = </a:t>
            </a:r>
            <a:r>
              <a:rPr lang="en-US" dirty="0" smtClean="0">
                <a:solidFill>
                  <a:srgbClr val="7030A0"/>
                </a:solidFill>
              </a:rPr>
              <a:t>min(2/5 </a:t>
            </a:r>
            <a:r>
              <a:rPr lang="en-US" dirty="0">
                <a:solidFill>
                  <a:srgbClr val="7030A0"/>
                </a:solidFill>
              </a:rPr>
              <a:t>+ (2/5-0</a:t>
            </a:r>
            <a:r>
              <a:rPr lang="en-US" dirty="0" smtClean="0">
                <a:solidFill>
                  <a:srgbClr val="7030A0"/>
                </a:solidFill>
              </a:rPr>
              <a:t>), 0 </a:t>
            </a:r>
            <a:r>
              <a:rPr lang="en-US" dirty="0">
                <a:solidFill>
                  <a:srgbClr val="7030A0"/>
                </a:solidFill>
              </a:rPr>
              <a:t>+ (</a:t>
            </a:r>
            <a:r>
              <a:rPr lang="en-US" dirty="0" smtClean="0">
                <a:solidFill>
                  <a:srgbClr val="7030A0"/>
                </a:solidFill>
              </a:rPr>
              <a:t>3/5-2/5</a:t>
            </a:r>
            <a:r>
              <a:rPr lang="en-US" dirty="0">
                <a:solidFill>
                  <a:srgbClr val="7030A0"/>
                </a:solidFill>
              </a:rPr>
              <a:t>))= </a:t>
            </a:r>
            <a:r>
              <a:rPr lang="en-US" dirty="0" smtClean="0">
                <a:solidFill>
                  <a:srgbClr val="7030A0"/>
                </a:solidFill>
              </a:rPr>
              <a:t>1/5</a:t>
            </a:r>
            <a:endParaRPr lang="en-US" dirty="0">
              <a:solidFill>
                <a:srgbClr val="7030A0"/>
              </a:solidFill>
            </a:endParaRPr>
          </a:p>
          <a:p>
            <a:r>
              <a:rPr lang="en-US" dirty="0" err="1"/>
              <a:t>besterr</a:t>
            </a:r>
            <a:r>
              <a:rPr lang="en-US" dirty="0"/>
              <a:t> = 1/5; </a:t>
            </a:r>
            <a:r>
              <a:rPr lang="en-US" dirty="0" err="1"/>
              <a:t>bestpolarity</a:t>
            </a:r>
            <a:r>
              <a:rPr lang="en-US" dirty="0"/>
              <a:t> = 1; </a:t>
            </a:r>
            <a:r>
              <a:rPr lang="en-US" dirty="0" err="1" smtClean="0"/>
              <a:t>bestthreshold</a:t>
            </a:r>
            <a:r>
              <a:rPr lang="en-US" dirty="0" smtClean="0"/>
              <a:t>=2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438411" y="2667000"/>
            <a:ext cx="3018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029200" y="2057400"/>
            <a:ext cx="218624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512521" y="2667000"/>
            <a:ext cx="218624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16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Threshold and Polarity Example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1348770"/>
            <a:ext cx="1042914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samples</a:t>
            </a:r>
          </a:p>
          <a:p>
            <a:r>
              <a:rPr lang="en-US" sz="2000" dirty="0" smtClean="0"/>
              <a:t>labels</a:t>
            </a:r>
          </a:p>
          <a:p>
            <a:r>
              <a:rPr lang="en-US" sz="2000" dirty="0" smtClean="0"/>
              <a:t>features</a:t>
            </a:r>
          </a:p>
          <a:p>
            <a:r>
              <a:rPr lang="en-US" sz="2000" dirty="0" smtClean="0"/>
              <a:t>weight</a:t>
            </a:r>
            <a:endParaRPr lang="en-US" sz="2000" dirty="0"/>
          </a:p>
          <a:p>
            <a:r>
              <a:rPr lang="en-US" sz="2000" dirty="0" smtClean="0"/>
              <a:t>index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438411" y="1348770"/>
            <a:ext cx="3018775" cy="1631216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0        1         2         3         4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F</a:t>
            </a:r>
            <a:r>
              <a:rPr lang="en-US" sz="2000" dirty="0" smtClean="0"/>
              <a:t>        </a:t>
            </a:r>
            <a:r>
              <a:rPr lang="en-US" sz="2000" dirty="0" smtClean="0">
                <a:solidFill>
                  <a:srgbClr val="0033CC"/>
                </a:solidFill>
              </a:rPr>
              <a:t>B </a:t>
            </a:r>
            <a:r>
              <a:rPr lang="en-US" sz="2000" dirty="0" smtClean="0"/>
              <a:t>        </a:t>
            </a:r>
            <a:r>
              <a:rPr lang="en-US" sz="2000" dirty="0" smtClean="0">
                <a:solidFill>
                  <a:srgbClr val="FF0000"/>
                </a:solidFill>
              </a:rPr>
              <a:t>F</a:t>
            </a:r>
            <a:r>
              <a:rPr lang="en-US" sz="2000" dirty="0" smtClean="0"/>
              <a:t>         </a:t>
            </a:r>
            <a:r>
              <a:rPr lang="en-US" sz="2000" dirty="0" smtClean="0">
                <a:solidFill>
                  <a:srgbClr val="0033CC"/>
                </a:solidFill>
              </a:rPr>
              <a:t>B</a:t>
            </a:r>
            <a:r>
              <a:rPr lang="en-US" sz="2000" dirty="0" smtClean="0"/>
              <a:t>         </a:t>
            </a:r>
            <a:r>
              <a:rPr lang="en-US" sz="2000" dirty="0" err="1" smtClean="0">
                <a:solidFill>
                  <a:srgbClr val="0033CC"/>
                </a:solidFill>
              </a:rPr>
              <a:t>B</a:t>
            </a:r>
            <a:endParaRPr lang="en-US" sz="2000" dirty="0" smtClean="0">
              <a:solidFill>
                <a:srgbClr val="0033CC"/>
              </a:solidFill>
            </a:endParaRPr>
          </a:p>
          <a:p>
            <a:pPr marL="457200" indent="-457200">
              <a:buAutoNum type="arabicPlain" startAt="6"/>
            </a:pPr>
            <a:r>
              <a:rPr lang="en-US" sz="2000" dirty="0" smtClean="0"/>
              <a:t>    3        10       2        1</a:t>
            </a:r>
          </a:p>
          <a:p>
            <a:r>
              <a:rPr lang="en-US" sz="2000" dirty="0" smtClean="0"/>
              <a:t>1/5   1/5    1/5     1/5      1/5</a:t>
            </a:r>
          </a:p>
          <a:p>
            <a:r>
              <a:rPr lang="en-US" sz="2000" dirty="0" smtClean="0"/>
              <a:t>4        3          1        0          2 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583" y="709008"/>
            <a:ext cx="5859463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943600" y="1524016"/>
            <a:ext cx="17826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initialize</a:t>
            </a:r>
          </a:p>
          <a:p>
            <a:r>
              <a:rPr lang="en-US" dirty="0" smtClean="0"/>
              <a:t>AFS = 0</a:t>
            </a:r>
          </a:p>
          <a:p>
            <a:r>
              <a:rPr lang="en-US" dirty="0" smtClean="0"/>
              <a:t>ABG = 0</a:t>
            </a:r>
          </a:p>
          <a:p>
            <a:r>
              <a:rPr lang="en-US" dirty="0" err="1" smtClean="0"/>
              <a:t>besterr</a:t>
            </a:r>
            <a:r>
              <a:rPr lang="en-US" dirty="0" smtClean="0"/>
              <a:t> = 999999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8" y="3124200"/>
            <a:ext cx="4419351" cy="923330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step 2: </a:t>
            </a:r>
            <a:r>
              <a:rPr lang="en-US" dirty="0" smtClean="0"/>
              <a:t> </a:t>
            </a:r>
            <a:r>
              <a:rPr lang="en-US" dirty="0" err="1" smtClean="0"/>
              <a:t>idx</a:t>
            </a:r>
            <a:r>
              <a:rPr lang="en-US" dirty="0" smtClean="0"/>
              <a:t> = 1; FS stays 0; BG = 3/5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error = min(3/5 + (2/5-0), 0 + (3/5-3/5))= 0</a:t>
            </a:r>
          </a:p>
          <a:p>
            <a:r>
              <a:rPr lang="en-US" dirty="0" err="1" smtClean="0"/>
              <a:t>besterr</a:t>
            </a:r>
            <a:r>
              <a:rPr lang="en-US" dirty="0" smtClean="0"/>
              <a:t> = 0; </a:t>
            </a:r>
            <a:r>
              <a:rPr lang="en-US" dirty="0" err="1" smtClean="0"/>
              <a:t>bestpolarity</a:t>
            </a:r>
            <a:r>
              <a:rPr lang="en-US" dirty="0" smtClean="0"/>
              <a:t> = 1; </a:t>
            </a:r>
            <a:r>
              <a:rPr lang="en-US" dirty="0" err="1" smtClean="0"/>
              <a:t>bestthreshold</a:t>
            </a:r>
            <a:r>
              <a:rPr lang="en-US" dirty="0" smtClean="0"/>
              <a:t>=3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3408" y="4191000"/>
            <a:ext cx="4791183" cy="923330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step 3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 smtClean="0"/>
              <a:t> </a:t>
            </a:r>
            <a:r>
              <a:rPr lang="en-US" dirty="0" err="1"/>
              <a:t>idx</a:t>
            </a:r>
            <a:r>
              <a:rPr lang="en-US" dirty="0"/>
              <a:t> = 0</a:t>
            </a:r>
            <a:r>
              <a:rPr lang="en-US" dirty="0" smtClean="0"/>
              <a:t>; </a:t>
            </a:r>
            <a:r>
              <a:rPr lang="en-US" dirty="0"/>
              <a:t>FS </a:t>
            </a:r>
            <a:r>
              <a:rPr lang="en-US" dirty="0" smtClean="0"/>
              <a:t>= 1/5; </a:t>
            </a:r>
            <a:r>
              <a:rPr lang="en-US" dirty="0"/>
              <a:t>BG = 3</a:t>
            </a:r>
            <a:r>
              <a:rPr lang="en-US" dirty="0" smtClean="0"/>
              <a:t>/5</a:t>
            </a:r>
            <a:endParaRPr lang="en-US" dirty="0"/>
          </a:p>
          <a:p>
            <a:r>
              <a:rPr lang="en-US" dirty="0">
                <a:solidFill>
                  <a:srgbClr val="7030A0"/>
                </a:solidFill>
              </a:rPr>
              <a:t>error = </a:t>
            </a:r>
            <a:r>
              <a:rPr lang="en-US" dirty="0" smtClean="0">
                <a:solidFill>
                  <a:srgbClr val="7030A0"/>
                </a:solidFill>
              </a:rPr>
              <a:t>min(3/5 </a:t>
            </a:r>
            <a:r>
              <a:rPr lang="en-US" dirty="0">
                <a:solidFill>
                  <a:srgbClr val="7030A0"/>
                </a:solidFill>
              </a:rPr>
              <a:t>+ (</a:t>
            </a:r>
            <a:r>
              <a:rPr lang="en-US" dirty="0" smtClean="0">
                <a:solidFill>
                  <a:srgbClr val="7030A0"/>
                </a:solidFill>
              </a:rPr>
              <a:t>2/5-1/5), 1/5 </a:t>
            </a:r>
            <a:r>
              <a:rPr lang="en-US" dirty="0">
                <a:solidFill>
                  <a:srgbClr val="7030A0"/>
                </a:solidFill>
              </a:rPr>
              <a:t>+ (</a:t>
            </a:r>
            <a:r>
              <a:rPr lang="en-US" dirty="0" smtClean="0">
                <a:solidFill>
                  <a:srgbClr val="7030A0"/>
                </a:solidFill>
              </a:rPr>
              <a:t>3/5-3/5</a:t>
            </a:r>
            <a:r>
              <a:rPr lang="en-US" dirty="0">
                <a:solidFill>
                  <a:srgbClr val="7030A0"/>
                </a:solidFill>
              </a:rPr>
              <a:t>))= </a:t>
            </a:r>
            <a:r>
              <a:rPr lang="en-US" dirty="0" smtClean="0">
                <a:solidFill>
                  <a:srgbClr val="7030A0"/>
                </a:solidFill>
              </a:rPr>
              <a:t>1/5</a:t>
            </a:r>
          </a:p>
          <a:p>
            <a:r>
              <a:rPr lang="en-US" dirty="0" smtClean="0"/>
              <a:t>NO CHANGE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8" y="5334000"/>
            <a:ext cx="4738285" cy="923330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step </a:t>
            </a:r>
            <a:r>
              <a:rPr lang="en-US" dirty="0" smtClean="0">
                <a:solidFill>
                  <a:srgbClr val="FF0000"/>
                </a:solidFill>
              </a:rPr>
              <a:t>4: </a:t>
            </a:r>
            <a:r>
              <a:rPr lang="en-US" dirty="0" smtClean="0"/>
              <a:t> </a:t>
            </a:r>
            <a:r>
              <a:rPr lang="en-US" dirty="0" err="1"/>
              <a:t>idx</a:t>
            </a:r>
            <a:r>
              <a:rPr lang="en-US" dirty="0"/>
              <a:t> = </a:t>
            </a:r>
            <a:r>
              <a:rPr lang="en-US" dirty="0" smtClean="0"/>
              <a:t>2; </a:t>
            </a:r>
            <a:r>
              <a:rPr lang="en-US" dirty="0"/>
              <a:t>FS </a:t>
            </a:r>
            <a:r>
              <a:rPr lang="en-US" dirty="0" smtClean="0"/>
              <a:t>= 2/5; </a:t>
            </a:r>
            <a:r>
              <a:rPr lang="en-US" dirty="0"/>
              <a:t>BG = </a:t>
            </a:r>
            <a:r>
              <a:rPr lang="en-US" dirty="0" smtClean="0"/>
              <a:t>3/5</a:t>
            </a:r>
            <a:endParaRPr lang="en-US" dirty="0"/>
          </a:p>
          <a:p>
            <a:r>
              <a:rPr lang="en-US" dirty="0">
                <a:solidFill>
                  <a:srgbClr val="7030A0"/>
                </a:solidFill>
              </a:rPr>
              <a:t>error = </a:t>
            </a:r>
            <a:r>
              <a:rPr lang="en-US" dirty="0" smtClean="0">
                <a:solidFill>
                  <a:srgbClr val="7030A0"/>
                </a:solidFill>
              </a:rPr>
              <a:t>min(3/5 </a:t>
            </a:r>
            <a:r>
              <a:rPr lang="en-US" dirty="0">
                <a:solidFill>
                  <a:srgbClr val="7030A0"/>
                </a:solidFill>
              </a:rPr>
              <a:t>+ (</a:t>
            </a:r>
            <a:r>
              <a:rPr lang="en-US" dirty="0" smtClean="0">
                <a:solidFill>
                  <a:srgbClr val="7030A0"/>
                </a:solidFill>
              </a:rPr>
              <a:t>2/5-2/5), 2/5+ </a:t>
            </a:r>
            <a:r>
              <a:rPr lang="en-US" dirty="0">
                <a:solidFill>
                  <a:srgbClr val="7030A0"/>
                </a:solidFill>
              </a:rPr>
              <a:t>(</a:t>
            </a:r>
            <a:r>
              <a:rPr lang="en-US" dirty="0" smtClean="0">
                <a:solidFill>
                  <a:srgbClr val="7030A0"/>
                </a:solidFill>
              </a:rPr>
              <a:t>3/5-3/5</a:t>
            </a:r>
            <a:r>
              <a:rPr lang="en-US" dirty="0">
                <a:solidFill>
                  <a:srgbClr val="7030A0"/>
                </a:solidFill>
              </a:rPr>
              <a:t>))= </a:t>
            </a:r>
            <a:r>
              <a:rPr lang="en-US" dirty="0" smtClean="0">
                <a:solidFill>
                  <a:srgbClr val="7030A0"/>
                </a:solidFill>
              </a:rPr>
              <a:t>2/5</a:t>
            </a:r>
            <a:endParaRPr lang="en-US" dirty="0">
              <a:solidFill>
                <a:srgbClr val="7030A0"/>
              </a:solidFill>
            </a:endParaRPr>
          </a:p>
          <a:p>
            <a:r>
              <a:rPr lang="en-US" dirty="0" smtClean="0"/>
              <a:t>NO CHANGE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05608" y="3585865"/>
            <a:ext cx="944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RESULT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49520" y="4069942"/>
            <a:ext cx="165622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1   2   3   6   10</a:t>
            </a:r>
            <a:endParaRPr lang="en-US" sz="20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7242905" y="4047546"/>
            <a:ext cx="0" cy="58272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705608" y="4652665"/>
            <a:ext cx="8098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 smtClean="0">
                <a:solidFill>
                  <a:srgbClr val="FF0000"/>
                </a:solidFill>
              </a:rPr>
              <a:t>θ</a:t>
            </a:r>
            <a:r>
              <a:rPr lang="en-US" sz="2000" dirty="0" smtClean="0">
                <a:solidFill>
                  <a:srgbClr val="FF0000"/>
                </a:solidFill>
              </a:rPr>
              <a:t>  &gt;  3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606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5" grpId="0" animBg="1"/>
      <p:bldP spid="10" grpId="0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AdaBoost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6"/>
            <a:ext cx="83820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Given in the code base BUT YOU NEED TO UNDERSTAND</a:t>
            </a:r>
          </a:p>
          <a:p>
            <a:r>
              <a:rPr lang="en-US" dirty="0" smtClean="0"/>
              <a:t>Starts with uniform weights on training patches</a:t>
            </a:r>
          </a:p>
          <a:p>
            <a:r>
              <a:rPr lang="en-US" dirty="0" smtClean="0"/>
              <a:t>For each weak classifier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sorts</a:t>
            </a:r>
            <a:r>
              <a:rPr lang="en-US" dirty="0" smtClean="0"/>
              <a:t> the feature values in ascending order</a:t>
            </a:r>
          </a:p>
          <a:p>
            <a:pPr lvl="1"/>
            <a:r>
              <a:rPr lang="en-US" dirty="0" smtClean="0"/>
              <a:t>results of sort go in </a:t>
            </a:r>
            <a:r>
              <a:rPr lang="en-US" dirty="0" err="1" smtClean="0"/>
              <a:t>featureSort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rgbClr val="0033CC"/>
                </a:solidFill>
              </a:rPr>
              <a:t>featureSortIdx</a:t>
            </a:r>
            <a:endParaRPr lang="en-US" dirty="0" smtClean="0">
              <a:solidFill>
                <a:srgbClr val="0033CC"/>
              </a:solidFill>
            </a:endParaRPr>
          </a:p>
          <a:p>
            <a:pPr lvl="1">
              <a:spcBef>
                <a:spcPts val="1200"/>
              </a:spcBef>
              <a:spcAft>
                <a:spcPts val="1800"/>
              </a:spcAft>
            </a:pPr>
            <a:r>
              <a:rPr lang="en-US" dirty="0" smtClean="0">
                <a:solidFill>
                  <a:srgbClr val="FF0000"/>
                </a:solidFill>
              </a:rPr>
              <a:t>selects</a:t>
            </a:r>
            <a:r>
              <a:rPr lang="en-US" dirty="0" smtClean="0"/>
              <a:t> </a:t>
            </a:r>
            <a:r>
              <a:rPr lang="en-US" dirty="0" err="1" smtClean="0"/>
              <a:t>numWeakClassifiers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weak classifiers </a:t>
            </a:r>
            <a:r>
              <a:rPr lang="en-US" dirty="0" smtClean="0"/>
              <a:t>through calling </a:t>
            </a:r>
            <a:r>
              <a:rPr lang="en-US" b="1" dirty="0" err="1" smtClean="0">
                <a:solidFill>
                  <a:srgbClr val="FF0000"/>
                </a:solidFill>
              </a:rPr>
              <a:t>FindBestClassifier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for all candidates and selecting the ones with lowest errors</a:t>
            </a:r>
          </a:p>
          <a:p>
            <a:r>
              <a:rPr lang="en-US" dirty="0" smtClean="0"/>
              <a:t>updates weights on patches in </a:t>
            </a:r>
            <a:r>
              <a:rPr lang="en-US" dirty="0" err="1" smtClean="0">
                <a:solidFill>
                  <a:srgbClr val="0033CC"/>
                </a:solidFill>
              </a:rPr>
              <a:t>dataWeights</a:t>
            </a:r>
            <a:endParaRPr lang="en-US" dirty="0" smtClean="0">
              <a:solidFill>
                <a:srgbClr val="0033CC"/>
              </a:solidFill>
            </a:endParaRPr>
          </a:p>
          <a:p>
            <a:r>
              <a:rPr lang="en-US" dirty="0" smtClean="0"/>
              <a:t>computes current total error for the training data and scores for each sample for debug purposes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99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</a:t>
            </a:r>
            <a:r>
              <a:rPr lang="en-US" dirty="0" smtClean="0"/>
              <a:t>arge number of initial </a:t>
            </a:r>
            <a:r>
              <a:rPr lang="en-US" dirty="0" smtClean="0">
                <a:solidFill>
                  <a:srgbClr val="FF0000"/>
                </a:solidFill>
              </a:rPr>
              <a:t>weak classifiers.</a:t>
            </a:r>
          </a:p>
          <a:p>
            <a:r>
              <a:rPr lang="en-US" dirty="0"/>
              <a:t>E</a:t>
            </a:r>
            <a:r>
              <a:rPr lang="en-US" dirty="0" smtClean="0"/>
              <a:t>ach weak classifier computes one </a:t>
            </a:r>
            <a:r>
              <a:rPr lang="en-US" dirty="0" smtClean="0">
                <a:solidFill>
                  <a:srgbClr val="0033CC"/>
                </a:solidFill>
              </a:rPr>
              <a:t>rectangular feature.</a:t>
            </a:r>
          </a:p>
          <a:p>
            <a:r>
              <a:rPr lang="en-US" dirty="0"/>
              <a:t>T</a:t>
            </a:r>
            <a:r>
              <a:rPr lang="en-US" dirty="0" smtClean="0"/>
              <a:t>he program computes the best </a:t>
            </a:r>
            <a:r>
              <a:rPr lang="en-US" dirty="0" smtClean="0">
                <a:solidFill>
                  <a:srgbClr val="FF0000"/>
                </a:solidFill>
              </a:rPr>
              <a:t>threshold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polarity</a:t>
            </a:r>
            <a:r>
              <a:rPr lang="en-US" dirty="0" smtClean="0"/>
              <a:t> for each weak classifier. </a:t>
            </a:r>
            <a:r>
              <a:rPr lang="en-US" dirty="0" smtClean="0">
                <a:solidFill>
                  <a:srgbClr val="FF0000"/>
                </a:solidFill>
              </a:rPr>
              <a:t>(&lt;, &gt;)</a:t>
            </a:r>
            <a:endParaRPr lang="en-US" dirty="0" smtClean="0"/>
          </a:p>
          <a:p>
            <a:r>
              <a:rPr lang="en-US" dirty="0" err="1" smtClean="0">
                <a:solidFill>
                  <a:srgbClr val="7030A0"/>
                </a:solidFill>
              </a:rPr>
              <a:t>Adaboost</a:t>
            </a:r>
            <a:r>
              <a:rPr lang="en-US" dirty="0" smtClean="0"/>
              <a:t> selects a subset of these classifiers and assigns a </a:t>
            </a:r>
            <a:r>
              <a:rPr lang="en-US" dirty="0" smtClean="0">
                <a:solidFill>
                  <a:srgbClr val="7030A0"/>
                </a:solidFill>
              </a:rPr>
              <a:t>weight</a:t>
            </a:r>
            <a:r>
              <a:rPr lang="en-US" dirty="0" smtClean="0"/>
              <a:t> to each one</a:t>
            </a:r>
          </a:p>
          <a:p>
            <a:r>
              <a:rPr lang="en-US" dirty="0" smtClean="0"/>
              <a:t>Final classifications of boxes in test images are based on a combination of the selected ones.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190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the Weights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6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Suppose a weak classifier 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/>
              <a:t> has </a:t>
            </a:r>
            <a:r>
              <a:rPr lang="en-US" dirty="0" smtClean="0">
                <a:solidFill>
                  <a:srgbClr val="FF0000"/>
                </a:solidFill>
              </a:rPr>
              <a:t>error </a:t>
            </a:r>
            <a:r>
              <a:rPr lang="en-US" dirty="0" err="1" smtClean="0">
                <a:solidFill>
                  <a:srgbClr val="FF0000"/>
                </a:solidFill>
              </a:rPr>
              <a:t>err</a:t>
            </a:r>
            <a:r>
              <a:rPr lang="en-US" baseline="-25000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weight alpha for this classifier is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l-GR" dirty="0" smtClean="0">
                <a:solidFill>
                  <a:srgbClr val="FF0000"/>
                </a:solidFill>
                <a:latin typeface="Arial"/>
                <a:cs typeface="Arial"/>
              </a:rPr>
              <a:t>α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 = ln((1-err</a:t>
            </a:r>
            <a:r>
              <a:rPr lang="en-US" baseline="-25000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)/</a:t>
            </a:r>
            <a:r>
              <a:rPr lang="en-US" dirty="0" err="1" smtClean="0">
                <a:solidFill>
                  <a:srgbClr val="FF0000"/>
                </a:solidFill>
                <a:latin typeface="Arial"/>
                <a:cs typeface="Arial"/>
              </a:rPr>
              <a:t>err</a:t>
            </a:r>
            <a:r>
              <a:rPr lang="en-US" baseline="-25000" dirty="0" err="1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The updating formula for the weight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 smtClean="0"/>
              <a:t> for classifier </a:t>
            </a:r>
            <a:r>
              <a:rPr lang="en-US" dirty="0" err="1" smtClean="0"/>
              <a:t>i</a:t>
            </a:r>
            <a:r>
              <a:rPr lang="en-US" dirty="0" smtClean="0"/>
              <a:t> is given as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w</a:t>
            </a:r>
            <a:r>
              <a:rPr lang="en-US" baseline="-25000" dirty="0" smtClean="0"/>
              <a:t>t+1,i</a:t>
            </a:r>
            <a:r>
              <a:rPr lang="en-US" dirty="0" smtClean="0"/>
              <a:t> =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t,i</a:t>
            </a:r>
            <a:r>
              <a:rPr lang="en-US" baseline="-25000" dirty="0" smtClean="0"/>
              <a:t> </a:t>
            </a:r>
            <a:r>
              <a:rPr lang="el-GR" dirty="0" smtClean="0">
                <a:latin typeface="Arial"/>
                <a:cs typeface="Arial"/>
              </a:rPr>
              <a:t>β</a:t>
            </a:r>
            <a:r>
              <a:rPr lang="en-US" baseline="-25000" dirty="0" smtClean="0">
                <a:latin typeface="Arial"/>
                <a:cs typeface="Arial"/>
              </a:rPr>
              <a:t>t</a:t>
            </a:r>
            <a:r>
              <a:rPr lang="en-US" baseline="30000" dirty="0" smtClean="0">
                <a:latin typeface="Arial"/>
                <a:cs typeface="Arial"/>
              </a:rPr>
              <a:t>1-err</a:t>
            </a:r>
            <a:endParaRPr lang="en-US" baseline="30000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33CC"/>
                </a:solidFill>
              </a:rPr>
              <a:t>where </a:t>
            </a:r>
            <a:r>
              <a:rPr lang="en-US" dirty="0" err="1" smtClean="0">
                <a:solidFill>
                  <a:srgbClr val="0033CC"/>
                </a:solidFill>
              </a:rPr>
              <a:t>err</a:t>
            </a:r>
            <a:r>
              <a:rPr lang="en-US" baseline="-25000" dirty="0" err="1" smtClean="0">
                <a:solidFill>
                  <a:srgbClr val="0033CC"/>
                </a:solidFill>
              </a:rPr>
              <a:t>i</a:t>
            </a:r>
            <a:r>
              <a:rPr lang="en-US" dirty="0" smtClean="0">
                <a:solidFill>
                  <a:srgbClr val="0033CC"/>
                </a:solidFill>
              </a:rPr>
              <a:t> = 0 if example x</a:t>
            </a:r>
            <a:r>
              <a:rPr lang="en-US" baseline="-25000" dirty="0" smtClean="0">
                <a:solidFill>
                  <a:srgbClr val="0033CC"/>
                </a:solidFill>
              </a:rPr>
              <a:t>i</a:t>
            </a:r>
            <a:r>
              <a:rPr lang="en-US" dirty="0" smtClean="0">
                <a:solidFill>
                  <a:srgbClr val="0033CC"/>
                </a:solidFill>
              </a:rPr>
              <a:t> is classified correctly else 1. </a:t>
            </a:r>
          </a:p>
          <a:p>
            <a:r>
              <a:rPr lang="en-US" dirty="0" smtClean="0"/>
              <a:t>And </a:t>
            </a:r>
            <a:r>
              <a:rPr lang="el-GR" dirty="0" smtClean="0">
                <a:latin typeface="Arial"/>
                <a:cs typeface="Arial"/>
              </a:rPr>
              <a:t>β</a:t>
            </a:r>
            <a:r>
              <a:rPr lang="en-US" baseline="-25000" dirty="0" smtClean="0">
                <a:latin typeface="Arial"/>
                <a:cs typeface="Arial"/>
              </a:rPr>
              <a:t>t</a:t>
            </a:r>
            <a:r>
              <a:rPr lang="en-US" dirty="0" smtClean="0">
                <a:latin typeface="Arial"/>
                <a:cs typeface="Arial"/>
              </a:rPr>
              <a:t> = </a:t>
            </a:r>
            <a:r>
              <a:rPr lang="en-US" dirty="0" err="1" smtClean="0">
                <a:latin typeface="Arial"/>
                <a:cs typeface="Arial"/>
              </a:rPr>
              <a:t>exp</a:t>
            </a:r>
            <a:r>
              <a:rPr lang="en-US" dirty="0" smtClean="0">
                <a:latin typeface="Arial"/>
                <a:cs typeface="Arial"/>
              </a:rPr>
              <a:t>(-</a:t>
            </a:r>
            <a:r>
              <a:rPr lang="el-GR" dirty="0" smtClean="0">
                <a:latin typeface="Arial"/>
                <a:cs typeface="Arial"/>
              </a:rPr>
              <a:t>α</a:t>
            </a:r>
            <a:r>
              <a:rPr lang="en-US" baseline="-25000" dirty="0" smtClean="0">
                <a:latin typeface="Arial"/>
                <a:cs typeface="Arial"/>
              </a:rPr>
              <a:t>t</a:t>
            </a:r>
            <a:r>
              <a:rPr lang="en-US" dirty="0" smtClean="0">
                <a:latin typeface="Arial"/>
                <a:cs typeface="Arial"/>
              </a:rPr>
              <a:t>) which is </a:t>
            </a:r>
            <a:r>
              <a:rPr lang="en-US" dirty="0" err="1" smtClean="0">
                <a:latin typeface="Arial"/>
                <a:cs typeface="Arial"/>
              </a:rPr>
              <a:t>err</a:t>
            </a:r>
            <a:r>
              <a:rPr lang="en-US" baseline="-25000" dirty="0" err="1" smtClean="0">
                <a:latin typeface="Arial"/>
                <a:cs typeface="Arial"/>
              </a:rPr>
              <a:t>i</a:t>
            </a:r>
            <a:r>
              <a:rPr lang="en-US" dirty="0" smtClean="0">
                <a:latin typeface="Arial"/>
                <a:cs typeface="Arial"/>
              </a:rPr>
              <a:t>/(1-err</a:t>
            </a:r>
            <a:r>
              <a:rPr lang="en-US" baseline="-25000" dirty="0" smtClean="0">
                <a:latin typeface="Arial"/>
                <a:cs typeface="Arial"/>
              </a:rPr>
              <a:t>i</a:t>
            </a:r>
            <a:r>
              <a:rPr lang="en-US" dirty="0" smtClean="0">
                <a:latin typeface="Arial"/>
                <a:cs typeface="Arial"/>
              </a:rPr>
              <a:t>)</a:t>
            </a:r>
          </a:p>
          <a:p>
            <a:r>
              <a:rPr lang="en-US" dirty="0" smtClean="0">
                <a:solidFill>
                  <a:srgbClr val="0033CC"/>
                </a:solidFill>
                <a:latin typeface="Arial"/>
                <a:cs typeface="Arial"/>
              </a:rPr>
              <a:t>After updating weights, be sure to normalize by the sum of all of them.</a:t>
            </a:r>
            <a:endParaRPr lang="en-US" dirty="0">
              <a:solidFill>
                <a:srgbClr val="0033CC"/>
              </a:solidFill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03174" y="3548239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87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ClassifyBox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ClassifyBox</a:t>
            </a:r>
            <a:r>
              <a:rPr lang="en-US" dirty="0" smtClean="0"/>
              <a:t> uses the final set of weak classifiers to produce a score for a given box x on the image. (Called by </a:t>
            </a:r>
            <a:r>
              <a:rPr lang="en-US" dirty="0" err="1" smtClean="0"/>
              <a:t>FindFaces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 score it returns is </a:t>
            </a:r>
            <a:r>
              <a:rPr lang="en-US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just zero or one.</a:t>
            </a:r>
          </a:p>
          <a:p>
            <a:r>
              <a:rPr lang="en-US" dirty="0" smtClean="0"/>
              <a:t>It should be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l-GR" dirty="0" smtClean="0">
                <a:latin typeface="Arial"/>
                <a:cs typeface="Arial"/>
              </a:rPr>
              <a:t>Σ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l-GR" dirty="0" smtClean="0">
                <a:latin typeface="Arial"/>
                <a:cs typeface="Arial"/>
              </a:rPr>
              <a:t>α</a:t>
            </a:r>
            <a:r>
              <a:rPr lang="en-US" baseline="-25000" dirty="0" err="1" smtClean="0">
                <a:latin typeface="Arial"/>
                <a:cs typeface="Arial"/>
              </a:rPr>
              <a:t>t</a:t>
            </a:r>
            <a:r>
              <a:rPr lang="en-US" dirty="0" err="1" smtClean="0">
                <a:latin typeface="Arial"/>
                <a:cs typeface="Arial"/>
              </a:rPr>
              <a:t>h</a:t>
            </a:r>
            <a:r>
              <a:rPr lang="en-US" baseline="-25000" dirty="0" err="1" smtClean="0">
                <a:latin typeface="Arial"/>
                <a:cs typeface="Arial"/>
              </a:rPr>
              <a:t>t</a:t>
            </a:r>
            <a:r>
              <a:rPr lang="en-US" dirty="0" smtClean="0">
                <a:latin typeface="Arial"/>
                <a:cs typeface="Arial"/>
              </a:rPr>
              <a:t>(x) - .5 </a:t>
            </a:r>
            <a:r>
              <a:rPr lang="el-GR" dirty="0" smtClean="0">
                <a:latin typeface="Arial"/>
                <a:cs typeface="Arial"/>
              </a:rPr>
              <a:t>Σ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l-GR" dirty="0" smtClean="0">
                <a:latin typeface="Arial"/>
                <a:cs typeface="Arial"/>
              </a:rPr>
              <a:t>α</a:t>
            </a:r>
            <a:r>
              <a:rPr lang="en-US" baseline="-25000" dirty="0" smtClean="0">
                <a:latin typeface="Arial"/>
                <a:cs typeface="Arial"/>
              </a:rPr>
              <a:t>t</a:t>
            </a:r>
          </a:p>
          <a:p>
            <a:pPr marL="0" indent="0">
              <a:buNone/>
            </a:pPr>
            <a:endParaRPr lang="en-US" baseline="-25000" dirty="0">
              <a:latin typeface="Arial"/>
              <a:cs typeface="Arial"/>
            </a:endParaRPr>
          </a:p>
          <a:p>
            <a:r>
              <a:rPr lang="en-US" dirty="0" smtClean="0">
                <a:latin typeface="+mj-lt"/>
                <a:cs typeface="Arial"/>
              </a:rPr>
              <a:t>The value of each </a:t>
            </a:r>
            <a:r>
              <a:rPr lang="en-US" dirty="0" err="1" smtClean="0">
                <a:latin typeface="+mj-lt"/>
                <a:cs typeface="Arial"/>
              </a:rPr>
              <a:t>h</a:t>
            </a:r>
            <a:r>
              <a:rPr lang="en-US" baseline="-25000" dirty="0" err="1" smtClean="0">
                <a:latin typeface="+mj-lt"/>
                <a:cs typeface="Arial"/>
              </a:rPr>
              <a:t>t</a:t>
            </a:r>
            <a:r>
              <a:rPr lang="en-US" dirty="0" smtClean="0">
                <a:latin typeface="+mj-lt"/>
                <a:cs typeface="Arial"/>
              </a:rPr>
              <a:t> depends on its polarity, threshold, and computed value on the box.</a:t>
            </a:r>
            <a:endParaRPr lang="en-US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36812" y="4475202"/>
            <a:ext cx="2560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                                          </a:t>
            </a:r>
            <a:r>
              <a:rPr lang="en-US" dirty="0" err="1" smtClean="0"/>
              <a:t>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91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NMS (</a:t>
            </a:r>
            <a:r>
              <a:rPr lang="en-US" dirty="0" err="1" smtClean="0"/>
              <a:t>nonmaxima</a:t>
            </a:r>
            <a:r>
              <a:rPr lang="en-US" dirty="0" smtClean="0"/>
              <a:t> </a:t>
            </a:r>
            <a:r>
              <a:rPr lang="en-US" dirty="0" err="1" smtClean="0"/>
              <a:t>supresions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First read the comments at the top of the code carefully.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Also read section 5.6 of the Viola Jones paper</a:t>
            </a:r>
          </a:p>
          <a:p>
            <a:r>
              <a:rPr lang="en-US" dirty="0" smtClean="0"/>
              <a:t>There is no “correct” method.</a:t>
            </a:r>
          </a:p>
          <a:p>
            <a:r>
              <a:rPr lang="en-US" dirty="0" smtClean="0"/>
              <a:t>You can do clustering and keep one per cluster.</a:t>
            </a:r>
          </a:p>
          <a:p>
            <a:r>
              <a:rPr lang="en-US" dirty="0" smtClean="0"/>
              <a:t>You can Sort the boxes according to score in descending order and for each box, remove those that overlap a significant percentage (iteratively)</a:t>
            </a:r>
          </a:p>
          <a:p>
            <a:r>
              <a:rPr lang="en-US" dirty="0" smtClean="0"/>
              <a:t>You can make up your own method so that you don’t get too many detections.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58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429125" y="2250131"/>
            <a:ext cx="114300" cy="22861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pipeline</a:t>
            </a:r>
          </a:p>
        </p:txBody>
      </p:sp>
      <p:sp>
        <p:nvSpPr>
          <p:cNvPr id="4" name="Rectangle 3"/>
          <p:cNvSpPr/>
          <p:nvPr/>
        </p:nvSpPr>
        <p:spPr>
          <a:xfrm>
            <a:off x="1219200" y="1894978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  <a:latin typeface="Calibri"/>
              </a:rPr>
              <a:t>load dataset</a:t>
            </a:r>
          </a:p>
        </p:txBody>
      </p:sp>
      <p:sp>
        <p:nvSpPr>
          <p:cNvPr id="5" name="Rectangle 4"/>
          <p:cNvSpPr/>
          <p:nvPr/>
        </p:nvSpPr>
        <p:spPr>
          <a:xfrm>
            <a:off x="2743201" y="1894978"/>
            <a:ext cx="1114423" cy="698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  <a:latin typeface="Calibri"/>
              </a:rPr>
              <a:t>compute features</a:t>
            </a:r>
          </a:p>
        </p:txBody>
      </p:sp>
      <p:sp>
        <p:nvSpPr>
          <p:cNvPr id="6" name="Rectangle 5"/>
          <p:cNvSpPr/>
          <p:nvPr/>
        </p:nvSpPr>
        <p:spPr>
          <a:xfrm>
            <a:off x="2376473" y="3006805"/>
            <a:ext cx="1847878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err="1">
                <a:solidFill>
                  <a:srgbClr val="FFFF00"/>
                </a:solidFill>
                <a:latin typeface="Calibri"/>
              </a:rPr>
              <a:t>InitializeFeatures</a:t>
            </a:r>
            <a:endParaRPr lang="en-US" sz="1400" b="1" dirty="0">
              <a:solidFill>
                <a:srgbClr val="FFFF00"/>
              </a:solidFill>
              <a:latin typeface="Calibri"/>
            </a:endParaRPr>
          </a:p>
          <a:p>
            <a:pPr algn="ctr"/>
            <a:r>
              <a:rPr lang="en-US" sz="1050" dirty="0">
                <a:solidFill>
                  <a:prstClr val="white"/>
                </a:solidFill>
                <a:latin typeface="Calibri"/>
              </a:rPr>
              <a:t>with random boxes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447427" y="4036132"/>
            <a:ext cx="1705969" cy="764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err="1">
                <a:solidFill>
                  <a:srgbClr val="FFFF00"/>
                </a:solidFill>
                <a:latin typeface="Calibri"/>
              </a:rPr>
              <a:t>ComputeTraining</a:t>
            </a:r>
            <a:endParaRPr lang="en-US" sz="1600" b="1" dirty="0">
              <a:solidFill>
                <a:srgbClr val="FFFF00"/>
              </a:solidFill>
              <a:latin typeface="Calibri"/>
            </a:endParaRPr>
          </a:p>
          <a:p>
            <a:pPr algn="ctr"/>
            <a:r>
              <a:rPr lang="en-US" sz="1600" b="1" dirty="0" err="1">
                <a:solidFill>
                  <a:srgbClr val="FFFF00"/>
                </a:solidFill>
                <a:latin typeface="Calibri"/>
              </a:rPr>
              <a:t>SetFeatures</a:t>
            </a:r>
            <a:endParaRPr lang="en-US" sz="1600" b="1" dirty="0">
              <a:solidFill>
                <a:srgbClr val="FFFF00"/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18024" y="1894978"/>
            <a:ext cx="110490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prstClr val="white"/>
                </a:solidFill>
                <a:latin typeface="Calibri"/>
              </a:rPr>
              <a:t>Adaboost</a:t>
            </a:r>
            <a:endParaRPr lang="en-US" dirty="0">
              <a:solidFill>
                <a:prstClr val="white"/>
              </a:solidFill>
              <a:latin typeface="Calibri"/>
            </a:endParaRPr>
          </a:p>
          <a:p>
            <a:pPr algn="ctr"/>
            <a:r>
              <a:rPr lang="en-US" dirty="0">
                <a:solidFill>
                  <a:prstClr val="white"/>
                </a:solidFill>
                <a:latin typeface="Calibri"/>
              </a:rPr>
              <a:t>training</a:t>
            </a:r>
          </a:p>
        </p:txBody>
      </p:sp>
      <p:sp>
        <p:nvSpPr>
          <p:cNvPr id="9" name="Arrow: Right 8"/>
          <p:cNvSpPr/>
          <p:nvPr/>
        </p:nvSpPr>
        <p:spPr>
          <a:xfrm>
            <a:off x="2289781" y="2133600"/>
            <a:ext cx="457200" cy="2286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Arrow: Down 10"/>
          <p:cNvSpPr/>
          <p:nvPr/>
        </p:nvSpPr>
        <p:spPr>
          <a:xfrm>
            <a:off x="3214687" y="2625805"/>
            <a:ext cx="171450" cy="38100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Arrow: Down 11"/>
          <p:cNvSpPr/>
          <p:nvPr/>
        </p:nvSpPr>
        <p:spPr>
          <a:xfrm>
            <a:off x="3214687" y="3581085"/>
            <a:ext cx="171450" cy="38100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" name="Arrow: Right 12"/>
          <p:cNvSpPr/>
          <p:nvPr/>
        </p:nvSpPr>
        <p:spPr>
          <a:xfrm>
            <a:off x="4429125" y="2133600"/>
            <a:ext cx="285750" cy="2286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257675" y="4383913"/>
            <a:ext cx="285750" cy="152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14875" y="2967563"/>
            <a:ext cx="1028700" cy="611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  <a:latin typeface="Calibri"/>
              </a:rPr>
              <a:t>feature sorting</a:t>
            </a:r>
            <a:endParaRPr lang="en-US" sz="105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669155" y="3941618"/>
            <a:ext cx="1120140" cy="1104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 smtClean="0">
                <a:solidFill>
                  <a:srgbClr val="FFFF00"/>
                </a:solidFill>
                <a:latin typeface="Calibri"/>
              </a:rPr>
              <a:t>FindBest</a:t>
            </a:r>
            <a:endParaRPr lang="en-US" sz="1400" b="1" dirty="0" smtClean="0">
              <a:solidFill>
                <a:srgbClr val="FFFF00"/>
              </a:solidFill>
              <a:latin typeface="Calibri"/>
            </a:endParaRPr>
          </a:p>
          <a:p>
            <a:pPr algn="ctr"/>
            <a:r>
              <a:rPr lang="en-US" sz="1400" b="1" dirty="0" smtClean="0">
                <a:solidFill>
                  <a:srgbClr val="FFFF00"/>
                </a:solidFill>
                <a:latin typeface="Calibri"/>
              </a:rPr>
              <a:t>Classifier</a:t>
            </a:r>
            <a:endParaRPr lang="en-US" sz="1400" b="1" dirty="0">
              <a:solidFill>
                <a:srgbClr val="FFFF00"/>
              </a:solidFill>
              <a:latin typeface="Calibri"/>
            </a:endParaRPr>
          </a:p>
          <a:p>
            <a:pPr algn="ctr"/>
            <a:r>
              <a:rPr lang="en-US" sz="1100" dirty="0">
                <a:solidFill>
                  <a:prstClr val="white"/>
                </a:solidFill>
                <a:latin typeface="Calibri"/>
              </a:rPr>
              <a:t>among candidate</a:t>
            </a:r>
          </a:p>
          <a:p>
            <a:pPr algn="ctr"/>
            <a:r>
              <a:rPr lang="en-US" sz="1100" dirty="0">
                <a:solidFill>
                  <a:prstClr val="white"/>
                </a:solidFill>
                <a:latin typeface="Calibri"/>
              </a:rPr>
              <a:t>classifiers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324600" y="1935751"/>
            <a:ext cx="914400" cy="657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  <a:latin typeface="Calibri"/>
              </a:rPr>
              <a:t>trained</a:t>
            </a:r>
          </a:p>
          <a:p>
            <a:pPr algn="ctr"/>
            <a:r>
              <a:rPr lang="en-US" dirty="0">
                <a:solidFill>
                  <a:prstClr val="white"/>
                </a:solidFill>
                <a:latin typeface="Calibri"/>
              </a:rPr>
              <a:t>model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054766" y="2264390"/>
            <a:ext cx="98383" cy="22240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" name="Arrow: Right 21"/>
          <p:cNvSpPr/>
          <p:nvPr/>
        </p:nvSpPr>
        <p:spPr>
          <a:xfrm>
            <a:off x="6054767" y="2133600"/>
            <a:ext cx="285750" cy="2286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867400" y="4336052"/>
            <a:ext cx="285750" cy="152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4" name="Arrow: Down 23"/>
          <p:cNvSpPr/>
          <p:nvPr/>
        </p:nvSpPr>
        <p:spPr>
          <a:xfrm>
            <a:off x="5184751" y="2593031"/>
            <a:ext cx="171450" cy="38100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5" name="Arrow: Down 24"/>
          <p:cNvSpPr/>
          <p:nvPr/>
        </p:nvSpPr>
        <p:spPr>
          <a:xfrm>
            <a:off x="5143500" y="3581085"/>
            <a:ext cx="171450" cy="38100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21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pipeline</a:t>
            </a:r>
          </a:p>
        </p:txBody>
      </p:sp>
      <p:sp>
        <p:nvSpPr>
          <p:cNvPr id="4" name="Rectangle 3"/>
          <p:cNvSpPr/>
          <p:nvPr/>
        </p:nvSpPr>
        <p:spPr>
          <a:xfrm>
            <a:off x="1295400" y="1835898"/>
            <a:ext cx="990600" cy="824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  <a:latin typeface="Calibri"/>
              </a:rPr>
              <a:t>load image, model</a:t>
            </a:r>
          </a:p>
        </p:txBody>
      </p:sp>
      <p:sp>
        <p:nvSpPr>
          <p:cNvPr id="5" name="Rectangle 4"/>
          <p:cNvSpPr/>
          <p:nvPr/>
        </p:nvSpPr>
        <p:spPr>
          <a:xfrm>
            <a:off x="2886075" y="1835898"/>
            <a:ext cx="933450" cy="805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 smtClean="0">
                <a:solidFill>
                  <a:prstClr val="white"/>
                </a:solidFill>
                <a:latin typeface="Calibri"/>
              </a:rPr>
              <a:t>IntegraI</a:t>
            </a:r>
            <a:endParaRPr lang="en-US" dirty="0" smtClean="0">
              <a:solidFill>
                <a:prstClr val="white"/>
              </a:solidFill>
              <a:latin typeface="Calibri"/>
            </a:endParaRPr>
          </a:p>
          <a:p>
            <a:pPr algn="ctr"/>
            <a:r>
              <a:rPr lang="en-US" dirty="0" smtClean="0">
                <a:solidFill>
                  <a:prstClr val="white"/>
                </a:solidFill>
                <a:latin typeface="Calibri"/>
              </a:rPr>
              <a:t>Image</a:t>
            </a: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Arrow: Right 8"/>
          <p:cNvSpPr/>
          <p:nvPr/>
        </p:nvSpPr>
        <p:spPr>
          <a:xfrm>
            <a:off x="2362200" y="2133600"/>
            <a:ext cx="457200" cy="2286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366420" y="1828800"/>
            <a:ext cx="936954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  <a:latin typeface="Calibri"/>
              </a:rPr>
              <a:t>Sliding window</a:t>
            </a:r>
          </a:p>
        </p:txBody>
      </p:sp>
      <p:sp>
        <p:nvSpPr>
          <p:cNvPr id="27" name="Arrow: Right 26"/>
          <p:cNvSpPr/>
          <p:nvPr/>
        </p:nvSpPr>
        <p:spPr>
          <a:xfrm>
            <a:off x="3943350" y="2124400"/>
            <a:ext cx="400050" cy="2286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286250" y="3190003"/>
            <a:ext cx="971550" cy="859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err="1">
                <a:solidFill>
                  <a:srgbClr val="FFFF00"/>
                </a:solidFill>
                <a:latin typeface="Calibri"/>
              </a:rPr>
              <a:t>ClassifyBox</a:t>
            </a:r>
            <a:endParaRPr lang="en-US" b="1" dirty="0">
              <a:solidFill>
                <a:srgbClr val="FFFF00"/>
              </a:solidFill>
              <a:latin typeface="Calibri"/>
            </a:endParaRPr>
          </a:p>
        </p:txBody>
      </p:sp>
      <p:sp>
        <p:nvSpPr>
          <p:cNvPr id="3" name="Arrow: Down 2"/>
          <p:cNvSpPr/>
          <p:nvPr/>
        </p:nvSpPr>
        <p:spPr>
          <a:xfrm>
            <a:off x="4749172" y="2726882"/>
            <a:ext cx="171450" cy="52546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142809" y="2995003"/>
            <a:ext cx="895350" cy="37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  <a:latin typeface="Calibri"/>
              </a:rPr>
              <a:t>Face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142809" y="3777802"/>
            <a:ext cx="895350" cy="503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  <a:latin typeface="Calibri"/>
              </a:rPr>
              <a:t>Not</a:t>
            </a:r>
          </a:p>
          <a:p>
            <a:pPr algn="ctr"/>
            <a:r>
              <a:rPr lang="en-US" dirty="0">
                <a:solidFill>
                  <a:prstClr val="white"/>
                </a:solidFill>
                <a:latin typeface="Calibri"/>
              </a:rPr>
              <a:t>Face</a:t>
            </a:r>
          </a:p>
        </p:txBody>
      </p:sp>
      <p:sp>
        <p:nvSpPr>
          <p:cNvPr id="32" name="Arrow: Right 31"/>
          <p:cNvSpPr/>
          <p:nvPr/>
        </p:nvSpPr>
        <p:spPr>
          <a:xfrm rot="19911776">
            <a:off x="5513667" y="3251831"/>
            <a:ext cx="516008" cy="26162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3" name="Arrow: Right 32"/>
          <p:cNvSpPr/>
          <p:nvPr/>
        </p:nvSpPr>
        <p:spPr>
          <a:xfrm rot="1672253">
            <a:off x="5512782" y="3593214"/>
            <a:ext cx="534026" cy="26162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 rot="19916816">
            <a:off x="5148833" y="2997664"/>
            <a:ext cx="1111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score&gt;threshold</a:t>
            </a:r>
          </a:p>
        </p:txBody>
      </p:sp>
      <p:sp>
        <p:nvSpPr>
          <p:cNvPr id="34" name="TextBox 33"/>
          <p:cNvSpPr txBox="1"/>
          <p:nvPr/>
        </p:nvSpPr>
        <p:spPr>
          <a:xfrm rot="1618668">
            <a:off x="5327586" y="3771933"/>
            <a:ext cx="756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otherwise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87053" y="2652820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N*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543800" y="2936817"/>
            <a:ext cx="838200" cy="489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Calibri"/>
              </a:rPr>
              <a:t>NMS</a:t>
            </a: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" name="Arrow: Right 26"/>
          <p:cNvSpPr/>
          <p:nvPr/>
        </p:nvSpPr>
        <p:spPr>
          <a:xfrm>
            <a:off x="7143750" y="3075703"/>
            <a:ext cx="400050" cy="2286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29266" y="2805220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N*</a:t>
            </a:r>
          </a:p>
        </p:txBody>
      </p:sp>
    </p:spTree>
    <p:extLst>
      <p:ext uri="{BB962C8B-B14F-4D97-AF65-F5344CB8AC3E}">
        <p14:creationId xmlns:p14="http://schemas.microsoft.com/office/powerpoint/2010/main" val="161662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Initializefeatures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Given in the code base</a:t>
            </a:r>
          </a:p>
          <a:p>
            <a:r>
              <a:rPr lang="en-US" dirty="0" smtClean="0"/>
              <a:t>Initializes all weak classifiers</a:t>
            </a:r>
          </a:p>
          <a:p>
            <a:r>
              <a:rPr lang="en-US" dirty="0" smtClean="0"/>
              <a:t>Chooses the upper left corner (</a:t>
            </a:r>
            <a:r>
              <a:rPr lang="en-US" dirty="0" err="1" smtClean="0"/>
              <a:t>x,y</a:t>
            </a:r>
            <a:r>
              <a:rPr lang="en-US" dirty="0" smtClean="0"/>
              <a:t>) and the height and width h and w randomly (but from 0 to 1)</a:t>
            </a:r>
          </a:p>
          <a:p>
            <a:r>
              <a:rPr lang="en-US" dirty="0" smtClean="0"/>
              <a:t>Chooses type of box</a:t>
            </a:r>
          </a:p>
          <a:p>
            <a:pPr lvl="1"/>
            <a:r>
              <a:rPr lang="en-US" dirty="0" smtClean="0"/>
              <a:t>vertical 2-box</a:t>
            </a:r>
          </a:p>
          <a:p>
            <a:pPr lvl="1"/>
            <a:r>
              <a:rPr lang="en-US" dirty="0" smtClean="0"/>
              <a:t>horizontal 2-box</a:t>
            </a:r>
          </a:p>
          <a:p>
            <a:pPr lvl="1"/>
            <a:r>
              <a:rPr lang="en-US" dirty="0" smtClean="0"/>
              <a:t>vertical 3-box</a:t>
            </a:r>
          </a:p>
          <a:p>
            <a:r>
              <a:rPr lang="en-US" dirty="0" smtClean="0"/>
              <a:t>Sets areas</a:t>
            </a:r>
          </a:p>
          <a:p>
            <a:r>
              <a:rPr lang="en-US" dirty="0" smtClean="0"/>
              <a:t>Assigns values (1 and -1 for 2-box; 1, -2, 1 for 3-box)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0" y="228600"/>
            <a:ext cx="1905000" cy="167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239000" y="609600"/>
            <a:ext cx="1295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85741" y="8821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35612" y="152400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24699" y="244751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19600" y="4343400"/>
            <a:ext cx="9906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62600" y="4343400"/>
            <a:ext cx="9906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696942" y="4343400"/>
            <a:ext cx="1456465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endCxn id="9" idx="2"/>
          </p:cNvCxnSpPr>
          <p:nvPr/>
        </p:nvCxnSpPr>
        <p:spPr>
          <a:xfrm>
            <a:off x="4914900" y="4343400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0" idx="1"/>
            <a:endCxn id="10" idx="3"/>
          </p:cNvCxnSpPr>
          <p:nvPr/>
        </p:nvCxnSpPr>
        <p:spPr>
          <a:xfrm>
            <a:off x="5562600" y="4800600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192235" y="4343400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635612" y="4374776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458693" y="46473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824917" y="4343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38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ComputeTrainingSetFeatures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Given in the code base as a shell</a:t>
            </a:r>
          </a:p>
          <a:p>
            <a:r>
              <a:rPr lang="en-US" dirty="0" smtClean="0"/>
              <a:t>Calls two methods that </a:t>
            </a:r>
            <a:r>
              <a:rPr lang="en-US" dirty="0" smtClean="0">
                <a:solidFill>
                  <a:srgbClr val="FF0000"/>
                </a:solidFill>
              </a:rPr>
              <a:t>you code</a:t>
            </a:r>
          </a:p>
          <a:p>
            <a:pPr lvl="1"/>
            <a:r>
              <a:rPr lang="en-US" dirty="0" err="1" smtClean="0">
                <a:solidFill>
                  <a:srgbClr val="C00000"/>
                </a:solidFill>
              </a:rPr>
              <a:t>IntegralImage</a:t>
            </a:r>
            <a:r>
              <a:rPr lang="en-US" dirty="0" smtClean="0">
                <a:solidFill>
                  <a:srgbClr val="C00000"/>
                </a:solidFill>
              </a:rPr>
              <a:t>:</a:t>
            </a:r>
            <a:r>
              <a:rPr lang="en-US" dirty="0" smtClean="0"/>
              <a:t> computes the integral image for each training patch (double array in, double array out)</a:t>
            </a: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 err="1" smtClean="0">
                <a:solidFill>
                  <a:srgbClr val="C00000"/>
                </a:solidFill>
              </a:rPr>
              <a:t>ComputeFeatures</a:t>
            </a:r>
            <a:r>
              <a:rPr lang="en-US" dirty="0" smtClean="0">
                <a:solidFill>
                  <a:srgbClr val="C00000"/>
                </a:solidFill>
              </a:rPr>
              <a:t>:</a:t>
            </a:r>
            <a:r>
              <a:rPr lang="en-US" dirty="0" smtClean="0"/>
              <a:t> uses the integral image for each training patch to compute features for that patch, </a:t>
            </a:r>
            <a:r>
              <a:rPr lang="en-US" dirty="0" smtClean="0">
                <a:solidFill>
                  <a:srgbClr val="0033CC"/>
                </a:solidFill>
              </a:rPr>
              <a:t>one for each weak classifier</a:t>
            </a:r>
            <a:r>
              <a:rPr lang="en-US" dirty="0" smtClean="0"/>
              <a:t>, and puts them in an array called features.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4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4458" y="53804"/>
            <a:ext cx="872714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void </a:t>
            </a:r>
            <a:r>
              <a:rPr lang="en-US" dirty="0" err="1"/>
              <a:t>MainWindow</a:t>
            </a:r>
            <a:r>
              <a:rPr lang="en-US" dirty="0"/>
              <a:t>::</a:t>
            </a:r>
            <a:r>
              <a:rPr lang="en-US" dirty="0" err="1">
                <a:solidFill>
                  <a:srgbClr val="FF0000"/>
                </a:solidFill>
              </a:rPr>
              <a:t>ComputeTrainingSetFeatures</a:t>
            </a:r>
            <a:r>
              <a:rPr lang="en-US" dirty="0"/>
              <a:t>(double *</a:t>
            </a:r>
            <a:r>
              <a:rPr lang="en-US" dirty="0" err="1"/>
              <a:t>trainingData</a:t>
            </a:r>
            <a:r>
              <a:rPr lang="en-US" dirty="0"/>
              <a:t>, double *features,</a:t>
            </a:r>
          </a:p>
          <a:p>
            <a:r>
              <a:rPr lang="en-US" dirty="0"/>
              <a:t>                        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numTrainingExamples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patchSize</a:t>
            </a:r>
            <a:r>
              <a:rPr lang="en-US" dirty="0"/>
              <a:t>, </a:t>
            </a:r>
            <a:r>
              <a:rPr lang="en-US" dirty="0" err="1"/>
              <a:t>CWeakClassifiers</a:t>
            </a:r>
            <a:r>
              <a:rPr lang="en-US" dirty="0"/>
              <a:t> *</a:t>
            </a:r>
            <a:r>
              <a:rPr lang="en-US" dirty="0" err="1"/>
              <a:t>weakClassifiers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numWeakClassifiers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    double *</a:t>
            </a:r>
            <a:r>
              <a:rPr lang="en-US" dirty="0" err="1"/>
              <a:t>integralImage</a:t>
            </a:r>
            <a:r>
              <a:rPr lang="en-US" dirty="0"/>
              <a:t> = new double [</a:t>
            </a:r>
            <a:r>
              <a:rPr lang="en-US" dirty="0" err="1"/>
              <a:t>patchSize</a:t>
            </a:r>
            <a:r>
              <a:rPr lang="en-US" dirty="0"/>
              <a:t>*</a:t>
            </a:r>
            <a:r>
              <a:rPr lang="en-US" dirty="0" err="1"/>
              <a:t>patchSize</a:t>
            </a:r>
            <a:r>
              <a:rPr lang="en-US" dirty="0"/>
              <a:t>];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for(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=0;i&lt;</a:t>
            </a:r>
            <a:r>
              <a:rPr lang="en-US" dirty="0" err="1">
                <a:solidFill>
                  <a:srgbClr val="FF0000"/>
                </a:solidFill>
              </a:rPr>
              <a:t>numTrainingExamples;i</a:t>
            </a:r>
            <a:r>
              <a:rPr lang="en-US" dirty="0">
                <a:solidFill>
                  <a:srgbClr val="FF0000"/>
                </a:solidFill>
              </a:rPr>
              <a:t>++)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// Compute features for training examples</a:t>
            </a:r>
          </a:p>
          <a:p>
            <a:endParaRPr lang="en-US" dirty="0"/>
          </a:p>
          <a:p>
            <a:r>
              <a:rPr lang="en-US" dirty="0"/>
              <a:t>        // First compute the integral image for each patch</a:t>
            </a:r>
          </a:p>
          <a:p>
            <a:r>
              <a:rPr lang="en-US" dirty="0">
                <a:solidFill>
                  <a:srgbClr val="FF0000"/>
                </a:solidFill>
              </a:rPr>
              <a:t>        </a:t>
            </a:r>
            <a:r>
              <a:rPr lang="en-US" dirty="0" err="1">
                <a:solidFill>
                  <a:srgbClr val="FF0000"/>
                </a:solidFill>
              </a:rPr>
              <a:t>IntegralImage</a:t>
            </a:r>
            <a:r>
              <a:rPr lang="en-US" dirty="0"/>
              <a:t>(&amp;(</a:t>
            </a:r>
            <a:r>
              <a:rPr lang="en-US" dirty="0" err="1"/>
              <a:t>trainingData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*</a:t>
            </a:r>
            <a:r>
              <a:rPr lang="en-US" dirty="0" err="1"/>
              <a:t>patchSize</a:t>
            </a:r>
            <a:r>
              <a:rPr lang="en-US" dirty="0"/>
              <a:t>*</a:t>
            </a:r>
            <a:r>
              <a:rPr lang="en-US" dirty="0" err="1"/>
              <a:t>patchSize</a:t>
            </a:r>
            <a:r>
              <a:rPr lang="en-US" dirty="0"/>
              <a:t>]), </a:t>
            </a:r>
            <a:r>
              <a:rPr lang="en-US" dirty="0" err="1"/>
              <a:t>integralImage</a:t>
            </a:r>
            <a:r>
              <a:rPr lang="en-US" dirty="0"/>
              <a:t>, </a:t>
            </a:r>
            <a:r>
              <a:rPr lang="en-US" dirty="0" err="1"/>
              <a:t>patchSize</a:t>
            </a:r>
            <a:r>
              <a:rPr lang="en-US" dirty="0"/>
              <a:t>, </a:t>
            </a:r>
            <a:r>
              <a:rPr lang="en-US" dirty="0" err="1"/>
              <a:t>patchSize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      // Compute the </a:t>
            </a:r>
            <a:r>
              <a:rPr lang="en-US" dirty="0" err="1"/>
              <a:t>Haar</a:t>
            </a:r>
            <a:r>
              <a:rPr lang="en-US" dirty="0"/>
              <a:t> wavelets</a:t>
            </a:r>
          </a:p>
          <a:p>
            <a:r>
              <a:rPr lang="en-US" dirty="0"/>
              <a:t>        </a:t>
            </a:r>
            <a:r>
              <a:rPr lang="en-US" dirty="0" err="1">
                <a:solidFill>
                  <a:srgbClr val="FF0000"/>
                </a:solidFill>
              </a:rPr>
              <a:t>ComputeFeatures</a:t>
            </a:r>
            <a:r>
              <a:rPr lang="en-US" dirty="0"/>
              <a:t>(</a:t>
            </a:r>
            <a:r>
              <a:rPr lang="en-US" dirty="0" err="1"/>
              <a:t>integralImage</a:t>
            </a:r>
            <a:r>
              <a:rPr lang="en-US" dirty="0"/>
              <a:t>, 0, 0, </a:t>
            </a:r>
            <a:r>
              <a:rPr lang="en-US" dirty="0" err="1"/>
              <a:t>patchSize</a:t>
            </a:r>
            <a:r>
              <a:rPr lang="en-US" dirty="0"/>
              <a:t>, &amp;(features[</a:t>
            </a:r>
            <a:r>
              <a:rPr lang="en-US" dirty="0" err="1"/>
              <a:t>i</a:t>
            </a:r>
            <a:r>
              <a:rPr lang="en-US" dirty="0"/>
              <a:t>*</a:t>
            </a:r>
            <a:r>
              <a:rPr lang="en-US" dirty="0" err="1"/>
              <a:t>numWeakClassifiers</a:t>
            </a:r>
            <a:r>
              <a:rPr lang="en-US" dirty="0"/>
              <a:t>]), </a:t>
            </a:r>
            <a:r>
              <a:rPr lang="en-US" dirty="0" err="1"/>
              <a:t>weakClassifiers</a:t>
            </a:r>
            <a:r>
              <a:rPr lang="en-US" dirty="0"/>
              <a:t>, </a:t>
            </a:r>
            <a:r>
              <a:rPr lang="en-US" dirty="0" err="1"/>
              <a:t>numWeakClassifiers</a:t>
            </a:r>
            <a:r>
              <a:rPr lang="en-US" dirty="0"/>
              <a:t>, </a:t>
            </a:r>
            <a:r>
              <a:rPr lang="en-US" dirty="0" err="1"/>
              <a:t>patchSize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    // We shouldn't need the training data anymore so let's delete it.</a:t>
            </a:r>
          </a:p>
          <a:p>
            <a:r>
              <a:rPr lang="en-US" dirty="0">
                <a:solidFill>
                  <a:srgbClr val="0033CC"/>
                </a:solidFill>
              </a:rPr>
              <a:t>    delete [] </a:t>
            </a:r>
            <a:r>
              <a:rPr lang="en-US" dirty="0" err="1">
                <a:solidFill>
                  <a:srgbClr val="0033CC"/>
                </a:solidFill>
              </a:rPr>
              <a:t>trainingData</a:t>
            </a:r>
            <a:r>
              <a:rPr lang="en-US" dirty="0">
                <a:solidFill>
                  <a:srgbClr val="0033CC"/>
                </a:solidFill>
              </a:rPr>
              <a:t>;</a:t>
            </a:r>
          </a:p>
          <a:p>
            <a:endParaRPr lang="en-US" dirty="0">
              <a:solidFill>
                <a:srgbClr val="0033CC"/>
              </a:solidFill>
            </a:endParaRPr>
          </a:p>
          <a:p>
            <a:r>
              <a:rPr lang="en-US" dirty="0">
                <a:solidFill>
                  <a:srgbClr val="0033CC"/>
                </a:solidFill>
              </a:rPr>
              <a:t>    delete [] </a:t>
            </a:r>
            <a:r>
              <a:rPr lang="en-US" dirty="0" err="1">
                <a:solidFill>
                  <a:srgbClr val="0033CC"/>
                </a:solidFill>
              </a:rPr>
              <a:t>integralImage</a:t>
            </a:r>
            <a:r>
              <a:rPr lang="en-US" dirty="0">
                <a:solidFill>
                  <a:srgbClr val="0033CC"/>
                </a:solidFill>
              </a:rPr>
              <a:t>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942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ComputeFeatures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each weak classifier </a:t>
            </a:r>
            <a:r>
              <a:rPr lang="en-US" dirty="0" err="1" smtClean="0"/>
              <a:t>i</a:t>
            </a:r>
            <a:endParaRPr lang="en-US" dirty="0" smtClean="0"/>
          </a:p>
          <a:p>
            <a:pPr lvl="1"/>
            <a:r>
              <a:rPr lang="en-US" dirty="0" smtClean="0"/>
              <a:t>For each separate box j of that weak classifier</a:t>
            </a:r>
          </a:p>
          <a:p>
            <a:pPr lvl="2"/>
            <a:r>
              <a:rPr lang="en-US" dirty="0" smtClean="0"/>
              <a:t>Use the </a:t>
            </a:r>
            <a:r>
              <a:rPr lang="en-US" dirty="0" smtClean="0">
                <a:solidFill>
                  <a:srgbClr val="0033CC"/>
                </a:solidFill>
              </a:rPr>
              <a:t>integral image </a:t>
            </a:r>
            <a:r>
              <a:rPr lang="en-US" dirty="0" smtClean="0"/>
              <a:t>to efficiently find the sum of the values in the corresponding </a:t>
            </a:r>
            <a:r>
              <a:rPr lang="en-US" dirty="0" err="1" smtClean="0"/>
              <a:t>subimage</a:t>
            </a:r>
            <a:r>
              <a:rPr lang="en-US" dirty="0" smtClean="0"/>
              <a:t> of the patch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Multiply that by the box value </a:t>
            </a:r>
          </a:p>
          <a:p>
            <a:r>
              <a:rPr lang="en-US" dirty="0" smtClean="0"/>
              <a:t>Sum and normalize by size of window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43200" y="3930134"/>
            <a:ext cx="6858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3086100" y="3935487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81208" y="3930134"/>
            <a:ext cx="4472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box        1    -1                                             patch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0" y="3657600"/>
            <a:ext cx="9906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648200" y="3758046"/>
            <a:ext cx="6858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4991100" y="3763399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4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Data and Features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84511" y="1620371"/>
            <a:ext cx="533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84511" y="2438400"/>
            <a:ext cx="533400" cy="609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93476" y="5936876"/>
            <a:ext cx="533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00200" y="5029200"/>
            <a:ext cx="533400" cy="609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00200" y="3378035"/>
            <a:ext cx="533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00200" y="4213412"/>
            <a:ext cx="533400" cy="609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2408" y="1219200"/>
            <a:ext cx="6989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eights   training patches      integral images                          features array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449867" y="1676400"/>
            <a:ext cx="533401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449867" y="2532529"/>
            <a:ext cx="533401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449867" y="3306318"/>
            <a:ext cx="533401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449867" y="4111438"/>
            <a:ext cx="533401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449867" y="5029200"/>
            <a:ext cx="533401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449867" y="6013076"/>
            <a:ext cx="533401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791200" y="1676400"/>
            <a:ext cx="914400" cy="48700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138715" y="2362216"/>
            <a:ext cx="16195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holds </a:t>
            </a:r>
            <a:r>
              <a:rPr lang="en-US" dirty="0" smtClean="0">
                <a:solidFill>
                  <a:srgbClr val="FF0000"/>
                </a:solidFill>
              </a:rPr>
              <a:t>feature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values </a:t>
            </a:r>
            <a:r>
              <a:rPr lang="en-US" dirty="0" smtClean="0"/>
              <a:t>for each</a:t>
            </a:r>
          </a:p>
          <a:p>
            <a:r>
              <a:rPr lang="en-US" dirty="0" smtClean="0"/>
              <a:t>(feature/patch)</a:t>
            </a:r>
          </a:p>
          <a:p>
            <a:r>
              <a:rPr lang="en-US" dirty="0" smtClean="0"/>
              <a:t>combo.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>
            <a:off x="2286000" y="3751460"/>
            <a:ext cx="978408" cy="48463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4461196" y="3839718"/>
            <a:ext cx="978408" cy="48463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04800" y="1030052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40517" y="1755461"/>
            <a:ext cx="46679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w0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w1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w2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w3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w4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72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1623</Words>
  <Application>Microsoft Office PowerPoint</Application>
  <PresentationFormat>On-screen Show (4:3)</PresentationFormat>
  <Paragraphs>343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Assignment 4</vt:lpstr>
      <vt:lpstr>Overview</vt:lpstr>
      <vt:lpstr>Training pipeline</vt:lpstr>
      <vt:lpstr>Testing pipeline</vt:lpstr>
      <vt:lpstr>Initializefeatures</vt:lpstr>
      <vt:lpstr>ComputeTrainingSetFeatures</vt:lpstr>
      <vt:lpstr>PowerPoint Presentation</vt:lpstr>
      <vt:lpstr>ComputeFeatures</vt:lpstr>
      <vt:lpstr>Training Data and Features</vt:lpstr>
      <vt:lpstr>Initializing Features</vt:lpstr>
      <vt:lpstr>Initializing Features: First Step</vt:lpstr>
      <vt:lpstr>Feature Sorting</vt:lpstr>
      <vt:lpstr>findBestThreshold</vt:lpstr>
      <vt:lpstr>Using the Sort Index: Example</vt:lpstr>
      <vt:lpstr>PowerPoint Presentation</vt:lpstr>
      <vt:lpstr>Setting the Polarity</vt:lpstr>
      <vt:lpstr>Threshold and Polarity Example </vt:lpstr>
      <vt:lpstr>Threshold and Polarity Example </vt:lpstr>
      <vt:lpstr>AdaBoost</vt:lpstr>
      <vt:lpstr>Updating the Weights</vt:lpstr>
      <vt:lpstr>ClassifyBox</vt:lpstr>
      <vt:lpstr>NMS (nonmaxima supresions)</vt:lpstr>
    </vt:vector>
  </TitlesOfParts>
  <Company>UW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2</dc:title>
  <dc:creator>CSE</dc:creator>
  <cp:lastModifiedBy>CSE</cp:lastModifiedBy>
  <cp:revision>97</cp:revision>
  <dcterms:created xsi:type="dcterms:W3CDTF">2016-01-26T17:26:04Z</dcterms:created>
  <dcterms:modified xsi:type="dcterms:W3CDTF">2017-02-22T01:22:14Z</dcterms:modified>
</cp:coreProperties>
</file>