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3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4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5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6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7.xml" ContentType="application/vnd.openxmlformats-officedocument.presentationml.notesSlide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notesSlides/notesSlide8.xml" ContentType="application/vnd.openxmlformats-officedocument.presentationml.notesSlide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notesSlides/notesSlide9.xml" ContentType="application/vnd.openxmlformats-officedocument.presentationml.notesSlide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notesSlides/notesSlide10.xml" ContentType="application/vnd.openxmlformats-officedocument.presentationml.notesSlide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notesSlides/notesSlide11.xml" ContentType="application/vnd.openxmlformats-officedocument.presentationml.notesSlide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notesSlides/notesSlide14.xml" ContentType="application/vnd.openxmlformats-officedocument.presentationml.notesSlide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notesSlides/notesSlide15.xml" ContentType="application/vnd.openxmlformats-officedocument.presentationml.notesSlide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notesSlides/notesSlide16.xml" ContentType="application/vnd.openxmlformats-officedocument.presentationml.notesSlide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notesSlides/notesSlide17.xml" ContentType="application/vnd.openxmlformats-officedocument.presentationml.notesSlide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notesSlides/notesSlide18.xml" ContentType="application/vnd.openxmlformats-officedocument.presentationml.notesSlide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notesSlides/notesSlide19.xml" ContentType="application/vnd.openxmlformats-officedocument.presentationml.notesSlide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notesSlides/notesSlide20.xml" ContentType="application/vnd.openxmlformats-officedocument.presentationml.notesSlide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9"/>
  </p:notesMasterIdLst>
  <p:sldIdLst>
    <p:sldId id="256" r:id="rId2"/>
    <p:sldId id="401" r:id="rId3"/>
    <p:sldId id="405" r:id="rId4"/>
    <p:sldId id="263" r:id="rId5"/>
    <p:sldId id="402" r:id="rId6"/>
    <p:sldId id="403" r:id="rId7"/>
    <p:sldId id="404" r:id="rId8"/>
    <p:sldId id="406" r:id="rId9"/>
    <p:sldId id="407" r:id="rId10"/>
    <p:sldId id="408" r:id="rId11"/>
    <p:sldId id="260" r:id="rId12"/>
    <p:sldId id="259" r:id="rId13"/>
    <p:sldId id="381" r:id="rId14"/>
    <p:sldId id="264" r:id="rId15"/>
    <p:sldId id="265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80" r:id="rId25"/>
    <p:sldId id="281" r:id="rId26"/>
    <p:sldId id="282" r:id="rId27"/>
    <p:sldId id="410" r:id="rId28"/>
    <p:sldId id="411" r:id="rId29"/>
    <p:sldId id="412" r:id="rId30"/>
    <p:sldId id="413" r:id="rId31"/>
    <p:sldId id="414" r:id="rId32"/>
    <p:sldId id="415" r:id="rId33"/>
    <p:sldId id="417" r:id="rId34"/>
    <p:sldId id="418" r:id="rId35"/>
    <p:sldId id="419" r:id="rId36"/>
    <p:sldId id="420" r:id="rId37"/>
    <p:sldId id="421" r:id="rId38"/>
    <p:sldId id="423" r:id="rId39"/>
    <p:sldId id="442" r:id="rId40"/>
    <p:sldId id="424" r:id="rId41"/>
    <p:sldId id="425" r:id="rId42"/>
    <p:sldId id="443" r:id="rId43"/>
    <p:sldId id="444" r:id="rId44"/>
    <p:sldId id="445" r:id="rId45"/>
    <p:sldId id="426" r:id="rId46"/>
    <p:sldId id="427" r:id="rId47"/>
    <p:sldId id="428" r:id="rId48"/>
    <p:sldId id="429" r:id="rId49"/>
    <p:sldId id="430" r:id="rId50"/>
    <p:sldId id="431" r:id="rId51"/>
    <p:sldId id="432" r:id="rId52"/>
    <p:sldId id="433" r:id="rId53"/>
    <p:sldId id="434" r:id="rId54"/>
    <p:sldId id="435" r:id="rId55"/>
    <p:sldId id="436" r:id="rId56"/>
    <p:sldId id="437" r:id="rId57"/>
    <p:sldId id="446" r:id="rId5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184" autoAdjust="0"/>
  </p:normalViewPr>
  <p:slideViewPr>
    <p:cSldViewPr snapToGrid="0" snapToObjects="1">
      <p:cViewPr>
        <p:scale>
          <a:sx n="93" d="100"/>
          <a:sy n="93" d="100"/>
        </p:scale>
        <p:origin x="-2154" y="-6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75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8036D-8030-0D42-A6D0-144C5EF09BF0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AE90D6-BD70-3748-8E69-F910D69DC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99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102308-F0EB-42E9-A947-7C4E84EE364F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881063" y="2641600"/>
            <a:ext cx="455453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00" y="611189"/>
            <a:ext cx="3886200" cy="792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D05758-625C-45B6-A68D-F7B821FBA6FB}" type="slidenum">
              <a:rPr lang="en-US"/>
              <a:pPr/>
              <a:t>23</a:t>
            </a:fld>
            <a:endParaRPr lang="en-US"/>
          </a:p>
        </p:txBody>
      </p:sp>
      <p:sp>
        <p:nvSpPr>
          <p:cNvPr id="500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56C98A-5924-48D9-BCFA-53EAABA53D2D}" type="slidenum">
              <a:rPr lang="en-US"/>
              <a:pPr/>
              <a:t>24</a:t>
            </a:fld>
            <a:endParaRPr lang="en-US"/>
          </a:p>
        </p:txBody>
      </p:sp>
      <p:sp>
        <p:nvSpPr>
          <p:cNvPr id="50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AC2DEC-197B-4584-86F7-5AA876BB9A5D}" type="slidenum">
              <a:rPr lang="en-US"/>
              <a:pPr/>
              <a:t>26</a:t>
            </a:fld>
            <a:endParaRPr lang="en-US"/>
          </a:p>
        </p:txBody>
      </p:sp>
      <p:sp>
        <p:nvSpPr>
          <p:cNvPr id="505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3819" y="8684684"/>
            <a:ext cx="2972991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30" tIns="44865" rIns="89730" bIns="44865"/>
          <a:lstStyle>
            <a:lvl1pPr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1pPr>
            <a:lvl2pPr marL="37931725" indent="-37474525"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2pPr>
            <a:lvl3pPr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3pPr>
            <a:lvl4pPr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4pPr>
            <a:lvl5pPr eaLnBrk="0" hangingPunct="0"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charset="0"/>
                <a:ea typeface="ヒラギノ明朝 ProN W3" charset="0"/>
                <a:cs typeface="ヒラギノ明朝 ProN W3" charset="0"/>
                <a:sym typeface="Times New Roman" charset="0"/>
              </a:defRPr>
            </a:lvl9pPr>
          </a:lstStyle>
          <a:p>
            <a:pPr eaLnBrk="1" hangingPunct="1"/>
            <a:fld id="{C7513BB9-4657-5346-AB75-9940C9884D6A}" type="slidenum">
              <a:rPr lang="en-US"/>
              <a:pPr eaLnBrk="1" hangingPunct="1"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2472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5879619" indent="-35447153" defTabSz="902472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4C295AE-8BAF-D047-9F9A-D66E2E6179B2}" type="slidenum">
              <a:rPr lang="en-US" sz="1100">
                <a:solidFill>
                  <a:srgbClr val="000000"/>
                </a:solidFill>
              </a:rPr>
              <a:pPr/>
              <a:t>38</a:t>
            </a:fld>
            <a:endParaRPr lang="en-US" sz="1100">
              <a:solidFill>
                <a:srgbClr val="000000"/>
              </a:solidFill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2472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5879619" indent="-35447153" defTabSz="902472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4C295AE-8BAF-D047-9F9A-D66E2E6179B2}" type="slidenum">
              <a:rPr lang="en-US" sz="1100">
                <a:solidFill>
                  <a:srgbClr val="000000"/>
                </a:solidFill>
              </a:rPr>
              <a:pPr/>
              <a:t>39</a:t>
            </a:fld>
            <a:endParaRPr lang="en-US" sz="1100">
              <a:solidFill>
                <a:srgbClr val="000000"/>
              </a:solidFill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2472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5879619" indent="-35447153" defTabSz="902472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E9862E5-B739-764F-A9F7-54AB8F87F26E}" type="slidenum">
              <a:rPr lang="en-US" sz="1100">
                <a:solidFill>
                  <a:srgbClr val="000000"/>
                </a:solidFill>
              </a:rPr>
              <a:pPr/>
              <a:t>41</a:t>
            </a:fld>
            <a:endParaRPr lang="en-US" sz="1100">
              <a:solidFill>
                <a:srgbClr val="000000"/>
              </a:solidFill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809CCE-BE2E-45D0-AE4C-224FB9243A0D}" type="slidenum">
              <a:rPr lang="en-US"/>
              <a:pPr/>
              <a:t>45</a:t>
            </a:fld>
            <a:endParaRPr lang="en-US"/>
          </a:p>
        </p:txBody>
      </p:sp>
      <p:sp>
        <p:nvSpPr>
          <p:cNvPr id="53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040D12-D1A7-44C6-836B-3B58236411C6}" type="slidenum">
              <a:rPr lang="en-US"/>
              <a:pPr/>
              <a:t>46</a:t>
            </a:fld>
            <a:endParaRPr lang="en-US"/>
          </a:p>
        </p:txBody>
      </p:sp>
      <p:sp>
        <p:nvSpPr>
          <p:cNvPr id="534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D5E1BE-B0FA-44E2-A977-46DBF9532936}" type="slidenum">
              <a:rPr lang="en-US"/>
              <a:pPr/>
              <a:t>47</a:t>
            </a:fld>
            <a:endParaRPr lang="en-US"/>
          </a:p>
        </p:txBody>
      </p:sp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3C4674-4653-4413-B498-AD5FD7C5E878}" type="slidenum">
              <a:rPr lang="en-US"/>
              <a:pPr/>
              <a:t>14</a:t>
            </a:fld>
            <a:endParaRPr lang="en-US"/>
          </a:p>
        </p:txBody>
      </p:sp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F31161-A0B0-4F0C-91C4-7892FD27BBC7}" type="slidenum">
              <a:rPr lang="en-US"/>
              <a:pPr/>
              <a:t>48</a:t>
            </a:fld>
            <a:endParaRPr lang="en-US"/>
          </a:p>
        </p:txBody>
      </p:sp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2472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5879619" indent="-35447153" defTabSz="902472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9BA6E9C-8CF3-3240-ABE4-29F896DCC555}" type="slidenum">
              <a:rPr lang="en-US" sz="1100"/>
              <a:pPr/>
              <a:t>49</a:t>
            </a:fld>
            <a:endParaRPr lang="en-US" sz="11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2150"/>
            <a:ext cx="4554537" cy="3417888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92" tIns="44945" rIns="89892" bIns="44945"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C5F8AE-D2A3-4B65-AB0F-C4A8C8AE3BCB}" type="slidenum">
              <a:rPr lang="en-US"/>
              <a:pPr/>
              <a:t>16</a:t>
            </a:fld>
            <a:endParaRPr lang="en-US"/>
          </a:p>
        </p:txBody>
      </p:sp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71A1D9-B5DD-4F7A-A6C1-887C80E247D3}" type="slidenum">
              <a:rPr lang="en-US"/>
              <a:pPr/>
              <a:t>17</a:t>
            </a:fld>
            <a:endParaRPr lang="en-US"/>
          </a:p>
        </p:txBody>
      </p:sp>
      <p:sp>
        <p:nvSpPr>
          <p:cNvPr id="494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C59F88-B724-4447-B459-6D70C53B348A}" type="slidenum">
              <a:rPr lang="en-US"/>
              <a:pPr/>
              <a:t>18</a:t>
            </a:fld>
            <a:endParaRPr lang="en-US"/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B51397-3BC4-4164-B514-711CC6B2919D}" type="slidenum">
              <a:rPr lang="en-US"/>
              <a:pPr/>
              <a:t>19</a:t>
            </a:fld>
            <a:endParaRPr lang="en-US"/>
          </a:p>
        </p:txBody>
      </p:sp>
      <p:sp>
        <p:nvSpPr>
          <p:cNvPr id="49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72D9DD-52D1-43C3-BF63-8BF18D12B55B}" type="slidenum">
              <a:rPr lang="en-US"/>
              <a:pPr/>
              <a:t>20</a:t>
            </a:fld>
            <a:endParaRPr lang="en-US"/>
          </a:p>
        </p:txBody>
      </p:sp>
      <p:sp>
        <p:nvSpPr>
          <p:cNvPr id="497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608BC3-DF9D-4364-9D94-BEAA9A069354}" type="slidenum">
              <a:rPr lang="en-US"/>
              <a:pPr/>
              <a:t>21</a:t>
            </a:fld>
            <a:endParaRPr lang="en-US"/>
          </a:p>
        </p:txBody>
      </p:sp>
      <p:sp>
        <p:nvSpPr>
          <p:cNvPr id="498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FDBB0D-F8DD-462F-99A0-8D53FD6EC049}" type="slidenum">
              <a:rPr lang="en-US"/>
              <a:pPr/>
              <a:t>22</a:t>
            </a:fld>
            <a:endParaRPr lang="en-US"/>
          </a:p>
        </p:txBody>
      </p:sp>
      <p:sp>
        <p:nvSpPr>
          <p:cNvPr id="49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DD4D5-1BF6-4818-957A-FFC2457C137B}" type="datetime1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F48E-99F6-7F4D-B791-C6C14C59E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52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3677-E329-4D06-AC0E-EF5B7C348AA6}" type="datetime1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F48E-99F6-7F4D-B791-C6C14C59E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15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B497-1A91-4E7F-9A2A-37D4E76C6141}" type="datetime1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F48E-99F6-7F4D-B791-C6C14C59E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21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1FF6-96B5-4A54-9C4C-14CBCE440C46}" type="datetime1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F48E-99F6-7F4D-B791-C6C14C59E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98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A4C90-30D0-4827-95C2-5162A1F0BE91}" type="datetime1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F48E-99F6-7F4D-B791-C6C14C59E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474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D773-3CD8-4A41-BB72-0A53F092F0E2}" type="datetime1">
              <a:rPr lang="en-US" smtClean="0"/>
              <a:t>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F48E-99F6-7F4D-B791-C6C14C59E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05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FA3C-8031-47A0-A5E7-8F2F7DCCB70A}" type="datetime1">
              <a:rPr lang="en-US" smtClean="0"/>
              <a:t>1/20/2017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F48E-99F6-7F4D-B791-C6C14C59E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72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328E8-5727-49A4-9C3B-974B8F96FD72}" type="datetime1">
              <a:rPr lang="en-US" smtClean="0"/>
              <a:t>1/20/2017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F48E-99F6-7F4D-B791-C6C14C59E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4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CB690-7950-45DC-B547-C919201D0611}" type="datetime1">
              <a:rPr lang="en-US" smtClean="0"/>
              <a:t>1/20/2017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F48E-99F6-7F4D-B791-C6C14C59E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266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102EE-316A-4294-8271-0D07725757A6}" type="datetime1">
              <a:rPr lang="en-US" smtClean="0"/>
              <a:t>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F48E-99F6-7F4D-B791-C6C14C59E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14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FA593-41D9-4158-BE96-F6FD20A7F9F7}" type="datetime1">
              <a:rPr lang="en-US" smtClean="0"/>
              <a:t>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F48E-99F6-7F4D-B791-C6C14C59E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09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693CC-38F7-48A6-B222-FDA1D8672247}" type="datetime1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1F48E-99F6-7F4D-B791-C6C14C59E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tags" Target="../tags/tag3.xml"/><Relationship Id="rId7" Type="http://schemas.openxmlformats.org/officeDocument/2006/relationships/image" Target="../media/image12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23.png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12" Type="http://schemas.openxmlformats.org/officeDocument/2006/relationships/tags" Target="../tags/tag16.xml"/><Relationship Id="rId17" Type="http://schemas.openxmlformats.org/officeDocument/2006/relationships/image" Target="../media/image22.png"/><Relationship Id="rId2" Type="http://schemas.openxmlformats.org/officeDocument/2006/relationships/tags" Target="../tags/tag6.xml"/><Relationship Id="rId16" Type="http://schemas.openxmlformats.org/officeDocument/2006/relationships/image" Target="../media/image21.png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tags" Target="../tags/tag15.xml"/><Relationship Id="rId5" Type="http://schemas.openxmlformats.org/officeDocument/2006/relationships/tags" Target="../tags/tag9.xml"/><Relationship Id="rId15" Type="http://schemas.openxmlformats.org/officeDocument/2006/relationships/image" Target="../media/image20.jpeg"/><Relationship Id="rId10" Type="http://schemas.openxmlformats.org/officeDocument/2006/relationships/tags" Target="../tags/tag14.xml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4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13" Type="http://schemas.openxmlformats.org/officeDocument/2006/relationships/tags" Target="../tags/tag31.xml"/><Relationship Id="rId18" Type="http://schemas.openxmlformats.org/officeDocument/2006/relationships/tags" Target="../tags/tag36.xml"/><Relationship Id="rId3" Type="http://schemas.openxmlformats.org/officeDocument/2006/relationships/tags" Target="../tags/tag21.xml"/><Relationship Id="rId21" Type="http://schemas.openxmlformats.org/officeDocument/2006/relationships/image" Target="../media/image20.jpeg"/><Relationship Id="rId7" Type="http://schemas.openxmlformats.org/officeDocument/2006/relationships/tags" Target="../tags/tag25.xml"/><Relationship Id="rId12" Type="http://schemas.openxmlformats.org/officeDocument/2006/relationships/tags" Target="../tags/tag30.xml"/><Relationship Id="rId17" Type="http://schemas.openxmlformats.org/officeDocument/2006/relationships/tags" Target="../tags/tag35.xml"/><Relationship Id="rId2" Type="http://schemas.openxmlformats.org/officeDocument/2006/relationships/tags" Target="../tags/tag20.xml"/><Relationship Id="rId16" Type="http://schemas.openxmlformats.org/officeDocument/2006/relationships/tags" Target="../tags/tag34.xml"/><Relationship Id="rId20" Type="http://schemas.openxmlformats.org/officeDocument/2006/relationships/notesSlide" Target="../notesSlides/notesSlide5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tags" Target="../tags/tag29.xml"/><Relationship Id="rId5" Type="http://schemas.openxmlformats.org/officeDocument/2006/relationships/tags" Target="../tags/tag23.xml"/><Relationship Id="rId15" Type="http://schemas.openxmlformats.org/officeDocument/2006/relationships/tags" Target="../tags/tag33.xml"/><Relationship Id="rId10" Type="http://schemas.openxmlformats.org/officeDocument/2006/relationships/tags" Target="../tags/tag28.xml"/><Relationship Id="rId19" Type="http://schemas.openxmlformats.org/officeDocument/2006/relationships/slideLayout" Target="../slideLayouts/slideLayout2.xml"/><Relationship Id="rId4" Type="http://schemas.openxmlformats.org/officeDocument/2006/relationships/tags" Target="../tags/tag22.xml"/><Relationship Id="rId9" Type="http://schemas.openxmlformats.org/officeDocument/2006/relationships/tags" Target="../tags/tag27.xml"/><Relationship Id="rId14" Type="http://schemas.openxmlformats.org/officeDocument/2006/relationships/tags" Target="../tags/tag32.xml"/><Relationship Id="rId22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13" Type="http://schemas.openxmlformats.org/officeDocument/2006/relationships/tags" Target="../tags/tag49.xml"/><Relationship Id="rId18" Type="http://schemas.openxmlformats.org/officeDocument/2006/relationships/tags" Target="../tags/tag54.xml"/><Relationship Id="rId3" Type="http://schemas.openxmlformats.org/officeDocument/2006/relationships/tags" Target="../tags/tag39.xml"/><Relationship Id="rId21" Type="http://schemas.openxmlformats.org/officeDocument/2006/relationships/notesSlide" Target="../notesSlides/notesSlide6.xml"/><Relationship Id="rId7" Type="http://schemas.openxmlformats.org/officeDocument/2006/relationships/tags" Target="../tags/tag43.xml"/><Relationship Id="rId12" Type="http://schemas.openxmlformats.org/officeDocument/2006/relationships/tags" Target="../tags/tag48.xml"/><Relationship Id="rId17" Type="http://schemas.openxmlformats.org/officeDocument/2006/relationships/tags" Target="../tags/tag53.xml"/><Relationship Id="rId2" Type="http://schemas.openxmlformats.org/officeDocument/2006/relationships/tags" Target="../tags/tag38.xml"/><Relationship Id="rId16" Type="http://schemas.openxmlformats.org/officeDocument/2006/relationships/tags" Target="../tags/tag52.xml"/><Relationship Id="rId20" Type="http://schemas.openxmlformats.org/officeDocument/2006/relationships/slideLayout" Target="../slideLayouts/slideLayout2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11" Type="http://schemas.openxmlformats.org/officeDocument/2006/relationships/tags" Target="../tags/tag47.xml"/><Relationship Id="rId5" Type="http://schemas.openxmlformats.org/officeDocument/2006/relationships/tags" Target="../tags/tag41.xml"/><Relationship Id="rId15" Type="http://schemas.openxmlformats.org/officeDocument/2006/relationships/tags" Target="../tags/tag51.xml"/><Relationship Id="rId23" Type="http://schemas.openxmlformats.org/officeDocument/2006/relationships/image" Target="../media/image21.png"/><Relationship Id="rId10" Type="http://schemas.openxmlformats.org/officeDocument/2006/relationships/tags" Target="../tags/tag46.xml"/><Relationship Id="rId19" Type="http://schemas.openxmlformats.org/officeDocument/2006/relationships/tags" Target="../tags/tag55.xml"/><Relationship Id="rId4" Type="http://schemas.openxmlformats.org/officeDocument/2006/relationships/tags" Target="../tags/tag40.xml"/><Relationship Id="rId9" Type="http://schemas.openxmlformats.org/officeDocument/2006/relationships/tags" Target="../tags/tag45.xml"/><Relationship Id="rId14" Type="http://schemas.openxmlformats.org/officeDocument/2006/relationships/tags" Target="../tags/tag50.xml"/><Relationship Id="rId22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hyperlink" Target="http://robots.stanford.edu/cs223b07/notes/CS223B-L11-Panoramas.ppt" TargetMode="External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13" Type="http://schemas.openxmlformats.org/officeDocument/2006/relationships/tags" Target="../tags/tag68.xml"/><Relationship Id="rId18" Type="http://schemas.openxmlformats.org/officeDocument/2006/relationships/tags" Target="../tags/tag73.xml"/><Relationship Id="rId26" Type="http://schemas.openxmlformats.org/officeDocument/2006/relationships/tags" Target="../tags/tag81.xml"/><Relationship Id="rId3" Type="http://schemas.openxmlformats.org/officeDocument/2006/relationships/tags" Target="../tags/tag58.xml"/><Relationship Id="rId21" Type="http://schemas.openxmlformats.org/officeDocument/2006/relationships/tags" Target="../tags/tag76.xml"/><Relationship Id="rId7" Type="http://schemas.openxmlformats.org/officeDocument/2006/relationships/tags" Target="../tags/tag62.xml"/><Relationship Id="rId12" Type="http://schemas.openxmlformats.org/officeDocument/2006/relationships/tags" Target="../tags/tag67.xml"/><Relationship Id="rId17" Type="http://schemas.openxmlformats.org/officeDocument/2006/relationships/tags" Target="../tags/tag72.xml"/><Relationship Id="rId25" Type="http://schemas.openxmlformats.org/officeDocument/2006/relationships/tags" Target="../tags/tag80.xml"/><Relationship Id="rId2" Type="http://schemas.openxmlformats.org/officeDocument/2006/relationships/tags" Target="../tags/tag57.xml"/><Relationship Id="rId16" Type="http://schemas.openxmlformats.org/officeDocument/2006/relationships/tags" Target="../tags/tag71.xml"/><Relationship Id="rId20" Type="http://schemas.openxmlformats.org/officeDocument/2006/relationships/tags" Target="../tags/tag75.xml"/><Relationship Id="rId29" Type="http://schemas.openxmlformats.org/officeDocument/2006/relationships/slideLayout" Target="../slideLayouts/slideLayout2.xml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11" Type="http://schemas.openxmlformats.org/officeDocument/2006/relationships/tags" Target="../tags/tag66.xml"/><Relationship Id="rId24" Type="http://schemas.openxmlformats.org/officeDocument/2006/relationships/tags" Target="../tags/tag79.xml"/><Relationship Id="rId5" Type="http://schemas.openxmlformats.org/officeDocument/2006/relationships/tags" Target="../tags/tag60.xml"/><Relationship Id="rId15" Type="http://schemas.openxmlformats.org/officeDocument/2006/relationships/tags" Target="../tags/tag70.xml"/><Relationship Id="rId23" Type="http://schemas.openxmlformats.org/officeDocument/2006/relationships/tags" Target="../tags/tag78.xml"/><Relationship Id="rId28" Type="http://schemas.openxmlformats.org/officeDocument/2006/relationships/tags" Target="../tags/tag83.xml"/><Relationship Id="rId10" Type="http://schemas.openxmlformats.org/officeDocument/2006/relationships/tags" Target="../tags/tag65.xml"/><Relationship Id="rId19" Type="http://schemas.openxmlformats.org/officeDocument/2006/relationships/tags" Target="../tags/tag74.xml"/><Relationship Id="rId4" Type="http://schemas.openxmlformats.org/officeDocument/2006/relationships/tags" Target="../tags/tag59.xml"/><Relationship Id="rId9" Type="http://schemas.openxmlformats.org/officeDocument/2006/relationships/tags" Target="../tags/tag64.xml"/><Relationship Id="rId14" Type="http://schemas.openxmlformats.org/officeDocument/2006/relationships/tags" Target="../tags/tag69.xml"/><Relationship Id="rId22" Type="http://schemas.openxmlformats.org/officeDocument/2006/relationships/tags" Target="../tags/tag77.xml"/><Relationship Id="rId27" Type="http://schemas.openxmlformats.org/officeDocument/2006/relationships/tags" Target="../tags/tag82.xml"/><Relationship Id="rId30" Type="http://schemas.openxmlformats.org/officeDocument/2006/relationships/notesSlide" Target="../notesSlides/notesSlide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91.xml"/><Relationship Id="rId13" Type="http://schemas.openxmlformats.org/officeDocument/2006/relationships/tags" Target="../tags/tag96.xml"/><Relationship Id="rId18" Type="http://schemas.openxmlformats.org/officeDocument/2006/relationships/tags" Target="../tags/tag101.xml"/><Relationship Id="rId3" Type="http://schemas.openxmlformats.org/officeDocument/2006/relationships/tags" Target="../tags/tag86.xml"/><Relationship Id="rId21" Type="http://schemas.openxmlformats.org/officeDocument/2006/relationships/notesSlide" Target="../notesSlides/notesSlide8.xml"/><Relationship Id="rId7" Type="http://schemas.openxmlformats.org/officeDocument/2006/relationships/tags" Target="../tags/tag90.xml"/><Relationship Id="rId12" Type="http://schemas.openxmlformats.org/officeDocument/2006/relationships/tags" Target="../tags/tag95.xml"/><Relationship Id="rId17" Type="http://schemas.openxmlformats.org/officeDocument/2006/relationships/tags" Target="../tags/tag100.xml"/><Relationship Id="rId2" Type="http://schemas.openxmlformats.org/officeDocument/2006/relationships/tags" Target="../tags/tag85.xml"/><Relationship Id="rId16" Type="http://schemas.openxmlformats.org/officeDocument/2006/relationships/tags" Target="../tags/tag99.xml"/><Relationship Id="rId20" Type="http://schemas.openxmlformats.org/officeDocument/2006/relationships/slideLayout" Target="../slideLayouts/slideLayout2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11" Type="http://schemas.openxmlformats.org/officeDocument/2006/relationships/tags" Target="../tags/tag94.xml"/><Relationship Id="rId5" Type="http://schemas.openxmlformats.org/officeDocument/2006/relationships/tags" Target="../tags/tag88.xml"/><Relationship Id="rId15" Type="http://schemas.openxmlformats.org/officeDocument/2006/relationships/tags" Target="../tags/tag98.xml"/><Relationship Id="rId23" Type="http://schemas.openxmlformats.org/officeDocument/2006/relationships/image" Target="../media/image21.png"/><Relationship Id="rId10" Type="http://schemas.openxmlformats.org/officeDocument/2006/relationships/tags" Target="../tags/tag93.xml"/><Relationship Id="rId19" Type="http://schemas.openxmlformats.org/officeDocument/2006/relationships/tags" Target="../tags/tag102.xml"/><Relationship Id="rId4" Type="http://schemas.openxmlformats.org/officeDocument/2006/relationships/tags" Target="../tags/tag87.xml"/><Relationship Id="rId9" Type="http://schemas.openxmlformats.org/officeDocument/2006/relationships/tags" Target="../tags/tag92.xml"/><Relationship Id="rId14" Type="http://schemas.openxmlformats.org/officeDocument/2006/relationships/tags" Target="../tags/tag97.xml"/><Relationship Id="rId22" Type="http://schemas.openxmlformats.org/officeDocument/2006/relationships/image" Target="../media/image20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110.xml"/><Relationship Id="rId13" Type="http://schemas.openxmlformats.org/officeDocument/2006/relationships/tags" Target="../tags/tag115.xml"/><Relationship Id="rId18" Type="http://schemas.openxmlformats.org/officeDocument/2006/relationships/tags" Target="../tags/tag120.xml"/><Relationship Id="rId26" Type="http://schemas.openxmlformats.org/officeDocument/2006/relationships/tags" Target="../tags/tag128.xml"/><Relationship Id="rId3" Type="http://schemas.openxmlformats.org/officeDocument/2006/relationships/tags" Target="../tags/tag105.xml"/><Relationship Id="rId21" Type="http://schemas.openxmlformats.org/officeDocument/2006/relationships/tags" Target="../tags/tag123.xml"/><Relationship Id="rId7" Type="http://schemas.openxmlformats.org/officeDocument/2006/relationships/tags" Target="../tags/tag109.xml"/><Relationship Id="rId12" Type="http://schemas.openxmlformats.org/officeDocument/2006/relationships/tags" Target="../tags/tag114.xml"/><Relationship Id="rId17" Type="http://schemas.openxmlformats.org/officeDocument/2006/relationships/tags" Target="../tags/tag119.xml"/><Relationship Id="rId25" Type="http://schemas.openxmlformats.org/officeDocument/2006/relationships/tags" Target="../tags/tag127.xml"/><Relationship Id="rId2" Type="http://schemas.openxmlformats.org/officeDocument/2006/relationships/tags" Target="../tags/tag104.xml"/><Relationship Id="rId16" Type="http://schemas.openxmlformats.org/officeDocument/2006/relationships/tags" Target="../tags/tag118.xml"/><Relationship Id="rId20" Type="http://schemas.openxmlformats.org/officeDocument/2006/relationships/tags" Target="../tags/tag122.xml"/><Relationship Id="rId29" Type="http://schemas.openxmlformats.org/officeDocument/2006/relationships/slideLayout" Target="../slideLayouts/slideLayout2.xml"/><Relationship Id="rId1" Type="http://schemas.openxmlformats.org/officeDocument/2006/relationships/tags" Target="../tags/tag103.xml"/><Relationship Id="rId6" Type="http://schemas.openxmlformats.org/officeDocument/2006/relationships/tags" Target="../tags/tag108.xml"/><Relationship Id="rId11" Type="http://schemas.openxmlformats.org/officeDocument/2006/relationships/tags" Target="../tags/tag113.xml"/><Relationship Id="rId24" Type="http://schemas.openxmlformats.org/officeDocument/2006/relationships/tags" Target="../tags/tag126.xml"/><Relationship Id="rId5" Type="http://schemas.openxmlformats.org/officeDocument/2006/relationships/tags" Target="../tags/tag107.xml"/><Relationship Id="rId15" Type="http://schemas.openxmlformats.org/officeDocument/2006/relationships/tags" Target="../tags/tag117.xml"/><Relationship Id="rId23" Type="http://schemas.openxmlformats.org/officeDocument/2006/relationships/tags" Target="../tags/tag125.xml"/><Relationship Id="rId28" Type="http://schemas.openxmlformats.org/officeDocument/2006/relationships/tags" Target="../tags/tag130.xml"/><Relationship Id="rId10" Type="http://schemas.openxmlformats.org/officeDocument/2006/relationships/tags" Target="../tags/tag112.xml"/><Relationship Id="rId19" Type="http://schemas.openxmlformats.org/officeDocument/2006/relationships/tags" Target="../tags/tag121.xml"/><Relationship Id="rId4" Type="http://schemas.openxmlformats.org/officeDocument/2006/relationships/tags" Target="../tags/tag106.xml"/><Relationship Id="rId9" Type="http://schemas.openxmlformats.org/officeDocument/2006/relationships/tags" Target="../tags/tag111.xml"/><Relationship Id="rId14" Type="http://schemas.openxmlformats.org/officeDocument/2006/relationships/tags" Target="../tags/tag116.xml"/><Relationship Id="rId22" Type="http://schemas.openxmlformats.org/officeDocument/2006/relationships/tags" Target="../tags/tag124.xml"/><Relationship Id="rId27" Type="http://schemas.openxmlformats.org/officeDocument/2006/relationships/tags" Target="../tags/tag129.xml"/><Relationship Id="rId30" Type="http://schemas.openxmlformats.org/officeDocument/2006/relationships/notesSlide" Target="../notesSlides/notesSlide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6" Type="http://schemas.openxmlformats.org/officeDocument/2006/relationships/image" Target="../media/image24.pn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141.xml"/><Relationship Id="rId13" Type="http://schemas.openxmlformats.org/officeDocument/2006/relationships/tags" Target="../tags/tag146.xml"/><Relationship Id="rId18" Type="http://schemas.openxmlformats.org/officeDocument/2006/relationships/tags" Target="../tags/tag151.xml"/><Relationship Id="rId26" Type="http://schemas.openxmlformats.org/officeDocument/2006/relationships/tags" Target="../tags/tag159.xml"/><Relationship Id="rId3" Type="http://schemas.openxmlformats.org/officeDocument/2006/relationships/tags" Target="../tags/tag136.xml"/><Relationship Id="rId21" Type="http://schemas.openxmlformats.org/officeDocument/2006/relationships/tags" Target="../tags/tag154.xml"/><Relationship Id="rId7" Type="http://schemas.openxmlformats.org/officeDocument/2006/relationships/tags" Target="../tags/tag140.xml"/><Relationship Id="rId12" Type="http://schemas.openxmlformats.org/officeDocument/2006/relationships/tags" Target="../tags/tag145.xml"/><Relationship Id="rId17" Type="http://schemas.openxmlformats.org/officeDocument/2006/relationships/tags" Target="../tags/tag150.xml"/><Relationship Id="rId25" Type="http://schemas.openxmlformats.org/officeDocument/2006/relationships/tags" Target="../tags/tag158.xml"/><Relationship Id="rId2" Type="http://schemas.openxmlformats.org/officeDocument/2006/relationships/tags" Target="../tags/tag135.xml"/><Relationship Id="rId16" Type="http://schemas.openxmlformats.org/officeDocument/2006/relationships/tags" Target="../tags/tag149.xml"/><Relationship Id="rId20" Type="http://schemas.openxmlformats.org/officeDocument/2006/relationships/tags" Target="../tags/tag153.xml"/><Relationship Id="rId29" Type="http://schemas.openxmlformats.org/officeDocument/2006/relationships/image" Target="../media/image25.wmf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11" Type="http://schemas.openxmlformats.org/officeDocument/2006/relationships/tags" Target="../tags/tag144.xml"/><Relationship Id="rId24" Type="http://schemas.openxmlformats.org/officeDocument/2006/relationships/tags" Target="../tags/tag157.xml"/><Relationship Id="rId32" Type="http://schemas.openxmlformats.org/officeDocument/2006/relationships/image" Target="../media/image28.png"/><Relationship Id="rId5" Type="http://schemas.openxmlformats.org/officeDocument/2006/relationships/tags" Target="../tags/tag138.xml"/><Relationship Id="rId15" Type="http://schemas.openxmlformats.org/officeDocument/2006/relationships/tags" Target="../tags/tag148.xml"/><Relationship Id="rId23" Type="http://schemas.openxmlformats.org/officeDocument/2006/relationships/tags" Target="../tags/tag156.xml"/><Relationship Id="rId28" Type="http://schemas.openxmlformats.org/officeDocument/2006/relationships/notesSlide" Target="../notesSlides/notesSlide11.xml"/><Relationship Id="rId10" Type="http://schemas.openxmlformats.org/officeDocument/2006/relationships/tags" Target="../tags/tag143.xml"/><Relationship Id="rId19" Type="http://schemas.openxmlformats.org/officeDocument/2006/relationships/tags" Target="../tags/tag152.xml"/><Relationship Id="rId31" Type="http://schemas.openxmlformats.org/officeDocument/2006/relationships/image" Target="../media/image27.png"/><Relationship Id="rId4" Type="http://schemas.openxmlformats.org/officeDocument/2006/relationships/tags" Target="../tags/tag137.xml"/><Relationship Id="rId9" Type="http://schemas.openxmlformats.org/officeDocument/2006/relationships/tags" Target="../tags/tag142.xml"/><Relationship Id="rId14" Type="http://schemas.openxmlformats.org/officeDocument/2006/relationships/tags" Target="../tags/tag147.xml"/><Relationship Id="rId22" Type="http://schemas.openxmlformats.org/officeDocument/2006/relationships/tags" Target="../tags/tag155.xml"/><Relationship Id="rId27" Type="http://schemas.openxmlformats.org/officeDocument/2006/relationships/slideLayout" Target="../slideLayouts/slideLayout2.xml"/><Relationship Id="rId30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167.xml"/><Relationship Id="rId3" Type="http://schemas.openxmlformats.org/officeDocument/2006/relationships/tags" Target="../tags/tag162.xml"/><Relationship Id="rId7" Type="http://schemas.openxmlformats.org/officeDocument/2006/relationships/tags" Target="../tags/tag166.xml"/><Relationship Id="rId12" Type="http://schemas.openxmlformats.org/officeDocument/2006/relationships/image" Target="../media/image28.png"/><Relationship Id="rId2" Type="http://schemas.openxmlformats.org/officeDocument/2006/relationships/tags" Target="../tags/tag161.xml"/><Relationship Id="rId1" Type="http://schemas.openxmlformats.org/officeDocument/2006/relationships/tags" Target="../tags/tag160.xml"/><Relationship Id="rId6" Type="http://schemas.openxmlformats.org/officeDocument/2006/relationships/tags" Target="../tags/tag165.xml"/><Relationship Id="rId11" Type="http://schemas.openxmlformats.org/officeDocument/2006/relationships/notesSlide" Target="../notesSlides/notesSlide12.xml"/><Relationship Id="rId5" Type="http://schemas.openxmlformats.org/officeDocument/2006/relationships/tags" Target="../tags/tag164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63.xml"/><Relationship Id="rId9" Type="http://schemas.openxmlformats.org/officeDocument/2006/relationships/tags" Target="../tags/tag16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1.png"/><Relationship Id="rId10" Type="http://schemas.openxmlformats.org/officeDocument/2006/relationships/image" Target="../media/image38.png"/><Relationship Id="rId4" Type="http://schemas.openxmlformats.org/officeDocument/2006/relationships/image" Target="../media/image30.png"/><Relationship Id="rId9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1.png"/><Relationship Id="rId7" Type="http://schemas.openxmlformats.org/officeDocument/2006/relationships/image" Target="../media/image3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1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1.png"/><Relationship Id="rId7" Type="http://schemas.openxmlformats.org/officeDocument/2006/relationships/image" Target="../media/image3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1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0.xml"/><Relationship Id="rId1" Type="http://schemas.openxmlformats.org/officeDocument/2006/relationships/tags" Target="../tags/tag169.xml"/><Relationship Id="rId5" Type="http://schemas.openxmlformats.org/officeDocument/2006/relationships/image" Target="../media/image59.png"/><Relationship Id="rId4" Type="http://schemas.openxmlformats.org/officeDocument/2006/relationships/notesSlide" Target="../notesSlides/notesSlide14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tags" Target="../tags/tag173.xml"/><Relationship Id="rId7" Type="http://schemas.openxmlformats.org/officeDocument/2006/relationships/image" Target="../media/image59.png"/><Relationship Id="rId2" Type="http://schemas.openxmlformats.org/officeDocument/2006/relationships/tags" Target="../tags/tag172.xml"/><Relationship Id="rId1" Type="http://schemas.openxmlformats.org/officeDocument/2006/relationships/tags" Target="../tags/tag171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4.xml"/><Relationship Id="rId9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6.xml"/><Relationship Id="rId1" Type="http://schemas.openxmlformats.org/officeDocument/2006/relationships/tags" Target="../tags/tag175.xml"/><Relationship Id="rId5" Type="http://schemas.openxmlformats.org/officeDocument/2006/relationships/image" Target="../media/image61.png"/><Relationship Id="rId4" Type="http://schemas.openxmlformats.org/officeDocument/2006/relationships/image" Target="../media/image62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tags" Target="../tags/tag184.xml"/><Relationship Id="rId13" Type="http://schemas.openxmlformats.org/officeDocument/2006/relationships/image" Target="../media/image65.png"/><Relationship Id="rId3" Type="http://schemas.openxmlformats.org/officeDocument/2006/relationships/tags" Target="../tags/tag179.xml"/><Relationship Id="rId7" Type="http://schemas.openxmlformats.org/officeDocument/2006/relationships/tags" Target="../tags/tag183.xml"/><Relationship Id="rId12" Type="http://schemas.openxmlformats.org/officeDocument/2006/relationships/image" Target="../media/image64.png"/><Relationship Id="rId17" Type="http://schemas.openxmlformats.org/officeDocument/2006/relationships/image" Target="../media/image69.png"/><Relationship Id="rId2" Type="http://schemas.openxmlformats.org/officeDocument/2006/relationships/tags" Target="../tags/tag178.xml"/><Relationship Id="rId16" Type="http://schemas.openxmlformats.org/officeDocument/2006/relationships/image" Target="../media/image68.png"/><Relationship Id="rId1" Type="http://schemas.openxmlformats.org/officeDocument/2006/relationships/tags" Target="../tags/tag177.xml"/><Relationship Id="rId6" Type="http://schemas.openxmlformats.org/officeDocument/2006/relationships/tags" Target="../tags/tag182.xml"/><Relationship Id="rId11" Type="http://schemas.openxmlformats.org/officeDocument/2006/relationships/image" Target="../media/image63.png"/><Relationship Id="rId5" Type="http://schemas.openxmlformats.org/officeDocument/2006/relationships/tags" Target="../tags/tag181.xml"/><Relationship Id="rId15" Type="http://schemas.openxmlformats.org/officeDocument/2006/relationships/image" Target="../media/image67.png"/><Relationship Id="rId10" Type="http://schemas.openxmlformats.org/officeDocument/2006/relationships/notesSlide" Target="../notesSlides/notesSlide16.xml"/><Relationship Id="rId4" Type="http://schemas.openxmlformats.org/officeDocument/2006/relationships/tags" Target="../tags/tag180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6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tags" Target="../tags/tag192.xml"/><Relationship Id="rId13" Type="http://schemas.openxmlformats.org/officeDocument/2006/relationships/image" Target="../media/image70.png"/><Relationship Id="rId3" Type="http://schemas.openxmlformats.org/officeDocument/2006/relationships/tags" Target="../tags/tag187.xml"/><Relationship Id="rId7" Type="http://schemas.openxmlformats.org/officeDocument/2006/relationships/tags" Target="../tags/tag191.xml"/><Relationship Id="rId12" Type="http://schemas.openxmlformats.org/officeDocument/2006/relationships/notesSlide" Target="../notesSlides/notesSlide17.xml"/><Relationship Id="rId2" Type="http://schemas.openxmlformats.org/officeDocument/2006/relationships/tags" Target="../tags/tag186.xml"/><Relationship Id="rId1" Type="http://schemas.openxmlformats.org/officeDocument/2006/relationships/tags" Target="../tags/tag185.xml"/><Relationship Id="rId6" Type="http://schemas.openxmlformats.org/officeDocument/2006/relationships/tags" Target="../tags/tag190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89.xml"/><Relationship Id="rId10" Type="http://schemas.openxmlformats.org/officeDocument/2006/relationships/tags" Target="../tags/tag194.xml"/><Relationship Id="rId4" Type="http://schemas.openxmlformats.org/officeDocument/2006/relationships/tags" Target="../tags/tag188.xml"/><Relationship Id="rId9" Type="http://schemas.openxmlformats.org/officeDocument/2006/relationships/tags" Target="../tags/tag193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tags" Target="../tags/tag202.xml"/><Relationship Id="rId13" Type="http://schemas.openxmlformats.org/officeDocument/2006/relationships/image" Target="../media/image70.png"/><Relationship Id="rId3" Type="http://schemas.openxmlformats.org/officeDocument/2006/relationships/tags" Target="../tags/tag197.xml"/><Relationship Id="rId7" Type="http://schemas.openxmlformats.org/officeDocument/2006/relationships/tags" Target="../tags/tag201.xml"/><Relationship Id="rId12" Type="http://schemas.openxmlformats.org/officeDocument/2006/relationships/notesSlide" Target="../notesSlides/notesSlide18.xml"/><Relationship Id="rId2" Type="http://schemas.openxmlformats.org/officeDocument/2006/relationships/tags" Target="../tags/tag196.xml"/><Relationship Id="rId1" Type="http://schemas.openxmlformats.org/officeDocument/2006/relationships/tags" Target="../tags/tag195.xml"/><Relationship Id="rId6" Type="http://schemas.openxmlformats.org/officeDocument/2006/relationships/tags" Target="../tags/tag200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99.xml"/><Relationship Id="rId10" Type="http://schemas.openxmlformats.org/officeDocument/2006/relationships/tags" Target="../tags/tag204.xml"/><Relationship Id="rId4" Type="http://schemas.openxmlformats.org/officeDocument/2006/relationships/tags" Target="../tags/tag198.xml"/><Relationship Id="rId9" Type="http://schemas.openxmlformats.org/officeDocument/2006/relationships/tags" Target="../tags/tag203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tags" Target="../tags/tag212.xml"/><Relationship Id="rId13" Type="http://schemas.openxmlformats.org/officeDocument/2006/relationships/image" Target="../media/image70.png"/><Relationship Id="rId3" Type="http://schemas.openxmlformats.org/officeDocument/2006/relationships/tags" Target="../tags/tag207.xml"/><Relationship Id="rId7" Type="http://schemas.openxmlformats.org/officeDocument/2006/relationships/tags" Target="../tags/tag211.xml"/><Relationship Id="rId12" Type="http://schemas.openxmlformats.org/officeDocument/2006/relationships/notesSlide" Target="../notesSlides/notesSlide19.xml"/><Relationship Id="rId2" Type="http://schemas.openxmlformats.org/officeDocument/2006/relationships/tags" Target="../tags/tag206.xml"/><Relationship Id="rId1" Type="http://schemas.openxmlformats.org/officeDocument/2006/relationships/tags" Target="../tags/tag205.xml"/><Relationship Id="rId6" Type="http://schemas.openxmlformats.org/officeDocument/2006/relationships/tags" Target="../tags/tag210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209.xml"/><Relationship Id="rId10" Type="http://schemas.openxmlformats.org/officeDocument/2006/relationships/tags" Target="../tags/tag214.xml"/><Relationship Id="rId4" Type="http://schemas.openxmlformats.org/officeDocument/2006/relationships/tags" Target="../tags/tag208.xml"/><Relationship Id="rId9" Type="http://schemas.openxmlformats.org/officeDocument/2006/relationships/tags" Target="../tags/tag213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tags" Target="../tags/tag222.xml"/><Relationship Id="rId13" Type="http://schemas.openxmlformats.org/officeDocument/2006/relationships/notesSlide" Target="../notesSlides/notesSlide20.xml"/><Relationship Id="rId3" Type="http://schemas.openxmlformats.org/officeDocument/2006/relationships/tags" Target="../tags/tag217.xml"/><Relationship Id="rId7" Type="http://schemas.openxmlformats.org/officeDocument/2006/relationships/tags" Target="../tags/tag221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216.xml"/><Relationship Id="rId1" Type="http://schemas.openxmlformats.org/officeDocument/2006/relationships/tags" Target="../tags/tag215.xml"/><Relationship Id="rId6" Type="http://schemas.openxmlformats.org/officeDocument/2006/relationships/tags" Target="../tags/tag220.xml"/><Relationship Id="rId11" Type="http://schemas.openxmlformats.org/officeDocument/2006/relationships/tags" Target="../tags/tag225.xml"/><Relationship Id="rId5" Type="http://schemas.openxmlformats.org/officeDocument/2006/relationships/tags" Target="../tags/tag219.xml"/><Relationship Id="rId10" Type="http://schemas.openxmlformats.org/officeDocument/2006/relationships/tags" Target="../tags/tag224.xml"/><Relationship Id="rId4" Type="http://schemas.openxmlformats.org/officeDocument/2006/relationships/tags" Target="../tags/tag218.xml"/><Relationship Id="rId9" Type="http://schemas.openxmlformats.org/officeDocument/2006/relationships/tags" Target="../tags/tag223.xml"/><Relationship Id="rId14" Type="http://schemas.openxmlformats.org/officeDocument/2006/relationships/image" Target="../media/image7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7.xml"/><Relationship Id="rId1" Type="http://schemas.openxmlformats.org/officeDocument/2006/relationships/tags" Target="../tags/tag226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notesSlide" Target="../notesSlides/notesSlide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Image Stitching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40187"/>
            <a:ext cx="6857464" cy="2652175"/>
          </a:xfrm>
        </p:spPr>
        <p:txBody>
          <a:bodyPr>
            <a:normAutofit/>
          </a:bodyPr>
          <a:lstStyle/>
          <a:p>
            <a:r>
              <a:rPr lang="en-US" sz="4400" dirty="0" smtClean="0"/>
              <a:t>Linda Shapiro</a:t>
            </a:r>
          </a:p>
          <a:p>
            <a:r>
              <a:rPr lang="en-US" sz="4400" dirty="0" smtClean="0"/>
              <a:t>CSE 455	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F48E-99F6-7F4D-B791-C6C14C59EF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8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interest points</a:t>
            </a:r>
          </a:p>
          <a:p>
            <a:r>
              <a:rPr lang="en-US" dirty="0" smtClean="0"/>
              <a:t>Find good matches </a:t>
            </a:r>
          </a:p>
          <a:p>
            <a:r>
              <a:rPr lang="en-US" dirty="0" smtClean="0"/>
              <a:t>Compute transformation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039" y="1600200"/>
            <a:ext cx="4557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sz="2800" dirty="0">
              <a:solidFill>
                <a:srgbClr val="FF0000"/>
              </a:solidFill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4531637" y="4108704"/>
            <a:ext cx="1847432" cy="2458153"/>
            <a:chOff x="1512653" y="3916303"/>
            <a:chExt cx="1969368" cy="2620399"/>
          </a:xfrm>
        </p:grpSpPr>
        <p:pic>
          <p:nvPicPr>
            <p:cNvPr id="44" name="Picture 20" descr="small-P101003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2653" y="3916303"/>
              <a:ext cx="1969368" cy="2620399"/>
            </a:xfrm>
            <a:prstGeom prst="rect">
              <a:avLst/>
            </a:prstGeom>
            <a:noFill/>
            <a:ln w="9525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Oval 45"/>
            <p:cNvSpPr/>
            <p:nvPr/>
          </p:nvSpPr>
          <p:spPr>
            <a:xfrm>
              <a:off x="2602277" y="5650336"/>
              <a:ext cx="195335" cy="174407"/>
            </a:xfrm>
            <a:prstGeom prst="ellipse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3233389" y="6353714"/>
              <a:ext cx="195335" cy="174407"/>
            </a:xfrm>
            <a:prstGeom prst="ellipse">
              <a:avLst/>
            </a:pr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3135721" y="5184707"/>
              <a:ext cx="295606" cy="263935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3061369" y="4238790"/>
              <a:ext cx="391718" cy="349749"/>
            </a:xfrm>
            <a:prstGeom prst="ellipse">
              <a:avLst/>
            </a:prstGeom>
            <a:noFill/>
            <a:ln w="381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899023" y="4135268"/>
            <a:ext cx="1787777" cy="2383718"/>
            <a:chOff x="4472792" y="3916303"/>
            <a:chExt cx="1958851" cy="2611818"/>
          </a:xfrm>
        </p:grpSpPr>
        <p:pic>
          <p:nvPicPr>
            <p:cNvPr id="45" name="Picture 21" descr="small-P101003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2792" y="3916303"/>
              <a:ext cx="1958851" cy="2606405"/>
            </a:xfrm>
            <a:prstGeom prst="rect">
              <a:avLst/>
            </a:prstGeom>
            <a:noFill/>
            <a:ln w="9525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Oval 47"/>
            <p:cNvSpPr/>
            <p:nvPr/>
          </p:nvSpPr>
          <p:spPr>
            <a:xfrm>
              <a:off x="5148742" y="5889939"/>
              <a:ext cx="195335" cy="174407"/>
            </a:xfrm>
            <a:prstGeom prst="ellipse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5797016" y="6353714"/>
              <a:ext cx="195335" cy="174407"/>
            </a:xfrm>
            <a:prstGeom prst="ellipse">
              <a:avLst/>
            </a:prstGeom>
            <a:noFill/>
            <a:ln w="381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4870298" y="5308093"/>
              <a:ext cx="295606" cy="263935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4810027" y="4391190"/>
              <a:ext cx="391718" cy="349749"/>
            </a:xfrm>
            <a:prstGeom prst="ellipse">
              <a:avLst/>
            </a:prstGeom>
            <a:noFill/>
            <a:ln w="381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3751727" y="3443590"/>
            <a:ext cx="5291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Let’s assume we are given a set of good matching interest points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67039" y="2123420"/>
            <a:ext cx="4557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F48E-99F6-7F4D-B791-C6C14C59EF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1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3" name="Group 5"/>
          <p:cNvGrpSpPr>
            <a:grpSpLocks/>
          </p:cNvGrpSpPr>
          <p:nvPr/>
        </p:nvGrpSpPr>
        <p:grpSpPr bwMode="auto">
          <a:xfrm>
            <a:off x="5181600" y="990600"/>
            <a:ext cx="1951038" cy="3973513"/>
            <a:chOff x="0" y="0"/>
            <a:chExt cx="1229" cy="2503"/>
          </a:xfrm>
        </p:grpSpPr>
        <p:sp>
          <p:nvSpPr>
            <p:cNvPr id="7170" name="Line 2"/>
            <p:cNvSpPr>
              <a:spLocks noChangeShapeType="1"/>
            </p:cNvSpPr>
            <p:nvPr/>
          </p:nvSpPr>
          <p:spPr bwMode="auto">
            <a:xfrm>
              <a:off x="0" y="0"/>
              <a:ext cx="1" cy="2448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171" name="Rectangle 3"/>
            <p:cNvSpPr>
              <a:spLocks/>
            </p:cNvSpPr>
            <p:nvPr/>
          </p:nvSpPr>
          <p:spPr bwMode="auto">
            <a:xfrm>
              <a:off x="367" y="2263"/>
              <a:ext cx="86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/>
              <a:r>
                <a:rPr lang="en-US"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rPr>
                <a:t>mosaic PP</a:t>
              </a:r>
            </a:p>
          </p:txBody>
        </p:sp>
        <p:sp>
          <p:nvSpPr>
            <p:cNvPr id="7172" name="Line 4"/>
            <p:cNvSpPr>
              <a:spLocks noChangeShapeType="1"/>
            </p:cNvSpPr>
            <p:nvPr/>
          </p:nvSpPr>
          <p:spPr bwMode="auto">
            <a:xfrm rot="10800000">
              <a:off x="48" y="2208"/>
              <a:ext cx="336" cy="192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7183" name="Group 15"/>
          <p:cNvGrpSpPr>
            <a:grpSpLocks/>
          </p:cNvGrpSpPr>
          <p:nvPr/>
        </p:nvGrpSpPr>
        <p:grpSpPr bwMode="auto">
          <a:xfrm>
            <a:off x="2860675" y="1828800"/>
            <a:ext cx="1330325" cy="1255713"/>
            <a:chOff x="0" y="0"/>
            <a:chExt cx="837" cy="791"/>
          </a:xfrm>
        </p:grpSpPr>
        <p:sp>
          <p:nvSpPr>
            <p:cNvPr id="7174" name="Line 6"/>
            <p:cNvSpPr>
              <a:spLocks noChangeShapeType="1"/>
            </p:cNvSpPr>
            <p:nvPr/>
          </p:nvSpPr>
          <p:spPr bwMode="auto">
            <a:xfrm>
              <a:off x="453" y="0"/>
              <a:ext cx="384" cy="48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7182" name="Group 14"/>
            <p:cNvGrpSpPr>
              <a:grpSpLocks/>
            </p:cNvGrpSpPr>
            <p:nvPr/>
          </p:nvGrpSpPr>
          <p:grpSpPr bwMode="auto">
            <a:xfrm rot="2160000">
              <a:off x="71" y="276"/>
              <a:ext cx="500" cy="407"/>
              <a:chOff x="0" y="0"/>
              <a:chExt cx="499" cy="407"/>
            </a:xfrm>
          </p:grpSpPr>
          <p:sp>
            <p:nvSpPr>
              <p:cNvPr id="7175" name="Freeform 7"/>
              <p:cNvSpPr>
                <a:spLocks/>
              </p:cNvSpPr>
              <p:nvPr/>
            </p:nvSpPr>
            <p:spPr bwMode="auto">
              <a:xfrm>
                <a:off x="185" y="101"/>
                <a:ext cx="179" cy="305"/>
              </a:xfrm>
              <a:custGeom>
                <a:avLst/>
                <a:gdLst>
                  <a:gd name="T0" fmla="*/ 1719 w 21600"/>
                  <a:gd name="T1" fmla="*/ 21600 h 21600"/>
                  <a:gd name="T2" fmla="*/ 0 w 21600"/>
                  <a:gd name="T3" fmla="*/ 1558 h 21600"/>
                  <a:gd name="T4" fmla="*/ 967 w 21600"/>
                  <a:gd name="T5" fmla="*/ 921 h 21600"/>
                  <a:gd name="T6" fmla="*/ 1612 w 21600"/>
                  <a:gd name="T7" fmla="*/ 991 h 21600"/>
                  <a:gd name="T8" fmla="*/ 2257 w 21600"/>
                  <a:gd name="T9" fmla="*/ 921 h 21600"/>
                  <a:gd name="T10" fmla="*/ 2364 w 21600"/>
                  <a:gd name="T11" fmla="*/ 708 h 21600"/>
                  <a:gd name="T12" fmla="*/ 2901 w 21600"/>
                  <a:gd name="T13" fmla="*/ 779 h 21600"/>
                  <a:gd name="T14" fmla="*/ 3331 w 21600"/>
                  <a:gd name="T15" fmla="*/ 496 h 21600"/>
                  <a:gd name="T16" fmla="*/ 3976 w 21600"/>
                  <a:gd name="T17" fmla="*/ 637 h 21600"/>
                  <a:gd name="T18" fmla="*/ 4406 w 21600"/>
                  <a:gd name="T19" fmla="*/ 425 h 21600"/>
                  <a:gd name="T20" fmla="*/ 4943 w 21600"/>
                  <a:gd name="T21" fmla="*/ 354 h 21600"/>
                  <a:gd name="T22" fmla="*/ 5588 w 21600"/>
                  <a:gd name="T23" fmla="*/ 212 h 21600"/>
                  <a:gd name="T24" fmla="*/ 6125 w 21600"/>
                  <a:gd name="T25" fmla="*/ 283 h 21600"/>
                  <a:gd name="T26" fmla="*/ 6663 w 21600"/>
                  <a:gd name="T27" fmla="*/ 212 h 21600"/>
                  <a:gd name="T28" fmla="*/ 7093 w 21600"/>
                  <a:gd name="T29" fmla="*/ 0 h 21600"/>
                  <a:gd name="T30" fmla="*/ 7952 w 21600"/>
                  <a:gd name="T31" fmla="*/ 0 h 21600"/>
                  <a:gd name="T32" fmla="*/ 8597 w 21600"/>
                  <a:gd name="T33" fmla="*/ 71 h 21600"/>
                  <a:gd name="T34" fmla="*/ 8919 w 21600"/>
                  <a:gd name="T35" fmla="*/ 71 h 21600"/>
                  <a:gd name="T36" fmla="*/ 9242 w 21600"/>
                  <a:gd name="T37" fmla="*/ 212 h 21600"/>
                  <a:gd name="T38" fmla="*/ 9887 w 21600"/>
                  <a:gd name="T39" fmla="*/ 283 h 21600"/>
                  <a:gd name="T40" fmla="*/ 10531 w 21600"/>
                  <a:gd name="T41" fmla="*/ 496 h 21600"/>
                  <a:gd name="T42" fmla="*/ 11069 w 21600"/>
                  <a:gd name="T43" fmla="*/ 496 h 21600"/>
                  <a:gd name="T44" fmla="*/ 11928 w 21600"/>
                  <a:gd name="T45" fmla="*/ 708 h 21600"/>
                  <a:gd name="T46" fmla="*/ 12358 w 21600"/>
                  <a:gd name="T47" fmla="*/ 850 h 21600"/>
                  <a:gd name="T48" fmla="*/ 13003 w 21600"/>
                  <a:gd name="T49" fmla="*/ 779 h 21600"/>
                  <a:gd name="T50" fmla="*/ 13433 w 21600"/>
                  <a:gd name="T51" fmla="*/ 1133 h 21600"/>
                  <a:gd name="T52" fmla="*/ 14078 w 21600"/>
                  <a:gd name="T53" fmla="*/ 1204 h 21600"/>
                  <a:gd name="T54" fmla="*/ 14507 w 21600"/>
                  <a:gd name="T55" fmla="*/ 1346 h 21600"/>
                  <a:gd name="T56" fmla="*/ 15045 w 21600"/>
                  <a:gd name="T57" fmla="*/ 1487 h 21600"/>
                  <a:gd name="T58" fmla="*/ 15260 w 21600"/>
                  <a:gd name="T59" fmla="*/ 1700 h 21600"/>
                  <a:gd name="T60" fmla="*/ 15690 w 21600"/>
                  <a:gd name="T61" fmla="*/ 1912 h 21600"/>
                  <a:gd name="T62" fmla="*/ 16227 w 21600"/>
                  <a:gd name="T63" fmla="*/ 2195 h 21600"/>
                  <a:gd name="T64" fmla="*/ 16442 w 21600"/>
                  <a:gd name="T65" fmla="*/ 2479 h 21600"/>
                  <a:gd name="T66" fmla="*/ 16764 w 21600"/>
                  <a:gd name="T67" fmla="*/ 2550 h 21600"/>
                  <a:gd name="T68" fmla="*/ 17194 w 21600"/>
                  <a:gd name="T69" fmla="*/ 2904 h 21600"/>
                  <a:gd name="T70" fmla="*/ 17516 w 21600"/>
                  <a:gd name="T71" fmla="*/ 3116 h 21600"/>
                  <a:gd name="T72" fmla="*/ 18054 w 21600"/>
                  <a:gd name="T73" fmla="*/ 3258 h 21600"/>
                  <a:gd name="T74" fmla="*/ 18484 w 21600"/>
                  <a:gd name="T75" fmla="*/ 3541 h 21600"/>
                  <a:gd name="T76" fmla="*/ 18913 w 21600"/>
                  <a:gd name="T77" fmla="*/ 3753 h 21600"/>
                  <a:gd name="T78" fmla="*/ 19128 w 21600"/>
                  <a:gd name="T79" fmla="*/ 3895 h 21600"/>
                  <a:gd name="T80" fmla="*/ 19558 w 21600"/>
                  <a:gd name="T81" fmla="*/ 4178 h 21600"/>
                  <a:gd name="T82" fmla="*/ 19881 w 21600"/>
                  <a:gd name="T83" fmla="*/ 4391 h 21600"/>
                  <a:gd name="T84" fmla="*/ 19988 w 21600"/>
                  <a:gd name="T85" fmla="*/ 4745 h 21600"/>
                  <a:gd name="T86" fmla="*/ 20310 w 21600"/>
                  <a:gd name="T87" fmla="*/ 5170 h 21600"/>
                  <a:gd name="T88" fmla="*/ 20633 w 21600"/>
                  <a:gd name="T89" fmla="*/ 5382 h 21600"/>
                  <a:gd name="T90" fmla="*/ 21063 w 21600"/>
                  <a:gd name="T91" fmla="*/ 5666 h 21600"/>
                  <a:gd name="T92" fmla="*/ 21278 w 21600"/>
                  <a:gd name="T93" fmla="*/ 5949 h 21600"/>
                  <a:gd name="T94" fmla="*/ 21493 w 21600"/>
                  <a:gd name="T95" fmla="*/ 6374 h 21600"/>
                  <a:gd name="T96" fmla="*/ 21600 w 21600"/>
                  <a:gd name="T97" fmla="*/ 7011 h 21600"/>
                  <a:gd name="T98" fmla="*/ 1719 w 21600"/>
                  <a:gd name="T99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1600" h="21600">
                    <a:moveTo>
                      <a:pt x="1719" y="21600"/>
                    </a:moveTo>
                    <a:lnTo>
                      <a:pt x="0" y="1558"/>
                    </a:lnTo>
                    <a:lnTo>
                      <a:pt x="967" y="921"/>
                    </a:lnTo>
                    <a:lnTo>
                      <a:pt x="1612" y="991"/>
                    </a:lnTo>
                    <a:lnTo>
                      <a:pt x="2257" y="921"/>
                    </a:lnTo>
                    <a:lnTo>
                      <a:pt x="2364" y="708"/>
                    </a:lnTo>
                    <a:lnTo>
                      <a:pt x="2901" y="779"/>
                    </a:lnTo>
                    <a:lnTo>
                      <a:pt x="3331" y="496"/>
                    </a:lnTo>
                    <a:lnTo>
                      <a:pt x="3976" y="637"/>
                    </a:lnTo>
                    <a:lnTo>
                      <a:pt x="4406" y="425"/>
                    </a:lnTo>
                    <a:lnTo>
                      <a:pt x="4943" y="354"/>
                    </a:lnTo>
                    <a:lnTo>
                      <a:pt x="5588" y="212"/>
                    </a:lnTo>
                    <a:lnTo>
                      <a:pt x="6125" y="283"/>
                    </a:lnTo>
                    <a:lnTo>
                      <a:pt x="6663" y="212"/>
                    </a:lnTo>
                    <a:lnTo>
                      <a:pt x="7093" y="0"/>
                    </a:lnTo>
                    <a:lnTo>
                      <a:pt x="7952" y="0"/>
                    </a:lnTo>
                    <a:lnTo>
                      <a:pt x="8597" y="71"/>
                    </a:lnTo>
                    <a:lnTo>
                      <a:pt x="8919" y="71"/>
                    </a:lnTo>
                    <a:lnTo>
                      <a:pt x="9242" y="212"/>
                    </a:lnTo>
                    <a:lnTo>
                      <a:pt x="9887" y="283"/>
                    </a:lnTo>
                    <a:lnTo>
                      <a:pt x="10531" y="496"/>
                    </a:lnTo>
                    <a:lnTo>
                      <a:pt x="11069" y="496"/>
                    </a:lnTo>
                    <a:lnTo>
                      <a:pt x="11928" y="708"/>
                    </a:lnTo>
                    <a:lnTo>
                      <a:pt x="12358" y="850"/>
                    </a:lnTo>
                    <a:lnTo>
                      <a:pt x="13003" y="779"/>
                    </a:lnTo>
                    <a:lnTo>
                      <a:pt x="13433" y="1133"/>
                    </a:lnTo>
                    <a:lnTo>
                      <a:pt x="14078" y="1204"/>
                    </a:lnTo>
                    <a:lnTo>
                      <a:pt x="14507" y="1346"/>
                    </a:lnTo>
                    <a:lnTo>
                      <a:pt x="15045" y="1487"/>
                    </a:lnTo>
                    <a:lnTo>
                      <a:pt x="15260" y="1700"/>
                    </a:lnTo>
                    <a:lnTo>
                      <a:pt x="15690" y="1912"/>
                    </a:lnTo>
                    <a:lnTo>
                      <a:pt x="16227" y="2195"/>
                    </a:lnTo>
                    <a:lnTo>
                      <a:pt x="16442" y="2479"/>
                    </a:lnTo>
                    <a:lnTo>
                      <a:pt x="16764" y="2550"/>
                    </a:lnTo>
                    <a:lnTo>
                      <a:pt x="17194" y="2904"/>
                    </a:lnTo>
                    <a:lnTo>
                      <a:pt x="17516" y="3116"/>
                    </a:lnTo>
                    <a:lnTo>
                      <a:pt x="18054" y="3258"/>
                    </a:lnTo>
                    <a:lnTo>
                      <a:pt x="18484" y="3541"/>
                    </a:lnTo>
                    <a:lnTo>
                      <a:pt x="18913" y="3753"/>
                    </a:lnTo>
                    <a:lnTo>
                      <a:pt x="19128" y="3895"/>
                    </a:lnTo>
                    <a:lnTo>
                      <a:pt x="19558" y="4178"/>
                    </a:lnTo>
                    <a:lnTo>
                      <a:pt x="19881" y="4391"/>
                    </a:lnTo>
                    <a:lnTo>
                      <a:pt x="19988" y="4745"/>
                    </a:lnTo>
                    <a:lnTo>
                      <a:pt x="20310" y="5170"/>
                    </a:lnTo>
                    <a:lnTo>
                      <a:pt x="20633" y="5382"/>
                    </a:lnTo>
                    <a:lnTo>
                      <a:pt x="21063" y="5666"/>
                    </a:lnTo>
                    <a:lnTo>
                      <a:pt x="21278" y="5949"/>
                    </a:lnTo>
                    <a:lnTo>
                      <a:pt x="21493" y="6374"/>
                    </a:lnTo>
                    <a:lnTo>
                      <a:pt x="21600" y="7011"/>
                    </a:lnTo>
                    <a:lnTo>
                      <a:pt x="1719" y="2160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grpSp>
            <p:nvGrpSpPr>
              <p:cNvPr id="7178" name="Group 10"/>
              <p:cNvGrpSpPr>
                <a:grpSpLocks/>
              </p:cNvGrpSpPr>
              <p:nvPr/>
            </p:nvGrpSpPr>
            <p:grpSpPr bwMode="auto">
              <a:xfrm rot="-1380000">
                <a:off x="212" y="78"/>
                <a:ext cx="132" cy="149"/>
                <a:chOff x="0" y="0"/>
                <a:chExt cx="132" cy="149"/>
              </a:xfrm>
            </p:grpSpPr>
            <p:sp>
              <p:nvSpPr>
                <p:cNvPr id="7176" name="Freeform 8"/>
                <p:cNvSpPr>
                  <a:spLocks/>
                </p:cNvSpPr>
                <p:nvPr/>
              </p:nvSpPr>
              <p:spPr bwMode="auto">
                <a:xfrm>
                  <a:off x="0" y="0"/>
                  <a:ext cx="132" cy="149"/>
                </a:xfrm>
                <a:custGeom>
                  <a:avLst/>
                  <a:gdLst>
                    <a:gd name="T0" fmla="*/ 0 w 21600"/>
                    <a:gd name="T1" fmla="+- 0 1 1"/>
                    <a:gd name="T2" fmla="*/ 1 h 21599"/>
                    <a:gd name="T3" fmla="*/ 144 w 21600"/>
                    <a:gd name="T4" fmla="+- 0 1 1"/>
                    <a:gd name="T5" fmla="*/ 1 h 21599"/>
                    <a:gd name="T6" fmla="*/ 21600 w 21600"/>
                    <a:gd name="T7" fmla="+- 0 21600 1"/>
                    <a:gd name="T8" fmla="*/ 21600 h 21599"/>
                  </a:gdLst>
                  <a:ahLst/>
                  <a:cxnLst>
                    <a:cxn ang="0">
                      <a:pos x="T0" y="T2"/>
                    </a:cxn>
                    <a:cxn ang="0">
                      <a:pos x="T3" y="T5"/>
                    </a:cxn>
                    <a:cxn ang="0">
                      <a:pos x="T6" y="T8"/>
                    </a:cxn>
                  </a:cxnLst>
                  <a:rect l="0" t="0" r="r" b="b"/>
                  <a:pathLst>
                    <a:path w="21600" h="21599">
                      <a:moveTo>
                        <a:pt x="0" y="0"/>
                      </a:moveTo>
                      <a:cubicBezTo>
                        <a:pt x="48" y="0"/>
                        <a:pt x="95" y="-1"/>
                        <a:pt x="144" y="0"/>
                      </a:cubicBezTo>
                      <a:cubicBezTo>
                        <a:pt x="11993" y="0"/>
                        <a:pt x="21600" y="9670"/>
                        <a:pt x="21600" y="21599"/>
                      </a:cubicBez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7177" name="AutoShape 9"/>
                <p:cNvSpPr>
                  <a:spLocks/>
                </p:cNvSpPr>
                <p:nvPr/>
              </p:nvSpPr>
              <p:spPr bwMode="auto">
                <a:xfrm>
                  <a:off x="0" y="0"/>
                  <a:ext cx="132" cy="149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599">
                      <a:moveTo>
                        <a:pt x="0" y="0"/>
                      </a:moveTo>
                      <a:cubicBezTo>
                        <a:pt x="48" y="0"/>
                        <a:pt x="95" y="-1"/>
                        <a:pt x="144" y="0"/>
                      </a:cubicBezTo>
                      <a:cubicBezTo>
                        <a:pt x="11993" y="0"/>
                        <a:pt x="21600" y="9670"/>
                        <a:pt x="21600" y="21599"/>
                      </a:cubicBezTo>
                      <a:lnTo>
                        <a:pt x="144" y="21599"/>
                      </a:lnTo>
                      <a:close/>
                      <a:moveTo>
                        <a:pt x="0" y="0"/>
                      </a:move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rnd">
                      <a:solidFill>
                        <a:schemeClr val="tx1"/>
                      </a:solidFill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sp>
            <p:nvSpPr>
              <p:cNvPr id="7179" name="Line 11"/>
              <p:cNvSpPr>
                <a:spLocks noChangeShapeType="1"/>
              </p:cNvSpPr>
              <p:nvPr/>
            </p:nvSpPr>
            <p:spPr bwMode="auto">
              <a:xfrm>
                <a:off x="180" y="0"/>
                <a:ext cx="20" cy="407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180" name="Oval 12"/>
              <p:cNvSpPr>
                <a:spLocks/>
              </p:cNvSpPr>
              <p:nvPr/>
            </p:nvSpPr>
            <p:spPr bwMode="auto">
              <a:xfrm rot="-3960000">
                <a:off x="249" y="81"/>
                <a:ext cx="71" cy="111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181" name="Line 13"/>
              <p:cNvSpPr>
                <a:spLocks noChangeShapeType="1"/>
              </p:cNvSpPr>
              <p:nvPr/>
            </p:nvSpPr>
            <p:spPr bwMode="auto">
              <a:xfrm rot="10800000" flipH="1">
                <a:off x="200" y="106"/>
                <a:ext cx="240" cy="300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</p:grpSp>
      <p:sp>
        <p:nvSpPr>
          <p:cNvPr id="7184" name="Rectangle 16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  <a:ln/>
        </p:spPr>
        <p:txBody>
          <a:bodyPr rIns="132080"/>
          <a:lstStyle/>
          <a:p>
            <a:r>
              <a:rPr lang="en-US"/>
              <a:t>Image reprojection</a:t>
            </a:r>
          </a:p>
        </p:txBody>
      </p:sp>
      <p:sp>
        <p:nvSpPr>
          <p:cNvPr id="7185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685800" y="5181600"/>
            <a:ext cx="7772400" cy="1676400"/>
          </a:xfrm>
          <a:ln/>
        </p:spPr>
        <p:txBody>
          <a:bodyPr rIns="132080">
            <a:normAutofit fontScale="92500"/>
          </a:bodyPr>
          <a:lstStyle/>
          <a:p>
            <a:pPr marL="382588" indent="-342900"/>
            <a:r>
              <a:rPr lang="en-US"/>
              <a:t>The mosaic has a natural interpretation in 3D</a:t>
            </a:r>
          </a:p>
          <a:p>
            <a:pPr marL="782638" lvl="1">
              <a:buClr>
                <a:srgbClr val="000000"/>
              </a:buClr>
            </a:pPr>
            <a:r>
              <a:rPr lang="en-US"/>
              <a:t>The images are reprojected onto a common plane</a:t>
            </a:r>
          </a:p>
          <a:p>
            <a:pPr marL="782638" lvl="1">
              <a:buClr>
                <a:srgbClr val="000000"/>
              </a:buClr>
            </a:pPr>
            <a:r>
              <a:rPr lang="en-US"/>
              <a:t>The mosaic is formed on this plane</a:t>
            </a:r>
          </a:p>
        </p:txBody>
      </p:sp>
      <p:grpSp>
        <p:nvGrpSpPr>
          <p:cNvPr id="7195" name="Group 27"/>
          <p:cNvGrpSpPr>
            <a:grpSpLocks/>
          </p:cNvGrpSpPr>
          <p:nvPr/>
        </p:nvGrpSpPr>
        <p:grpSpPr bwMode="auto">
          <a:xfrm>
            <a:off x="2935288" y="2286000"/>
            <a:ext cx="1179512" cy="919163"/>
            <a:chOff x="0" y="0"/>
            <a:chExt cx="742" cy="579"/>
          </a:xfrm>
        </p:grpSpPr>
        <p:grpSp>
          <p:nvGrpSpPr>
            <p:cNvPr id="7193" name="Group 25"/>
            <p:cNvGrpSpPr>
              <a:grpSpLocks/>
            </p:cNvGrpSpPr>
            <p:nvPr/>
          </p:nvGrpSpPr>
          <p:grpSpPr bwMode="auto">
            <a:xfrm rot="4140000">
              <a:off x="82" y="91"/>
              <a:ext cx="393" cy="448"/>
              <a:chOff x="0" y="0"/>
              <a:chExt cx="392" cy="448"/>
            </a:xfrm>
          </p:grpSpPr>
          <p:sp>
            <p:nvSpPr>
              <p:cNvPr id="7186" name="Freeform 18"/>
              <p:cNvSpPr>
                <a:spLocks/>
              </p:cNvSpPr>
              <p:nvPr/>
            </p:nvSpPr>
            <p:spPr bwMode="auto">
              <a:xfrm>
                <a:off x="137" y="101"/>
                <a:ext cx="180" cy="305"/>
              </a:xfrm>
              <a:custGeom>
                <a:avLst/>
                <a:gdLst>
                  <a:gd name="T0" fmla="*/ 1719 w 21600"/>
                  <a:gd name="T1" fmla="*/ 21600 h 21600"/>
                  <a:gd name="T2" fmla="*/ 0 w 21600"/>
                  <a:gd name="T3" fmla="*/ 1558 h 21600"/>
                  <a:gd name="T4" fmla="*/ 967 w 21600"/>
                  <a:gd name="T5" fmla="*/ 921 h 21600"/>
                  <a:gd name="T6" fmla="*/ 1612 w 21600"/>
                  <a:gd name="T7" fmla="*/ 991 h 21600"/>
                  <a:gd name="T8" fmla="*/ 2257 w 21600"/>
                  <a:gd name="T9" fmla="*/ 921 h 21600"/>
                  <a:gd name="T10" fmla="*/ 2364 w 21600"/>
                  <a:gd name="T11" fmla="*/ 708 h 21600"/>
                  <a:gd name="T12" fmla="*/ 2901 w 21600"/>
                  <a:gd name="T13" fmla="*/ 779 h 21600"/>
                  <a:gd name="T14" fmla="*/ 3331 w 21600"/>
                  <a:gd name="T15" fmla="*/ 496 h 21600"/>
                  <a:gd name="T16" fmla="*/ 3976 w 21600"/>
                  <a:gd name="T17" fmla="*/ 637 h 21600"/>
                  <a:gd name="T18" fmla="*/ 4406 w 21600"/>
                  <a:gd name="T19" fmla="*/ 425 h 21600"/>
                  <a:gd name="T20" fmla="*/ 4943 w 21600"/>
                  <a:gd name="T21" fmla="*/ 354 h 21600"/>
                  <a:gd name="T22" fmla="*/ 5588 w 21600"/>
                  <a:gd name="T23" fmla="*/ 212 h 21600"/>
                  <a:gd name="T24" fmla="*/ 6125 w 21600"/>
                  <a:gd name="T25" fmla="*/ 283 h 21600"/>
                  <a:gd name="T26" fmla="*/ 6663 w 21600"/>
                  <a:gd name="T27" fmla="*/ 212 h 21600"/>
                  <a:gd name="T28" fmla="*/ 7093 w 21600"/>
                  <a:gd name="T29" fmla="*/ 0 h 21600"/>
                  <a:gd name="T30" fmla="*/ 7952 w 21600"/>
                  <a:gd name="T31" fmla="*/ 0 h 21600"/>
                  <a:gd name="T32" fmla="*/ 8597 w 21600"/>
                  <a:gd name="T33" fmla="*/ 71 h 21600"/>
                  <a:gd name="T34" fmla="*/ 8919 w 21600"/>
                  <a:gd name="T35" fmla="*/ 71 h 21600"/>
                  <a:gd name="T36" fmla="*/ 9242 w 21600"/>
                  <a:gd name="T37" fmla="*/ 212 h 21600"/>
                  <a:gd name="T38" fmla="*/ 9887 w 21600"/>
                  <a:gd name="T39" fmla="*/ 283 h 21600"/>
                  <a:gd name="T40" fmla="*/ 10531 w 21600"/>
                  <a:gd name="T41" fmla="*/ 496 h 21600"/>
                  <a:gd name="T42" fmla="*/ 11069 w 21600"/>
                  <a:gd name="T43" fmla="*/ 496 h 21600"/>
                  <a:gd name="T44" fmla="*/ 11928 w 21600"/>
                  <a:gd name="T45" fmla="*/ 708 h 21600"/>
                  <a:gd name="T46" fmla="*/ 12358 w 21600"/>
                  <a:gd name="T47" fmla="*/ 850 h 21600"/>
                  <a:gd name="T48" fmla="*/ 13003 w 21600"/>
                  <a:gd name="T49" fmla="*/ 779 h 21600"/>
                  <a:gd name="T50" fmla="*/ 13433 w 21600"/>
                  <a:gd name="T51" fmla="*/ 1133 h 21600"/>
                  <a:gd name="T52" fmla="*/ 14078 w 21600"/>
                  <a:gd name="T53" fmla="*/ 1204 h 21600"/>
                  <a:gd name="T54" fmla="*/ 14507 w 21600"/>
                  <a:gd name="T55" fmla="*/ 1346 h 21600"/>
                  <a:gd name="T56" fmla="*/ 15045 w 21600"/>
                  <a:gd name="T57" fmla="*/ 1487 h 21600"/>
                  <a:gd name="T58" fmla="*/ 15260 w 21600"/>
                  <a:gd name="T59" fmla="*/ 1700 h 21600"/>
                  <a:gd name="T60" fmla="*/ 15690 w 21600"/>
                  <a:gd name="T61" fmla="*/ 1912 h 21600"/>
                  <a:gd name="T62" fmla="*/ 16227 w 21600"/>
                  <a:gd name="T63" fmla="*/ 2195 h 21600"/>
                  <a:gd name="T64" fmla="*/ 16442 w 21600"/>
                  <a:gd name="T65" fmla="*/ 2479 h 21600"/>
                  <a:gd name="T66" fmla="*/ 16764 w 21600"/>
                  <a:gd name="T67" fmla="*/ 2550 h 21600"/>
                  <a:gd name="T68" fmla="*/ 17194 w 21600"/>
                  <a:gd name="T69" fmla="*/ 2904 h 21600"/>
                  <a:gd name="T70" fmla="*/ 17516 w 21600"/>
                  <a:gd name="T71" fmla="*/ 3116 h 21600"/>
                  <a:gd name="T72" fmla="*/ 18054 w 21600"/>
                  <a:gd name="T73" fmla="*/ 3258 h 21600"/>
                  <a:gd name="T74" fmla="*/ 18484 w 21600"/>
                  <a:gd name="T75" fmla="*/ 3541 h 21600"/>
                  <a:gd name="T76" fmla="*/ 18913 w 21600"/>
                  <a:gd name="T77" fmla="*/ 3753 h 21600"/>
                  <a:gd name="T78" fmla="*/ 19128 w 21600"/>
                  <a:gd name="T79" fmla="*/ 3895 h 21600"/>
                  <a:gd name="T80" fmla="*/ 19558 w 21600"/>
                  <a:gd name="T81" fmla="*/ 4178 h 21600"/>
                  <a:gd name="T82" fmla="*/ 19881 w 21600"/>
                  <a:gd name="T83" fmla="*/ 4391 h 21600"/>
                  <a:gd name="T84" fmla="*/ 19988 w 21600"/>
                  <a:gd name="T85" fmla="*/ 4745 h 21600"/>
                  <a:gd name="T86" fmla="*/ 20310 w 21600"/>
                  <a:gd name="T87" fmla="*/ 5170 h 21600"/>
                  <a:gd name="T88" fmla="*/ 20633 w 21600"/>
                  <a:gd name="T89" fmla="*/ 5382 h 21600"/>
                  <a:gd name="T90" fmla="*/ 21063 w 21600"/>
                  <a:gd name="T91" fmla="*/ 5666 h 21600"/>
                  <a:gd name="T92" fmla="*/ 21278 w 21600"/>
                  <a:gd name="T93" fmla="*/ 5949 h 21600"/>
                  <a:gd name="T94" fmla="*/ 21493 w 21600"/>
                  <a:gd name="T95" fmla="*/ 6374 h 21600"/>
                  <a:gd name="T96" fmla="*/ 21600 w 21600"/>
                  <a:gd name="T97" fmla="*/ 7011 h 21600"/>
                  <a:gd name="T98" fmla="*/ 1719 w 21600"/>
                  <a:gd name="T99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1600" h="21600">
                    <a:moveTo>
                      <a:pt x="1719" y="21600"/>
                    </a:moveTo>
                    <a:lnTo>
                      <a:pt x="0" y="1558"/>
                    </a:lnTo>
                    <a:lnTo>
                      <a:pt x="967" y="921"/>
                    </a:lnTo>
                    <a:lnTo>
                      <a:pt x="1612" y="991"/>
                    </a:lnTo>
                    <a:lnTo>
                      <a:pt x="2257" y="921"/>
                    </a:lnTo>
                    <a:lnTo>
                      <a:pt x="2364" y="708"/>
                    </a:lnTo>
                    <a:lnTo>
                      <a:pt x="2901" y="779"/>
                    </a:lnTo>
                    <a:lnTo>
                      <a:pt x="3331" y="496"/>
                    </a:lnTo>
                    <a:lnTo>
                      <a:pt x="3976" y="637"/>
                    </a:lnTo>
                    <a:lnTo>
                      <a:pt x="4406" y="425"/>
                    </a:lnTo>
                    <a:lnTo>
                      <a:pt x="4943" y="354"/>
                    </a:lnTo>
                    <a:lnTo>
                      <a:pt x="5588" y="212"/>
                    </a:lnTo>
                    <a:lnTo>
                      <a:pt x="6125" y="283"/>
                    </a:lnTo>
                    <a:lnTo>
                      <a:pt x="6663" y="212"/>
                    </a:lnTo>
                    <a:lnTo>
                      <a:pt x="7093" y="0"/>
                    </a:lnTo>
                    <a:lnTo>
                      <a:pt x="7952" y="0"/>
                    </a:lnTo>
                    <a:lnTo>
                      <a:pt x="8597" y="71"/>
                    </a:lnTo>
                    <a:lnTo>
                      <a:pt x="8919" y="71"/>
                    </a:lnTo>
                    <a:lnTo>
                      <a:pt x="9242" y="212"/>
                    </a:lnTo>
                    <a:lnTo>
                      <a:pt x="9887" y="283"/>
                    </a:lnTo>
                    <a:lnTo>
                      <a:pt x="10531" y="496"/>
                    </a:lnTo>
                    <a:lnTo>
                      <a:pt x="11069" y="496"/>
                    </a:lnTo>
                    <a:lnTo>
                      <a:pt x="11928" y="708"/>
                    </a:lnTo>
                    <a:lnTo>
                      <a:pt x="12358" y="850"/>
                    </a:lnTo>
                    <a:lnTo>
                      <a:pt x="13003" y="779"/>
                    </a:lnTo>
                    <a:lnTo>
                      <a:pt x="13433" y="1133"/>
                    </a:lnTo>
                    <a:lnTo>
                      <a:pt x="14078" y="1204"/>
                    </a:lnTo>
                    <a:lnTo>
                      <a:pt x="14507" y="1346"/>
                    </a:lnTo>
                    <a:lnTo>
                      <a:pt x="15045" y="1487"/>
                    </a:lnTo>
                    <a:lnTo>
                      <a:pt x="15260" y="1700"/>
                    </a:lnTo>
                    <a:lnTo>
                      <a:pt x="15690" y="1912"/>
                    </a:lnTo>
                    <a:lnTo>
                      <a:pt x="16227" y="2195"/>
                    </a:lnTo>
                    <a:lnTo>
                      <a:pt x="16442" y="2479"/>
                    </a:lnTo>
                    <a:lnTo>
                      <a:pt x="16764" y="2550"/>
                    </a:lnTo>
                    <a:lnTo>
                      <a:pt x="17194" y="2904"/>
                    </a:lnTo>
                    <a:lnTo>
                      <a:pt x="17516" y="3116"/>
                    </a:lnTo>
                    <a:lnTo>
                      <a:pt x="18054" y="3258"/>
                    </a:lnTo>
                    <a:lnTo>
                      <a:pt x="18484" y="3541"/>
                    </a:lnTo>
                    <a:lnTo>
                      <a:pt x="18913" y="3753"/>
                    </a:lnTo>
                    <a:lnTo>
                      <a:pt x="19128" y="3895"/>
                    </a:lnTo>
                    <a:lnTo>
                      <a:pt x="19558" y="4178"/>
                    </a:lnTo>
                    <a:lnTo>
                      <a:pt x="19881" y="4391"/>
                    </a:lnTo>
                    <a:lnTo>
                      <a:pt x="19988" y="4745"/>
                    </a:lnTo>
                    <a:lnTo>
                      <a:pt x="20310" y="5170"/>
                    </a:lnTo>
                    <a:lnTo>
                      <a:pt x="20633" y="5382"/>
                    </a:lnTo>
                    <a:lnTo>
                      <a:pt x="21063" y="5666"/>
                    </a:lnTo>
                    <a:lnTo>
                      <a:pt x="21278" y="5949"/>
                    </a:lnTo>
                    <a:lnTo>
                      <a:pt x="21493" y="6374"/>
                    </a:lnTo>
                    <a:lnTo>
                      <a:pt x="21600" y="7011"/>
                    </a:lnTo>
                    <a:lnTo>
                      <a:pt x="1719" y="2160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grpSp>
            <p:nvGrpSpPr>
              <p:cNvPr id="7189" name="Group 21"/>
              <p:cNvGrpSpPr>
                <a:grpSpLocks/>
              </p:cNvGrpSpPr>
              <p:nvPr/>
            </p:nvGrpSpPr>
            <p:grpSpPr bwMode="auto">
              <a:xfrm rot="-1380000">
                <a:off x="164" y="78"/>
                <a:ext cx="132" cy="149"/>
                <a:chOff x="0" y="0"/>
                <a:chExt cx="132" cy="149"/>
              </a:xfrm>
            </p:grpSpPr>
            <p:sp>
              <p:nvSpPr>
                <p:cNvPr id="7187" name="Freeform 19"/>
                <p:cNvSpPr>
                  <a:spLocks/>
                </p:cNvSpPr>
                <p:nvPr/>
              </p:nvSpPr>
              <p:spPr bwMode="auto">
                <a:xfrm>
                  <a:off x="0" y="0"/>
                  <a:ext cx="132" cy="149"/>
                </a:xfrm>
                <a:custGeom>
                  <a:avLst/>
                  <a:gdLst>
                    <a:gd name="T0" fmla="*/ 0 w 21600"/>
                    <a:gd name="T1" fmla="+- 0 1 1"/>
                    <a:gd name="T2" fmla="*/ 1 h 21599"/>
                    <a:gd name="T3" fmla="*/ 144 w 21600"/>
                    <a:gd name="T4" fmla="+- 0 1 1"/>
                    <a:gd name="T5" fmla="*/ 1 h 21599"/>
                    <a:gd name="T6" fmla="*/ 21600 w 21600"/>
                    <a:gd name="T7" fmla="+- 0 21600 1"/>
                    <a:gd name="T8" fmla="*/ 21600 h 21599"/>
                  </a:gdLst>
                  <a:ahLst/>
                  <a:cxnLst>
                    <a:cxn ang="0">
                      <a:pos x="T0" y="T2"/>
                    </a:cxn>
                    <a:cxn ang="0">
                      <a:pos x="T3" y="T5"/>
                    </a:cxn>
                    <a:cxn ang="0">
                      <a:pos x="T6" y="T8"/>
                    </a:cxn>
                  </a:cxnLst>
                  <a:rect l="0" t="0" r="r" b="b"/>
                  <a:pathLst>
                    <a:path w="21600" h="21599">
                      <a:moveTo>
                        <a:pt x="0" y="0"/>
                      </a:moveTo>
                      <a:cubicBezTo>
                        <a:pt x="48" y="0"/>
                        <a:pt x="95" y="-1"/>
                        <a:pt x="144" y="0"/>
                      </a:cubicBezTo>
                      <a:cubicBezTo>
                        <a:pt x="11993" y="0"/>
                        <a:pt x="21600" y="9670"/>
                        <a:pt x="21600" y="21599"/>
                      </a:cubicBez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7188" name="AutoShape 20"/>
                <p:cNvSpPr>
                  <a:spLocks/>
                </p:cNvSpPr>
                <p:nvPr/>
              </p:nvSpPr>
              <p:spPr bwMode="auto">
                <a:xfrm>
                  <a:off x="0" y="0"/>
                  <a:ext cx="132" cy="149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599">
                      <a:moveTo>
                        <a:pt x="0" y="0"/>
                      </a:moveTo>
                      <a:cubicBezTo>
                        <a:pt x="48" y="0"/>
                        <a:pt x="95" y="-1"/>
                        <a:pt x="144" y="0"/>
                      </a:cubicBezTo>
                      <a:cubicBezTo>
                        <a:pt x="11993" y="0"/>
                        <a:pt x="21600" y="9670"/>
                        <a:pt x="21600" y="21599"/>
                      </a:cubicBezTo>
                      <a:lnTo>
                        <a:pt x="144" y="21599"/>
                      </a:lnTo>
                      <a:close/>
                      <a:moveTo>
                        <a:pt x="0" y="0"/>
                      </a:move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rnd">
                      <a:solidFill>
                        <a:schemeClr val="tx1"/>
                      </a:solidFill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sp>
            <p:nvSpPr>
              <p:cNvPr id="7190" name="Line 22"/>
              <p:cNvSpPr>
                <a:spLocks noChangeShapeType="1"/>
              </p:cNvSpPr>
              <p:nvPr/>
            </p:nvSpPr>
            <p:spPr bwMode="auto">
              <a:xfrm>
                <a:off x="133" y="0"/>
                <a:ext cx="20" cy="407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191" name="Oval 23"/>
              <p:cNvSpPr>
                <a:spLocks/>
              </p:cNvSpPr>
              <p:nvPr/>
            </p:nvSpPr>
            <p:spPr bwMode="auto">
              <a:xfrm rot="-3960000">
                <a:off x="200" y="82"/>
                <a:ext cx="71" cy="111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192" name="Line 24"/>
              <p:cNvSpPr>
                <a:spLocks noChangeShapeType="1"/>
              </p:cNvSpPr>
              <p:nvPr/>
            </p:nvSpPr>
            <p:spPr bwMode="auto">
              <a:xfrm rot="10800000" flipH="1">
                <a:off x="152" y="106"/>
                <a:ext cx="240" cy="300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sp>
          <p:nvSpPr>
            <p:cNvPr id="7194" name="Line 26"/>
            <p:cNvSpPr>
              <a:spLocks noChangeShapeType="1"/>
            </p:cNvSpPr>
            <p:nvPr/>
          </p:nvSpPr>
          <p:spPr bwMode="auto">
            <a:xfrm>
              <a:off x="694" y="0"/>
              <a:ext cx="48" cy="576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7205" name="Group 37"/>
          <p:cNvGrpSpPr>
            <a:grpSpLocks/>
          </p:cNvGrpSpPr>
          <p:nvPr/>
        </p:nvGrpSpPr>
        <p:grpSpPr bwMode="auto">
          <a:xfrm rot="9480000" flipH="1">
            <a:off x="2936875" y="2378075"/>
            <a:ext cx="1346200" cy="1333500"/>
            <a:chOff x="0" y="0"/>
            <a:chExt cx="848" cy="840"/>
          </a:xfrm>
        </p:grpSpPr>
        <p:sp>
          <p:nvSpPr>
            <p:cNvPr id="7196" name="Line 28"/>
            <p:cNvSpPr>
              <a:spLocks noChangeShapeType="1"/>
            </p:cNvSpPr>
            <p:nvPr/>
          </p:nvSpPr>
          <p:spPr bwMode="auto">
            <a:xfrm>
              <a:off x="464" y="66"/>
              <a:ext cx="384" cy="48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7204" name="Group 36"/>
            <p:cNvGrpSpPr>
              <a:grpSpLocks/>
            </p:cNvGrpSpPr>
            <p:nvPr/>
          </p:nvGrpSpPr>
          <p:grpSpPr bwMode="auto">
            <a:xfrm rot="2219999">
              <a:off x="86" y="319"/>
              <a:ext cx="434" cy="434"/>
              <a:chOff x="0" y="0"/>
              <a:chExt cx="434" cy="433"/>
            </a:xfrm>
          </p:grpSpPr>
          <p:sp>
            <p:nvSpPr>
              <p:cNvPr id="7197" name="Freeform 29"/>
              <p:cNvSpPr>
                <a:spLocks/>
              </p:cNvSpPr>
              <p:nvPr/>
            </p:nvSpPr>
            <p:spPr bwMode="auto">
              <a:xfrm>
                <a:off x="179" y="101"/>
                <a:ext cx="179" cy="305"/>
              </a:xfrm>
              <a:custGeom>
                <a:avLst/>
                <a:gdLst>
                  <a:gd name="T0" fmla="*/ 1719 w 21600"/>
                  <a:gd name="T1" fmla="*/ 21600 h 21600"/>
                  <a:gd name="T2" fmla="*/ 0 w 21600"/>
                  <a:gd name="T3" fmla="*/ 1558 h 21600"/>
                  <a:gd name="T4" fmla="*/ 967 w 21600"/>
                  <a:gd name="T5" fmla="*/ 921 h 21600"/>
                  <a:gd name="T6" fmla="*/ 1612 w 21600"/>
                  <a:gd name="T7" fmla="*/ 991 h 21600"/>
                  <a:gd name="T8" fmla="*/ 2257 w 21600"/>
                  <a:gd name="T9" fmla="*/ 921 h 21600"/>
                  <a:gd name="T10" fmla="*/ 2364 w 21600"/>
                  <a:gd name="T11" fmla="*/ 708 h 21600"/>
                  <a:gd name="T12" fmla="*/ 2901 w 21600"/>
                  <a:gd name="T13" fmla="*/ 779 h 21600"/>
                  <a:gd name="T14" fmla="*/ 3331 w 21600"/>
                  <a:gd name="T15" fmla="*/ 496 h 21600"/>
                  <a:gd name="T16" fmla="*/ 3976 w 21600"/>
                  <a:gd name="T17" fmla="*/ 637 h 21600"/>
                  <a:gd name="T18" fmla="*/ 4406 w 21600"/>
                  <a:gd name="T19" fmla="*/ 425 h 21600"/>
                  <a:gd name="T20" fmla="*/ 4943 w 21600"/>
                  <a:gd name="T21" fmla="*/ 354 h 21600"/>
                  <a:gd name="T22" fmla="*/ 5588 w 21600"/>
                  <a:gd name="T23" fmla="*/ 212 h 21600"/>
                  <a:gd name="T24" fmla="*/ 6125 w 21600"/>
                  <a:gd name="T25" fmla="*/ 283 h 21600"/>
                  <a:gd name="T26" fmla="*/ 6663 w 21600"/>
                  <a:gd name="T27" fmla="*/ 212 h 21600"/>
                  <a:gd name="T28" fmla="*/ 7093 w 21600"/>
                  <a:gd name="T29" fmla="*/ 0 h 21600"/>
                  <a:gd name="T30" fmla="*/ 7952 w 21600"/>
                  <a:gd name="T31" fmla="*/ 0 h 21600"/>
                  <a:gd name="T32" fmla="*/ 8597 w 21600"/>
                  <a:gd name="T33" fmla="*/ 71 h 21600"/>
                  <a:gd name="T34" fmla="*/ 8919 w 21600"/>
                  <a:gd name="T35" fmla="*/ 71 h 21600"/>
                  <a:gd name="T36" fmla="*/ 9242 w 21600"/>
                  <a:gd name="T37" fmla="*/ 212 h 21600"/>
                  <a:gd name="T38" fmla="*/ 9887 w 21600"/>
                  <a:gd name="T39" fmla="*/ 283 h 21600"/>
                  <a:gd name="T40" fmla="*/ 10531 w 21600"/>
                  <a:gd name="T41" fmla="*/ 496 h 21600"/>
                  <a:gd name="T42" fmla="*/ 11069 w 21600"/>
                  <a:gd name="T43" fmla="*/ 496 h 21600"/>
                  <a:gd name="T44" fmla="*/ 11928 w 21600"/>
                  <a:gd name="T45" fmla="*/ 708 h 21600"/>
                  <a:gd name="T46" fmla="*/ 12358 w 21600"/>
                  <a:gd name="T47" fmla="*/ 850 h 21600"/>
                  <a:gd name="T48" fmla="*/ 13003 w 21600"/>
                  <a:gd name="T49" fmla="*/ 779 h 21600"/>
                  <a:gd name="T50" fmla="*/ 13433 w 21600"/>
                  <a:gd name="T51" fmla="*/ 1133 h 21600"/>
                  <a:gd name="T52" fmla="*/ 14078 w 21600"/>
                  <a:gd name="T53" fmla="*/ 1204 h 21600"/>
                  <a:gd name="T54" fmla="*/ 14507 w 21600"/>
                  <a:gd name="T55" fmla="*/ 1346 h 21600"/>
                  <a:gd name="T56" fmla="*/ 15045 w 21600"/>
                  <a:gd name="T57" fmla="*/ 1487 h 21600"/>
                  <a:gd name="T58" fmla="*/ 15260 w 21600"/>
                  <a:gd name="T59" fmla="*/ 1700 h 21600"/>
                  <a:gd name="T60" fmla="*/ 15690 w 21600"/>
                  <a:gd name="T61" fmla="*/ 1912 h 21600"/>
                  <a:gd name="T62" fmla="*/ 16227 w 21600"/>
                  <a:gd name="T63" fmla="*/ 2195 h 21600"/>
                  <a:gd name="T64" fmla="*/ 16442 w 21600"/>
                  <a:gd name="T65" fmla="*/ 2479 h 21600"/>
                  <a:gd name="T66" fmla="*/ 16764 w 21600"/>
                  <a:gd name="T67" fmla="*/ 2550 h 21600"/>
                  <a:gd name="T68" fmla="*/ 17194 w 21600"/>
                  <a:gd name="T69" fmla="*/ 2904 h 21600"/>
                  <a:gd name="T70" fmla="*/ 17516 w 21600"/>
                  <a:gd name="T71" fmla="*/ 3116 h 21600"/>
                  <a:gd name="T72" fmla="*/ 18054 w 21600"/>
                  <a:gd name="T73" fmla="*/ 3258 h 21600"/>
                  <a:gd name="T74" fmla="*/ 18484 w 21600"/>
                  <a:gd name="T75" fmla="*/ 3541 h 21600"/>
                  <a:gd name="T76" fmla="*/ 18913 w 21600"/>
                  <a:gd name="T77" fmla="*/ 3753 h 21600"/>
                  <a:gd name="T78" fmla="*/ 19128 w 21600"/>
                  <a:gd name="T79" fmla="*/ 3895 h 21600"/>
                  <a:gd name="T80" fmla="*/ 19558 w 21600"/>
                  <a:gd name="T81" fmla="*/ 4178 h 21600"/>
                  <a:gd name="T82" fmla="*/ 19881 w 21600"/>
                  <a:gd name="T83" fmla="*/ 4391 h 21600"/>
                  <a:gd name="T84" fmla="*/ 19988 w 21600"/>
                  <a:gd name="T85" fmla="*/ 4745 h 21600"/>
                  <a:gd name="T86" fmla="*/ 20310 w 21600"/>
                  <a:gd name="T87" fmla="*/ 5170 h 21600"/>
                  <a:gd name="T88" fmla="*/ 20633 w 21600"/>
                  <a:gd name="T89" fmla="*/ 5382 h 21600"/>
                  <a:gd name="T90" fmla="*/ 21063 w 21600"/>
                  <a:gd name="T91" fmla="*/ 5666 h 21600"/>
                  <a:gd name="T92" fmla="*/ 21278 w 21600"/>
                  <a:gd name="T93" fmla="*/ 5949 h 21600"/>
                  <a:gd name="T94" fmla="*/ 21493 w 21600"/>
                  <a:gd name="T95" fmla="*/ 6374 h 21600"/>
                  <a:gd name="T96" fmla="*/ 21600 w 21600"/>
                  <a:gd name="T97" fmla="*/ 7011 h 21600"/>
                  <a:gd name="T98" fmla="*/ 1719 w 21600"/>
                  <a:gd name="T99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1600" h="21600">
                    <a:moveTo>
                      <a:pt x="1719" y="21600"/>
                    </a:moveTo>
                    <a:lnTo>
                      <a:pt x="0" y="1558"/>
                    </a:lnTo>
                    <a:lnTo>
                      <a:pt x="967" y="921"/>
                    </a:lnTo>
                    <a:lnTo>
                      <a:pt x="1612" y="991"/>
                    </a:lnTo>
                    <a:lnTo>
                      <a:pt x="2257" y="921"/>
                    </a:lnTo>
                    <a:lnTo>
                      <a:pt x="2364" y="708"/>
                    </a:lnTo>
                    <a:lnTo>
                      <a:pt x="2901" y="779"/>
                    </a:lnTo>
                    <a:lnTo>
                      <a:pt x="3331" y="496"/>
                    </a:lnTo>
                    <a:lnTo>
                      <a:pt x="3976" y="637"/>
                    </a:lnTo>
                    <a:lnTo>
                      <a:pt x="4406" y="425"/>
                    </a:lnTo>
                    <a:lnTo>
                      <a:pt x="4943" y="354"/>
                    </a:lnTo>
                    <a:lnTo>
                      <a:pt x="5588" y="212"/>
                    </a:lnTo>
                    <a:lnTo>
                      <a:pt x="6125" y="283"/>
                    </a:lnTo>
                    <a:lnTo>
                      <a:pt x="6663" y="212"/>
                    </a:lnTo>
                    <a:lnTo>
                      <a:pt x="7093" y="0"/>
                    </a:lnTo>
                    <a:lnTo>
                      <a:pt x="7952" y="0"/>
                    </a:lnTo>
                    <a:lnTo>
                      <a:pt x="8597" y="71"/>
                    </a:lnTo>
                    <a:lnTo>
                      <a:pt x="8919" y="71"/>
                    </a:lnTo>
                    <a:lnTo>
                      <a:pt x="9242" y="212"/>
                    </a:lnTo>
                    <a:lnTo>
                      <a:pt x="9887" y="283"/>
                    </a:lnTo>
                    <a:lnTo>
                      <a:pt x="10531" y="496"/>
                    </a:lnTo>
                    <a:lnTo>
                      <a:pt x="11069" y="496"/>
                    </a:lnTo>
                    <a:lnTo>
                      <a:pt x="11928" y="708"/>
                    </a:lnTo>
                    <a:lnTo>
                      <a:pt x="12358" y="850"/>
                    </a:lnTo>
                    <a:lnTo>
                      <a:pt x="13003" y="779"/>
                    </a:lnTo>
                    <a:lnTo>
                      <a:pt x="13433" y="1133"/>
                    </a:lnTo>
                    <a:lnTo>
                      <a:pt x="14078" y="1204"/>
                    </a:lnTo>
                    <a:lnTo>
                      <a:pt x="14507" y="1346"/>
                    </a:lnTo>
                    <a:lnTo>
                      <a:pt x="15045" y="1487"/>
                    </a:lnTo>
                    <a:lnTo>
                      <a:pt x="15260" y="1700"/>
                    </a:lnTo>
                    <a:lnTo>
                      <a:pt x="15690" y="1912"/>
                    </a:lnTo>
                    <a:lnTo>
                      <a:pt x="16227" y="2195"/>
                    </a:lnTo>
                    <a:lnTo>
                      <a:pt x="16442" y="2479"/>
                    </a:lnTo>
                    <a:lnTo>
                      <a:pt x="16764" y="2550"/>
                    </a:lnTo>
                    <a:lnTo>
                      <a:pt x="17194" y="2904"/>
                    </a:lnTo>
                    <a:lnTo>
                      <a:pt x="17516" y="3116"/>
                    </a:lnTo>
                    <a:lnTo>
                      <a:pt x="18054" y="3258"/>
                    </a:lnTo>
                    <a:lnTo>
                      <a:pt x="18484" y="3541"/>
                    </a:lnTo>
                    <a:lnTo>
                      <a:pt x="18913" y="3753"/>
                    </a:lnTo>
                    <a:lnTo>
                      <a:pt x="19128" y="3895"/>
                    </a:lnTo>
                    <a:lnTo>
                      <a:pt x="19558" y="4178"/>
                    </a:lnTo>
                    <a:lnTo>
                      <a:pt x="19881" y="4391"/>
                    </a:lnTo>
                    <a:lnTo>
                      <a:pt x="19988" y="4745"/>
                    </a:lnTo>
                    <a:lnTo>
                      <a:pt x="20310" y="5170"/>
                    </a:lnTo>
                    <a:lnTo>
                      <a:pt x="20633" y="5382"/>
                    </a:lnTo>
                    <a:lnTo>
                      <a:pt x="21063" y="5666"/>
                    </a:lnTo>
                    <a:lnTo>
                      <a:pt x="21278" y="5949"/>
                    </a:lnTo>
                    <a:lnTo>
                      <a:pt x="21493" y="6374"/>
                    </a:lnTo>
                    <a:lnTo>
                      <a:pt x="21600" y="7011"/>
                    </a:lnTo>
                    <a:lnTo>
                      <a:pt x="1719" y="2160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grpSp>
            <p:nvGrpSpPr>
              <p:cNvPr id="7200" name="Group 32"/>
              <p:cNvGrpSpPr>
                <a:grpSpLocks/>
              </p:cNvGrpSpPr>
              <p:nvPr/>
            </p:nvGrpSpPr>
            <p:grpSpPr bwMode="auto">
              <a:xfrm rot="-1380000">
                <a:off x="205" y="78"/>
                <a:ext cx="132" cy="149"/>
                <a:chOff x="0" y="0"/>
                <a:chExt cx="132" cy="149"/>
              </a:xfrm>
            </p:grpSpPr>
            <p:sp>
              <p:nvSpPr>
                <p:cNvPr id="7198" name="Freeform 30"/>
                <p:cNvSpPr>
                  <a:spLocks/>
                </p:cNvSpPr>
                <p:nvPr/>
              </p:nvSpPr>
              <p:spPr bwMode="auto">
                <a:xfrm>
                  <a:off x="0" y="0"/>
                  <a:ext cx="132" cy="149"/>
                </a:xfrm>
                <a:custGeom>
                  <a:avLst/>
                  <a:gdLst>
                    <a:gd name="T0" fmla="*/ 0 w 21600"/>
                    <a:gd name="T1" fmla="+- 0 1 1"/>
                    <a:gd name="T2" fmla="*/ 1 h 21599"/>
                    <a:gd name="T3" fmla="*/ 144 w 21600"/>
                    <a:gd name="T4" fmla="+- 0 1 1"/>
                    <a:gd name="T5" fmla="*/ 1 h 21599"/>
                    <a:gd name="T6" fmla="*/ 21600 w 21600"/>
                    <a:gd name="T7" fmla="+- 0 21600 1"/>
                    <a:gd name="T8" fmla="*/ 21600 h 21599"/>
                  </a:gdLst>
                  <a:ahLst/>
                  <a:cxnLst>
                    <a:cxn ang="0">
                      <a:pos x="T0" y="T2"/>
                    </a:cxn>
                    <a:cxn ang="0">
                      <a:pos x="T3" y="T5"/>
                    </a:cxn>
                    <a:cxn ang="0">
                      <a:pos x="T6" y="T8"/>
                    </a:cxn>
                  </a:cxnLst>
                  <a:rect l="0" t="0" r="r" b="b"/>
                  <a:pathLst>
                    <a:path w="21600" h="21599">
                      <a:moveTo>
                        <a:pt x="0" y="0"/>
                      </a:moveTo>
                      <a:cubicBezTo>
                        <a:pt x="48" y="0"/>
                        <a:pt x="95" y="-1"/>
                        <a:pt x="144" y="0"/>
                      </a:cubicBezTo>
                      <a:cubicBezTo>
                        <a:pt x="11993" y="0"/>
                        <a:pt x="21600" y="9670"/>
                        <a:pt x="21600" y="21599"/>
                      </a:cubicBez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7199" name="AutoShape 31"/>
                <p:cNvSpPr>
                  <a:spLocks/>
                </p:cNvSpPr>
                <p:nvPr/>
              </p:nvSpPr>
              <p:spPr bwMode="auto">
                <a:xfrm>
                  <a:off x="0" y="0"/>
                  <a:ext cx="132" cy="149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599">
                      <a:moveTo>
                        <a:pt x="0" y="0"/>
                      </a:moveTo>
                      <a:cubicBezTo>
                        <a:pt x="48" y="0"/>
                        <a:pt x="95" y="-1"/>
                        <a:pt x="144" y="0"/>
                      </a:cubicBezTo>
                      <a:cubicBezTo>
                        <a:pt x="11993" y="0"/>
                        <a:pt x="21600" y="9670"/>
                        <a:pt x="21600" y="21599"/>
                      </a:cubicBezTo>
                      <a:lnTo>
                        <a:pt x="144" y="21599"/>
                      </a:lnTo>
                      <a:close/>
                      <a:moveTo>
                        <a:pt x="0" y="0"/>
                      </a:move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rnd">
                      <a:solidFill>
                        <a:schemeClr val="tx1"/>
                      </a:solidFill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sp>
            <p:nvSpPr>
              <p:cNvPr id="7201" name="Line 33"/>
              <p:cNvSpPr>
                <a:spLocks noChangeShapeType="1"/>
              </p:cNvSpPr>
              <p:nvPr/>
            </p:nvSpPr>
            <p:spPr bwMode="auto">
              <a:xfrm>
                <a:off x="174" y="0"/>
                <a:ext cx="20" cy="407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202" name="Oval 34"/>
              <p:cNvSpPr>
                <a:spLocks/>
              </p:cNvSpPr>
              <p:nvPr/>
            </p:nvSpPr>
            <p:spPr bwMode="auto">
              <a:xfrm rot="-3960000">
                <a:off x="241" y="81"/>
                <a:ext cx="71" cy="111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203" name="Line 35"/>
              <p:cNvSpPr>
                <a:spLocks noChangeShapeType="1"/>
              </p:cNvSpPr>
              <p:nvPr/>
            </p:nvSpPr>
            <p:spPr bwMode="auto">
              <a:xfrm rot="10800000" flipH="1">
                <a:off x="194" y="106"/>
                <a:ext cx="240" cy="300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</p:grpSp>
      <p:grpSp>
        <p:nvGrpSpPr>
          <p:cNvPr id="7209" name="Group 41"/>
          <p:cNvGrpSpPr>
            <a:grpSpLocks/>
          </p:cNvGrpSpPr>
          <p:nvPr/>
        </p:nvGrpSpPr>
        <p:grpSpPr bwMode="auto">
          <a:xfrm>
            <a:off x="3124200" y="1676400"/>
            <a:ext cx="2057400" cy="1905000"/>
            <a:chOff x="0" y="0"/>
            <a:chExt cx="1296" cy="1200"/>
          </a:xfrm>
        </p:grpSpPr>
        <p:sp>
          <p:nvSpPr>
            <p:cNvPr id="7206" name="Line 38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296" cy="720"/>
            </a:xfrm>
            <a:prstGeom prst="line">
              <a:avLst/>
            </a:prstGeom>
            <a:noFill/>
            <a:ln w="12700" cap="flat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207" name="Line 39"/>
            <p:cNvSpPr>
              <a:spLocks noChangeShapeType="1"/>
            </p:cNvSpPr>
            <p:nvPr/>
          </p:nvSpPr>
          <p:spPr bwMode="auto">
            <a:xfrm>
              <a:off x="0" y="720"/>
              <a:ext cx="1296" cy="480"/>
            </a:xfrm>
            <a:prstGeom prst="line">
              <a:avLst/>
            </a:prstGeom>
            <a:noFill/>
            <a:ln w="12700" cap="flat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208" name="Line 40"/>
            <p:cNvSpPr>
              <a:spLocks noChangeShapeType="1"/>
            </p:cNvSpPr>
            <p:nvPr/>
          </p:nvSpPr>
          <p:spPr bwMode="auto">
            <a:xfrm>
              <a:off x="1268" y="0"/>
              <a:ext cx="1" cy="1200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7213" name="Group 45"/>
          <p:cNvGrpSpPr>
            <a:grpSpLocks/>
          </p:cNvGrpSpPr>
          <p:nvPr/>
        </p:nvGrpSpPr>
        <p:grpSpPr bwMode="auto">
          <a:xfrm>
            <a:off x="3124200" y="990600"/>
            <a:ext cx="2058988" cy="1828800"/>
            <a:chOff x="0" y="0"/>
            <a:chExt cx="1297" cy="1152"/>
          </a:xfrm>
        </p:grpSpPr>
        <p:sp>
          <p:nvSpPr>
            <p:cNvPr id="7210" name="Line 42"/>
            <p:cNvSpPr>
              <a:spLocks noChangeShapeType="1"/>
            </p:cNvSpPr>
            <p:nvPr/>
          </p:nvSpPr>
          <p:spPr bwMode="auto">
            <a:xfrm rot="10800000" flipH="1">
              <a:off x="0" y="864"/>
              <a:ext cx="1296" cy="288"/>
            </a:xfrm>
            <a:prstGeom prst="line">
              <a:avLst/>
            </a:prstGeom>
            <a:noFill/>
            <a:ln w="12700" cap="flat">
              <a:solidFill>
                <a:srgbClr val="33CC33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211" name="Line 43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296" cy="1152"/>
            </a:xfrm>
            <a:prstGeom prst="line">
              <a:avLst/>
            </a:prstGeom>
            <a:noFill/>
            <a:ln w="12700" cap="flat">
              <a:solidFill>
                <a:srgbClr val="33CC33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212" name="Line 44"/>
            <p:cNvSpPr>
              <a:spLocks noChangeShapeType="1"/>
            </p:cNvSpPr>
            <p:nvPr/>
          </p:nvSpPr>
          <p:spPr bwMode="auto">
            <a:xfrm>
              <a:off x="1296" y="0"/>
              <a:ext cx="1" cy="864"/>
            </a:xfrm>
            <a:prstGeom prst="line">
              <a:avLst/>
            </a:prstGeom>
            <a:noFill/>
            <a:ln w="38100" cap="flat">
              <a:solidFill>
                <a:srgbClr val="33CC33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7219" name="Group 51"/>
          <p:cNvGrpSpPr>
            <a:grpSpLocks/>
          </p:cNvGrpSpPr>
          <p:nvPr/>
        </p:nvGrpSpPr>
        <p:grpSpPr bwMode="auto">
          <a:xfrm>
            <a:off x="3124200" y="2438400"/>
            <a:ext cx="2058988" cy="2362200"/>
            <a:chOff x="0" y="0"/>
            <a:chExt cx="1297" cy="1488"/>
          </a:xfrm>
        </p:grpSpPr>
        <p:grpSp>
          <p:nvGrpSpPr>
            <p:cNvPr id="7217" name="Group 49"/>
            <p:cNvGrpSpPr>
              <a:grpSpLocks/>
            </p:cNvGrpSpPr>
            <p:nvPr/>
          </p:nvGrpSpPr>
          <p:grpSpPr bwMode="auto">
            <a:xfrm>
              <a:off x="0" y="0"/>
              <a:ext cx="1297" cy="1488"/>
              <a:chOff x="0" y="0"/>
              <a:chExt cx="1297" cy="1488"/>
            </a:xfrm>
          </p:grpSpPr>
          <p:sp>
            <p:nvSpPr>
              <p:cNvPr id="7214" name="Line 46"/>
              <p:cNvSpPr>
                <a:spLocks noChangeShapeType="1"/>
              </p:cNvSpPr>
              <p:nvPr/>
            </p:nvSpPr>
            <p:spPr bwMode="auto">
              <a:xfrm rot="10800000" flipH="1">
                <a:off x="0" y="0"/>
                <a:ext cx="1296" cy="240"/>
              </a:xfrm>
              <a:prstGeom prst="line">
                <a:avLst/>
              </a:prstGeom>
              <a:noFill/>
              <a:ln w="12700" cap="flat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215" name="Line 47"/>
              <p:cNvSpPr>
                <a:spLocks noChangeShapeType="1"/>
              </p:cNvSpPr>
              <p:nvPr/>
            </p:nvSpPr>
            <p:spPr bwMode="auto">
              <a:xfrm>
                <a:off x="0" y="240"/>
                <a:ext cx="1296" cy="1248"/>
              </a:xfrm>
              <a:prstGeom prst="line">
                <a:avLst/>
              </a:prstGeom>
              <a:noFill/>
              <a:ln w="12700" cap="flat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7216" name="Line 48"/>
              <p:cNvSpPr>
                <a:spLocks noChangeShapeType="1"/>
              </p:cNvSpPr>
              <p:nvPr/>
            </p:nvSpPr>
            <p:spPr bwMode="auto">
              <a:xfrm>
                <a:off x="1296" y="0"/>
                <a:ext cx="1" cy="1488"/>
              </a:xfrm>
              <a:prstGeom prst="line">
                <a:avLst/>
              </a:prstGeom>
              <a:noFill/>
              <a:ln w="38100" cap="flat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sp>
          <p:nvSpPr>
            <p:cNvPr id="7218" name="Line 50"/>
            <p:cNvSpPr>
              <a:spLocks noChangeShapeType="1"/>
            </p:cNvSpPr>
            <p:nvPr/>
          </p:nvSpPr>
          <p:spPr bwMode="auto">
            <a:xfrm>
              <a:off x="672" y="432"/>
              <a:ext cx="480" cy="144"/>
            </a:xfrm>
            <a:prstGeom prst="line">
              <a:avLst/>
            </a:prstGeom>
            <a:noFill/>
            <a:ln w="12700" cap="flat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F48E-99F6-7F4D-B791-C6C14C59EF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276600" y="4343400"/>
            <a:ext cx="2667000" cy="1524000"/>
            <a:chOff x="2064" y="2736"/>
            <a:chExt cx="1680" cy="960"/>
          </a:xfrm>
        </p:grpSpPr>
        <p:grpSp>
          <p:nvGrpSpPr>
            <p:cNvPr id="20514" name="Group 4"/>
            <p:cNvGrpSpPr>
              <a:grpSpLocks/>
            </p:cNvGrpSpPr>
            <p:nvPr/>
          </p:nvGrpSpPr>
          <p:grpSpPr bwMode="auto">
            <a:xfrm>
              <a:off x="2064" y="2736"/>
              <a:ext cx="1680" cy="960"/>
              <a:chOff x="1776" y="2928"/>
              <a:chExt cx="768" cy="624"/>
            </a:xfrm>
          </p:grpSpPr>
          <p:sp>
            <p:nvSpPr>
              <p:cNvPr id="20516" name="Line 5"/>
              <p:cNvSpPr>
                <a:spLocks noChangeShapeType="1"/>
              </p:cNvSpPr>
              <p:nvPr/>
            </p:nvSpPr>
            <p:spPr bwMode="auto">
              <a:xfrm>
                <a:off x="1776" y="2928"/>
                <a:ext cx="384" cy="624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17" name="Line 6"/>
              <p:cNvSpPr>
                <a:spLocks noChangeShapeType="1"/>
              </p:cNvSpPr>
              <p:nvPr/>
            </p:nvSpPr>
            <p:spPr bwMode="auto">
              <a:xfrm flipV="1">
                <a:off x="2160" y="2928"/>
                <a:ext cx="384" cy="624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515" name="Line 7"/>
            <p:cNvSpPr>
              <a:spLocks noChangeShapeType="1"/>
            </p:cNvSpPr>
            <p:nvPr/>
          </p:nvSpPr>
          <p:spPr bwMode="auto">
            <a:xfrm>
              <a:off x="2064" y="2742"/>
              <a:ext cx="168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485" name="Group 8"/>
          <p:cNvGrpSpPr>
            <a:grpSpLocks/>
          </p:cNvGrpSpPr>
          <p:nvPr/>
        </p:nvGrpSpPr>
        <p:grpSpPr bwMode="auto">
          <a:xfrm>
            <a:off x="76200" y="4343400"/>
            <a:ext cx="9067800" cy="1524000"/>
            <a:chOff x="48" y="2736"/>
            <a:chExt cx="5712" cy="960"/>
          </a:xfrm>
        </p:grpSpPr>
        <p:grpSp>
          <p:nvGrpSpPr>
            <p:cNvPr id="20510" name="Group 9"/>
            <p:cNvGrpSpPr>
              <a:grpSpLocks/>
            </p:cNvGrpSpPr>
            <p:nvPr/>
          </p:nvGrpSpPr>
          <p:grpSpPr bwMode="auto">
            <a:xfrm>
              <a:off x="48" y="2736"/>
              <a:ext cx="5712" cy="960"/>
              <a:chOff x="1776" y="2928"/>
              <a:chExt cx="768" cy="624"/>
            </a:xfrm>
          </p:grpSpPr>
          <p:sp>
            <p:nvSpPr>
              <p:cNvPr id="20512" name="Line 10"/>
              <p:cNvSpPr>
                <a:spLocks noChangeShapeType="1"/>
              </p:cNvSpPr>
              <p:nvPr/>
            </p:nvSpPr>
            <p:spPr bwMode="auto">
              <a:xfrm>
                <a:off x="1776" y="2928"/>
                <a:ext cx="384" cy="624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13" name="Line 11"/>
              <p:cNvSpPr>
                <a:spLocks noChangeShapeType="1"/>
              </p:cNvSpPr>
              <p:nvPr/>
            </p:nvSpPr>
            <p:spPr bwMode="auto">
              <a:xfrm flipV="1">
                <a:off x="2160" y="2928"/>
                <a:ext cx="384" cy="624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511" name="Line 12"/>
            <p:cNvSpPr>
              <a:spLocks noChangeShapeType="1"/>
            </p:cNvSpPr>
            <p:nvPr/>
          </p:nvSpPr>
          <p:spPr bwMode="auto">
            <a:xfrm>
              <a:off x="48" y="2742"/>
              <a:ext cx="566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13"/>
          <p:cNvGrpSpPr>
            <a:grpSpLocks/>
          </p:cNvGrpSpPr>
          <p:nvPr/>
        </p:nvGrpSpPr>
        <p:grpSpPr bwMode="auto">
          <a:xfrm rot="1825181">
            <a:off x="3667125" y="4438650"/>
            <a:ext cx="2667000" cy="1524000"/>
            <a:chOff x="2064" y="2736"/>
            <a:chExt cx="1680" cy="960"/>
          </a:xfrm>
        </p:grpSpPr>
        <p:grpSp>
          <p:nvGrpSpPr>
            <p:cNvPr id="20506" name="Group 14"/>
            <p:cNvGrpSpPr>
              <a:grpSpLocks/>
            </p:cNvGrpSpPr>
            <p:nvPr/>
          </p:nvGrpSpPr>
          <p:grpSpPr bwMode="auto">
            <a:xfrm>
              <a:off x="2064" y="2736"/>
              <a:ext cx="1680" cy="960"/>
              <a:chOff x="1776" y="2928"/>
              <a:chExt cx="768" cy="624"/>
            </a:xfrm>
          </p:grpSpPr>
          <p:sp>
            <p:nvSpPr>
              <p:cNvPr id="20508" name="Line 15"/>
              <p:cNvSpPr>
                <a:spLocks noChangeShapeType="1"/>
              </p:cNvSpPr>
              <p:nvPr/>
            </p:nvSpPr>
            <p:spPr bwMode="auto">
              <a:xfrm>
                <a:off x="1776" y="2928"/>
                <a:ext cx="384" cy="624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09" name="Line 16"/>
              <p:cNvSpPr>
                <a:spLocks noChangeShapeType="1"/>
              </p:cNvSpPr>
              <p:nvPr/>
            </p:nvSpPr>
            <p:spPr bwMode="auto">
              <a:xfrm flipV="1">
                <a:off x="2160" y="2928"/>
                <a:ext cx="384" cy="624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507" name="Line 17"/>
            <p:cNvSpPr>
              <a:spLocks noChangeShapeType="1"/>
            </p:cNvSpPr>
            <p:nvPr/>
          </p:nvSpPr>
          <p:spPr bwMode="auto">
            <a:xfrm>
              <a:off x="2064" y="2742"/>
              <a:ext cx="168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487" name="Text Box 21"/>
          <p:cNvSpPr txBox="1">
            <a:spLocks noChangeArrowheads="1"/>
          </p:cNvSpPr>
          <p:nvPr/>
        </p:nvSpPr>
        <p:spPr bwMode="auto">
          <a:xfrm>
            <a:off x="2895600" y="6172200"/>
            <a:ext cx="3429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/>
              <a:t>Camera Center</a:t>
            </a:r>
          </a:p>
        </p:txBody>
      </p:sp>
      <p:sp>
        <p:nvSpPr>
          <p:cNvPr id="20488" name="Line 22"/>
          <p:cNvSpPr>
            <a:spLocks noChangeShapeType="1"/>
          </p:cNvSpPr>
          <p:nvPr/>
        </p:nvSpPr>
        <p:spPr bwMode="auto">
          <a:xfrm flipV="1">
            <a:off x="4343400" y="59436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" name="Group 46"/>
          <p:cNvGrpSpPr>
            <a:grpSpLocks/>
          </p:cNvGrpSpPr>
          <p:nvPr/>
        </p:nvGrpSpPr>
        <p:grpSpPr bwMode="auto">
          <a:xfrm>
            <a:off x="4610100" y="4291013"/>
            <a:ext cx="2862263" cy="1566862"/>
            <a:chOff x="2904" y="2703"/>
            <a:chExt cx="1803" cy="987"/>
          </a:xfrm>
        </p:grpSpPr>
        <p:sp>
          <p:nvSpPr>
            <p:cNvPr id="20503" name="Line 19"/>
            <p:cNvSpPr>
              <a:spLocks noChangeShapeType="1"/>
            </p:cNvSpPr>
            <p:nvPr/>
          </p:nvSpPr>
          <p:spPr bwMode="auto">
            <a:xfrm flipH="1">
              <a:off x="2904" y="2736"/>
              <a:ext cx="1752" cy="9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4" name="Oval 20"/>
            <p:cNvSpPr>
              <a:spLocks noChangeAspect="1" noChangeArrowheads="1"/>
            </p:cNvSpPr>
            <p:nvPr/>
          </p:nvSpPr>
          <p:spPr bwMode="auto">
            <a:xfrm>
              <a:off x="4638" y="2703"/>
              <a:ext cx="69" cy="69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5" name="Oval 32"/>
            <p:cNvSpPr>
              <a:spLocks noChangeAspect="1" noChangeArrowheads="1"/>
            </p:cNvSpPr>
            <p:nvPr/>
          </p:nvSpPr>
          <p:spPr bwMode="auto">
            <a:xfrm>
              <a:off x="3864" y="3120"/>
              <a:ext cx="69" cy="69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45"/>
          <p:cNvGrpSpPr>
            <a:grpSpLocks/>
          </p:cNvGrpSpPr>
          <p:nvPr/>
        </p:nvGrpSpPr>
        <p:grpSpPr bwMode="auto">
          <a:xfrm>
            <a:off x="4600575" y="4286250"/>
            <a:ext cx="947738" cy="1581150"/>
            <a:chOff x="2898" y="2700"/>
            <a:chExt cx="597" cy="996"/>
          </a:xfrm>
        </p:grpSpPr>
        <p:sp>
          <p:nvSpPr>
            <p:cNvPr id="20500" name="Line 24"/>
            <p:cNvSpPr>
              <a:spLocks noChangeShapeType="1"/>
            </p:cNvSpPr>
            <p:nvPr/>
          </p:nvSpPr>
          <p:spPr bwMode="auto">
            <a:xfrm flipV="1">
              <a:off x="2898" y="2736"/>
              <a:ext cx="55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1" name="Oval 26"/>
            <p:cNvSpPr>
              <a:spLocks noChangeAspect="1" noChangeArrowheads="1"/>
            </p:cNvSpPr>
            <p:nvPr/>
          </p:nvSpPr>
          <p:spPr bwMode="auto">
            <a:xfrm>
              <a:off x="3426" y="2700"/>
              <a:ext cx="69" cy="69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2" name="Oval 33"/>
            <p:cNvSpPr>
              <a:spLocks noChangeAspect="1" noChangeArrowheads="1"/>
            </p:cNvSpPr>
            <p:nvPr/>
          </p:nvSpPr>
          <p:spPr bwMode="auto">
            <a:xfrm>
              <a:off x="3354" y="2838"/>
              <a:ext cx="69" cy="69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73128" name="Picture 40" descr="small-P1010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76400"/>
            <a:ext cx="3254375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3129" name="Picture 41" descr="small-P10100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676400"/>
            <a:ext cx="3254375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3138" name="Oval 50"/>
          <p:cNvSpPr>
            <a:spLocks noChangeAspect="1" noChangeArrowheads="1"/>
          </p:cNvSpPr>
          <p:nvPr/>
        </p:nvSpPr>
        <p:spPr bwMode="auto">
          <a:xfrm>
            <a:off x="7543800" y="2019300"/>
            <a:ext cx="109538" cy="109538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53"/>
          <p:cNvGrpSpPr>
            <a:grpSpLocks/>
          </p:cNvGrpSpPr>
          <p:nvPr/>
        </p:nvGrpSpPr>
        <p:grpSpPr bwMode="auto">
          <a:xfrm>
            <a:off x="3124200" y="2838450"/>
            <a:ext cx="2547938" cy="209550"/>
            <a:chOff x="1968" y="1788"/>
            <a:chExt cx="1605" cy="132"/>
          </a:xfrm>
        </p:grpSpPr>
        <p:sp>
          <p:nvSpPr>
            <p:cNvPr id="20498" name="Oval 51"/>
            <p:cNvSpPr>
              <a:spLocks noChangeAspect="1" noChangeArrowheads="1"/>
            </p:cNvSpPr>
            <p:nvPr/>
          </p:nvSpPr>
          <p:spPr bwMode="auto">
            <a:xfrm>
              <a:off x="1968" y="1851"/>
              <a:ext cx="69" cy="69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9" name="Oval 52"/>
            <p:cNvSpPr>
              <a:spLocks noChangeAspect="1" noChangeArrowheads="1"/>
            </p:cNvSpPr>
            <p:nvPr/>
          </p:nvSpPr>
          <p:spPr bwMode="auto">
            <a:xfrm>
              <a:off x="3504" y="1788"/>
              <a:ext cx="69" cy="69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54"/>
          <p:cNvGrpSpPr>
            <a:grpSpLocks/>
          </p:cNvGrpSpPr>
          <p:nvPr/>
        </p:nvGrpSpPr>
        <p:grpSpPr bwMode="auto">
          <a:xfrm>
            <a:off x="5486400" y="4419600"/>
            <a:ext cx="1885950" cy="581025"/>
            <a:chOff x="3456" y="2784"/>
            <a:chExt cx="1188" cy="366"/>
          </a:xfrm>
        </p:grpSpPr>
        <p:sp>
          <p:nvSpPr>
            <p:cNvPr id="20496" name="Line 55"/>
            <p:cNvSpPr>
              <a:spLocks noChangeShapeType="1"/>
            </p:cNvSpPr>
            <p:nvPr/>
          </p:nvSpPr>
          <p:spPr bwMode="auto">
            <a:xfrm flipV="1">
              <a:off x="4020" y="2814"/>
              <a:ext cx="624" cy="336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7" name="Line 56"/>
            <p:cNvSpPr>
              <a:spLocks noChangeShapeType="1"/>
            </p:cNvSpPr>
            <p:nvPr/>
          </p:nvSpPr>
          <p:spPr bwMode="auto">
            <a:xfrm flipV="1">
              <a:off x="3456" y="2784"/>
              <a:ext cx="48" cy="96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F48E-99F6-7F4D-B791-C6C14C59EF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0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7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3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13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  <a:ln/>
        </p:spPr>
        <p:txBody>
          <a:bodyPr rIns="132080"/>
          <a:lstStyle/>
          <a:p>
            <a:r>
              <a:rPr lang="en-US"/>
              <a:t>Image reprojection</a:t>
            </a:r>
          </a:p>
        </p:txBody>
      </p:sp>
      <p:pic>
        <p:nvPicPr>
          <p:cNvPr id="9219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066800"/>
            <a:ext cx="5791200" cy="477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5410200"/>
            <a:ext cx="7772400" cy="1447800"/>
          </a:xfrm>
          <a:ln/>
        </p:spPr>
        <p:txBody>
          <a:bodyPr rIns="132080">
            <a:normAutofit fontScale="85000" lnSpcReduction="10000"/>
          </a:bodyPr>
          <a:lstStyle/>
          <a:p>
            <a:pPr marL="382588" indent="-342900"/>
            <a:r>
              <a:rPr lang="en-US"/>
              <a:t>Observation</a:t>
            </a:r>
          </a:p>
          <a:p>
            <a:pPr marL="782638" lvl="1">
              <a:buClr>
                <a:srgbClr val="000000"/>
              </a:buClr>
            </a:pPr>
            <a:r>
              <a:rPr lang="en-US"/>
              <a:t>Rather than thinking of this as a 3D reprojection, think of it as a 2D image warp from one image to another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F48E-99F6-7F4D-B791-C6C14C59EF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46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Motion models</a:t>
            </a:r>
            <a:endParaRPr lang="en-US">
              <a:cs typeface="Arial" charset="0"/>
            </a:endParaRP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What happens when we take two images with a camera and try to align them?</a:t>
            </a:r>
          </a:p>
          <a:p>
            <a:pPr>
              <a:buFontTx/>
              <a:buChar char="•"/>
            </a:pPr>
            <a:r>
              <a:rPr lang="en-US" dirty="0"/>
              <a:t>translation?</a:t>
            </a:r>
          </a:p>
          <a:p>
            <a:pPr>
              <a:buFontTx/>
              <a:buChar char="•"/>
            </a:pPr>
            <a:r>
              <a:rPr lang="en-US" dirty="0"/>
              <a:t>rotation?</a:t>
            </a:r>
          </a:p>
          <a:p>
            <a:pPr>
              <a:buFontTx/>
              <a:buChar char="•"/>
            </a:pPr>
            <a:r>
              <a:rPr lang="en-US" dirty="0"/>
              <a:t>scale?</a:t>
            </a:r>
          </a:p>
          <a:p>
            <a:pPr>
              <a:buFontTx/>
              <a:buChar char="•"/>
            </a:pPr>
            <a:r>
              <a:rPr lang="en-US" dirty="0"/>
              <a:t>affine?</a:t>
            </a:r>
          </a:p>
          <a:p>
            <a:pPr>
              <a:buFontTx/>
              <a:buChar char="•"/>
            </a:pPr>
            <a:r>
              <a:rPr lang="en-US" dirty="0" smtClean="0"/>
              <a:t>Perspective?</a:t>
            </a:r>
            <a:endParaRPr lang="en-US" dirty="0"/>
          </a:p>
        </p:txBody>
      </p:sp>
      <p:pic>
        <p:nvPicPr>
          <p:cNvPr id="334854" name="Picture 6" descr="HIMG_7172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613" y="2895600"/>
            <a:ext cx="2439987" cy="183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4855" name="Picture 7" descr="HIMG_7171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613" y="2895600"/>
            <a:ext cx="2439987" cy="183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F48E-99F6-7F4D-B791-C6C14C59EF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3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Projective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(aka </a:t>
            </a:r>
            <a:r>
              <a:rPr lang="en-US" i="1" dirty="0" smtClean="0"/>
              <a:t>homographies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81535"/>
            <a:ext cx="409575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33935"/>
            <a:ext cx="18859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3119735"/>
            <a:ext cx="184785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 descr="http://thefunnycat.com/wp-content/uploads/2010/05/funny-cat-fight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500265"/>
            <a:ext cx="2221181" cy="166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ight Arrow 13"/>
          <p:cNvSpPr/>
          <p:nvPr/>
        </p:nvSpPr>
        <p:spPr>
          <a:xfrm>
            <a:off x="3657600" y="5104608"/>
            <a:ext cx="7239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 descr="http://thefunnycat.com/wp-content/uploads/2010/05/funny-cat-fight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576465"/>
            <a:ext cx="1905000" cy="1428750"/>
          </a:xfrm>
          <a:prstGeom prst="rect">
            <a:avLst/>
          </a:prstGeom>
          <a:noFill/>
          <a:scene3d>
            <a:camera prst="perspectiveLeft" fov="7200000">
              <a:rot lat="0" lon="30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thefunnycat.com/wp-content/uploads/2010/05/funny-cat-fight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161" y="4500265"/>
            <a:ext cx="1653639" cy="1665886"/>
          </a:xfrm>
          <a:prstGeom prst="rect">
            <a:avLst/>
          </a:prstGeom>
          <a:noFill/>
          <a:scene3d>
            <a:camera prst="perspectiveLeft" fov="7200000">
              <a:rot lat="300000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F48E-99F6-7F4D-B791-C6C14C59EF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9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Parametric (global) warping</a:t>
            </a:r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Examples of parametric warps:</a:t>
            </a:r>
          </a:p>
        </p:txBody>
      </p:sp>
      <p:pic>
        <p:nvPicPr>
          <p:cNvPr id="400388" name="Picture 4" descr="HHHIMG_1166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713" y="2805113"/>
            <a:ext cx="1462087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0389" name="Text 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524000" y="3900488"/>
            <a:ext cx="1371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0" dirty="0"/>
              <a:t>translation</a:t>
            </a:r>
          </a:p>
        </p:txBody>
      </p:sp>
      <p:pic>
        <p:nvPicPr>
          <p:cNvPr id="400390" name="Picture 6" descr="HHHIMG_1166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819400"/>
            <a:ext cx="1462088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0391" name="Picture 7" descr="rotated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590800"/>
            <a:ext cx="1755775" cy="141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0392" name="Text Box 8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117975" y="388620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0"/>
              <a:t>rotation</a:t>
            </a:r>
          </a:p>
        </p:txBody>
      </p:sp>
      <p:sp>
        <p:nvSpPr>
          <p:cNvPr id="400393" name="Text Box 9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553200" y="381000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0"/>
              <a:t>aspect</a:t>
            </a:r>
          </a:p>
        </p:txBody>
      </p:sp>
      <p:pic>
        <p:nvPicPr>
          <p:cNvPr id="400394" name="Picture 10" descr="affine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725" y="4495800"/>
            <a:ext cx="1746250" cy="1306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0395" name="Text Box 1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397125" y="594360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0"/>
              <a:t>affine</a:t>
            </a:r>
          </a:p>
        </p:txBody>
      </p:sp>
      <p:pic>
        <p:nvPicPr>
          <p:cNvPr id="400396" name="Picture 12" descr="perspective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170" y="4579556"/>
            <a:ext cx="1563688" cy="100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0397" name="Text Box 13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272058" y="5671756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0"/>
              <a:t>perspective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F48E-99F6-7F4D-B791-C6C14C59EF1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8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2D coordinate transformations</a:t>
            </a: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translation:		</a:t>
            </a:r>
            <a:r>
              <a:rPr lang="en-US" b="1" i="1" dirty="0"/>
              <a:t>x’ </a:t>
            </a:r>
            <a:r>
              <a:rPr lang="en-US" b="1" dirty="0"/>
              <a:t>=</a:t>
            </a:r>
            <a:r>
              <a:rPr lang="en-US" b="1" i="1" dirty="0"/>
              <a:t> x + t		 x = </a:t>
            </a:r>
            <a:r>
              <a:rPr lang="en-US" dirty="0"/>
              <a:t>(</a:t>
            </a:r>
            <a:r>
              <a:rPr lang="en-US" i="1" dirty="0" err="1"/>
              <a:t>x</a:t>
            </a:r>
            <a:r>
              <a:rPr lang="en-US" dirty="0" err="1"/>
              <a:t>,</a:t>
            </a:r>
            <a:r>
              <a:rPr lang="en-US" i="1" dirty="0" err="1"/>
              <a:t>y</a:t>
            </a:r>
            <a:r>
              <a:rPr lang="en-US" dirty="0"/>
              <a:t>)</a:t>
            </a:r>
          </a:p>
          <a:p>
            <a:r>
              <a:rPr lang="en-US" dirty="0"/>
              <a:t>rotation:		</a:t>
            </a:r>
            <a:r>
              <a:rPr lang="en-US" b="1" i="1" dirty="0"/>
              <a:t>x’ </a:t>
            </a:r>
            <a:r>
              <a:rPr lang="en-US" b="1" dirty="0"/>
              <a:t>=</a:t>
            </a:r>
            <a:r>
              <a:rPr lang="en-US" b="1" i="1" dirty="0"/>
              <a:t> R x + t</a:t>
            </a:r>
            <a:endParaRPr lang="en-US" dirty="0"/>
          </a:p>
          <a:p>
            <a:r>
              <a:rPr lang="en-US" dirty="0"/>
              <a:t>similarity:		</a:t>
            </a:r>
            <a:r>
              <a:rPr lang="en-US" b="1" i="1" dirty="0"/>
              <a:t>x’ </a:t>
            </a:r>
            <a:r>
              <a:rPr lang="en-US" b="1" dirty="0"/>
              <a:t>=</a:t>
            </a:r>
            <a:r>
              <a:rPr lang="en-US" b="1" i="1" dirty="0"/>
              <a:t> </a:t>
            </a:r>
            <a:r>
              <a:rPr lang="en-US" i="1" dirty="0"/>
              <a:t>s</a:t>
            </a:r>
            <a:r>
              <a:rPr lang="en-US" b="1" i="1" dirty="0"/>
              <a:t> R x + t</a:t>
            </a:r>
            <a:endParaRPr lang="en-US" dirty="0"/>
          </a:p>
          <a:p>
            <a:r>
              <a:rPr lang="en-US" dirty="0"/>
              <a:t>affine:		</a:t>
            </a:r>
            <a:r>
              <a:rPr lang="en-US" b="1" i="1" dirty="0"/>
              <a:t>x’ </a:t>
            </a:r>
            <a:r>
              <a:rPr lang="en-US" b="1" dirty="0"/>
              <a:t>=</a:t>
            </a:r>
            <a:r>
              <a:rPr lang="en-US" b="1" i="1" dirty="0"/>
              <a:t> A x + t</a:t>
            </a:r>
            <a:endParaRPr lang="en-US" dirty="0"/>
          </a:p>
          <a:p>
            <a:r>
              <a:rPr lang="en-US" dirty="0"/>
              <a:t>perspective:	</a:t>
            </a:r>
            <a:r>
              <a:rPr lang="en-US" b="1" i="1" u="sng" dirty="0"/>
              <a:t>x</a:t>
            </a:r>
            <a:r>
              <a:rPr lang="en-US" b="1" i="1" dirty="0"/>
              <a:t>’ </a:t>
            </a:r>
            <a:r>
              <a:rPr lang="en-US" b="1" dirty="0">
                <a:sym typeface="Symbol" pitchFamily="18" charset="2"/>
              </a:rPr>
              <a:t></a:t>
            </a:r>
            <a:r>
              <a:rPr lang="en-US" b="1" i="1" dirty="0"/>
              <a:t> H </a:t>
            </a:r>
            <a:r>
              <a:rPr lang="en-US" b="1" i="1" u="sng" dirty="0"/>
              <a:t>x</a:t>
            </a:r>
            <a:r>
              <a:rPr lang="en-US" b="1" i="1" dirty="0"/>
              <a:t>		 </a:t>
            </a:r>
            <a:r>
              <a:rPr lang="en-US" b="1" i="1" u="sng" dirty="0"/>
              <a:t>x</a:t>
            </a:r>
            <a:r>
              <a:rPr lang="en-US" b="1" i="1" dirty="0"/>
              <a:t> = 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,</a:t>
            </a:r>
            <a:r>
              <a:rPr lang="en-US" i="1" dirty="0"/>
              <a:t>y</a:t>
            </a:r>
            <a:r>
              <a:rPr lang="en-US" dirty="0"/>
              <a:t>,1)</a:t>
            </a:r>
            <a:br>
              <a:rPr lang="en-US" dirty="0"/>
            </a:br>
            <a:r>
              <a:rPr lang="en-US" dirty="0"/>
              <a:t>	(</a:t>
            </a:r>
            <a:r>
              <a:rPr lang="en-US" b="1" i="1" u="sng" dirty="0"/>
              <a:t>x</a:t>
            </a:r>
            <a:r>
              <a:rPr lang="en-US" dirty="0"/>
              <a:t> is a </a:t>
            </a:r>
            <a:r>
              <a:rPr lang="en-US" i="1" dirty="0"/>
              <a:t>homogeneous</a:t>
            </a:r>
            <a:r>
              <a:rPr lang="en-US" dirty="0"/>
              <a:t> coordinate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F48E-99F6-7F4D-B791-C6C14C59EF1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7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1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Image Warping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Given a coordinate transform </a:t>
            </a:r>
            <a:r>
              <a:rPr lang="en-US" b="1" i="1"/>
              <a:t>x’ </a:t>
            </a:r>
            <a:r>
              <a:rPr lang="en-US"/>
              <a:t>=</a:t>
            </a:r>
            <a:r>
              <a:rPr lang="en-US" b="1" i="1"/>
              <a:t> h</a:t>
            </a:r>
            <a:r>
              <a:rPr lang="en-US"/>
              <a:t>(</a:t>
            </a:r>
            <a:r>
              <a:rPr lang="en-US" b="1" i="1"/>
              <a:t>x</a:t>
            </a:r>
            <a:r>
              <a:rPr lang="en-US"/>
              <a:t>) and a source image </a:t>
            </a:r>
            <a:r>
              <a:rPr lang="en-US" b="1" i="1"/>
              <a:t>f</a:t>
            </a:r>
            <a:r>
              <a:rPr lang="en-US"/>
              <a:t>(</a:t>
            </a:r>
            <a:r>
              <a:rPr lang="en-US" b="1" i="1"/>
              <a:t>x</a:t>
            </a:r>
            <a:r>
              <a:rPr lang="en-US"/>
              <a:t>), how do we compute a transformed image </a:t>
            </a:r>
            <a:r>
              <a:rPr lang="en-US" b="1" i="1"/>
              <a:t>g</a:t>
            </a:r>
            <a:r>
              <a:rPr lang="en-US"/>
              <a:t>(</a:t>
            </a:r>
            <a:r>
              <a:rPr lang="en-US" b="1" i="1"/>
              <a:t>x’</a:t>
            </a:r>
            <a:r>
              <a:rPr lang="en-US"/>
              <a:t>)</a:t>
            </a:r>
            <a:r>
              <a:rPr lang="en-US" b="1"/>
              <a:t> </a:t>
            </a:r>
            <a:r>
              <a:rPr lang="en-US"/>
              <a:t>=</a:t>
            </a:r>
            <a:r>
              <a:rPr lang="en-US" b="1"/>
              <a:t> </a:t>
            </a:r>
            <a:r>
              <a:rPr lang="en-US" b="1" i="1"/>
              <a:t>f</a:t>
            </a:r>
            <a:r>
              <a:rPr lang="en-US"/>
              <a:t>(</a:t>
            </a:r>
            <a:r>
              <a:rPr lang="en-US" b="1" i="1"/>
              <a:t>h</a:t>
            </a:r>
            <a:r>
              <a:rPr lang="en-US"/>
              <a:t>(</a:t>
            </a:r>
            <a:r>
              <a:rPr lang="en-US" b="1" i="1"/>
              <a:t>x</a:t>
            </a:r>
            <a:r>
              <a:rPr lang="en-US"/>
              <a:t>))?</a:t>
            </a:r>
          </a:p>
        </p:txBody>
      </p:sp>
      <p:pic>
        <p:nvPicPr>
          <p:cNvPr id="402436" name="Picture 4" descr="HHHIMG_1166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886200"/>
            <a:ext cx="2193925" cy="164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2437" name="Picture 5" descr="rotated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925" y="3733800"/>
            <a:ext cx="26320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2438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590800" y="57150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i="1"/>
              <a:t>f</a:t>
            </a:r>
            <a:r>
              <a:rPr lang="en-US"/>
              <a:t>(</a:t>
            </a:r>
            <a:r>
              <a:rPr lang="en-US" b="1" i="1"/>
              <a:t>x</a:t>
            </a:r>
            <a:r>
              <a:rPr lang="en-US"/>
              <a:t>)</a:t>
            </a:r>
          </a:p>
        </p:txBody>
      </p:sp>
      <p:sp>
        <p:nvSpPr>
          <p:cNvPr id="402439" name="Text 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096000" y="57150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i="1"/>
              <a:t>g</a:t>
            </a:r>
            <a:r>
              <a:rPr lang="en-US"/>
              <a:t>(</a:t>
            </a:r>
            <a:r>
              <a:rPr lang="en-US" b="1" i="1"/>
              <a:t>x’</a:t>
            </a:r>
            <a:r>
              <a:rPr lang="en-US"/>
              <a:t>)</a:t>
            </a:r>
          </a:p>
        </p:txBody>
      </p:sp>
      <p:grpSp>
        <p:nvGrpSpPr>
          <p:cNvPr id="402440" name="Group 8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1752600" y="5257800"/>
            <a:ext cx="381000" cy="381000"/>
            <a:chOff x="1104" y="3312"/>
            <a:chExt cx="240" cy="240"/>
          </a:xfrm>
        </p:grpSpPr>
        <p:sp>
          <p:nvSpPr>
            <p:cNvPr id="402441" name="Line 9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 flipV="1">
              <a:off x="1104" y="3312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442" name="Line 10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 flipV="1">
              <a:off x="1104" y="355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2443" name="Group 11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5257800" y="5257800"/>
            <a:ext cx="381000" cy="381000"/>
            <a:chOff x="1104" y="3312"/>
            <a:chExt cx="240" cy="240"/>
          </a:xfrm>
        </p:grpSpPr>
        <p:sp>
          <p:nvSpPr>
            <p:cNvPr id="402444" name="Line 12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 flipV="1">
              <a:off x="1104" y="3312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445" name="Line 13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 flipV="1">
              <a:off x="1104" y="355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2446" name="Text Box 14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752600" y="5562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i="1"/>
              <a:t>x</a:t>
            </a:r>
            <a:endParaRPr lang="en-US"/>
          </a:p>
        </p:txBody>
      </p:sp>
      <p:sp>
        <p:nvSpPr>
          <p:cNvPr id="402447" name="Text Box 15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257800" y="5562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i="1"/>
              <a:t>x’</a:t>
            </a:r>
            <a:endParaRPr lang="en-US"/>
          </a:p>
        </p:txBody>
      </p:sp>
      <p:sp>
        <p:nvSpPr>
          <p:cNvPr id="402448" name="Rectangle 16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225675" y="5105400"/>
            <a:ext cx="136525" cy="13652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2449" name="Rectangle 17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791200" y="5121275"/>
            <a:ext cx="136525" cy="13652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2450" name="Freeform 18"/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2422525" y="4724400"/>
            <a:ext cx="3352800" cy="381000"/>
          </a:xfrm>
          <a:custGeom>
            <a:avLst/>
            <a:gdLst>
              <a:gd name="T0" fmla="*/ 0 w 2160"/>
              <a:gd name="T1" fmla="*/ 288 h 288"/>
              <a:gd name="T2" fmla="*/ 1152 w 2160"/>
              <a:gd name="T3" fmla="*/ 0 h 288"/>
              <a:gd name="T4" fmla="*/ 2160 w 2160"/>
              <a:gd name="T5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" h="288">
                <a:moveTo>
                  <a:pt x="0" y="288"/>
                </a:moveTo>
                <a:cubicBezTo>
                  <a:pt x="396" y="144"/>
                  <a:pt x="792" y="0"/>
                  <a:pt x="1152" y="0"/>
                </a:cubicBezTo>
                <a:cubicBezTo>
                  <a:pt x="1512" y="0"/>
                  <a:pt x="1836" y="144"/>
                  <a:pt x="2160" y="288"/>
                </a:cubicBezTo>
              </a:path>
            </a:pathLst>
          </a:custGeom>
          <a:noFill/>
          <a:ln w="25400">
            <a:solidFill>
              <a:schemeClr val="accent1"/>
            </a:solidFill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2451" name="Text Box 19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4191000" y="48006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i="1"/>
              <a:t>h</a:t>
            </a:r>
            <a:r>
              <a:rPr lang="en-US"/>
              <a:t>(</a:t>
            </a:r>
            <a:r>
              <a:rPr lang="en-US" b="1" i="1"/>
              <a:t>x</a:t>
            </a:r>
            <a:r>
              <a:rPr lang="en-US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F48E-99F6-7F4D-B791-C6C14C59EF1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67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Forward Warping</a:t>
            </a:r>
          </a:p>
        </p:txBody>
      </p:sp>
      <p:sp>
        <p:nvSpPr>
          <p:cNvPr id="40345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Send each pixel </a:t>
            </a:r>
            <a:r>
              <a:rPr lang="en-US" b="1" i="1"/>
              <a:t>f</a:t>
            </a:r>
            <a:r>
              <a:rPr lang="en-US"/>
              <a:t>(</a:t>
            </a:r>
            <a:r>
              <a:rPr lang="en-US" b="1" i="1"/>
              <a:t>x</a:t>
            </a:r>
            <a:r>
              <a:rPr lang="en-US"/>
              <a:t>) to its corresponding location </a:t>
            </a:r>
            <a:r>
              <a:rPr lang="en-US" b="1" i="1"/>
              <a:t>x’</a:t>
            </a:r>
            <a:r>
              <a:rPr lang="en-US" b="1"/>
              <a:t> </a:t>
            </a:r>
            <a:r>
              <a:rPr lang="en-US"/>
              <a:t>=</a:t>
            </a:r>
            <a:r>
              <a:rPr lang="en-US" b="1"/>
              <a:t> </a:t>
            </a:r>
            <a:r>
              <a:rPr lang="en-US" b="1" i="1"/>
              <a:t>h</a:t>
            </a:r>
            <a:r>
              <a:rPr lang="en-US"/>
              <a:t>(</a:t>
            </a:r>
            <a:r>
              <a:rPr lang="en-US" b="1" i="1"/>
              <a:t>x</a:t>
            </a:r>
            <a:r>
              <a:rPr lang="en-US"/>
              <a:t>) in </a:t>
            </a:r>
            <a:r>
              <a:rPr lang="en-US" b="1" i="1"/>
              <a:t>g</a:t>
            </a:r>
            <a:r>
              <a:rPr lang="en-US"/>
              <a:t>(</a:t>
            </a:r>
            <a:r>
              <a:rPr lang="en-US" b="1" i="1"/>
              <a:t>x’</a:t>
            </a:r>
            <a:r>
              <a:rPr lang="en-US"/>
              <a:t>)</a:t>
            </a:r>
          </a:p>
        </p:txBody>
      </p:sp>
      <p:pic>
        <p:nvPicPr>
          <p:cNvPr id="403460" name="Picture 4" descr="HHHIMG_1166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886200"/>
            <a:ext cx="2193925" cy="164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3461" name="Picture 5" descr="rotated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925" y="3733800"/>
            <a:ext cx="26320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3462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590800" y="57150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i="1"/>
              <a:t>f</a:t>
            </a:r>
            <a:r>
              <a:rPr lang="en-US"/>
              <a:t>(</a:t>
            </a:r>
            <a:r>
              <a:rPr lang="en-US" b="1" i="1"/>
              <a:t>x</a:t>
            </a:r>
            <a:r>
              <a:rPr lang="en-US"/>
              <a:t>)</a:t>
            </a:r>
          </a:p>
        </p:txBody>
      </p:sp>
      <p:sp>
        <p:nvSpPr>
          <p:cNvPr id="403463" name="Text 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096000" y="57150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i="1"/>
              <a:t>g</a:t>
            </a:r>
            <a:r>
              <a:rPr lang="en-US"/>
              <a:t>(</a:t>
            </a:r>
            <a:r>
              <a:rPr lang="en-US" b="1" i="1"/>
              <a:t>x’</a:t>
            </a:r>
            <a:r>
              <a:rPr lang="en-US"/>
              <a:t>)</a:t>
            </a:r>
          </a:p>
        </p:txBody>
      </p:sp>
      <p:grpSp>
        <p:nvGrpSpPr>
          <p:cNvPr id="403464" name="Group 8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1752600" y="5257800"/>
            <a:ext cx="381000" cy="381000"/>
            <a:chOff x="1104" y="3312"/>
            <a:chExt cx="240" cy="240"/>
          </a:xfrm>
        </p:grpSpPr>
        <p:sp>
          <p:nvSpPr>
            <p:cNvPr id="403465" name="Line 9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 flipV="1">
              <a:off x="1104" y="3312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3466" name="Line 10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 flipV="1">
              <a:off x="1104" y="355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3467" name="Group 11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5257800" y="5257800"/>
            <a:ext cx="381000" cy="381000"/>
            <a:chOff x="1104" y="3312"/>
            <a:chExt cx="240" cy="240"/>
          </a:xfrm>
        </p:grpSpPr>
        <p:sp>
          <p:nvSpPr>
            <p:cNvPr id="403468" name="Line 12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 flipV="1">
              <a:off x="1104" y="3312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3469" name="Line 13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 flipV="1">
              <a:off x="1104" y="355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3470" name="Text Box 14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752600" y="5562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i="1"/>
              <a:t>x</a:t>
            </a:r>
            <a:endParaRPr lang="en-US"/>
          </a:p>
        </p:txBody>
      </p:sp>
      <p:sp>
        <p:nvSpPr>
          <p:cNvPr id="403471" name="Text Box 15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257800" y="5562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i="1"/>
              <a:t>x’</a:t>
            </a:r>
            <a:endParaRPr lang="en-US"/>
          </a:p>
        </p:txBody>
      </p:sp>
      <p:sp>
        <p:nvSpPr>
          <p:cNvPr id="403472" name="Rectangle 16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225675" y="5105400"/>
            <a:ext cx="136525" cy="13652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3473" name="Rectangle 17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791200" y="5121275"/>
            <a:ext cx="136525" cy="13652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3474" name="Freeform 18"/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2422525" y="4724400"/>
            <a:ext cx="3352800" cy="381000"/>
          </a:xfrm>
          <a:custGeom>
            <a:avLst/>
            <a:gdLst>
              <a:gd name="T0" fmla="*/ 0 w 2160"/>
              <a:gd name="T1" fmla="*/ 288 h 288"/>
              <a:gd name="T2" fmla="*/ 1152 w 2160"/>
              <a:gd name="T3" fmla="*/ 0 h 288"/>
              <a:gd name="T4" fmla="*/ 2160 w 2160"/>
              <a:gd name="T5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" h="288">
                <a:moveTo>
                  <a:pt x="0" y="288"/>
                </a:moveTo>
                <a:cubicBezTo>
                  <a:pt x="396" y="144"/>
                  <a:pt x="792" y="0"/>
                  <a:pt x="1152" y="0"/>
                </a:cubicBezTo>
                <a:cubicBezTo>
                  <a:pt x="1512" y="0"/>
                  <a:pt x="1836" y="144"/>
                  <a:pt x="2160" y="288"/>
                </a:cubicBezTo>
              </a:path>
            </a:pathLst>
          </a:custGeom>
          <a:noFill/>
          <a:ln w="25400">
            <a:solidFill>
              <a:schemeClr val="accent1"/>
            </a:solidFill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3475" name="Text Box 19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4191000" y="48006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i="1"/>
              <a:t>h</a:t>
            </a:r>
            <a:r>
              <a:rPr lang="en-US"/>
              <a:t>(</a:t>
            </a:r>
            <a:r>
              <a:rPr lang="en-US" b="1" i="1"/>
              <a:t>x</a:t>
            </a:r>
            <a:r>
              <a:rPr lang="en-US"/>
              <a:t>)</a:t>
            </a:r>
          </a:p>
        </p:txBody>
      </p:sp>
      <p:sp>
        <p:nvSpPr>
          <p:cNvPr id="403476" name="Rectangle 20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685800" y="2667000"/>
            <a:ext cx="7772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b="0" dirty="0">
                <a:latin typeface="Arial" charset="0"/>
              </a:rPr>
              <a:t>What if pixel lands “between” two pixels?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F48E-99F6-7F4D-B791-C6C14C59EF1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39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3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3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3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72" grpId="0" animBg="1"/>
      <p:bldP spid="403473" grpId="0" animBg="1"/>
      <p:bldP spid="403474" grpId="0" animBg="1"/>
      <p:bldP spid="40347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354229" y="382406"/>
            <a:ext cx="8229600" cy="5135563"/>
          </a:xfrm>
        </p:spPr>
        <p:txBody>
          <a:bodyPr/>
          <a:lstStyle/>
          <a:p>
            <a:r>
              <a:rPr lang="en-US" dirty="0" smtClean="0"/>
              <a:t>Combine two or more overlapping images to make one larger image</a:t>
            </a:r>
          </a:p>
        </p:txBody>
      </p:sp>
      <p:sp>
        <p:nvSpPr>
          <p:cNvPr id="18436" name="TextBox 5"/>
          <p:cNvSpPr txBox="1">
            <a:spLocks noChangeArrowheads="1"/>
          </p:cNvSpPr>
          <p:nvPr/>
        </p:nvSpPr>
        <p:spPr bwMode="auto">
          <a:xfrm>
            <a:off x="3581400" y="3352800"/>
            <a:ext cx="15319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Add example</a:t>
            </a:r>
          </a:p>
        </p:txBody>
      </p:sp>
      <p:grpSp>
        <p:nvGrpSpPr>
          <p:cNvPr id="18437" name="Group 24"/>
          <p:cNvGrpSpPr>
            <a:grpSpLocks/>
          </p:cNvGrpSpPr>
          <p:nvPr/>
        </p:nvGrpSpPr>
        <p:grpSpPr bwMode="auto">
          <a:xfrm>
            <a:off x="3028950" y="2254250"/>
            <a:ext cx="5797550" cy="1022350"/>
            <a:chOff x="2012" y="1200"/>
            <a:chExt cx="3652" cy="644"/>
          </a:xfrm>
        </p:grpSpPr>
        <p:pic>
          <p:nvPicPr>
            <p:cNvPr id="18440" name="Picture 17" descr="small-P101003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0" y="1200"/>
              <a:ext cx="484" cy="644"/>
            </a:xfrm>
            <a:prstGeom prst="rect">
              <a:avLst/>
            </a:prstGeom>
            <a:noFill/>
            <a:ln w="9525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441" name="Picture 18" descr="small-P101003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2" y="1200"/>
              <a:ext cx="484" cy="644"/>
            </a:xfrm>
            <a:prstGeom prst="rect">
              <a:avLst/>
            </a:prstGeom>
            <a:noFill/>
            <a:ln w="9525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442" name="Picture 19" descr="small-P101003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0" y="1200"/>
              <a:ext cx="484" cy="644"/>
            </a:xfrm>
            <a:prstGeom prst="rect">
              <a:avLst/>
            </a:prstGeom>
            <a:noFill/>
            <a:ln w="9525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443" name="Picture 20" descr="small-P101003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8" y="1200"/>
              <a:ext cx="484" cy="644"/>
            </a:xfrm>
            <a:prstGeom prst="rect">
              <a:avLst/>
            </a:prstGeom>
            <a:noFill/>
            <a:ln w="9525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444" name="Picture 21" descr="small-P101003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6" y="1200"/>
              <a:ext cx="484" cy="644"/>
            </a:xfrm>
            <a:prstGeom prst="rect">
              <a:avLst/>
            </a:prstGeom>
            <a:noFill/>
            <a:ln w="9525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445" name="Picture 22" descr="small-P101003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4" y="1200"/>
              <a:ext cx="484" cy="644"/>
            </a:xfrm>
            <a:prstGeom prst="rect">
              <a:avLst/>
            </a:prstGeom>
            <a:noFill/>
            <a:ln w="9525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446" name="Picture 23" descr="small-P101003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2" y="1200"/>
              <a:ext cx="484" cy="644"/>
            </a:xfrm>
            <a:prstGeom prst="rect">
              <a:avLst/>
            </a:prstGeom>
            <a:noFill/>
            <a:ln w="9525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438" name="Picture 25" descr="small-emlak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9144000" cy="229235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39" name="TextBox 13"/>
          <p:cNvSpPr txBox="1">
            <a:spLocks noChangeArrowheads="1"/>
          </p:cNvSpPr>
          <p:nvPr/>
        </p:nvSpPr>
        <p:spPr bwMode="auto">
          <a:xfrm>
            <a:off x="6249988" y="6488113"/>
            <a:ext cx="28940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Slide credit: </a:t>
            </a:r>
            <a:r>
              <a:rPr lang="en-US">
                <a:hlinkClick r:id="rId10"/>
              </a:rPr>
              <a:t>Vaibhav Vaish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F48E-99F6-7F4D-B791-C6C14C59EF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50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Forward Warping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Send each pixel </a:t>
            </a:r>
            <a:r>
              <a:rPr lang="en-US" b="1" i="1"/>
              <a:t>f</a:t>
            </a:r>
            <a:r>
              <a:rPr lang="en-US"/>
              <a:t>(</a:t>
            </a:r>
            <a:r>
              <a:rPr lang="en-US" b="1" i="1"/>
              <a:t>x</a:t>
            </a:r>
            <a:r>
              <a:rPr lang="en-US"/>
              <a:t>) to its corresponding location </a:t>
            </a:r>
            <a:r>
              <a:rPr lang="en-US" b="1" i="1"/>
              <a:t>x’</a:t>
            </a:r>
            <a:r>
              <a:rPr lang="en-US" b="1"/>
              <a:t> </a:t>
            </a:r>
            <a:r>
              <a:rPr lang="en-US"/>
              <a:t>=</a:t>
            </a:r>
            <a:r>
              <a:rPr lang="en-US" b="1"/>
              <a:t> </a:t>
            </a:r>
            <a:r>
              <a:rPr lang="en-US" b="1" i="1"/>
              <a:t>h</a:t>
            </a:r>
            <a:r>
              <a:rPr lang="en-US"/>
              <a:t>(</a:t>
            </a:r>
            <a:r>
              <a:rPr lang="en-US" b="1" i="1"/>
              <a:t>x</a:t>
            </a:r>
            <a:r>
              <a:rPr lang="en-US"/>
              <a:t>) in </a:t>
            </a:r>
            <a:r>
              <a:rPr lang="en-US" b="1" i="1"/>
              <a:t>g</a:t>
            </a:r>
            <a:r>
              <a:rPr lang="en-US"/>
              <a:t>(</a:t>
            </a:r>
            <a:r>
              <a:rPr lang="en-US" b="1" i="1"/>
              <a:t>x’</a:t>
            </a:r>
            <a:r>
              <a:rPr lang="en-US"/>
              <a:t>)</a:t>
            </a:r>
          </a:p>
        </p:txBody>
      </p:sp>
      <p:sp>
        <p:nvSpPr>
          <p:cNvPr id="404484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590800" y="57150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i="1"/>
              <a:t>f</a:t>
            </a:r>
            <a:r>
              <a:rPr lang="en-US"/>
              <a:t>(</a:t>
            </a:r>
            <a:r>
              <a:rPr lang="en-US" b="1" i="1"/>
              <a:t>x</a:t>
            </a:r>
            <a:r>
              <a:rPr lang="en-US"/>
              <a:t>)</a:t>
            </a:r>
          </a:p>
        </p:txBody>
      </p:sp>
      <p:sp>
        <p:nvSpPr>
          <p:cNvPr id="404485" name="Text 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096000" y="57150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i="1"/>
              <a:t>g</a:t>
            </a:r>
            <a:r>
              <a:rPr lang="en-US"/>
              <a:t>(</a:t>
            </a:r>
            <a:r>
              <a:rPr lang="en-US" b="1" i="1"/>
              <a:t>x’</a:t>
            </a:r>
            <a:r>
              <a:rPr lang="en-US"/>
              <a:t>)</a:t>
            </a:r>
          </a:p>
        </p:txBody>
      </p:sp>
      <p:grpSp>
        <p:nvGrpSpPr>
          <p:cNvPr id="404486" name="Group 6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1752600" y="5257800"/>
            <a:ext cx="381000" cy="381000"/>
            <a:chOff x="1104" y="3312"/>
            <a:chExt cx="240" cy="240"/>
          </a:xfrm>
        </p:grpSpPr>
        <p:sp>
          <p:nvSpPr>
            <p:cNvPr id="404487" name="Line 7"/>
            <p:cNvSpPr>
              <a:spLocks noChangeShapeType="1"/>
            </p:cNvSpPr>
            <p:nvPr>
              <p:custDataLst>
                <p:tags r:id="rId27"/>
              </p:custDataLst>
            </p:nvPr>
          </p:nvSpPr>
          <p:spPr bwMode="auto">
            <a:xfrm flipV="1">
              <a:off x="1104" y="3312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488" name="Line 8"/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 flipV="1">
              <a:off x="1104" y="355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4489" name="Group 9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5257800" y="5257800"/>
            <a:ext cx="381000" cy="381000"/>
            <a:chOff x="1104" y="3312"/>
            <a:chExt cx="240" cy="240"/>
          </a:xfrm>
        </p:grpSpPr>
        <p:sp>
          <p:nvSpPr>
            <p:cNvPr id="404490" name="Line 10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 flipV="1">
              <a:off x="1104" y="3312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491" name="Line 11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 flipV="1">
              <a:off x="1104" y="355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4492" name="Text Box 12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752600" y="5562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i="1"/>
              <a:t>x</a:t>
            </a:r>
            <a:endParaRPr lang="en-US"/>
          </a:p>
        </p:txBody>
      </p:sp>
      <p:sp>
        <p:nvSpPr>
          <p:cNvPr id="404493" name="Text Box 13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257800" y="5562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i="1"/>
              <a:t>x’</a:t>
            </a:r>
            <a:endParaRPr lang="en-US"/>
          </a:p>
        </p:txBody>
      </p:sp>
      <p:sp>
        <p:nvSpPr>
          <p:cNvPr id="404494" name="Rectangle 14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225675" y="5105400"/>
            <a:ext cx="136525" cy="13652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4495" name="Rectangle 15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791200" y="5121275"/>
            <a:ext cx="136525" cy="13652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4496" name="Freeform 16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2422525" y="4724400"/>
            <a:ext cx="3352800" cy="381000"/>
          </a:xfrm>
          <a:custGeom>
            <a:avLst/>
            <a:gdLst>
              <a:gd name="T0" fmla="*/ 0 w 2160"/>
              <a:gd name="T1" fmla="*/ 288 h 288"/>
              <a:gd name="T2" fmla="*/ 1152 w 2160"/>
              <a:gd name="T3" fmla="*/ 0 h 288"/>
              <a:gd name="T4" fmla="*/ 2160 w 2160"/>
              <a:gd name="T5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" h="288">
                <a:moveTo>
                  <a:pt x="0" y="288"/>
                </a:moveTo>
                <a:cubicBezTo>
                  <a:pt x="396" y="144"/>
                  <a:pt x="792" y="0"/>
                  <a:pt x="1152" y="0"/>
                </a:cubicBezTo>
                <a:cubicBezTo>
                  <a:pt x="1512" y="0"/>
                  <a:pt x="1836" y="144"/>
                  <a:pt x="2160" y="288"/>
                </a:cubicBezTo>
              </a:path>
            </a:pathLst>
          </a:custGeom>
          <a:noFill/>
          <a:ln w="25400">
            <a:solidFill>
              <a:schemeClr val="accent1"/>
            </a:solidFill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4497" name="Text Box 17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191000" y="48006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i="1"/>
              <a:t>h</a:t>
            </a:r>
            <a:r>
              <a:rPr lang="en-US"/>
              <a:t>(</a:t>
            </a:r>
            <a:r>
              <a:rPr lang="en-US" b="1" i="1"/>
              <a:t>x</a:t>
            </a:r>
            <a:r>
              <a:rPr lang="en-US"/>
              <a:t>)</a:t>
            </a:r>
          </a:p>
        </p:txBody>
      </p:sp>
      <p:sp>
        <p:nvSpPr>
          <p:cNvPr id="404498" name="Rectangle 18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85800" y="2667000"/>
            <a:ext cx="7772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b="0" dirty="0">
                <a:latin typeface="Arial" charset="0"/>
              </a:rPr>
              <a:t>What if pixel lands “between” two pixels?</a:t>
            </a:r>
          </a:p>
        </p:txBody>
      </p:sp>
      <p:sp>
        <p:nvSpPr>
          <p:cNvPr id="404499" name="Rectangle 19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85800" y="3124200"/>
            <a:ext cx="7772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b="0">
                <a:latin typeface="Arial" charset="0"/>
              </a:rPr>
              <a:t>Answer: add “contribution” to several pixels, normalize later (</a:t>
            </a:r>
            <a:r>
              <a:rPr lang="en-US" sz="2800" b="0" i="1">
                <a:latin typeface="Arial" charset="0"/>
              </a:rPr>
              <a:t>splatting</a:t>
            </a:r>
            <a:r>
              <a:rPr lang="en-US" sz="2800" b="0">
                <a:latin typeface="Arial" charset="0"/>
              </a:rPr>
              <a:t>)</a:t>
            </a:r>
          </a:p>
        </p:txBody>
      </p:sp>
      <p:grpSp>
        <p:nvGrpSpPr>
          <p:cNvPr id="404500" name="Group 20"/>
          <p:cNvGrpSpPr>
            <a:grpSpLocks/>
          </p:cNvGrpSpPr>
          <p:nvPr>
            <p:custDataLst>
              <p:tags r:id="rId15"/>
            </p:custDataLst>
          </p:nvPr>
        </p:nvGrpSpPr>
        <p:grpSpPr bwMode="auto">
          <a:xfrm>
            <a:off x="1981200" y="4876800"/>
            <a:ext cx="609600" cy="609600"/>
            <a:chOff x="1248" y="3072"/>
            <a:chExt cx="384" cy="384"/>
          </a:xfrm>
        </p:grpSpPr>
        <p:sp>
          <p:nvSpPr>
            <p:cNvPr id="404501" name="Line 21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1392" y="307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02" name="Line 22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>
              <a:off x="1488" y="307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03" name="Line 23"/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 flipV="1">
              <a:off x="1248" y="321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04" name="Line 24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 flipV="1">
              <a:off x="1248" y="331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4505" name="Group 25"/>
          <p:cNvGrpSpPr>
            <a:grpSpLocks/>
          </p:cNvGrpSpPr>
          <p:nvPr>
            <p:custDataLst>
              <p:tags r:id="rId16"/>
            </p:custDataLst>
          </p:nvPr>
        </p:nvGrpSpPr>
        <p:grpSpPr bwMode="auto">
          <a:xfrm>
            <a:off x="5486400" y="4800600"/>
            <a:ext cx="609600" cy="609600"/>
            <a:chOff x="1248" y="3072"/>
            <a:chExt cx="384" cy="384"/>
          </a:xfrm>
        </p:grpSpPr>
        <p:sp>
          <p:nvSpPr>
            <p:cNvPr id="404506" name="Line 26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1392" y="307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07" name="Line 27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1488" y="307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08" name="Line 28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 flipV="1">
              <a:off x="1248" y="321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09" name="Line 29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 flipV="1">
              <a:off x="1248" y="331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F48E-99F6-7F4D-B791-C6C14C59EF1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6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4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499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6293-6C5A-4C0D-9347-2D77C7C85202}" type="slidenum">
              <a:rPr lang="en-US"/>
              <a:pPr/>
              <a:t>21</a:t>
            </a:fld>
            <a:endParaRPr lang="en-US"/>
          </a:p>
        </p:txBody>
      </p:sp>
      <p:sp>
        <p:nvSpPr>
          <p:cNvPr id="40550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Inverse Warping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Get each pixel </a:t>
            </a:r>
            <a:r>
              <a:rPr lang="en-US" b="1" i="1"/>
              <a:t>g</a:t>
            </a:r>
            <a:r>
              <a:rPr lang="en-US"/>
              <a:t>(</a:t>
            </a:r>
            <a:r>
              <a:rPr lang="en-US" b="1" i="1"/>
              <a:t>x’</a:t>
            </a:r>
            <a:r>
              <a:rPr lang="en-US"/>
              <a:t>) from its corresponding location </a:t>
            </a:r>
            <a:r>
              <a:rPr lang="en-US" b="1" i="1"/>
              <a:t>x’</a:t>
            </a:r>
            <a:r>
              <a:rPr lang="en-US" b="1"/>
              <a:t> </a:t>
            </a:r>
            <a:r>
              <a:rPr lang="en-US"/>
              <a:t>=</a:t>
            </a:r>
            <a:r>
              <a:rPr lang="en-US" b="1"/>
              <a:t> </a:t>
            </a:r>
            <a:r>
              <a:rPr lang="en-US" b="1" i="1"/>
              <a:t>h</a:t>
            </a:r>
            <a:r>
              <a:rPr lang="en-US"/>
              <a:t>(</a:t>
            </a:r>
            <a:r>
              <a:rPr lang="en-US" b="1" i="1"/>
              <a:t>x</a:t>
            </a:r>
            <a:r>
              <a:rPr lang="en-US"/>
              <a:t>) in </a:t>
            </a:r>
            <a:r>
              <a:rPr lang="en-US" b="1" i="1"/>
              <a:t>f</a:t>
            </a:r>
            <a:r>
              <a:rPr lang="en-US"/>
              <a:t>(</a:t>
            </a:r>
            <a:r>
              <a:rPr lang="en-US" b="1" i="1"/>
              <a:t>x</a:t>
            </a:r>
            <a:r>
              <a:rPr lang="en-US"/>
              <a:t>)</a:t>
            </a:r>
          </a:p>
        </p:txBody>
      </p:sp>
      <p:pic>
        <p:nvPicPr>
          <p:cNvPr id="405508" name="Picture 4" descr="HHHIMG_1166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886200"/>
            <a:ext cx="2193925" cy="164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5509" name="Picture 5" descr="rotated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925" y="3733800"/>
            <a:ext cx="26320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5510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590800" y="57150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i="1"/>
              <a:t>f</a:t>
            </a:r>
            <a:r>
              <a:rPr lang="en-US"/>
              <a:t>(</a:t>
            </a:r>
            <a:r>
              <a:rPr lang="en-US" b="1" i="1"/>
              <a:t>x</a:t>
            </a:r>
            <a:r>
              <a:rPr lang="en-US"/>
              <a:t>)</a:t>
            </a:r>
          </a:p>
        </p:txBody>
      </p:sp>
      <p:sp>
        <p:nvSpPr>
          <p:cNvPr id="405511" name="Text 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096000" y="57150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i="1"/>
              <a:t>g</a:t>
            </a:r>
            <a:r>
              <a:rPr lang="en-US"/>
              <a:t>(</a:t>
            </a:r>
            <a:r>
              <a:rPr lang="en-US" b="1" i="1"/>
              <a:t>x’</a:t>
            </a:r>
            <a:r>
              <a:rPr lang="en-US"/>
              <a:t>)</a:t>
            </a:r>
          </a:p>
        </p:txBody>
      </p:sp>
      <p:grpSp>
        <p:nvGrpSpPr>
          <p:cNvPr id="405512" name="Group 8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1752600" y="5257800"/>
            <a:ext cx="381000" cy="381000"/>
            <a:chOff x="1104" y="3312"/>
            <a:chExt cx="240" cy="240"/>
          </a:xfrm>
        </p:grpSpPr>
        <p:sp>
          <p:nvSpPr>
            <p:cNvPr id="405513" name="Line 9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 flipV="1">
              <a:off x="1104" y="3312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5514" name="Line 10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 flipV="1">
              <a:off x="1104" y="355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5515" name="Group 11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5257800" y="5257800"/>
            <a:ext cx="381000" cy="381000"/>
            <a:chOff x="1104" y="3312"/>
            <a:chExt cx="240" cy="240"/>
          </a:xfrm>
        </p:grpSpPr>
        <p:sp>
          <p:nvSpPr>
            <p:cNvPr id="405516" name="Line 12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 flipV="1">
              <a:off x="1104" y="3312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5517" name="Line 13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 flipV="1">
              <a:off x="1104" y="355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5518" name="Text Box 14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752600" y="5562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i="1"/>
              <a:t>x</a:t>
            </a:r>
            <a:endParaRPr lang="en-US"/>
          </a:p>
        </p:txBody>
      </p:sp>
      <p:sp>
        <p:nvSpPr>
          <p:cNvPr id="405519" name="Text Box 15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257800" y="5562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i="1"/>
              <a:t>x’</a:t>
            </a:r>
            <a:endParaRPr lang="en-US"/>
          </a:p>
        </p:txBody>
      </p:sp>
      <p:sp>
        <p:nvSpPr>
          <p:cNvPr id="405520" name="Rectangle 16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225675" y="5105400"/>
            <a:ext cx="136525" cy="13652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5521" name="Rectangle 17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791200" y="5121275"/>
            <a:ext cx="136525" cy="13652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5522" name="Freeform 18"/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2422525" y="4724400"/>
            <a:ext cx="3352800" cy="381000"/>
          </a:xfrm>
          <a:custGeom>
            <a:avLst/>
            <a:gdLst>
              <a:gd name="T0" fmla="*/ 0 w 2160"/>
              <a:gd name="T1" fmla="*/ 288 h 288"/>
              <a:gd name="T2" fmla="*/ 1152 w 2160"/>
              <a:gd name="T3" fmla="*/ 0 h 288"/>
              <a:gd name="T4" fmla="*/ 2160 w 2160"/>
              <a:gd name="T5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" h="288">
                <a:moveTo>
                  <a:pt x="0" y="288"/>
                </a:moveTo>
                <a:cubicBezTo>
                  <a:pt x="396" y="144"/>
                  <a:pt x="792" y="0"/>
                  <a:pt x="1152" y="0"/>
                </a:cubicBezTo>
                <a:cubicBezTo>
                  <a:pt x="1512" y="0"/>
                  <a:pt x="1836" y="144"/>
                  <a:pt x="2160" y="288"/>
                </a:cubicBezTo>
              </a:path>
            </a:pathLst>
          </a:custGeom>
          <a:noFill/>
          <a:ln w="25400">
            <a:solidFill>
              <a:schemeClr val="accent1"/>
            </a:solidFill>
            <a:round/>
            <a:headEnd type="arrow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5523" name="Text Box 19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4191000" y="4800600"/>
            <a:ext cx="838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i="1" dirty="0" smtClean="0"/>
              <a:t>h</a:t>
            </a:r>
            <a:r>
              <a:rPr lang="en-US" b="1" i="1" baseline="30000" dirty="0" smtClean="0"/>
              <a:t>-1</a:t>
            </a:r>
            <a:r>
              <a:rPr lang="en-US" dirty="0" smtClean="0"/>
              <a:t>(</a:t>
            </a:r>
            <a:r>
              <a:rPr lang="en-US" b="1" i="1" dirty="0"/>
              <a:t>x</a:t>
            </a:r>
            <a:r>
              <a:rPr lang="en-US" dirty="0"/>
              <a:t>)</a:t>
            </a:r>
          </a:p>
        </p:txBody>
      </p:sp>
      <p:sp>
        <p:nvSpPr>
          <p:cNvPr id="405524" name="Rectangle 20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685800" y="2667000"/>
            <a:ext cx="8001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b="0" dirty="0">
                <a:latin typeface="Arial" charset="0"/>
              </a:rPr>
              <a:t>What if pixel comes from “between” two pixels?</a:t>
            </a:r>
          </a:p>
        </p:txBody>
      </p:sp>
    </p:spTree>
    <p:extLst>
      <p:ext uri="{BB962C8B-B14F-4D97-AF65-F5344CB8AC3E}">
        <p14:creationId xmlns:p14="http://schemas.microsoft.com/office/powerpoint/2010/main" val="175146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5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5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5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20" grpId="0" animBg="1"/>
      <p:bldP spid="405521" grpId="0" animBg="1"/>
      <p:bldP spid="405522" grpId="0" animBg="1"/>
      <p:bldP spid="405524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E7236-7C29-4DD7-BAD5-AD8C64534D44}" type="slidenum">
              <a:rPr lang="en-US"/>
              <a:pPr/>
              <a:t>22</a:t>
            </a:fld>
            <a:endParaRPr lang="en-US"/>
          </a:p>
        </p:txBody>
      </p:sp>
      <p:sp>
        <p:nvSpPr>
          <p:cNvPr id="40653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Inverse Warping</a:t>
            </a:r>
          </a:p>
        </p:txBody>
      </p:sp>
      <p:sp>
        <p:nvSpPr>
          <p:cNvPr id="40653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Get each pixel </a:t>
            </a:r>
            <a:r>
              <a:rPr lang="en-US" b="1" i="1"/>
              <a:t>g</a:t>
            </a:r>
            <a:r>
              <a:rPr lang="en-US"/>
              <a:t>(</a:t>
            </a:r>
            <a:r>
              <a:rPr lang="en-US" b="1" i="1"/>
              <a:t>x’</a:t>
            </a:r>
            <a:r>
              <a:rPr lang="en-US"/>
              <a:t>) from its corresponding location </a:t>
            </a:r>
            <a:r>
              <a:rPr lang="en-US" b="1" i="1"/>
              <a:t>x’</a:t>
            </a:r>
            <a:r>
              <a:rPr lang="en-US" b="1"/>
              <a:t> </a:t>
            </a:r>
            <a:r>
              <a:rPr lang="en-US"/>
              <a:t>=</a:t>
            </a:r>
            <a:r>
              <a:rPr lang="en-US" b="1"/>
              <a:t> </a:t>
            </a:r>
            <a:r>
              <a:rPr lang="en-US" b="1" i="1"/>
              <a:t>h</a:t>
            </a:r>
            <a:r>
              <a:rPr lang="en-US"/>
              <a:t>(</a:t>
            </a:r>
            <a:r>
              <a:rPr lang="en-US" b="1" i="1"/>
              <a:t>x</a:t>
            </a:r>
            <a:r>
              <a:rPr lang="en-US"/>
              <a:t>) in </a:t>
            </a:r>
            <a:r>
              <a:rPr lang="en-US" b="1" i="1"/>
              <a:t>f</a:t>
            </a:r>
            <a:r>
              <a:rPr lang="en-US"/>
              <a:t>(</a:t>
            </a:r>
            <a:r>
              <a:rPr lang="en-US" b="1" i="1"/>
              <a:t>x</a:t>
            </a:r>
            <a:r>
              <a:rPr lang="en-US"/>
              <a:t>)</a:t>
            </a:r>
          </a:p>
        </p:txBody>
      </p:sp>
      <p:sp>
        <p:nvSpPr>
          <p:cNvPr id="406532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2667000"/>
            <a:ext cx="8001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b="0" dirty="0">
                <a:latin typeface="Arial" charset="0"/>
              </a:rPr>
              <a:t>What if pixel comes from “between” two pixels</a:t>
            </a:r>
            <a:r>
              <a:rPr lang="en-US" sz="2800" b="0" dirty="0" smtClean="0">
                <a:latin typeface="Arial" charset="0"/>
              </a:rPr>
              <a:t>?</a:t>
            </a:r>
            <a:endParaRPr lang="en-US" sz="2800" b="0" dirty="0">
              <a:latin typeface="Arial" charset="0"/>
            </a:endParaRPr>
          </a:p>
        </p:txBody>
      </p:sp>
      <p:sp>
        <p:nvSpPr>
          <p:cNvPr id="406533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3124200"/>
            <a:ext cx="7772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b="0" dirty="0">
                <a:latin typeface="Arial" charset="0"/>
              </a:rPr>
              <a:t>Answer: </a:t>
            </a:r>
            <a:r>
              <a:rPr lang="en-US" sz="2800" b="0" i="1" dirty="0">
                <a:latin typeface="Arial" charset="0"/>
              </a:rPr>
              <a:t>resample</a:t>
            </a:r>
            <a:r>
              <a:rPr lang="en-US" sz="2800" b="0" dirty="0">
                <a:latin typeface="Arial" charset="0"/>
              </a:rPr>
              <a:t> color value from </a:t>
            </a:r>
            <a:r>
              <a:rPr lang="en-US" sz="2800" b="0" i="1" dirty="0">
                <a:solidFill>
                  <a:srgbClr val="FF0000"/>
                </a:solidFill>
                <a:latin typeface="Arial" charset="0"/>
              </a:rPr>
              <a:t>interpolated</a:t>
            </a:r>
            <a:r>
              <a:rPr lang="en-US" sz="2800" b="0" dirty="0">
                <a:latin typeface="Arial" charset="0"/>
              </a:rPr>
              <a:t> </a:t>
            </a:r>
            <a:r>
              <a:rPr lang="en-US" sz="2800" b="0" dirty="0" smtClean="0">
                <a:latin typeface="Arial" charset="0"/>
              </a:rPr>
              <a:t>source </a:t>
            </a:r>
            <a:r>
              <a:rPr lang="en-US" sz="2800" b="0" dirty="0">
                <a:latin typeface="Arial" charset="0"/>
              </a:rPr>
              <a:t>image</a:t>
            </a:r>
          </a:p>
        </p:txBody>
      </p:sp>
      <p:sp>
        <p:nvSpPr>
          <p:cNvPr id="406534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590800" y="57150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i="1"/>
              <a:t>f</a:t>
            </a:r>
            <a:r>
              <a:rPr lang="en-US"/>
              <a:t>(</a:t>
            </a:r>
            <a:r>
              <a:rPr lang="en-US" b="1" i="1"/>
              <a:t>x</a:t>
            </a:r>
            <a:r>
              <a:rPr lang="en-US"/>
              <a:t>)</a:t>
            </a:r>
          </a:p>
        </p:txBody>
      </p:sp>
      <p:sp>
        <p:nvSpPr>
          <p:cNvPr id="406535" name="Text 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096000" y="57150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i="1"/>
              <a:t>g</a:t>
            </a:r>
            <a:r>
              <a:rPr lang="en-US"/>
              <a:t>(</a:t>
            </a:r>
            <a:r>
              <a:rPr lang="en-US" b="1" i="1"/>
              <a:t>x’</a:t>
            </a:r>
            <a:r>
              <a:rPr lang="en-US"/>
              <a:t>)</a:t>
            </a:r>
          </a:p>
        </p:txBody>
      </p:sp>
      <p:grpSp>
        <p:nvGrpSpPr>
          <p:cNvPr id="406536" name="Group 8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1752600" y="5257800"/>
            <a:ext cx="381000" cy="381000"/>
            <a:chOff x="1104" y="3312"/>
            <a:chExt cx="240" cy="240"/>
          </a:xfrm>
        </p:grpSpPr>
        <p:sp>
          <p:nvSpPr>
            <p:cNvPr id="406537" name="Line 9"/>
            <p:cNvSpPr>
              <a:spLocks noChangeShapeType="1"/>
            </p:cNvSpPr>
            <p:nvPr>
              <p:custDataLst>
                <p:tags r:id="rId27"/>
              </p:custDataLst>
            </p:nvPr>
          </p:nvSpPr>
          <p:spPr bwMode="auto">
            <a:xfrm flipV="1">
              <a:off x="1104" y="3312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6538" name="Line 10"/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 flipV="1">
              <a:off x="1104" y="355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6539" name="Group 11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5257800" y="5257800"/>
            <a:ext cx="381000" cy="381000"/>
            <a:chOff x="1104" y="3312"/>
            <a:chExt cx="240" cy="240"/>
          </a:xfrm>
        </p:grpSpPr>
        <p:sp>
          <p:nvSpPr>
            <p:cNvPr id="406540" name="Line 12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 flipV="1">
              <a:off x="1104" y="3312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6541" name="Line 13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 flipV="1">
              <a:off x="1104" y="355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6542" name="Text Box 14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752600" y="5562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i="1"/>
              <a:t>x</a:t>
            </a:r>
            <a:endParaRPr lang="en-US"/>
          </a:p>
        </p:txBody>
      </p:sp>
      <p:sp>
        <p:nvSpPr>
          <p:cNvPr id="406543" name="Text Box 15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257800" y="5562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i="1"/>
              <a:t>x’</a:t>
            </a:r>
            <a:endParaRPr lang="en-US"/>
          </a:p>
        </p:txBody>
      </p:sp>
      <p:sp>
        <p:nvSpPr>
          <p:cNvPr id="406544" name="Rectangle 16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225675" y="5105400"/>
            <a:ext cx="92075" cy="92075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45" name="Rectangle 17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821363" y="5137150"/>
            <a:ext cx="92075" cy="92075"/>
          </a:xfrm>
          <a:prstGeom prst="rect">
            <a:avLst/>
          </a:prstGeom>
          <a:solidFill>
            <a:srgbClr val="FF0000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46" name="Freeform 18"/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2422525" y="4724400"/>
            <a:ext cx="3352800" cy="381000"/>
          </a:xfrm>
          <a:custGeom>
            <a:avLst/>
            <a:gdLst>
              <a:gd name="T0" fmla="*/ 0 w 2160"/>
              <a:gd name="T1" fmla="*/ 288 h 288"/>
              <a:gd name="T2" fmla="*/ 1152 w 2160"/>
              <a:gd name="T3" fmla="*/ 0 h 288"/>
              <a:gd name="T4" fmla="*/ 2160 w 2160"/>
              <a:gd name="T5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" h="288">
                <a:moveTo>
                  <a:pt x="0" y="288"/>
                </a:moveTo>
                <a:cubicBezTo>
                  <a:pt x="396" y="144"/>
                  <a:pt x="792" y="0"/>
                  <a:pt x="1152" y="0"/>
                </a:cubicBezTo>
                <a:cubicBezTo>
                  <a:pt x="1512" y="0"/>
                  <a:pt x="1836" y="144"/>
                  <a:pt x="2160" y="288"/>
                </a:cubicBezTo>
              </a:path>
            </a:pathLst>
          </a:custGeom>
          <a:noFill/>
          <a:ln w="25400">
            <a:solidFill>
              <a:schemeClr val="accent1"/>
            </a:solidFill>
            <a:round/>
            <a:headEnd type="arrow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06547" name="Group 19"/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1981200" y="4876800"/>
            <a:ext cx="609600" cy="609600"/>
            <a:chOff x="1248" y="3072"/>
            <a:chExt cx="384" cy="384"/>
          </a:xfrm>
        </p:grpSpPr>
        <p:sp>
          <p:nvSpPr>
            <p:cNvPr id="406548" name="Line 20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1392" y="307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6549" name="Line 21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>
              <a:off x="1488" y="307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6550" name="Line 22"/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 flipV="1">
              <a:off x="1248" y="321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6551" name="Line 23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 flipV="1">
              <a:off x="1248" y="331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6552" name="Group 24"/>
          <p:cNvGrpSpPr>
            <a:grpSpLocks/>
          </p:cNvGrpSpPr>
          <p:nvPr>
            <p:custDataLst>
              <p:tags r:id="rId15"/>
            </p:custDataLst>
          </p:nvPr>
        </p:nvGrpSpPr>
        <p:grpSpPr bwMode="auto">
          <a:xfrm>
            <a:off x="5486400" y="4800600"/>
            <a:ext cx="609600" cy="609600"/>
            <a:chOff x="1248" y="3072"/>
            <a:chExt cx="384" cy="384"/>
          </a:xfrm>
        </p:grpSpPr>
        <p:sp>
          <p:nvSpPr>
            <p:cNvPr id="406553" name="Line 25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1392" y="307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6554" name="Line 26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1488" y="307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6555" name="Line 27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 flipV="1">
              <a:off x="1248" y="321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6556" name="Line 28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 flipV="1">
              <a:off x="1248" y="331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" name="Text Box 19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3771900" y="4858844"/>
            <a:ext cx="838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i="1" dirty="0" smtClean="0"/>
              <a:t>h</a:t>
            </a:r>
            <a:r>
              <a:rPr lang="en-US" b="1" i="1" baseline="30000" dirty="0" smtClean="0"/>
              <a:t>-1</a:t>
            </a:r>
            <a:r>
              <a:rPr lang="en-US" dirty="0" smtClean="0"/>
              <a:t>(</a:t>
            </a:r>
            <a:r>
              <a:rPr lang="en-US" b="1" i="1" dirty="0"/>
              <a:t>x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3793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3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Interpolation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Possible interpolation filters:</a:t>
            </a:r>
          </a:p>
          <a:p>
            <a:pPr lvl="1"/>
            <a:r>
              <a:rPr lang="en-US" dirty="0"/>
              <a:t>nearest neighbor</a:t>
            </a:r>
          </a:p>
          <a:p>
            <a:pPr lvl="1"/>
            <a:r>
              <a:rPr lang="en-US" dirty="0"/>
              <a:t>bilinear</a:t>
            </a:r>
          </a:p>
          <a:p>
            <a:pPr lvl="1"/>
            <a:r>
              <a:rPr lang="en-US" dirty="0" err="1"/>
              <a:t>bicubic</a:t>
            </a:r>
            <a:r>
              <a:rPr lang="en-US" dirty="0"/>
              <a:t> (interpolating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07556" name="Picture 4" descr="rotatedNN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379" y="2705040"/>
            <a:ext cx="3449638" cy="2840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F48E-99F6-7F4D-B791-C6C14C59EF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61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5" grpId="0" build="p" bldLvl="2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913" name="Picture 41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536700"/>
            <a:ext cx="3962400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587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Motion models</a:t>
            </a:r>
          </a:p>
        </p:txBody>
      </p:sp>
      <p:grpSp>
        <p:nvGrpSpPr>
          <p:cNvPr id="335876" name="Group 4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936477" y="3084513"/>
            <a:ext cx="1504950" cy="3048000"/>
            <a:chOff x="672" y="1847"/>
            <a:chExt cx="1066" cy="1920"/>
          </a:xfrm>
        </p:grpSpPr>
        <p:grpSp>
          <p:nvGrpSpPr>
            <p:cNvPr id="335877" name="Group 5"/>
            <p:cNvGrpSpPr>
              <a:grpSpLocks/>
            </p:cNvGrpSpPr>
            <p:nvPr/>
          </p:nvGrpSpPr>
          <p:grpSpPr bwMode="auto">
            <a:xfrm>
              <a:off x="672" y="2361"/>
              <a:ext cx="960" cy="1056"/>
              <a:chOff x="2160" y="2880"/>
              <a:chExt cx="960" cy="1056"/>
            </a:xfrm>
          </p:grpSpPr>
          <p:pic>
            <p:nvPicPr>
              <p:cNvPr id="335878" name="Picture 6" descr="TRANSLATION"/>
              <p:cNvPicPr>
                <a:picLocks noChangeAspect="1" noChangeArrowheads="1"/>
              </p:cNvPicPr>
              <p:nvPr>
                <p:custDataLst>
                  <p:tags r:id="rId24"/>
                </p:custDataLst>
              </p:nvPr>
            </p:nvPicPr>
            <p:blipFill>
              <a:blip r:embed="rId3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60" y="2880"/>
                <a:ext cx="960" cy="1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35879" name="Rectangle 7"/>
              <p:cNvSpPr>
                <a:spLocks noChangeArrowhead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2160" y="2880"/>
                <a:ext cx="672" cy="880"/>
              </a:xfrm>
              <a:prstGeom prst="rect">
                <a:avLst/>
              </a:prstGeom>
              <a:noFill/>
              <a:ln w="28575">
                <a:solidFill>
                  <a:srgbClr val="D3030D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35880" name="Rectangle 8"/>
              <p:cNvSpPr>
                <a:spLocks noChangeArrowheads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2413" y="3056"/>
                <a:ext cx="707" cy="880"/>
              </a:xfrm>
              <a:prstGeom prst="rect">
                <a:avLst/>
              </a:prstGeom>
              <a:noFill/>
              <a:ln w="28575">
                <a:solidFill>
                  <a:srgbClr val="60C9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335881" name="Text Box 9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720" y="1847"/>
              <a:ext cx="100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  <a:latin typeface="Arial" charset="0"/>
                </a:rPr>
                <a:t>Translation</a:t>
              </a:r>
            </a:p>
          </p:txBody>
        </p:sp>
        <p:sp>
          <p:nvSpPr>
            <p:cNvPr id="335882" name="Text Box 10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672" y="3536"/>
              <a:ext cx="106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 b="1">
                  <a:solidFill>
                    <a:schemeClr val="accent5">
                      <a:lumMod val="50000"/>
                    </a:schemeClr>
                  </a:solidFill>
                  <a:latin typeface="Arial" charset="0"/>
                </a:rPr>
                <a:t>2 unknowns</a:t>
              </a:r>
            </a:p>
          </p:txBody>
        </p:sp>
      </p:grpSp>
      <p:grpSp>
        <p:nvGrpSpPr>
          <p:cNvPr id="335883" name="Group 11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3901802" y="3048000"/>
            <a:ext cx="1522412" cy="3119438"/>
            <a:chOff x="2064" y="1824"/>
            <a:chExt cx="1079" cy="1965"/>
          </a:xfrm>
        </p:grpSpPr>
        <p:grpSp>
          <p:nvGrpSpPr>
            <p:cNvPr id="335884" name="Group 12"/>
            <p:cNvGrpSpPr>
              <a:grpSpLocks/>
            </p:cNvGrpSpPr>
            <p:nvPr/>
          </p:nvGrpSpPr>
          <p:grpSpPr bwMode="auto">
            <a:xfrm>
              <a:off x="2064" y="2361"/>
              <a:ext cx="1008" cy="1056"/>
              <a:chOff x="816" y="2928"/>
              <a:chExt cx="864" cy="912"/>
            </a:xfrm>
          </p:grpSpPr>
          <p:pic>
            <p:nvPicPr>
              <p:cNvPr id="335885" name="Picture 13" descr="AFFINE"/>
              <p:cNvPicPr>
                <a:picLocks noChangeAspect="1" noChangeArrowheads="1"/>
              </p:cNvPicPr>
              <p:nvPr>
                <p:custDataLst>
                  <p:tags r:id="rId16"/>
                </p:custDataLst>
              </p:nvPr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6" y="2928"/>
                <a:ext cx="864" cy="9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35886" name="Rectangle 14"/>
              <p:cNvSpPr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816" y="2928"/>
                <a:ext cx="576" cy="720"/>
              </a:xfrm>
              <a:prstGeom prst="rect">
                <a:avLst/>
              </a:prstGeom>
              <a:noFill/>
              <a:ln w="28575">
                <a:solidFill>
                  <a:srgbClr val="D3030D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35887" name="Line 15"/>
              <p:cNvSpPr>
                <a:spLocks noChangeShapeType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056" y="2928"/>
                <a:ext cx="0" cy="816"/>
              </a:xfrm>
              <a:prstGeom prst="line">
                <a:avLst/>
              </a:prstGeom>
              <a:noFill/>
              <a:ln w="28575">
                <a:solidFill>
                  <a:srgbClr val="60C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35888" name="Line 16"/>
              <p:cNvSpPr>
                <a:spLocks noChangeShapeType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632" y="3024"/>
                <a:ext cx="0" cy="816"/>
              </a:xfrm>
              <a:prstGeom prst="line">
                <a:avLst/>
              </a:prstGeom>
              <a:noFill/>
              <a:ln w="28575">
                <a:solidFill>
                  <a:srgbClr val="60C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35889" name="Line 17"/>
              <p:cNvSpPr>
                <a:spLocks noChangeShapeType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056" y="2928"/>
                <a:ext cx="576" cy="96"/>
              </a:xfrm>
              <a:prstGeom prst="line">
                <a:avLst/>
              </a:prstGeom>
              <a:noFill/>
              <a:ln w="28575">
                <a:solidFill>
                  <a:srgbClr val="60C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35890" name="Line 18"/>
              <p:cNvSpPr>
                <a:spLocks noChangeShapeType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056" y="3744"/>
                <a:ext cx="576" cy="96"/>
              </a:xfrm>
              <a:prstGeom prst="line">
                <a:avLst/>
              </a:prstGeom>
              <a:noFill/>
              <a:ln w="28575">
                <a:solidFill>
                  <a:srgbClr val="60C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335891" name="Text Box 19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308" y="1824"/>
              <a:ext cx="59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 b="1">
                  <a:solidFill>
                    <a:schemeClr val="accent5">
                      <a:lumMod val="50000"/>
                    </a:schemeClr>
                  </a:solidFill>
                  <a:latin typeface="Arial" charset="0"/>
                </a:rPr>
                <a:t>Affine</a:t>
              </a:r>
            </a:p>
          </p:txBody>
        </p:sp>
        <p:sp>
          <p:nvSpPr>
            <p:cNvPr id="335892" name="Text Box 20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2076" y="3558"/>
              <a:ext cx="106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 b="1">
                  <a:solidFill>
                    <a:schemeClr val="accent5">
                      <a:lumMod val="50000"/>
                    </a:schemeClr>
                  </a:solidFill>
                  <a:latin typeface="Arial" charset="0"/>
                </a:rPr>
                <a:t>6 unknowns</a:t>
              </a:r>
            </a:p>
          </p:txBody>
        </p:sp>
      </p:grpSp>
      <p:grpSp>
        <p:nvGrpSpPr>
          <p:cNvPr id="335893" name="Group 21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5933802" y="3048000"/>
            <a:ext cx="1522412" cy="3124200"/>
            <a:chOff x="3504" y="1824"/>
            <a:chExt cx="1079" cy="1968"/>
          </a:xfrm>
        </p:grpSpPr>
        <p:grpSp>
          <p:nvGrpSpPr>
            <p:cNvPr id="335894" name="Group 22"/>
            <p:cNvGrpSpPr>
              <a:grpSpLocks/>
            </p:cNvGrpSpPr>
            <p:nvPr/>
          </p:nvGrpSpPr>
          <p:grpSpPr bwMode="auto">
            <a:xfrm>
              <a:off x="3504" y="2361"/>
              <a:ext cx="960" cy="1056"/>
              <a:chOff x="3696" y="2976"/>
              <a:chExt cx="864" cy="912"/>
            </a:xfrm>
          </p:grpSpPr>
          <p:pic>
            <p:nvPicPr>
              <p:cNvPr id="335895" name="Picture 23" descr="PERSPECTIVE"/>
              <p:cNvPicPr>
                <a:picLocks noChangeAspect="1" noChangeArrowheads="1"/>
              </p:cNvPicPr>
              <p:nvPr>
                <p:custDataLst>
                  <p:tags r:id="rId8"/>
                </p:custDataLst>
              </p:nvPr>
            </p:nvPicPr>
            <p:blipFill>
              <a:blip r:embed="rId3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96" y="2976"/>
                <a:ext cx="864" cy="9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35896" name="Rectangle 24"/>
              <p:cNvSpPr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3696" y="3072"/>
                <a:ext cx="576" cy="720"/>
              </a:xfrm>
              <a:prstGeom prst="rect">
                <a:avLst/>
              </a:prstGeom>
              <a:noFill/>
              <a:ln w="28575">
                <a:solidFill>
                  <a:srgbClr val="D3030D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35897" name="Line 25"/>
              <p:cNvSpPr>
                <a:spLocks noChangeShapeType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3888" y="2976"/>
                <a:ext cx="624" cy="96"/>
              </a:xfrm>
              <a:prstGeom prst="line">
                <a:avLst/>
              </a:prstGeom>
              <a:noFill/>
              <a:ln w="28575">
                <a:solidFill>
                  <a:srgbClr val="60C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35898" name="Line 26"/>
              <p:cNvSpPr>
                <a:spLocks noChangeShapeType="1"/>
              </p:cNvSpPr>
              <p:nvPr>
                <p:custDataLst>
                  <p:tags r:id="rId11"/>
                </p:custDataLst>
              </p:nvPr>
            </p:nvSpPr>
            <p:spPr bwMode="auto">
              <a:xfrm flipV="1">
                <a:off x="3984" y="3840"/>
                <a:ext cx="576" cy="48"/>
              </a:xfrm>
              <a:prstGeom prst="line">
                <a:avLst/>
              </a:prstGeom>
              <a:noFill/>
              <a:ln w="28575">
                <a:solidFill>
                  <a:srgbClr val="60C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35899" name="Line 27"/>
              <p:cNvSpPr>
                <a:spLocks noChangeShapeType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3888" y="2976"/>
                <a:ext cx="96" cy="912"/>
              </a:xfrm>
              <a:prstGeom prst="line">
                <a:avLst/>
              </a:prstGeom>
              <a:noFill/>
              <a:ln w="28575">
                <a:solidFill>
                  <a:srgbClr val="60C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35900" name="Line 28"/>
              <p:cNvSpPr>
                <a:spLocks noChangeShapeType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4512" y="3072"/>
                <a:ext cx="48" cy="768"/>
              </a:xfrm>
              <a:prstGeom prst="line">
                <a:avLst/>
              </a:prstGeom>
              <a:noFill/>
              <a:ln w="28575">
                <a:solidFill>
                  <a:srgbClr val="60C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335901" name="Text Box 29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504" y="1824"/>
              <a:ext cx="10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 b="1">
                  <a:solidFill>
                    <a:schemeClr val="accent5">
                      <a:lumMod val="50000"/>
                    </a:schemeClr>
                  </a:solidFill>
                  <a:latin typeface="Arial" charset="0"/>
                </a:rPr>
                <a:t>Perspective</a:t>
              </a:r>
            </a:p>
          </p:txBody>
        </p:sp>
        <p:sp>
          <p:nvSpPr>
            <p:cNvPr id="335902" name="Text Box 30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516" y="3561"/>
              <a:ext cx="106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 b="1">
                  <a:solidFill>
                    <a:schemeClr val="accent5">
                      <a:lumMod val="50000"/>
                    </a:schemeClr>
                  </a:solidFill>
                  <a:latin typeface="Arial" charset="0"/>
                </a:rPr>
                <a:t>8 unknowns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F48E-99F6-7F4D-B791-C6C14C59EF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7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the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Translation 	= 	2 degrees of freedom</a:t>
            </a:r>
          </a:p>
          <a:p>
            <a:r>
              <a:rPr lang="en-US" dirty="0" smtClean="0"/>
              <a:t>Similarity 	= 	4 degrees of freedom</a:t>
            </a:r>
          </a:p>
          <a:p>
            <a:r>
              <a:rPr lang="en-US" dirty="0" smtClean="0"/>
              <a:t>Affine 		= 	6 degrees of freedom</a:t>
            </a:r>
          </a:p>
          <a:p>
            <a:r>
              <a:rPr lang="en-US" dirty="0" smtClean="0"/>
              <a:t>Homography 	= 	8 degrees of freedom</a:t>
            </a:r>
          </a:p>
          <a:p>
            <a:endParaRPr lang="en-US" dirty="0"/>
          </a:p>
          <a:p>
            <a:r>
              <a:rPr lang="en-US" dirty="0" smtClean="0"/>
              <a:t>How many corresponding points do we need to solve?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F48E-99F6-7F4D-B791-C6C14C59EF1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2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Plane perspective mosaics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marL="457200" lvl="1" indent="-342900">
              <a:lnSpc>
                <a:spcPct val="200000"/>
              </a:lnSpc>
            </a:pPr>
            <a:r>
              <a:rPr lang="en-US"/>
              <a:t>8-parameter generalization of affine motion</a:t>
            </a:r>
          </a:p>
          <a:p>
            <a:pPr marL="857250" lvl="2" indent="-285750"/>
            <a:r>
              <a:rPr lang="en-US"/>
              <a:t>works for pure rotation or planar surfaces</a:t>
            </a:r>
          </a:p>
          <a:p>
            <a:pPr marL="457200" lvl="1" indent="-342900"/>
            <a:r>
              <a:rPr lang="en-US">
                <a:solidFill>
                  <a:schemeClr val="tx2"/>
                </a:solidFill>
              </a:rPr>
              <a:t>Limitations:</a:t>
            </a:r>
            <a:endParaRPr lang="en-US"/>
          </a:p>
          <a:p>
            <a:pPr marL="857250" lvl="2" indent="-285750"/>
            <a:r>
              <a:rPr lang="en-US"/>
              <a:t>local minima </a:t>
            </a:r>
          </a:p>
          <a:p>
            <a:pPr marL="857250" lvl="2" indent="-285750"/>
            <a:r>
              <a:rPr lang="en-US"/>
              <a:t>slow convergence</a:t>
            </a:r>
          </a:p>
          <a:p>
            <a:pPr marL="857250" lvl="2" indent="-285750"/>
            <a:r>
              <a:rPr lang="en-US"/>
              <a:t>difficult to control interactively</a:t>
            </a:r>
          </a:p>
        </p:txBody>
      </p:sp>
      <p:grpSp>
        <p:nvGrpSpPr>
          <p:cNvPr id="336900" name="Group 4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6367463" y="3886200"/>
            <a:ext cx="1760537" cy="2209800"/>
            <a:chOff x="3696" y="2976"/>
            <a:chExt cx="864" cy="912"/>
          </a:xfrm>
        </p:grpSpPr>
        <p:pic>
          <p:nvPicPr>
            <p:cNvPr id="336901" name="Picture 5" descr="PERSPECTIVE"/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6" y="2976"/>
              <a:ext cx="864" cy="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6902" name="Rectangle 6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696" y="3072"/>
              <a:ext cx="576" cy="720"/>
            </a:xfrm>
            <a:prstGeom prst="rect">
              <a:avLst/>
            </a:prstGeom>
            <a:noFill/>
            <a:ln w="28575">
              <a:solidFill>
                <a:srgbClr val="D3030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903" name="Line 7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>
              <a:off x="3888" y="2976"/>
              <a:ext cx="624" cy="96"/>
            </a:xfrm>
            <a:prstGeom prst="line">
              <a:avLst/>
            </a:prstGeom>
            <a:noFill/>
            <a:ln w="28575">
              <a:solidFill>
                <a:srgbClr val="60C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904" name="Line 8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 flipV="1">
              <a:off x="3984" y="3840"/>
              <a:ext cx="576" cy="48"/>
            </a:xfrm>
            <a:prstGeom prst="line">
              <a:avLst/>
            </a:prstGeom>
            <a:noFill/>
            <a:ln w="28575">
              <a:solidFill>
                <a:srgbClr val="60C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905" name="Line 9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3888" y="2976"/>
              <a:ext cx="96" cy="912"/>
            </a:xfrm>
            <a:prstGeom prst="line">
              <a:avLst/>
            </a:prstGeom>
            <a:noFill/>
            <a:ln w="28575">
              <a:solidFill>
                <a:srgbClr val="60C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906" name="Line 10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4512" y="3072"/>
              <a:ext cx="48" cy="768"/>
            </a:xfrm>
            <a:prstGeom prst="line">
              <a:avLst/>
            </a:prstGeom>
            <a:noFill/>
            <a:ln w="28575">
              <a:solidFill>
                <a:srgbClr val="60C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F48E-99F6-7F4D-B791-C6C14C59EF1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888"/>
    </mc:Choice>
    <mc:Fallback xmlns="">
      <p:transition xmlns:p14="http://schemas.microsoft.com/office/powerpoint/2010/main" spd="slow" advTm="33888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95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367463"/>
            <a:ext cx="1125538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953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33925" y="1393825"/>
            <a:ext cx="3952875" cy="21717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</p:pic>
      <p:sp>
        <p:nvSpPr>
          <p:cNvPr id="8192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Simple case: translations</a:t>
            </a:r>
          </a:p>
        </p:txBody>
      </p:sp>
      <p:pic>
        <p:nvPicPr>
          <p:cNvPr id="3389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4325" y="1393825"/>
            <a:ext cx="3933825" cy="21812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</p:pic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2817813" y="1371600"/>
            <a:ext cx="3635375" cy="1851025"/>
            <a:chOff x="2732314" y="1654628"/>
            <a:chExt cx="3635828" cy="1850572"/>
          </a:xfrm>
        </p:grpSpPr>
        <p:cxnSp>
          <p:nvCxnSpPr>
            <p:cNvPr id="11" name="Straight Connector 10"/>
            <p:cNvCxnSpPr>
              <a:cxnSpLocks noChangeShapeType="1"/>
            </p:cNvCxnSpPr>
            <p:nvPr/>
          </p:nvCxnSpPr>
          <p:spPr bwMode="auto">
            <a:xfrm flipV="1">
              <a:off x="3635714" y="1719700"/>
              <a:ext cx="2526028" cy="261873"/>
            </a:xfrm>
            <a:prstGeom prst="line">
              <a:avLst/>
            </a:prstGeom>
            <a:noFill/>
            <a:ln w="28575">
              <a:solidFill>
                <a:srgbClr val="93CDDD"/>
              </a:solidFill>
              <a:round/>
              <a:headEnd/>
              <a:tailEnd/>
            </a:ln>
            <a:effectLst>
              <a:outerShdw blurRad="38100" algn="ctr" rotWithShape="0">
                <a:srgbClr val="000000">
                  <a:alpha val="74998"/>
                </a:srgbClr>
              </a:outerShdw>
            </a:effectLst>
          </p:spPr>
        </p:cxn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559504" y="1905392"/>
              <a:ext cx="152419" cy="15236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38100" algn="ctr" rotWithShape="0">
                <a:srgbClr val="000000">
                  <a:alpha val="74998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  <a:latin typeface="Calibri"/>
                <a:ea typeface="Arial" pitchFamily="-1" charset="0"/>
                <a:cs typeface="Arial" pitchFamily="-1" charset="0"/>
                <a:sym typeface="Times New Roman" pitchFamily="-1" charset="0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6085532" y="1654628"/>
              <a:ext cx="152419" cy="15236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38100" algn="ctr" rotWithShape="0">
                <a:srgbClr val="000000">
                  <a:alpha val="74998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  <a:latin typeface="Calibri"/>
                <a:ea typeface="Arial" pitchFamily="-1" charset="0"/>
                <a:cs typeface="Arial" pitchFamily="-1" charset="0"/>
                <a:sym typeface="Times New Roman" pitchFamily="-1" charset="0"/>
              </a:endParaRPr>
            </a:p>
          </p:txBody>
        </p:sp>
        <p:cxnSp>
          <p:nvCxnSpPr>
            <p:cNvPr id="35" name="Straight Connector 34"/>
            <p:cNvCxnSpPr>
              <a:cxnSpLocks noChangeShapeType="1"/>
            </p:cNvCxnSpPr>
            <p:nvPr/>
          </p:nvCxnSpPr>
          <p:spPr bwMode="auto">
            <a:xfrm flipV="1">
              <a:off x="3765905" y="2122826"/>
              <a:ext cx="2526028" cy="261873"/>
            </a:xfrm>
            <a:prstGeom prst="line">
              <a:avLst/>
            </a:prstGeom>
            <a:noFill/>
            <a:ln w="28575">
              <a:solidFill>
                <a:srgbClr val="93CDDD"/>
              </a:solidFill>
              <a:round/>
              <a:headEnd/>
              <a:tailEnd/>
            </a:ln>
            <a:effectLst>
              <a:outerShdw blurRad="38100" algn="ctr" rotWithShape="0">
                <a:srgbClr val="000000">
                  <a:alpha val="74998"/>
                </a:srgbClr>
              </a:outerShdw>
            </a:effectLst>
          </p:spPr>
        </p:cxn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3689695" y="2308518"/>
              <a:ext cx="152419" cy="15236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38100" algn="ctr" rotWithShape="0">
                <a:srgbClr val="000000">
                  <a:alpha val="74998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  <a:latin typeface="Calibri"/>
                <a:ea typeface="Arial" pitchFamily="-1" charset="0"/>
                <a:cs typeface="Arial" pitchFamily="-1" charset="0"/>
                <a:sym typeface="Times New Roman" pitchFamily="-1" charset="0"/>
              </a:endParaRPr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6215723" y="2057754"/>
              <a:ext cx="152419" cy="15236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38100" algn="ctr" rotWithShape="0">
                <a:srgbClr val="000000">
                  <a:alpha val="74998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  <a:latin typeface="Calibri"/>
                <a:ea typeface="Arial" pitchFamily="-1" charset="0"/>
                <a:cs typeface="Arial" pitchFamily="-1" charset="0"/>
                <a:sym typeface="Times New Roman" pitchFamily="-1" charset="0"/>
              </a:endParaRPr>
            </a:p>
          </p:txBody>
        </p:sp>
        <p:cxnSp>
          <p:nvCxnSpPr>
            <p:cNvPr id="38" name="Straight Connector 37"/>
            <p:cNvCxnSpPr>
              <a:cxnSpLocks noChangeShapeType="1"/>
            </p:cNvCxnSpPr>
            <p:nvPr/>
          </p:nvCxnSpPr>
          <p:spPr bwMode="auto">
            <a:xfrm flipV="1">
              <a:off x="3678582" y="2656096"/>
              <a:ext cx="2526027" cy="261873"/>
            </a:xfrm>
            <a:prstGeom prst="line">
              <a:avLst/>
            </a:prstGeom>
            <a:noFill/>
            <a:ln w="28575">
              <a:solidFill>
                <a:srgbClr val="93CDDD"/>
              </a:solidFill>
              <a:round/>
              <a:headEnd/>
              <a:tailEnd/>
            </a:ln>
            <a:effectLst>
              <a:outerShdw blurRad="38100" algn="ctr" rotWithShape="0">
                <a:srgbClr val="000000">
                  <a:alpha val="74998"/>
                </a:srgbClr>
              </a:outerShdw>
            </a:effectLst>
          </p:spPr>
        </p:cxn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3603960" y="2841787"/>
              <a:ext cx="150832" cy="15236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38100" algn="ctr" rotWithShape="0">
                <a:srgbClr val="000000">
                  <a:alpha val="74998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  <a:latin typeface="Calibri"/>
                <a:ea typeface="Arial" pitchFamily="-1" charset="0"/>
                <a:cs typeface="Arial" pitchFamily="-1" charset="0"/>
                <a:sym typeface="Times New Roman" pitchFamily="-1" charset="0"/>
              </a:endParaRPr>
            </a:p>
          </p:txBody>
        </p: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6128399" y="2591024"/>
              <a:ext cx="152419" cy="15236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38100" algn="ctr" rotWithShape="0">
                <a:srgbClr val="000000">
                  <a:alpha val="74998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  <a:latin typeface="Calibri"/>
                <a:ea typeface="Arial" pitchFamily="-1" charset="0"/>
                <a:cs typeface="Arial" pitchFamily="-1" charset="0"/>
                <a:sym typeface="Times New Roman" pitchFamily="-1" charset="0"/>
              </a:endParaRPr>
            </a:p>
          </p:txBody>
        </p:sp>
        <p:cxnSp>
          <p:nvCxnSpPr>
            <p:cNvPr id="41" name="Straight Connector 40"/>
            <p:cNvCxnSpPr>
              <a:cxnSpLocks noChangeShapeType="1"/>
            </p:cNvCxnSpPr>
            <p:nvPr/>
          </p:nvCxnSpPr>
          <p:spPr bwMode="auto">
            <a:xfrm flipV="1">
              <a:off x="3734151" y="2971931"/>
              <a:ext cx="2524440" cy="261874"/>
            </a:xfrm>
            <a:prstGeom prst="line">
              <a:avLst/>
            </a:prstGeom>
            <a:noFill/>
            <a:ln w="28575">
              <a:solidFill>
                <a:srgbClr val="93CDDD"/>
              </a:solidFill>
              <a:round/>
              <a:headEnd/>
              <a:tailEnd/>
            </a:ln>
            <a:effectLst>
              <a:outerShdw blurRad="38100" algn="ctr" rotWithShape="0">
                <a:srgbClr val="000000">
                  <a:alpha val="74998"/>
                </a:srgbClr>
              </a:outerShdw>
            </a:effectLst>
          </p:spPr>
        </p:cxnSp>
        <p:sp>
          <p:nvSpPr>
            <p:cNvPr id="42" name="Oval 41"/>
            <p:cNvSpPr>
              <a:spLocks noChangeArrowheads="1"/>
            </p:cNvSpPr>
            <p:nvPr/>
          </p:nvSpPr>
          <p:spPr bwMode="auto">
            <a:xfrm>
              <a:off x="3657941" y="3157623"/>
              <a:ext cx="152419" cy="15236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38100" algn="ctr" rotWithShape="0">
                <a:srgbClr val="000000">
                  <a:alpha val="74998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  <a:latin typeface="Calibri"/>
                <a:ea typeface="Arial" pitchFamily="-1" charset="0"/>
                <a:cs typeface="Arial" pitchFamily="-1" charset="0"/>
                <a:sym typeface="Times New Roman" pitchFamily="-1" charset="0"/>
              </a:endParaRP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6182381" y="2906859"/>
              <a:ext cx="152419" cy="15236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38100" algn="ctr" rotWithShape="0">
                <a:srgbClr val="000000">
                  <a:alpha val="74998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  <a:latin typeface="Calibri"/>
                <a:ea typeface="Arial" pitchFamily="-1" charset="0"/>
                <a:cs typeface="Arial" pitchFamily="-1" charset="0"/>
                <a:sym typeface="Times New Roman" pitchFamily="-1" charset="0"/>
              </a:endParaRPr>
            </a:p>
          </p:txBody>
        </p:sp>
        <p:cxnSp>
          <p:nvCxnSpPr>
            <p:cNvPr id="44" name="Straight Connector 43"/>
            <p:cNvCxnSpPr>
              <a:cxnSpLocks noChangeShapeType="1"/>
            </p:cNvCxnSpPr>
            <p:nvPr/>
          </p:nvCxnSpPr>
          <p:spPr bwMode="auto">
            <a:xfrm flipV="1">
              <a:off x="2808523" y="2862420"/>
              <a:ext cx="2526027" cy="261873"/>
            </a:xfrm>
            <a:prstGeom prst="line">
              <a:avLst/>
            </a:prstGeom>
            <a:noFill/>
            <a:ln w="28575">
              <a:solidFill>
                <a:srgbClr val="93CDDD"/>
              </a:solidFill>
              <a:round/>
              <a:headEnd/>
              <a:tailEnd/>
            </a:ln>
            <a:effectLst>
              <a:outerShdw blurRad="38100" algn="ctr" rotWithShape="0">
                <a:srgbClr val="000000">
                  <a:alpha val="74998"/>
                </a:srgbClr>
              </a:outerShdw>
            </a:effectLst>
          </p:spPr>
        </p:cxn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2732314" y="3048112"/>
              <a:ext cx="152419" cy="15236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38100" algn="ctr" rotWithShape="0">
                <a:srgbClr val="000000">
                  <a:alpha val="74998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  <a:latin typeface="Calibri"/>
                <a:ea typeface="Arial" pitchFamily="-1" charset="0"/>
                <a:cs typeface="Arial" pitchFamily="-1" charset="0"/>
                <a:sym typeface="Times New Roman" pitchFamily="-1" charset="0"/>
              </a:endParaRPr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5258341" y="2797348"/>
              <a:ext cx="152419" cy="15236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38100" algn="ctr" rotWithShape="0">
                <a:srgbClr val="000000">
                  <a:alpha val="74998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  <a:latin typeface="Calibri"/>
                <a:ea typeface="Arial" pitchFamily="-1" charset="0"/>
                <a:cs typeface="Arial" pitchFamily="-1" charset="0"/>
                <a:sym typeface="Times New Roman" pitchFamily="-1" charset="0"/>
              </a:endParaRPr>
            </a:p>
          </p:txBody>
        </p:sp>
        <p:cxnSp>
          <p:nvCxnSpPr>
            <p:cNvPr id="47" name="Straight Connector 46"/>
            <p:cNvCxnSpPr>
              <a:cxnSpLocks noChangeShapeType="1"/>
            </p:cNvCxnSpPr>
            <p:nvPr/>
          </p:nvCxnSpPr>
          <p:spPr bwMode="auto">
            <a:xfrm flipV="1">
              <a:off x="3559504" y="3167146"/>
              <a:ext cx="2526028" cy="261873"/>
            </a:xfrm>
            <a:prstGeom prst="line">
              <a:avLst/>
            </a:prstGeom>
            <a:noFill/>
            <a:ln w="28575">
              <a:solidFill>
                <a:srgbClr val="93CDDD"/>
              </a:solidFill>
              <a:round/>
              <a:headEnd/>
              <a:tailEnd/>
            </a:ln>
            <a:effectLst>
              <a:outerShdw blurRad="38100" algn="ctr" rotWithShape="0">
                <a:srgbClr val="000000">
                  <a:alpha val="74998"/>
                </a:srgbClr>
              </a:outerShdw>
            </a:effectLst>
          </p:spPr>
        </p:cxnSp>
        <p:sp>
          <p:nvSpPr>
            <p:cNvPr id="48" name="Oval 47"/>
            <p:cNvSpPr>
              <a:spLocks noChangeArrowheads="1"/>
            </p:cNvSpPr>
            <p:nvPr/>
          </p:nvSpPr>
          <p:spPr bwMode="auto">
            <a:xfrm>
              <a:off x="3483295" y="3352837"/>
              <a:ext cx="152419" cy="15236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38100" algn="ctr" rotWithShape="0">
                <a:srgbClr val="000000">
                  <a:alpha val="74998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  <a:latin typeface="Calibri"/>
                <a:ea typeface="Arial" pitchFamily="-1" charset="0"/>
                <a:cs typeface="Arial" pitchFamily="-1" charset="0"/>
                <a:sym typeface="Times New Roman" pitchFamily="-1" charset="0"/>
              </a:endParaRPr>
            </a:p>
          </p:txBody>
        </p:sp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6009322" y="3102074"/>
              <a:ext cx="152419" cy="15236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38100" algn="ctr" rotWithShape="0">
                <a:srgbClr val="000000">
                  <a:alpha val="74998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  <a:latin typeface="Calibri"/>
                <a:ea typeface="Arial" pitchFamily="-1" charset="0"/>
                <a:cs typeface="Arial" pitchFamily="-1" charset="0"/>
                <a:sym typeface="Times New Roman" pitchFamily="-1" charset="0"/>
              </a:endParaRPr>
            </a:p>
          </p:txBody>
        </p:sp>
      </p:grpSp>
      <p:pic>
        <p:nvPicPr>
          <p:cNvPr id="5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3850" y="3984625"/>
            <a:ext cx="3933825" cy="21812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</p:pic>
      <p:pic>
        <p:nvPicPr>
          <p:cNvPr id="56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5" y="3984625"/>
            <a:ext cx="3952875" cy="21717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</p:pic>
      <p:cxnSp>
        <p:nvCxnSpPr>
          <p:cNvPr id="59" name="Straight Arrow Connector 58"/>
          <p:cNvCxnSpPr/>
          <p:nvPr/>
        </p:nvCxnSpPr>
        <p:spPr>
          <a:xfrm>
            <a:off x="314325" y="6194425"/>
            <a:ext cx="1882775" cy="26035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64"/>
          <p:cNvGrpSpPr>
            <a:grpSpLocks/>
          </p:cNvGrpSpPr>
          <p:nvPr/>
        </p:nvGrpSpPr>
        <p:grpSpPr bwMode="auto">
          <a:xfrm>
            <a:off x="6553200" y="4778375"/>
            <a:ext cx="2359025" cy="708025"/>
            <a:chOff x="6553200" y="4267200"/>
            <a:chExt cx="2358385" cy="707747"/>
          </a:xfrm>
        </p:grpSpPr>
        <p:sp>
          <p:nvSpPr>
            <p:cNvPr id="81931" name="TextBox 62"/>
            <p:cNvSpPr txBox="1">
              <a:spLocks noChangeArrowheads="1"/>
            </p:cNvSpPr>
            <p:nvPr/>
          </p:nvSpPr>
          <p:spPr bwMode="auto">
            <a:xfrm>
              <a:off x="6553200" y="4267200"/>
              <a:ext cx="2358385" cy="707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1pPr>
              <a:lvl2pPr marL="37931725" indent="-37474525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2pPr>
              <a:lvl3pPr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3pPr>
              <a:lvl4pPr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4pPr>
              <a:lvl5pPr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9pPr>
            </a:lstStyle>
            <a:p>
              <a:pPr eaLnBrk="1" hangingPunct="1"/>
              <a:r>
                <a:rPr lang="en-US" sz="2000" b="1">
                  <a:latin typeface="Calibri" charset="0"/>
                  <a:cs typeface="Arial" charset="0"/>
                </a:rPr>
                <a:t>How do we solve for</a:t>
              </a:r>
            </a:p>
            <a:p>
              <a:pPr eaLnBrk="1" hangingPunct="1"/>
              <a:r>
                <a:rPr lang="en-US" sz="2000" b="1">
                  <a:latin typeface="Calibri" charset="0"/>
                  <a:cs typeface="Arial" charset="0"/>
                </a:rPr>
                <a:t>                    ? </a:t>
              </a:r>
            </a:p>
          </p:txBody>
        </p:sp>
        <p:pic>
          <p:nvPicPr>
            <p:cNvPr id="81932" name="Picture 1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1542" y="4631283"/>
              <a:ext cx="856090" cy="308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F48E-99F6-7F4D-B791-C6C14C59EF1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2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44444E-6 L 0.20885 0.0416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00" y="2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8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858838" y="4953000"/>
            <a:ext cx="7904162" cy="1524000"/>
            <a:chOff x="858976" y="5105400"/>
            <a:chExt cx="7904024" cy="1524000"/>
          </a:xfrm>
        </p:grpSpPr>
        <p:sp>
          <p:nvSpPr>
            <p:cNvPr id="82980" name="TextBox 52"/>
            <p:cNvSpPr txBox="1">
              <a:spLocks noChangeArrowheads="1"/>
            </p:cNvSpPr>
            <p:nvPr/>
          </p:nvSpPr>
          <p:spPr bwMode="auto">
            <a:xfrm>
              <a:off x="858976" y="5619690"/>
              <a:ext cx="243007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1pPr>
              <a:lvl2pPr marL="37931725" indent="-37474525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2pPr>
              <a:lvl3pPr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3pPr>
              <a:lvl4pPr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4pPr>
              <a:lvl5pPr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charset="0"/>
                  <a:cs typeface="Arial" charset="0"/>
                </a:rPr>
                <a:t>Mean displacement = </a:t>
              </a:r>
              <a:endParaRPr lang="en-US" sz="2000" i="1">
                <a:latin typeface="Calibri" charset="0"/>
                <a:cs typeface="Arial" charset="0"/>
              </a:endParaRPr>
            </a:p>
          </p:txBody>
        </p:sp>
        <p:pic>
          <p:nvPicPr>
            <p:cNvPr id="82981" name="Picture 1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2298" y="5105400"/>
              <a:ext cx="5600702" cy="15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4" name="Rectangle 53"/>
          <p:cNvSpPr/>
          <p:nvPr/>
        </p:nvSpPr>
        <p:spPr>
          <a:xfrm>
            <a:off x="533400" y="5410200"/>
            <a:ext cx="2743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prstClr val="white"/>
                </a:solidFill>
                <a:sym typeface="Times New Roman" pitchFamily="-1" charset="0"/>
              </a:rPr>
              <a:t> </a:t>
            </a:r>
          </a:p>
        </p:txBody>
      </p:sp>
      <p:pic>
        <p:nvPicPr>
          <p:cNvPr id="3409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334000"/>
            <a:ext cx="2114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953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33925" y="1393825"/>
            <a:ext cx="3952875" cy="21717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</p:pic>
      <p:sp>
        <p:nvSpPr>
          <p:cNvPr id="82950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Simple case: translations</a:t>
            </a:r>
          </a:p>
        </p:txBody>
      </p:sp>
      <p:pic>
        <p:nvPicPr>
          <p:cNvPr id="33894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4325" y="1393825"/>
            <a:ext cx="3933825" cy="21812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</p:pic>
      <p:grpSp>
        <p:nvGrpSpPr>
          <p:cNvPr id="82952" name="Group 52"/>
          <p:cNvGrpSpPr>
            <a:grpSpLocks/>
          </p:cNvGrpSpPr>
          <p:nvPr/>
        </p:nvGrpSpPr>
        <p:grpSpPr bwMode="auto">
          <a:xfrm>
            <a:off x="2817813" y="1371600"/>
            <a:ext cx="3635375" cy="1851025"/>
            <a:chOff x="2732314" y="1654628"/>
            <a:chExt cx="3635828" cy="1850572"/>
          </a:xfrm>
        </p:grpSpPr>
        <p:cxnSp>
          <p:nvCxnSpPr>
            <p:cNvPr id="11" name="Straight Connector 10"/>
            <p:cNvCxnSpPr>
              <a:cxnSpLocks noChangeShapeType="1"/>
            </p:cNvCxnSpPr>
            <p:nvPr/>
          </p:nvCxnSpPr>
          <p:spPr bwMode="auto">
            <a:xfrm flipV="1">
              <a:off x="3635714" y="1719700"/>
              <a:ext cx="2526028" cy="261873"/>
            </a:xfrm>
            <a:prstGeom prst="line">
              <a:avLst/>
            </a:prstGeom>
            <a:noFill/>
            <a:ln w="28575">
              <a:solidFill>
                <a:srgbClr val="93CDDD"/>
              </a:solidFill>
              <a:round/>
              <a:headEnd/>
              <a:tailEnd/>
            </a:ln>
            <a:effectLst>
              <a:outerShdw blurRad="38100" algn="ctr" rotWithShape="0">
                <a:srgbClr val="000000">
                  <a:alpha val="74998"/>
                </a:srgbClr>
              </a:outerShdw>
            </a:effectLst>
          </p:spPr>
        </p:cxn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559504" y="1905392"/>
              <a:ext cx="152419" cy="15236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38100" algn="ctr" rotWithShape="0">
                <a:srgbClr val="000000">
                  <a:alpha val="74998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  <a:latin typeface="Calibri"/>
                <a:ea typeface="Arial" pitchFamily="-1" charset="0"/>
                <a:cs typeface="Arial" pitchFamily="-1" charset="0"/>
                <a:sym typeface="Times New Roman" pitchFamily="-1" charset="0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6085532" y="1654628"/>
              <a:ext cx="152419" cy="15236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38100" algn="ctr" rotWithShape="0">
                <a:srgbClr val="000000">
                  <a:alpha val="74998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  <a:latin typeface="Calibri"/>
                <a:ea typeface="Arial" pitchFamily="-1" charset="0"/>
                <a:cs typeface="Arial" pitchFamily="-1" charset="0"/>
                <a:sym typeface="Times New Roman" pitchFamily="-1" charset="0"/>
              </a:endParaRPr>
            </a:p>
          </p:txBody>
        </p:sp>
        <p:cxnSp>
          <p:nvCxnSpPr>
            <p:cNvPr id="35" name="Straight Connector 34"/>
            <p:cNvCxnSpPr>
              <a:cxnSpLocks noChangeShapeType="1"/>
            </p:cNvCxnSpPr>
            <p:nvPr/>
          </p:nvCxnSpPr>
          <p:spPr bwMode="auto">
            <a:xfrm flipV="1">
              <a:off x="3765905" y="2122826"/>
              <a:ext cx="2526028" cy="261873"/>
            </a:xfrm>
            <a:prstGeom prst="line">
              <a:avLst/>
            </a:prstGeom>
            <a:noFill/>
            <a:ln w="28575">
              <a:solidFill>
                <a:srgbClr val="93CDDD"/>
              </a:solidFill>
              <a:round/>
              <a:headEnd/>
              <a:tailEnd/>
            </a:ln>
            <a:effectLst>
              <a:outerShdw blurRad="38100" algn="ctr" rotWithShape="0">
                <a:srgbClr val="000000">
                  <a:alpha val="74998"/>
                </a:srgbClr>
              </a:outerShdw>
            </a:effectLst>
          </p:spPr>
        </p:cxn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3689695" y="2308518"/>
              <a:ext cx="152419" cy="15236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38100" algn="ctr" rotWithShape="0">
                <a:srgbClr val="000000">
                  <a:alpha val="74998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  <a:latin typeface="Calibri"/>
                <a:ea typeface="Arial" pitchFamily="-1" charset="0"/>
                <a:cs typeface="Arial" pitchFamily="-1" charset="0"/>
                <a:sym typeface="Times New Roman" pitchFamily="-1" charset="0"/>
              </a:endParaRPr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6215723" y="2057754"/>
              <a:ext cx="152419" cy="15236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38100" algn="ctr" rotWithShape="0">
                <a:srgbClr val="000000">
                  <a:alpha val="74998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  <a:latin typeface="Calibri"/>
                <a:ea typeface="Arial" pitchFamily="-1" charset="0"/>
                <a:cs typeface="Arial" pitchFamily="-1" charset="0"/>
                <a:sym typeface="Times New Roman" pitchFamily="-1" charset="0"/>
              </a:endParaRPr>
            </a:p>
          </p:txBody>
        </p:sp>
        <p:cxnSp>
          <p:nvCxnSpPr>
            <p:cNvPr id="38" name="Straight Connector 37"/>
            <p:cNvCxnSpPr>
              <a:cxnSpLocks noChangeShapeType="1"/>
            </p:cNvCxnSpPr>
            <p:nvPr/>
          </p:nvCxnSpPr>
          <p:spPr bwMode="auto">
            <a:xfrm flipV="1">
              <a:off x="3678582" y="2656096"/>
              <a:ext cx="2526027" cy="261873"/>
            </a:xfrm>
            <a:prstGeom prst="line">
              <a:avLst/>
            </a:prstGeom>
            <a:noFill/>
            <a:ln w="28575">
              <a:solidFill>
                <a:srgbClr val="93CDDD"/>
              </a:solidFill>
              <a:round/>
              <a:headEnd/>
              <a:tailEnd/>
            </a:ln>
            <a:effectLst>
              <a:outerShdw blurRad="38100" algn="ctr" rotWithShape="0">
                <a:srgbClr val="000000">
                  <a:alpha val="74998"/>
                </a:srgbClr>
              </a:outerShdw>
            </a:effectLst>
          </p:spPr>
        </p:cxn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3603960" y="2841787"/>
              <a:ext cx="150832" cy="15236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38100" algn="ctr" rotWithShape="0">
                <a:srgbClr val="000000">
                  <a:alpha val="74998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  <a:latin typeface="Calibri"/>
                <a:ea typeface="Arial" pitchFamily="-1" charset="0"/>
                <a:cs typeface="Arial" pitchFamily="-1" charset="0"/>
                <a:sym typeface="Times New Roman" pitchFamily="-1" charset="0"/>
              </a:endParaRPr>
            </a:p>
          </p:txBody>
        </p: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6128399" y="2591024"/>
              <a:ext cx="152419" cy="15236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38100" algn="ctr" rotWithShape="0">
                <a:srgbClr val="000000">
                  <a:alpha val="74998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  <a:latin typeface="Calibri"/>
                <a:ea typeface="Arial" pitchFamily="-1" charset="0"/>
                <a:cs typeface="Arial" pitchFamily="-1" charset="0"/>
                <a:sym typeface="Times New Roman" pitchFamily="-1" charset="0"/>
              </a:endParaRPr>
            </a:p>
          </p:txBody>
        </p:sp>
        <p:cxnSp>
          <p:nvCxnSpPr>
            <p:cNvPr id="41" name="Straight Connector 40"/>
            <p:cNvCxnSpPr>
              <a:cxnSpLocks noChangeShapeType="1"/>
            </p:cNvCxnSpPr>
            <p:nvPr/>
          </p:nvCxnSpPr>
          <p:spPr bwMode="auto">
            <a:xfrm flipV="1">
              <a:off x="3734151" y="2971931"/>
              <a:ext cx="2524440" cy="261874"/>
            </a:xfrm>
            <a:prstGeom prst="line">
              <a:avLst/>
            </a:prstGeom>
            <a:noFill/>
            <a:ln w="28575">
              <a:solidFill>
                <a:srgbClr val="93CDDD"/>
              </a:solidFill>
              <a:round/>
              <a:headEnd/>
              <a:tailEnd/>
            </a:ln>
            <a:effectLst>
              <a:outerShdw blurRad="38100" algn="ctr" rotWithShape="0">
                <a:srgbClr val="000000">
                  <a:alpha val="74998"/>
                </a:srgbClr>
              </a:outerShdw>
            </a:effectLst>
          </p:spPr>
        </p:cxnSp>
        <p:sp>
          <p:nvSpPr>
            <p:cNvPr id="42" name="Oval 41"/>
            <p:cNvSpPr>
              <a:spLocks noChangeArrowheads="1"/>
            </p:cNvSpPr>
            <p:nvPr/>
          </p:nvSpPr>
          <p:spPr bwMode="auto">
            <a:xfrm>
              <a:off x="3657941" y="3157623"/>
              <a:ext cx="152419" cy="15236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38100" algn="ctr" rotWithShape="0">
                <a:srgbClr val="000000">
                  <a:alpha val="74998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  <a:latin typeface="Calibri"/>
                <a:ea typeface="Arial" pitchFamily="-1" charset="0"/>
                <a:cs typeface="Arial" pitchFamily="-1" charset="0"/>
                <a:sym typeface="Times New Roman" pitchFamily="-1" charset="0"/>
              </a:endParaRP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6182381" y="2906859"/>
              <a:ext cx="152419" cy="15236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38100" algn="ctr" rotWithShape="0">
                <a:srgbClr val="000000">
                  <a:alpha val="74998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  <a:latin typeface="Calibri"/>
                <a:ea typeface="Arial" pitchFamily="-1" charset="0"/>
                <a:cs typeface="Arial" pitchFamily="-1" charset="0"/>
                <a:sym typeface="Times New Roman" pitchFamily="-1" charset="0"/>
              </a:endParaRPr>
            </a:p>
          </p:txBody>
        </p:sp>
        <p:cxnSp>
          <p:nvCxnSpPr>
            <p:cNvPr id="44" name="Straight Connector 43"/>
            <p:cNvCxnSpPr>
              <a:cxnSpLocks noChangeShapeType="1"/>
            </p:cNvCxnSpPr>
            <p:nvPr/>
          </p:nvCxnSpPr>
          <p:spPr bwMode="auto">
            <a:xfrm flipV="1">
              <a:off x="2808523" y="2862420"/>
              <a:ext cx="2526027" cy="261873"/>
            </a:xfrm>
            <a:prstGeom prst="line">
              <a:avLst/>
            </a:prstGeom>
            <a:noFill/>
            <a:ln w="28575">
              <a:solidFill>
                <a:srgbClr val="93CDDD"/>
              </a:solidFill>
              <a:round/>
              <a:headEnd/>
              <a:tailEnd/>
            </a:ln>
            <a:effectLst>
              <a:outerShdw blurRad="38100" algn="ctr" rotWithShape="0">
                <a:srgbClr val="000000">
                  <a:alpha val="74998"/>
                </a:srgbClr>
              </a:outerShdw>
            </a:effectLst>
          </p:spPr>
        </p:cxn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2732314" y="3048112"/>
              <a:ext cx="152419" cy="15236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38100" algn="ctr" rotWithShape="0">
                <a:srgbClr val="000000">
                  <a:alpha val="74998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  <a:latin typeface="Calibri"/>
                <a:ea typeface="Arial" pitchFamily="-1" charset="0"/>
                <a:cs typeface="Arial" pitchFamily="-1" charset="0"/>
                <a:sym typeface="Times New Roman" pitchFamily="-1" charset="0"/>
              </a:endParaRPr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5258341" y="2797348"/>
              <a:ext cx="152419" cy="15236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38100" algn="ctr" rotWithShape="0">
                <a:srgbClr val="000000">
                  <a:alpha val="74998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  <a:latin typeface="Calibri"/>
                <a:ea typeface="Arial" pitchFamily="-1" charset="0"/>
                <a:cs typeface="Arial" pitchFamily="-1" charset="0"/>
                <a:sym typeface="Times New Roman" pitchFamily="-1" charset="0"/>
              </a:endParaRPr>
            </a:p>
          </p:txBody>
        </p:sp>
        <p:cxnSp>
          <p:nvCxnSpPr>
            <p:cNvPr id="47" name="Straight Connector 46"/>
            <p:cNvCxnSpPr>
              <a:cxnSpLocks noChangeShapeType="1"/>
            </p:cNvCxnSpPr>
            <p:nvPr/>
          </p:nvCxnSpPr>
          <p:spPr bwMode="auto">
            <a:xfrm flipV="1">
              <a:off x="3559504" y="3167146"/>
              <a:ext cx="2526028" cy="261873"/>
            </a:xfrm>
            <a:prstGeom prst="line">
              <a:avLst/>
            </a:prstGeom>
            <a:noFill/>
            <a:ln w="28575">
              <a:solidFill>
                <a:srgbClr val="93CDDD"/>
              </a:solidFill>
              <a:round/>
              <a:headEnd/>
              <a:tailEnd/>
            </a:ln>
            <a:effectLst>
              <a:outerShdw blurRad="38100" algn="ctr" rotWithShape="0">
                <a:srgbClr val="000000">
                  <a:alpha val="74998"/>
                </a:srgbClr>
              </a:outerShdw>
            </a:effectLst>
          </p:spPr>
        </p:cxnSp>
        <p:sp>
          <p:nvSpPr>
            <p:cNvPr id="48" name="Oval 47"/>
            <p:cNvSpPr>
              <a:spLocks noChangeArrowheads="1"/>
            </p:cNvSpPr>
            <p:nvPr/>
          </p:nvSpPr>
          <p:spPr bwMode="auto">
            <a:xfrm>
              <a:off x="3483295" y="3352837"/>
              <a:ext cx="152419" cy="15236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38100" algn="ctr" rotWithShape="0">
                <a:srgbClr val="000000">
                  <a:alpha val="74998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  <a:latin typeface="Calibri"/>
                <a:ea typeface="Arial" pitchFamily="-1" charset="0"/>
                <a:cs typeface="Arial" pitchFamily="-1" charset="0"/>
                <a:sym typeface="Times New Roman" pitchFamily="-1" charset="0"/>
              </a:endParaRPr>
            </a:p>
          </p:txBody>
        </p:sp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6009322" y="3102074"/>
              <a:ext cx="152419" cy="15236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38100" algn="ctr" rotWithShape="0">
                <a:srgbClr val="000000">
                  <a:alpha val="74998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  <a:latin typeface="Calibri"/>
                <a:ea typeface="Arial" pitchFamily="-1" charset="0"/>
                <a:cs typeface="Arial" pitchFamily="-1" charset="0"/>
                <a:sym typeface="Times New Roman" pitchFamily="-1" charset="0"/>
              </a:endParaRPr>
            </a:p>
          </p:txBody>
        </p:sp>
      </p:grpSp>
      <p:pic>
        <p:nvPicPr>
          <p:cNvPr id="339970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0" y="1184275"/>
            <a:ext cx="920750" cy="339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</p:pic>
      <p:pic>
        <p:nvPicPr>
          <p:cNvPr id="339972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753100" y="947738"/>
            <a:ext cx="952500" cy="395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</p:pic>
      <p:pic>
        <p:nvPicPr>
          <p:cNvPr id="339973" name="Picture 5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743200" y="1905000"/>
            <a:ext cx="936625" cy="347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</p:pic>
      <p:pic>
        <p:nvPicPr>
          <p:cNvPr id="339974" name="Picture 6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516688" y="1633538"/>
            <a:ext cx="939800" cy="3667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</p:pic>
      <p:pic>
        <p:nvPicPr>
          <p:cNvPr id="339975" name="Picture 7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513807" y="3135312"/>
            <a:ext cx="912812" cy="327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</p:pic>
      <p:pic>
        <p:nvPicPr>
          <p:cNvPr id="339976" name="Picture 8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6289675" y="3027363"/>
            <a:ext cx="923925" cy="371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</p:pic>
      <p:grpSp>
        <p:nvGrpSpPr>
          <p:cNvPr id="4" name="Group 54"/>
          <p:cNvGrpSpPr>
            <a:grpSpLocks/>
          </p:cNvGrpSpPr>
          <p:nvPr/>
        </p:nvGrpSpPr>
        <p:grpSpPr bwMode="auto">
          <a:xfrm>
            <a:off x="1309688" y="4191000"/>
            <a:ext cx="6005512" cy="633413"/>
            <a:chOff x="1309008" y="4343400"/>
            <a:chExt cx="6006192" cy="633412"/>
          </a:xfrm>
        </p:grpSpPr>
        <p:pic>
          <p:nvPicPr>
            <p:cNvPr id="82960" name="Picture 9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1950" y="4343400"/>
              <a:ext cx="3143250" cy="633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961" name="TextBox 51"/>
            <p:cNvSpPr txBox="1">
              <a:spLocks noChangeArrowheads="1"/>
            </p:cNvSpPr>
            <p:nvPr/>
          </p:nvSpPr>
          <p:spPr bwMode="auto">
            <a:xfrm>
              <a:off x="1309008" y="4454918"/>
              <a:ext cx="2995457" cy="400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1pPr>
              <a:lvl2pPr marL="37931725" indent="-37474525"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2pPr>
              <a:lvl3pPr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3pPr>
              <a:lvl4pPr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4pPr>
              <a:lvl5pPr eaLnBrk="0" hangingPunct="0"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charset="0"/>
                  <a:ea typeface="ヒラギノ明朝 ProN W3" charset="0"/>
                  <a:cs typeface="ヒラギノ明朝 ProN W3" charset="0"/>
                  <a:sym typeface="Times New Roman" charset="0"/>
                </a:defRPr>
              </a:lvl9pPr>
            </a:lstStyle>
            <a:p>
              <a:pPr eaLnBrk="1" hangingPunct="1"/>
              <a:r>
                <a:rPr lang="en-US" sz="2000">
                  <a:latin typeface="Calibri" charset="0"/>
                  <a:cs typeface="Arial" charset="0"/>
                </a:rPr>
                <a:t>Displacement of match </a:t>
              </a:r>
              <a:r>
                <a:rPr lang="en-US" sz="2000" i="1">
                  <a:latin typeface="Calibri" charset="0"/>
                  <a:cs typeface="Arial" charset="0"/>
                </a:rPr>
                <a:t>i </a:t>
              </a:r>
              <a:r>
                <a:rPr lang="en-US" sz="2000">
                  <a:latin typeface="Calibri" charset="0"/>
                  <a:cs typeface="Arial" charset="0"/>
                </a:rPr>
                <a:t> =</a:t>
              </a:r>
              <a:endParaRPr lang="en-US" sz="2000" i="1">
                <a:latin typeface="Calibri" charset="0"/>
                <a:cs typeface="Arial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F48E-99F6-7F4D-B791-C6C14C59EF1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9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9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9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9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9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9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0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953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33925" y="1393825"/>
            <a:ext cx="3952875" cy="21717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</p:pic>
      <p:sp>
        <p:nvSpPr>
          <p:cNvPr id="83971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Simple case: translations</a:t>
            </a:r>
          </a:p>
        </p:txBody>
      </p:sp>
      <p:sp>
        <p:nvSpPr>
          <p:cNvPr id="60" name="Content Placeholder 59"/>
          <p:cNvSpPr>
            <a:spLocks noGrp="1"/>
          </p:cNvSpPr>
          <p:nvPr>
            <p:ph idx="1"/>
          </p:nvPr>
        </p:nvSpPr>
        <p:spPr>
          <a:xfrm>
            <a:off x="457200" y="5257800"/>
            <a:ext cx="8229600" cy="1600200"/>
          </a:xfrm>
        </p:spPr>
        <p:txBody>
          <a:bodyPr/>
          <a:lstStyle/>
          <a:p>
            <a:pPr eaLnBrk="1" hangingPunct="1"/>
            <a:r>
              <a:rPr lang="en-US" sz="2400">
                <a:latin typeface="Calibri" charset="0"/>
                <a:ea typeface="ＭＳ Ｐゴシック" charset="0"/>
                <a:cs typeface="ＭＳ Ｐゴシック" charset="0"/>
              </a:rPr>
              <a:t>System of linear equations</a:t>
            </a:r>
          </a:p>
          <a:p>
            <a:pPr lvl="1" eaLnBrk="1" hangingPunct="1"/>
            <a:r>
              <a:rPr lang="en-US" sz="2000">
                <a:latin typeface="Calibri" charset="0"/>
                <a:ea typeface="ＭＳ Ｐゴシック" charset="0"/>
              </a:rPr>
              <a:t>What are the knowns?  Unknowns?</a:t>
            </a:r>
          </a:p>
          <a:p>
            <a:pPr lvl="1" eaLnBrk="1" hangingPunct="1"/>
            <a:r>
              <a:rPr lang="en-US" sz="2000">
                <a:latin typeface="Calibri" charset="0"/>
                <a:ea typeface="ＭＳ Ｐゴシック" charset="0"/>
              </a:rPr>
              <a:t>How many unknowns?  How many equations (per match)?</a:t>
            </a:r>
          </a:p>
        </p:txBody>
      </p:sp>
      <p:pic>
        <p:nvPicPr>
          <p:cNvPr id="3389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5" y="1393825"/>
            <a:ext cx="3933825" cy="21812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</p:pic>
      <p:grpSp>
        <p:nvGrpSpPr>
          <p:cNvPr id="83974" name="Group 52"/>
          <p:cNvGrpSpPr>
            <a:grpSpLocks/>
          </p:cNvGrpSpPr>
          <p:nvPr/>
        </p:nvGrpSpPr>
        <p:grpSpPr bwMode="auto">
          <a:xfrm>
            <a:off x="2817813" y="1371600"/>
            <a:ext cx="3635375" cy="1851025"/>
            <a:chOff x="2732314" y="1654628"/>
            <a:chExt cx="3635828" cy="1850572"/>
          </a:xfrm>
        </p:grpSpPr>
        <p:cxnSp>
          <p:nvCxnSpPr>
            <p:cNvPr id="11" name="Straight Connector 10"/>
            <p:cNvCxnSpPr>
              <a:cxnSpLocks noChangeShapeType="1"/>
            </p:cNvCxnSpPr>
            <p:nvPr/>
          </p:nvCxnSpPr>
          <p:spPr bwMode="auto">
            <a:xfrm flipV="1">
              <a:off x="3635714" y="1719700"/>
              <a:ext cx="2526028" cy="261873"/>
            </a:xfrm>
            <a:prstGeom prst="line">
              <a:avLst/>
            </a:prstGeom>
            <a:noFill/>
            <a:ln w="28575">
              <a:solidFill>
                <a:srgbClr val="93CDDD"/>
              </a:solidFill>
              <a:round/>
              <a:headEnd/>
              <a:tailEnd/>
            </a:ln>
            <a:effectLst>
              <a:outerShdw blurRad="38100" algn="ctr" rotWithShape="0">
                <a:srgbClr val="000000">
                  <a:alpha val="74998"/>
                </a:srgbClr>
              </a:outerShdw>
            </a:effectLst>
          </p:spPr>
        </p:cxn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559504" y="1905392"/>
              <a:ext cx="152419" cy="15236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38100" algn="ctr" rotWithShape="0">
                <a:srgbClr val="000000">
                  <a:alpha val="74998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  <a:latin typeface="Calibri"/>
                <a:ea typeface="Arial" pitchFamily="-1" charset="0"/>
                <a:cs typeface="Arial" pitchFamily="-1" charset="0"/>
                <a:sym typeface="Times New Roman" pitchFamily="-1" charset="0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6085532" y="1654628"/>
              <a:ext cx="152419" cy="15236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38100" algn="ctr" rotWithShape="0">
                <a:srgbClr val="000000">
                  <a:alpha val="74998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  <a:latin typeface="Calibri"/>
                <a:ea typeface="Arial" pitchFamily="-1" charset="0"/>
                <a:cs typeface="Arial" pitchFamily="-1" charset="0"/>
                <a:sym typeface="Times New Roman" pitchFamily="-1" charset="0"/>
              </a:endParaRPr>
            </a:p>
          </p:txBody>
        </p:sp>
        <p:cxnSp>
          <p:nvCxnSpPr>
            <p:cNvPr id="35" name="Straight Connector 34"/>
            <p:cNvCxnSpPr>
              <a:cxnSpLocks noChangeShapeType="1"/>
            </p:cNvCxnSpPr>
            <p:nvPr/>
          </p:nvCxnSpPr>
          <p:spPr bwMode="auto">
            <a:xfrm flipV="1">
              <a:off x="3765905" y="2122826"/>
              <a:ext cx="2526028" cy="261873"/>
            </a:xfrm>
            <a:prstGeom prst="line">
              <a:avLst/>
            </a:prstGeom>
            <a:noFill/>
            <a:ln w="28575">
              <a:solidFill>
                <a:srgbClr val="93CDDD"/>
              </a:solidFill>
              <a:round/>
              <a:headEnd/>
              <a:tailEnd/>
            </a:ln>
            <a:effectLst>
              <a:outerShdw blurRad="38100" algn="ctr" rotWithShape="0">
                <a:srgbClr val="000000">
                  <a:alpha val="74998"/>
                </a:srgbClr>
              </a:outerShdw>
            </a:effectLst>
          </p:spPr>
        </p:cxn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3689695" y="2308518"/>
              <a:ext cx="152419" cy="15236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38100" algn="ctr" rotWithShape="0">
                <a:srgbClr val="000000">
                  <a:alpha val="74998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  <a:latin typeface="Calibri"/>
                <a:ea typeface="Arial" pitchFamily="-1" charset="0"/>
                <a:cs typeface="Arial" pitchFamily="-1" charset="0"/>
                <a:sym typeface="Times New Roman" pitchFamily="-1" charset="0"/>
              </a:endParaRPr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6215723" y="2057754"/>
              <a:ext cx="152419" cy="15236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38100" algn="ctr" rotWithShape="0">
                <a:srgbClr val="000000">
                  <a:alpha val="74998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  <a:latin typeface="Calibri"/>
                <a:ea typeface="Arial" pitchFamily="-1" charset="0"/>
                <a:cs typeface="Arial" pitchFamily="-1" charset="0"/>
                <a:sym typeface="Times New Roman" pitchFamily="-1" charset="0"/>
              </a:endParaRPr>
            </a:p>
          </p:txBody>
        </p:sp>
        <p:cxnSp>
          <p:nvCxnSpPr>
            <p:cNvPr id="38" name="Straight Connector 37"/>
            <p:cNvCxnSpPr>
              <a:cxnSpLocks noChangeShapeType="1"/>
            </p:cNvCxnSpPr>
            <p:nvPr/>
          </p:nvCxnSpPr>
          <p:spPr bwMode="auto">
            <a:xfrm flipV="1">
              <a:off x="3678582" y="2656096"/>
              <a:ext cx="2526027" cy="261873"/>
            </a:xfrm>
            <a:prstGeom prst="line">
              <a:avLst/>
            </a:prstGeom>
            <a:noFill/>
            <a:ln w="28575">
              <a:solidFill>
                <a:srgbClr val="93CDDD"/>
              </a:solidFill>
              <a:round/>
              <a:headEnd/>
              <a:tailEnd/>
            </a:ln>
            <a:effectLst>
              <a:outerShdw blurRad="38100" algn="ctr" rotWithShape="0">
                <a:srgbClr val="000000">
                  <a:alpha val="74998"/>
                </a:srgbClr>
              </a:outerShdw>
            </a:effectLst>
          </p:spPr>
        </p:cxn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3603960" y="2841787"/>
              <a:ext cx="150832" cy="15236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38100" algn="ctr" rotWithShape="0">
                <a:srgbClr val="000000">
                  <a:alpha val="74998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  <a:latin typeface="Calibri"/>
                <a:ea typeface="Arial" pitchFamily="-1" charset="0"/>
                <a:cs typeface="Arial" pitchFamily="-1" charset="0"/>
                <a:sym typeface="Times New Roman" pitchFamily="-1" charset="0"/>
              </a:endParaRPr>
            </a:p>
          </p:txBody>
        </p: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6128399" y="2591024"/>
              <a:ext cx="152419" cy="15236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38100" algn="ctr" rotWithShape="0">
                <a:srgbClr val="000000">
                  <a:alpha val="74998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  <a:latin typeface="Calibri"/>
                <a:ea typeface="Arial" pitchFamily="-1" charset="0"/>
                <a:cs typeface="Arial" pitchFamily="-1" charset="0"/>
                <a:sym typeface="Times New Roman" pitchFamily="-1" charset="0"/>
              </a:endParaRPr>
            </a:p>
          </p:txBody>
        </p:sp>
        <p:cxnSp>
          <p:nvCxnSpPr>
            <p:cNvPr id="41" name="Straight Connector 40"/>
            <p:cNvCxnSpPr>
              <a:cxnSpLocks noChangeShapeType="1"/>
            </p:cNvCxnSpPr>
            <p:nvPr/>
          </p:nvCxnSpPr>
          <p:spPr bwMode="auto">
            <a:xfrm flipV="1">
              <a:off x="3734151" y="2971931"/>
              <a:ext cx="2524440" cy="261874"/>
            </a:xfrm>
            <a:prstGeom prst="line">
              <a:avLst/>
            </a:prstGeom>
            <a:noFill/>
            <a:ln w="28575">
              <a:solidFill>
                <a:srgbClr val="93CDDD"/>
              </a:solidFill>
              <a:round/>
              <a:headEnd/>
              <a:tailEnd/>
            </a:ln>
            <a:effectLst>
              <a:outerShdw blurRad="38100" algn="ctr" rotWithShape="0">
                <a:srgbClr val="000000">
                  <a:alpha val="74998"/>
                </a:srgbClr>
              </a:outerShdw>
            </a:effectLst>
          </p:spPr>
        </p:cxnSp>
        <p:sp>
          <p:nvSpPr>
            <p:cNvPr id="42" name="Oval 41"/>
            <p:cNvSpPr>
              <a:spLocks noChangeArrowheads="1"/>
            </p:cNvSpPr>
            <p:nvPr/>
          </p:nvSpPr>
          <p:spPr bwMode="auto">
            <a:xfrm>
              <a:off x="3657941" y="3157623"/>
              <a:ext cx="152419" cy="15236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38100" algn="ctr" rotWithShape="0">
                <a:srgbClr val="000000">
                  <a:alpha val="74998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  <a:latin typeface="Calibri"/>
                <a:ea typeface="Arial" pitchFamily="-1" charset="0"/>
                <a:cs typeface="Arial" pitchFamily="-1" charset="0"/>
                <a:sym typeface="Times New Roman" pitchFamily="-1" charset="0"/>
              </a:endParaRP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6182381" y="2906859"/>
              <a:ext cx="152419" cy="15236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38100" algn="ctr" rotWithShape="0">
                <a:srgbClr val="000000">
                  <a:alpha val="74998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  <a:latin typeface="Calibri"/>
                <a:ea typeface="Arial" pitchFamily="-1" charset="0"/>
                <a:cs typeface="Arial" pitchFamily="-1" charset="0"/>
                <a:sym typeface="Times New Roman" pitchFamily="-1" charset="0"/>
              </a:endParaRPr>
            </a:p>
          </p:txBody>
        </p:sp>
        <p:cxnSp>
          <p:nvCxnSpPr>
            <p:cNvPr id="44" name="Straight Connector 43"/>
            <p:cNvCxnSpPr>
              <a:cxnSpLocks noChangeShapeType="1"/>
            </p:cNvCxnSpPr>
            <p:nvPr/>
          </p:nvCxnSpPr>
          <p:spPr bwMode="auto">
            <a:xfrm flipV="1">
              <a:off x="2808523" y="2862420"/>
              <a:ext cx="2526027" cy="261873"/>
            </a:xfrm>
            <a:prstGeom prst="line">
              <a:avLst/>
            </a:prstGeom>
            <a:noFill/>
            <a:ln w="28575">
              <a:solidFill>
                <a:srgbClr val="93CDDD"/>
              </a:solidFill>
              <a:round/>
              <a:headEnd/>
              <a:tailEnd/>
            </a:ln>
            <a:effectLst>
              <a:outerShdw blurRad="38100" algn="ctr" rotWithShape="0">
                <a:srgbClr val="000000">
                  <a:alpha val="74998"/>
                </a:srgbClr>
              </a:outerShdw>
            </a:effectLst>
          </p:spPr>
        </p:cxn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2732314" y="3048112"/>
              <a:ext cx="152419" cy="15236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38100" algn="ctr" rotWithShape="0">
                <a:srgbClr val="000000">
                  <a:alpha val="74998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  <a:latin typeface="Calibri"/>
                <a:ea typeface="Arial" pitchFamily="-1" charset="0"/>
                <a:cs typeface="Arial" pitchFamily="-1" charset="0"/>
                <a:sym typeface="Times New Roman" pitchFamily="-1" charset="0"/>
              </a:endParaRPr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5258341" y="2797348"/>
              <a:ext cx="152419" cy="15236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38100" algn="ctr" rotWithShape="0">
                <a:srgbClr val="000000">
                  <a:alpha val="74998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  <a:latin typeface="Calibri"/>
                <a:ea typeface="Arial" pitchFamily="-1" charset="0"/>
                <a:cs typeface="Arial" pitchFamily="-1" charset="0"/>
                <a:sym typeface="Times New Roman" pitchFamily="-1" charset="0"/>
              </a:endParaRPr>
            </a:p>
          </p:txBody>
        </p:sp>
        <p:cxnSp>
          <p:nvCxnSpPr>
            <p:cNvPr id="47" name="Straight Connector 46"/>
            <p:cNvCxnSpPr>
              <a:cxnSpLocks noChangeShapeType="1"/>
            </p:cNvCxnSpPr>
            <p:nvPr/>
          </p:nvCxnSpPr>
          <p:spPr bwMode="auto">
            <a:xfrm flipV="1">
              <a:off x="3559504" y="3167146"/>
              <a:ext cx="2526028" cy="261873"/>
            </a:xfrm>
            <a:prstGeom prst="line">
              <a:avLst/>
            </a:prstGeom>
            <a:noFill/>
            <a:ln w="28575">
              <a:solidFill>
                <a:srgbClr val="93CDDD"/>
              </a:solidFill>
              <a:round/>
              <a:headEnd/>
              <a:tailEnd/>
            </a:ln>
            <a:effectLst>
              <a:outerShdw blurRad="38100" algn="ctr" rotWithShape="0">
                <a:srgbClr val="000000">
                  <a:alpha val="74998"/>
                </a:srgbClr>
              </a:outerShdw>
            </a:effectLst>
          </p:spPr>
        </p:cxnSp>
        <p:sp>
          <p:nvSpPr>
            <p:cNvPr id="48" name="Oval 47"/>
            <p:cNvSpPr>
              <a:spLocks noChangeArrowheads="1"/>
            </p:cNvSpPr>
            <p:nvPr/>
          </p:nvSpPr>
          <p:spPr bwMode="auto">
            <a:xfrm>
              <a:off x="3483295" y="3352837"/>
              <a:ext cx="152419" cy="15236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38100" algn="ctr" rotWithShape="0">
                <a:srgbClr val="000000">
                  <a:alpha val="74998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  <a:latin typeface="Calibri"/>
                <a:ea typeface="Arial" pitchFamily="-1" charset="0"/>
                <a:cs typeface="Arial" pitchFamily="-1" charset="0"/>
                <a:sym typeface="Times New Roman" pitchFamily="-1" charset="0"/>
              </a:endParaRPr>
            </a:p>
          </p:txBody>
        </p:sp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6009322" y="3102074"/>
              <a:ext cx="152419" cy="15236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38100" algn="ctr" rotWithShape="0">
                <a:srgbClr val="000000">
                  <a:alpha val="74998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  <a:latin typeface="Calibri"/>
                <a:ea typeface="Arial" pitchFamily="-1" charset="0"/>
                <a:cs typeface="Arial" pitchFamily="-1" charset="0"/>
                <a:sym typeface="Times New Roman" pitchFamily="-1" charset="0"/>
              </a:endParaRPr>
            </a:p>
          </p:txBody>
        </p:sp>
      </p:grpSp>
      <p:pic>
        <p:nvPicPr>
          <p:cNvPr id="33997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0" y="1184275"/>
            <a:ext cx="920750" cy="339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</p:pic>
      <p:pic>
        <p:nvPicPr>
          <p:cNvPr id="33997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53100" y="947738"/>
            <a:ext cx="952500" cy="395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</p:pic>
      <p:pic>
        <p:nvPicPr>
          <p:cNvPr id="339973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743200" y="1905000"/>
            <a:ext cx="936625" cy="347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</p:pic>
      <p:pic>
        <p:nvPicPr>
          <p:cNvPr id="339974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516688" y="1633538"/>
            <a:ext cx="939800" cy="3667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</p:pic>
      <p:pic>
        <p:nvPicPr>
          <p:cNvPr id="339975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591594" y="3230759"/>
            <a:ext cx="912812" cy="327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</p:pic>
      <p:pic>
        <p:nvPicPr>
          <p:cNvPr id="339976" name="Picture 8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419850" y="2971800"/>
            <a:ext cx="923925" cy="371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</p:pic>
      <p:pic>
        <p:nvPicPr>
          <p:cNvPr id="83981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363" y="3827463"/>
            <a:ext cx="3627437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F48E-99F6-7F4D-B791-C6C14C59EF1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445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2745" y="111607"/>
            <a:ext cx="8229600" cy="1143000"/>
          </a:xfrm>
          <a:ln/>
        </p:spPr>
        <p:txBody>
          <a:bodyPr rIns="132080"/>
          <a:lstStyle/>
          <a:p>
            <a:r>
              <a:rPr lang="en-US" dirty="0"/>
              <a:t>How to do it?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rIns="132080"/>
          <a:lstStyle/>
          <a:p>
            <a:pPr marL="382588" indent="-342900"/>
            <a:r>
              <a:rPr lang="en-US" dirty="0"/>
              <a:t>Basic Procedure</a:t>
            </a:r>
          </a:p>
          <a:p>
            <a:pPr marL="1011238" lvl="1" indent="-514350">
              <a:buClr>
                <a:srgbClr val="000000"/>
              </a:buClr>
              <a:buFont typeface="+mj-lt"/>
              <a:buAutoNum type="arabicPeriod"/>
            </a:pPr>
            <a:r>
              <a:rPr lang="en-US" dirty="0"/>
              <a:t>Take a </a:t>
            </a:r>
            <a:r>
              <a:rPr lang="en-US" dirty="0">
                <a:solidFill>
                  <a:srgbClr val="0000CC"/>
                </a:solidFill>
              </a:rPr>
              <a:t>sequence of images </a:t>
            </a:r>
            <a:r>
              <a:rPr lang="en-US" dirty="0"/>
              <a:t>from the same position</a:t>
            </a:r>
          </a:p>
          <a:p>
            <a:pPr marL="954088" lvl="2" indent="0">
              <a:buClr>
                <a:srgbClr val="000000"/>
              </a:buClr>
              <a:buNone/>
            </a:pPr>
            <a:r>
              <a:rPr lang="en-US" dirty="0" smtClean="0"/>
              <a:t>(Rotate </a:t>
            </a:r>
            <a:r>
              <a:rPr lang="en-US" dirty="0"/>
              <a:t>the camera about its optical </a:t>
            </a:r>
            <a:r>
              <a:rPr lang="en-US" dirty="0" smtClean="0"/>
              <a:t>center)</a:t>
            </a:r>
            <a:endParaRPr lang="en-US" dirty="0"/>
          </a:p>
          <a:p>
            <a:pPr marL="1011238" lvl="1" indent="-514350">
              <a:buClr>
                <a:srgbClr val="000000"/>
              </a:buClr>
              <a:buFont typeface="+mj-lt"/>
              <a:buAutoNum type="arabicPeriod"/>
            </a:pPr>
            <a:r>
              <a:rPr lang="en-US" dirty="0"/>
              <a:t>Compute </a:t>
            </a:r>
            <a:r>
              <a:rPr lang="en-US" dirty="0">
                <a:solidFill>
                  <a:srgbClr val="0000CC"/>
                </a:solidFill>
              </a:rPr>
              <a:t>transformation</a:t>
            </a:r>
            <a:r>
              <a:rPr lang="en-US" dirty="0"/>
              <a:t> between second image and first</a:t>
            </a:r>
          </a:p>
          <a:p>
            <a:pPr marL="1011238" lvl="1" indent="-514350">
              <a:buClr>
                <a:srgbClr val="000000"/>
              </a:buClr>
              <a:buFont typeface="+mj-lt"/>
              <a:buAutoNum type="arabicPeriod"/>
            </a:pPr>
            <a:r>
              <a:rPr lang="en-US" dirty="0">
                <a:solidFill>
                  <a:srgbClr val="0000CC"/>
                </a:solidFill>
              </a:rPr>
              <a:t>Shift the second image </a:t>
            </a:r>
            <a:r>
              <a:rPr lang="en-US" dirty="0"/>
              <a:t>to overlap with the first</a:t>
            </a:r>
          </a:p>
          <a:p>
            <a:pPr marL="1011238" lvl="1" indent="-514350">
              <a:buClr>
                <a:srgbClr val="000000"/>
              </a:buClr>
              <a:buFont typeface="+mj-lt"/>
              <a:buAutoNum type="arabicPeriod"/>
            </a:pPr>
            <a:r>
              <a:rPr lang="en-US" dirty="0">
                <a:solidFill>
                  <a:srgbClr val="0000CC"/>
                </a:solidFill>
              </a:rPr>
              <a:t>Blend</a:t>
            </a:r>
            <a:r>
              <a:rPr lang="en-US" dirty="0"/>
              <a:t> the two together to create a mosaic</a:t>
            </a:r>
          </a:p>
          <a:p>
            <a:pPr marL="1011238" lvl="1" indent="-514350">
              <a:buClr>
                <a:srgbClr val="000000"/>
              </a:buClr>
              <a:buFont typeface="+mj-lt"/>
              <a:buAutoNum type="arabicPeriod"/>
            </a:pPr>
            <a:r>
              <a:rPr lang="en-US" dirty="0"/>
              <a:t>If there are more images, repeat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F48E-99F6-7F4D-B791-C6C14C59EF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8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953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33925" y="1393825"/>
            <a:ext cx="3952875" cy="21717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</p:pic>
      <p:sp>
        <p:nvSpPr>
          <p:cNvPr id="8499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Simple case: translations</a:t>
            </a:r>
          </a:p>
        </p:txBody>
      </p:sp>
      <p:sp>
        <p:nvSpPr>
          <p:cNvPr id="84996" name="Content Placeholder 59"/>
          <p:cNvSpPr>
            <a:spLocks noGrp="1"/>
          </p:cNvSpPr>
          <p:nvPr>
            <p:ph idx="1"/>
          </p:nvPr>
        </p:nvSpPr>
        <p:spPr>
          <a:xfrm>
            <a:off x="457200" y="5486400"/>
            <a:ext cx="8229600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Calibri" charset="0"/>
                <a:ea typeface="ＭＳ Ｐゴシック" charset="0"/>
                <a:cs typeface="ＭＳ Ｐゴシック" charset="0"/>
              </a:rPr>
              <a:t>Problem: more equations than unknowns</a:t>
            </a:r>
          </a:p>
          <a:p>
            <a:pPr lvl="1" eaLnBrk="1" hangingPunct="1">
              <a:lnSpc>
                <a:spcPct val="90000"/>
              </a:lnSpc>
            </a:pPr>
            <a:r>
              <a:rPr lang="ja-JP" altLang="en-US" sz="2000">
                <a:latin typeface="Calibri" charset="0"/>
                <a:ea typeface="ＭＳ Ｐゴシック" charset="0"/>
              </a:rPr>
              <a:t>“</a:t>
            </a:r>
            <a:r>
              <a:rPr lang="en-US" sz="2000">
                <a:latin typeface="Calibri" charset="0"/>
                <a:ea typeface="ＭＳ Ｐゴシック" charset="0"/>
              </a:rPr>
              <a:t>Overdetermined</a:t>
            </a:r>
            <a:r>
              <a:rPr lang="ja-JP" altLang="en-US" sz="2000">
                <a:latin typeface="Calibri" charset="0"/>
                <a:ea typeface="ＭＳ Ｐゴシック" charset="0"/>
              </a:rPr>
              <a:t>”</a:t>
            </a:r>
            <a:r>
              <a:rPr lang="en-US" sz="2000">
                <a:latin typeface="Calibri" charset="0"/>
                <a:ea typeface="ＭＳ Ｐゴシック" charset="0"/>
              </a:rPr>
              <a:t> system of equations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Calibri" charset="0"/>
                <a:ea typeface="ＭＳ Ｐゴシック" charset="0"/>
              </a:rPr>
              <a:t>We will find the </a:t>
            </a:r>
            <a:r>
              <a:rPr lang="en-US" sz="2000" i="1">
                <a:latin typeface="Calibri" charset="0"/>
                <a:ea typeface="ＭＳ Ｐゴシック" charset="0"/>
              </a:rPr>
              <a:t>least squares</a:t>
            </a:r>
            <a:r>
              <a:rPr lang="en-US" sz="2000">
                <a:latin typeface="Calibri" charset="0"/>
                <a:ea typeface="ＭＳ Ｐゴシック" charset="0"/>
              </a:rPr>
              <a:t> solution</a:t>
            </a:r>
            <a:endParaRPr lang="en-US" sz="2000" i="1">
              <a:latin typeface="Calibri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60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389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5" y="1393825"/>
            <a:ext cx="3933825" cy="21812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</p:pic>
      <p:grpSp>
        <p:nvGrpSpPr>
          <p:cNvPr id="84998" name="Group 52"/>
          <p:cNvGrpSpPr>
            <a:grpSpLocks/>
          </p:cNvGrpSpPr>
          <p:nvPr/>
        </p:nvGrpSpPr>
        <p:grpSpPr bwMode="auto">
          <a:xfrm>
            <a:off x="2817813" y="1371600"/>
            <a:ext cx="3635375" cy="1851025"/>
            <a:chOff x="2732314" y="1654628"/>
            <a:chExt cx="3635828" cy="1850572"/>
          </a:xfrm>
        </p:grpSpPr>
        <p:cxnSp>
          <p:nvCxnSpPr>
            <p:cNvPr id="11" name="Straight Connector 10"/>
            <p:cNvCxnSpPr>
              <a:cxnSpLocks noChangeShapeType="1"/>
            </p:cNvCxnSpPr>
            <p:nvPr/>
          </p:nvCxnSpPr>
          <p:spPr bwMode="auto">
            <a:xfrm flipV="1">
              <a:off x="3635714" y="1719700"/>
              <a:ext cx="2526028" cy="261873"/>
            </a:xfrm>
            <a:prstGeom prst="line">
              <a:avLst/>
            </a:prstGeom>
            <a:noFill/>
            <a:ln w="28575">
              <a:solidFill>
                <a:srgbClr val="93CDDD"/>
              </a:solidFill>
              <a:round/>
              <a:headEnd/>
              <a:tailEnd/>
            </a:ln>
            <a:effectLst>
              <a:outerShdw blurRad="38100" algn="ctr" rotWithShape="0">
                <a:srgbClr val="000000">
                  <a:alpha val="74998"/>
                </a:srgbClr>
              </a:outerShdw>
            </a:effectLst>
          </p:spPr>
        </p:cxn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559504" y="1905392"/>
              <a:ext cx="152419" cy="15236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38100" algn="ctr" rotWithShape="0">
                <a:srgbClr val="000000">
                  <a:alpha val="74998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  <a:latin typeface="Calibri"/>
                <a:ea typeface="Arial" pitchFamily="-1" charset="0"/>
                <a:cs typeface="Arial" pitchFamily="-1" charset="0"/>
                <a:sym typeface="Times New Roman" pitchFamily="-1" charset="0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6085532" y="1654628"/>
              <a:ext cx="152419" cy="15236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38100" algn="ctr" rotWithShape="0">
                <a:srgbClr val="000000">
                  <a:alpha val="74998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  <a:latin typeface="Calibri"/>
                <a:ea typeface="Arial" pitchFamily="-1" charset="0"/>
                <a:cs typeface="Arial" pitchFamily="-1" charset="0"/>
                <a:sym typeface="Times New Roman" pitchFamily="-1" charset="0"/>
              </a:endParaRPr>
            </a:p>
          </p:txBody>
        </p:sp>
        <p:cxnSp>
          <p:nvCxnSpPr>
            <p:cNvPr id="35" name="Straight Connector 34"/>
            <p:cNvCxnSpPr>
              <a:cxnSpLocks noChangeShapeType="1"/>
            </p:cNvCxnSpPr>
            <p:nvPr/>
          </p:nvCxnSpPr>
          <p:spPr bwMode="auto">
            <a:xfrm flipV="1">
              <a:off x="3765905" y="2122826"/>
              <a:ext cx="2526028" cy="261873"/>
            </a:xfrm>
            <a:prstGeom prst="line">
              <a:avLst/>
            </a:prstGeom>
            <a:noFill/>
            <a:ln w="28575">
              <a:solidFill>
                <a:srgbClr val="93CDDD"/>
              </a:solidFill>
              <a:round/>
              <a:headEnd/>
              <a:tailEnd/>
            </a:ln>
            <a:effectLst>
              <a:outerShdw blurRad="38100" algn="ctr" rotWithShape="0">
                <a:srgbClr val="000000">
                  <a:alpha val="74998"/>
                </a:srgbClr>
              </a:outerShdw>
            </a:effectLst>
          </p:spPr>
        </p:cxn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3689695" y="2308518"/>
              <a:ext cx="152419" cy="15236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38100" algn="ctr" rotWithShape="0">
                <a:srgbClr val="000000">
                  <a:alpha val="74998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  <a:latin typeface="Calibri"/>
                <a:ea typeface="Arial" pitchFamily="-1" charset="0"/>
                <a:cs typeface="Arial" pitchFamily="-1" charset="0"/>
                <a:sym typeface="Times New Roman" pitchFamily="-1" charset="0"/>
              </a:endParaRPr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6215723" y="2057754"/>
              <a:ext cx="152419" cy="15236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38100" algn="ctr" rotWithShape="0">
                <a:srgbClr val="000000">
                  <a:alpha val="74998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  <a:latin typeface="Calibri"/>
                <a:ea typeface="Arial" pitchFamily="-1" charset="0"/>
                <a:cs typeface="Arial" pitchFamily="-1" charset="0"/>
                <a:sym typeface="Times New Roman" pitchFamily="-1" charset="0"/>
              </a:endParaRPr>
            </a:p>
          </p:txBody>
        </p:sp>
        <p:cxnSp>
          <p:nvCxnSpPr>
            <p:cNvPr id="38" name="Straight Connector 37"/>
            <p:cNvCxnSpPr>
              <a:cxnSpLocks noChangeShapeType="1"/>
            </p:cNvCxnSpPr>
            <p:nvPr/>
          </p:nvCxnSpPr>
          <p:spPr bwMode="auto">
            <a:xfrm flipV="1">
              <a:off x="3678582" y="2656096"/>
              <a:ext cx="2526027" cy="261873"/>
            </a:xfrm>
            <a:prstGeom prst="line">
              <a:avLst/>
            </a:prstGeom>
            <a:noFill/>
            <a:ln w="28575">
              <a:solidFill>
                <a:srgbClr val="93CDDD"/>
              </a:solidFill>
              <a:round/>
              <a:headEnd/>
              <a:tailEnd/>
            </a:ln>
            <a:effectLst>
              <a:outerShdw blurRad="38100" algn="ctr" rotWithShape="0">
                <a:srgbClr val="000000">
                  <a:alpha val="74998"/>
                </a:srgbClr>
              </a:outerShdw>
            </a:effectLst>
          </p:spPr>
        </p:cxn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3603960" y="2841787"/>
              <a:ext cx="150832" cy="15236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38100" algn="ctr" rotWithShape="0">
                <a:srgbClr val="000000">
                  <a:alpha val="74998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  <a:latin typeface="Calibri"/>
                <a:ea typeface="Arial" pitchFamily="-1" charset="0"/>
                <a:cs typeface="Arial" pitchFamily="-1" charset="0"/>
                <a:sym typeface="Times New Roman" pitchFamily="-1" charset="0"/>
              </a:endParaRPr>
            </a:p>
          </p:txBody>
        </p: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6128399" y="2591024"/>
              <a:ext cx="152419" cy="15236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38100" algn="ctr" rotWithShape="0">
                <a:srgbClr val="000000">
                  <a:alpha val="74998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  <a:latin typeface="Calibri"/>
                <a:ea typeface="Arial" pitchFamily="-1" charset="0"/>
                <a:cs typeface="Arial" pitchFamily="-1" charset="0"/>
                <a:sym typeface="Times New Roman" pitchFamily="-1" charset="0"/>
              </a:endParaRPr>
            </a:p>
          </p:txBody>
        </p:sp>
        <p:cxnSp>
          <p:nvCxnSpPr>
            <p:cNvPr id="41" name="Straight Connector 40"/>
            <p:cNvCxnSpPr>
              <a:cxnSpLocks noChangeShapeType="1"/>
            </p:cNvCxnSpPr>
            <p:nvPr/>
          </p:nvCxnSpPr>
          <p:spPr bwMode="auto">
            <a:xfrm flipV="1">
              <a:off x="3734151" y="2971931"/>
              <a:ext cx="2524440" cy="261874"/>
            </a:xfrm>
            <a:prstGeom prst="line">
              <a:avLst/>
            </a:prstGeom>
            <a:noFill/>
            <a:ln w="28575">
              <a:solidFill>
                <a:srgbClr val="93CDDD"/>
              </a:solidFill>
              <a:round/>
              <a:headEnd/>
              <a:tailEnd/>
            </a:ln>
            <a:effectLst>
              <a:outerShdw blurRad="38100" algn="ctr" rotWithShape="0">
                <a:srgbClr val="000000">
                  <a:alpha val="74998"/>
                </a:srgbClr>
              </a:outerShdw>
            </a:effectLst>
          </p:spPr>
        </p:cxnSp>
        <p:sp>
          <p:nvSpPr>
            <p:cNvPr id="42" name="Oval 41"/>
            <p:cNvSpPr>
              <a:spLocks noChangeArrowheads="1"/>
            </p:cNvSpPr>
            <p:nvPr/>
          </p:nvSpPr>
          <p:spPr bwMode="auto">
            <a:xfrm>
              <a:off x="3657941" y="3157623"/>
              <a:ext cx="152419" cy="15236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38100" algn="ctr" rotWithShape="0">
                <a:srgbClr val="000000">
                  <a:alpha val="74998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  <a:latin typeface="Calibri"/>
                <a:ea typeface="Arial" pitchFamily="-1" charset="0"/>
                <a:cs typeface="Arial" pitchFamily="-1" charset="0"/>
                <a:sym typeface="Times New Roman" pitchFamily="-1" charset="0"/>
              </a:endParaRP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6182381" y="2906859"/>
              <a:ext cx="152419" cy="15236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38100" algn="ctr" rotWithShape="0">
                <a:srgbClr val="000000">
                  <a:alpha val="74998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  <a:latin typeface="Calibri"/>
                <a:ea typeface="Arial" pitchFamily="-1" charset="0"/>
                <a:cs typeface="Arial" pitchFamily="-1" charset="0"/>
                <a:sym typeface="Times New Roman" pitchFamily="-1" charset="0"/>
              </a:endParaRPr>
            </a:p>
          </p:txBody>
        </p:sp>
        <p:cxnSp>
          <p:nvCxnSpPr>
            <p:cNvPr id="44" name="Straight Connector 43"/>
            <p:cNvCxnSpPr>
              <a:cxnSpLocks noChangeShapeType="1"/>
            </p:cNvCxnSpPr>
            <p:nvPr/>
          </p:nvCxnSpPr>
          <p:spPr bwMode="auto">
            <a:xfrm flipV="1">
              <a:off x="2808523" y="2862420"/>
              <a:ext cx="2526027" cy="261873"/>
            </a:xfrm>
            <a:prstGeom prst="line">
              <a:avLst/>
            </a:prstGeom>
            <a:noFill/>
            <a:ln w="28575">
              <a:solidFill>
                <a:srgbClr val="93CDDD"/>
              </a:solidFill>
              <a:round/>
              <a:headEnd/>
              <a:tailEnd/>
            </a:ln>
            <a:effectLst>
              <a:outerShdw blurRad="38100" algn="ctr" rotWithShape="0">
                <a:srgbClr val="000000">
                  <a:alpha val="74998"/>
                </a:srgbClr>
              </a:outerShdw>
            </a:effectLst>
          </p:spPr>
        </p:cxn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2732314" y="3048112"/>
              <a:ext cx="152419" cy="15236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38100" algn="ctr" rotWithShape="0">
                <a:srgbClr val="000000">
                  <a:alpha val="74998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  <a:latin typeface="Calibri"/>
                <a:ea typeface="Arial" pitchFamily="-1" charset="0"/>
                <a:cs typeface="Arial" pitchFamily="-1" charset="0"/>
                <a:sym typeface="Times New Roman" pitchFamily="-1" charset="0"/>
              </a:endParaRPr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5258341" y="2797348"/>
              <a:ext cx="152419" cy="15236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38100" algn="ctr" rotWithShape="0">
                <a:srgbClr val="000000">
                  <a:alpha val="74998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  <a:latin typeface="Calibri"/>
                <a:ea typeface="Arial" pitchFamily="-1" charset="0"/>
                <a:cs typeface="Arial" pitchFamily="-1" charset="0"/>
                <a:sym typeface="Times New Roman" pitchFamily="-1" charset="0"/>
              </a:endParaRPr>
            </a:p>
          </p:txBody>
        </p:sp>
        <p:cxnSp>
          <p:nvCxnSpPr>
            <p:cNvPr id="47" name="Straight Connector 46"/>
            <p:cNvCxnSpPr>
              <a:cxnSpLocks noChangeShapeType="1"/>
            </p:cNvCxnSpPr>
            <p:nvPr/>
          </p:nvCxnSpPr>
          <p:spPr bwMode="auto">
            <a:xfrm flipV="1">
              <a:off x="3559504" y="3167146"/>
              <a:ext cx="2526028" cy="261873"/>
            </a:xfrm>
            <a:prstGeom prst="line">
              <a:avLst/>
            </a:prstGeom>
            <a:noFill/>
            <a:ln w="28575">
              <a:solidFill>
                <a:srgbClr val="93CDDD"/>
              </a:solidFill>
              <a:round/>
              <a:headEnd/>
              <a:tailEnd/>
            </a:ln>
            <a:effectLst>
              <a:outerShdw blurRad="38100" algn="ctr" rotWithShape="0">
                <a:srgbClr val="000000">
                  <a:alpha val="74998"/>
                </a:srgbClr>
              </a:outerShdw>
            </a:effectLst>
          </p:spPr>
        </p:cxnSp>
        <p:sp>
          <p:nvSpPr>
            <p:cNvPr id="48" name="Oval 47"/>
            <p:cNvSpPr>
              <a:spLocks noChangeArrowheads="1"/>
            </p:cNvSpPr>
            <p:nvPr/>
          </p:nvSpPr>
          <p:spPr bwMode="auto">
            <a:xfrm>
              <a:off x="3483295" y="3352837"/>
              <a:ext cx="152419" cy="15236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38100" algn="ctr" rotWithShape="0">
                <a:srgbClr val="000000">
                  <a:alpha val="74998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  <a:latin typeface="Calibri"/>
                <a:ea typeface="Arial" pitchFamily="-1" charset="0"/>
                <a:cs typeface="Arial" pitchFamily="-1" charset="0"/>
                <a:sym typeface="Times New Roman" pitchFamily="-1" charset="0"/>
              </a:endParaRPr>
            </a:p>
          </p:txBody>
        </p:sp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6009322" y="3102074"/>
              <a:ext cx="152419" cy="15236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38100" algn="ctr" rotWithShape="0">
                <a:srgbClr val="000000">
                  <a:alpha val="74998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>
                <a:solidFill>
                  <a:prstClr val="white"/>
                </a:solidFill>
                <a:latin typeface="Calibri"/>
                <a:ea typeface="Arial" pitchFamily="-1" charset="0"/>
                <a:cs typeface="Arial" pitchFamily="-1" charset="0"/>
                <a:sym typeface="Times New Roman" pitchFamily="-1" charset="0"/>
              </a:endParaRPr>
            </a:p>
          </p:txBody>
        </p:sp>
      </p:grpSp>
      <p:pic>
        <p:nvPicPr>
          <p:cNvPr id="33997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0" y="1184275"/>
            <a:ext cx="920750" cy="339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</p:pic>
      <p:pic>
        <p:nvPicPr>
          <p:cNvPr id="33997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53100" y="947738"/>
            <a:ext cx="952500" cy="395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</p:pic>
      <p:pic>
        <p:nvPicPr>
          <p:cNvPr id="339973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743200" y="1905000"/>
            <a:ext cx="936625" cy="347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</p:pic>
      <p:pic>
        <p:nvPicPr>
          <p:cNvPr id="339974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516688" y="1633538"/>
            <a:ext cx="939800" cy="3667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</p:pic>
      <p:pic>
        <p:nvPicPr>
          <p:cNvPr id="339975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513807" y="3184205"/>
            <a:ext cx="912812" cy="327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</p:pic>
      <p:pic>
        <p:nvPicPr>
          <p:cNvPr id="339976" name="Picture 8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453188" y="2998467"/>
            <a:ext cx="923925" cy="371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</p:pic>
      <p:pic>
        <p:nvPicPr>
          <p:cNvPr id="85005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363" y="3827463"/>
            <a:ext cx="3627437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F48E-99F6-7F4D-B791-C6C14C59EF1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69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Least squares 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For each point</a:t>
            </a:r>
          </a:p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we define the </a:t>
            </a:r>
            <a:r>
              <a:rPr lang="en-US" i="1">
                <a:latin typeface="Calibri" charset="0"/>
                <a:ea typeface="ＭＳ Ｐゴシック" charset="0"/>
                <a:cs typeface="ＭＳ Ｐゴシック" charset="0"/>
              </a:rPr>
              <a:t>residuals 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as </a:t>
            </a:r>
          </a:p>
        </p:txBody>
      </p:sp>
      <p:pic>
        <p:nvPicPr>
          <p:cNvPr id="8602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236788"/>
            <a:ext cx="3322638" cy="12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665288"/>
            <a:ext cx="1371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20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648200"/>
            <a:ext cx="5486400" cy="128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F48E-99F6-7F4D-B791-C6C14C59EF1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3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2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Least squares 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382000" cy="44958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Goal: minimize sum of squared residuals</a:t>
            </a:r>
          </a:p>
          <a:p>
            <a:pPr eaLnBrk="1" hangingPunct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ja-JP" altLang="en-US" dirty="0">
                <a:latin typeface="Calibri" charset="0"/>
                <a:ea typeface="ＭＳ Ｐゴシック" charset="0"/>
                <a:cs typeface="ＭＳ Ｐゴシック" charset="0"/>
              </a:rPr>
              <a:t>“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Least squares</a:t>
            </a:r>
            <a:r>
              <a:rPr lang="ja-JP" altLang="en-US" dirty="0">
                <a:latin typeface="Calibri" charset="0"/>
                <a:ea typeface="ＭＳ Ｐゴシック" charset="0"/>
                <a:cs typeface="ＭＳ Ｐゴシック" charset="0"/>
              </a:rPr>
              <a:t>”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solution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430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0"/>
            <a:ext cx="84582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57200" y="5525869"/>
            <a:ext cx="8596085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For translations, is equal to mean displacement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F48E-99F6-7F4D-B791-C6C14C59EF1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7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3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Least squares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459163"/>
          </a:xfrm>
        </p:spPr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Find </a:t>
            </a:r>
            <a:r>
              <a:rPr lang="en-US" b="1"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 that minimizes </a:t>
            </a:r>
          </a:p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Arial" charset="0"/>
              <a:buNone/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To solve, form the </a:t>
            </a:r>
            <a:r>
              <a:rPr lang="en-US" i="1">
                <a:latin typeface="Calibri" charset="0"/>
                <a:ea typeface="ＭＳ Ｐゴシック" charset="0"/>
                <a:cs typeface="ＭＳ Ｐゴシック" charset="0"/>
              </a:rPr>
              <a:t>normal equations</a:t>
            </a:r>
          </a:p>
        </p:txBody>
      </p:sp>
      <p:pic>
        <p:nvPicPr>
          <p:cNvPr id="8909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225" y="1508125"/>
            <a:ext cx="2190750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50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895600"/>
            <a:ext cx="2971800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509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300" y="4673600"/>
            <a:ext cx="40830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509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5600700"/>
            <a:ext cx="5600700" cy="106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F48E-99F6-7F4D-B791-C6C14C59EF1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5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5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5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5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Solving for translations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Using least squares</a:t>
            </a:r>
          </a:p>
        </p:txBody>
      </p:sp>
      <p:pic>
        <p:nvPicPr>
          <p:cNvPr id="3440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478088"/>
            <a:ext cx="4724400" cy="307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525713" y="5673725"/>
            <a:ext cx="3932237" cy="1020763"/>
            <a:chOff x="2525486" y="5673538"/>
            <a:chExt cx="3932025" cy="1020394"/>
          </a:xfrm>
        </p:grpSpPr>
        <p:pic>
          <p:nvPicPr>
            <p:cNvPr id="4915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7182" y="5673538"/>
              <a:ext cx="700554" cy="764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159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6712" y="5673538"/>
              <a:ext cx="379227" cy="694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160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1476" y="5881967"/>
              <a:ext cx="457485" cy="42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161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3100" y="5673538"/>
              <a:ext cx="541338" cy="694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162" name="TextBox 10"/>
            <p:cNvSpPr txBox="1">
              <a:spLocks noChangeArrowheads="1"/>
            </p:cNvSpPr>
            <p:nvPr/>
          </p:nvSpPr>
          <p:spPr bwMode="auto">
            <a:xfrm>
              <a:off x="2525486" y="6324600"/>
              <a:ext cx="74251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2</a:t>
              </a:r>
              <a:r>
                <a:rPr lang="en-US" i="1"/>
                <a:t>n </a:t>
              </a:r>
              <a:r>
                <a:rPr lang="en-US"/>
                <a:t>x 2</a:t>
              </a:r>
            </a:p>
          </p:txBody>
        </p:sp>
        <p:sp>
          <p:nvSpPr>
            <p:cNvPr id="49163" name="TextBox 11"/>
            <p:cNvSpPr txBox="1">
              <a:spLocks noChangeArrowheads="1"/>
            </p:cNvSpPr>
            <p:nvPr/>
          </p:nvSpPr>
          <p:spPr bwMode="auto">
            <a:xfrm>
              <a:off x="3842658" y="6324600"/>
              <a:ext cx="62388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2</a:t>
              </a:r>
              <a:r>
                <a:rPr lang="en-US" i="1"/>
                <a:t> </a:t>
              </a:r>
              <a:r>
                <a:rPr lang="en-US"/>
                <a:t>x 1</a:t>
              </a:r>
            </a:p>
          </p:txBody>
        </p:sp>
        <p:sp>
          <p:nvSpPr>
            <p:cNvPr id="49164" name="TextBox 12"/>
            <p:cNvSpPr txBox="1">
              <a:spLocks noChangeArrowheads="1"/>
            </p:cNvSpPr>
            <p:nvPr/>
          </p:nvSpPr>
          <p:spPr bwMode="auto">
            <a:xfrm>
              <a:off x="5715000" y="6324600"/>
              <a:ext cx="74251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2</a:t>
              </a:r>
              <a:r>
                <a:rPr lang="en-US" i="1"/>
                <a:t>n </a:t>
              </a:r>
              <a:r>
                <a:rPr lang="en-US"/>
                <a:t>x 1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F48E-99F6-7F4D-B791-C6C14C59EF1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398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4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Affine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52800"/>
            <a:ext cx="8229600" cy="2773363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How many unknowns?</a:t>
            </a:r>
          </a:p>
          <a:p>
            <a:r>
              <a:rPr lang="en-US" dirty="0">
                <a:latin typeface="Arial" charset="0"/>
              </a:rPr>
              <a:t>How many equations per match</a:t>
            </a:r>
            <a:r>
              <a:rPr lang="en-US" dirty="0" smtClean="0">
                <a:latin typeface="Arial" charset="0"/>
              </a:rPr>
              <a:t>?</a:t>
            </a:r>
          </a:p>
          <a:p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x´ = ax + by + c;   y´ = dx + </a:t>
            </a:r>
            <a:r>
              <a:rPr lang="en-US" dirty="0" err="1" smtClean="0">
                <a:solidFill>
                  <a:srgbClr val="FF0000"/>
                </a:solidFill>
                <a:latin typeface="Arial" charset="0"/>
              </a:rPr>
              <a:t>ey</a:t>
            </a: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 +f</a:t>
            </a:r>
            <a:endParaRPr lang="en-US" dirty="0">
              <a:solidFill>
                <a:srgbClr val="FF0000"/>
              </a:solidFill>
              <a:latin typeface="Arial" charset="0"/>
            </a:endParaRPr>
          </a:p>
          <a:p>
            <a:r>
              <a:rPr lang="en-US" dirty="0">
                <a:latin typeface="Arial" charset="0"/>
              </a:rPr>
              <a:t>How many matches do we need?</a:t>
            </a:r>
          </a:p>
        </p:txBody>
      </p:sp>
      <p:pic>
        <p:nvPicPr>
          <p:cNvPr id="5018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1625600"/>
            <a:ext cx="8089900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5486400" y="1371600"/>
            <a:ext cx="3429000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F48E-99F6-7F4D-B791-C6C14C59EF1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299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Affine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Residuals:</a:t>
            </a:r>
          </a:p>
          <a:p>
            <a:endParaRPr lang="en-US">
              <a:latin typeface="Arial" charset="0"/>
            </a:endParaRPr>
          </a:p>
          <a:p>
            <a:endParaRPr lang="en-US">
              <a:latin typeface="Arial" charset="0"/>
            </a:endParaRPr>
          </a:p>
          <a:p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Cost function:</a:t>
            </a:r>
          </a:p>
        </p:txBody>
      </p:sp>
      <p:pic>
        <p:nvPicPr>
          <p:cNvPr id="5120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3" y="2182813"/>
            <a:ext cx="8432800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34963" y="4572000"/>
            <a:ext cx="8504237" cy="1981200"/>
            <a:chOff x="609600" y="4572000"/>
            <a:chExt cx="8503752" cy="1981200"/>
          </a:xfrm>
        </p:grpSpPr>
        <p:pic>
          <p:nvPicPr>
            <p:cNvPr id="5120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4572000"/>
              <a:ext cx="3305176" cy="815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07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8684" y="5181600"/>
              <a:ext cx="7654668" cy="137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F48E-99F6-7F4D-B791-C6C14C59EF1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403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Affine transformations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Matrix form</a:t>
            </a:r>
          </a:p>
        </p:txBody>
      </p:sp>
      <p:pic>
        <p:nvPicPr>
          <p:cNvPr id="522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286000"/>
            <a:ext cx="6400800" cy="373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895600" y="5900738"/>
            <a:ext cx="4518025" cy="947737"/>
            <a:chOff x="856165" y="5528066"/>
            <a:chExt cx="5498730" cy="1153552"/>
          </a:xfrm>
        </p:grpSpPr>
        <p:pic>
          <p:nvPicPr>
            <p:cNvPr id="5223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005" y="5581059"/>
              <a:ext cx="700555" cy="764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2231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2439" y="5528066"/>
              <a:ext cx="379228" cy="694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2232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9671" y="5695809"/>
              <a:ext cx="457486" cy="42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2233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8371" y="5581059"/>
              <a:ext cx="541339" cy="694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234" name="TextBox 9"/>
            <p:cNvSpPr txBox="1">
              <a:spLocks noChangeArrowheads="1"/>
            </p:cNvSpPr>
            <p:nvPr/>
          </p:nvSpPr>
          <p:spPr bwMode="auto">
            <a:xfrm>
              <a:off x="856165" y="6232121"/>
              <a:ext cx="903677" cy="4494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2</a:t>
              </a:r>
              <a:r>
                <a:rPr lang="en-US" i="1"/>
                <a:t>n </a:t>
              </a:r>
              <a:r>
                <a:rPr lang="en-US"/>
                <a:t>x 6</a:t>
              </a:r>
            </a:p>
          </p:txBody>
        </p:sp>
        <p:sp>
          <p:nvSpPr>
            <p:cNvPr id="52235" name="TextBox 10"/>
            <p:cNvSpPr txBox="1">
              <a:spLocks noChangeArrowheads="1"/>
            </p:cNvSpPr>
            <p:nvPr/>
          </p:nvSpPr>
          <p:spPr bwMode="auto">
            <a:xfrm>
              <a:off x="3943070" y="6111002"/>
              <a:ext cx="759307" cy="4494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6</a:t>
              </a:r>
              <a:r>
                <a:rPr lang="en-US" i="1"/>
                <a:t> </a:t>
              </a:r>
              <a:r>
                <a:rPr lang="en-US"/>
                <a:t>x 1</a:t>
              </a:r>
            </a:p>
          </p:txBody>
        </p:sp>
        <p:sp>
          <p:nvSpPr>
            <p:cNvPr id="52236" name="TextBox 11"/>
            <p:cNvSpPr txBox="1">
              <a:spLocks noChangeArrowheads="1"/>
            </p:cNvSpPr>
            <p:nvPr/>
          </p:nvSpPr>
          <p:spPr bwMode="auto">
            <a:xfrm>
              <a:off x="5612383" y="6137497"/>
              <a:ext cx="74251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2</a:t>
              </a:r>
              <a:r>
                <a:rPr lang="en-US" i="1"/>
                <a:t>n </a:t>
              </a:r>
              <a:r>
                <a:rPr lang="en-US"/>
                <a:t>x 1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F48E-99F6-7F4D-B791-C6C14C59EF1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2164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Solving for homographies</a:t>
            </a:r>
          </a:p>
        </p:txBody>
      </p:sp>
      <p:pic>
        <p:nvPicPr>
          <p:cNvPr id="55299" name="Picture 3" descr="Edittex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563" y="1458913"/>
            <a:ext cx="3983037" cy="93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F48E-99F6-7F4D-B791-C6C14C59EF17}" type="slidenum">
              <a:rPr lang="en-US" smtClean="0"/>
              <a:t>38</a:t>
            </a:fld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859676" y="2061323"/>
            <a:ext cx="523982" cy="4147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50014" y="2938409"/>
            <a:ext cx="5355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Why is this now a variable and not just 1?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3945276"/>
            <a:ext cx="848104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 </a:t>
            </a:r>
            <a:r>
              <a:rPr lang="en-US" sz="2400" dirty="0" err="1" smtClean="0"/>
              <a:t>homography</a:t>
            </a:r>
            <a:r>
              <a:rPr lang="en-US" sz="2400" dirty="0" smtClean="0"/>
              <a:t> is a projective object, in that it has no scale.</a:t>
            </a:r>
          </a:p>
          <a:p>
            <a:r>
              <a:rPr lang="en-US" sz="2400" dirty="0" smtClean="0"/>
              <a:t>    It is represented by </a:t>
            </a:r>
            <a:r>
              <a:rPr lang="en-US" sz="2400" dirty="0" smtClean="0"/>
              <a:t>the above matrix</a:t>
            </a:r>
            <a:r>
              <a:rPr lang="en-US" sz="2400" dirty="0" smtClean="0"/>
              <a:t>, up to scale.</a:t>
            </a:r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One way of fixing the scale is to set one of the coordinates to 1,</a:t>
            </a:r>
          </a:p>
          <a:p>
            <a:r>
              <a:rPr lang="en-US" sz="2400" dirty="0" smtClean="0"/>
              <a:t>     though that choice is arbitrary.</a:t>
            </a:r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But that’s what most people do and your assignment code does.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45580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Solving for homographies</a:t>
            </a:r>
          </a:p>
        </p:txBody>
      </p:sp>
      <p:pic>
        <p:nvPicPr>
          <p:cNvPr id="55299" name="Picture 3" descr="Edittex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563" y="1458913"/>
            <a:ext cx="3983037" cy="93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7860" name="Picture 4" descr="Edittex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2959100"/>
            <a:ext cx="4645025" cy="176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7861" name="Picture 5" descr="Edittex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38" y="5410200"/>
            <a:ext cx="7580312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F48E-99F6-7F4D-B791-C6C14C59EF17}" type="slidenum">
              <a:rPr lang="en-US" smtClean="0"/>
              <a:t>39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291424" y="4762407"/>
            <a:ext cx="2410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Why the division?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8280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7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2745" y="343282"/>
            <a:ext cx="8229600" cy="1143000"/>
          </a:xfrm>
          <a:ln/>
        </p:spPr>
        <p:txBody>
          <a:bodyPr rIns="132080">
            <a:no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sz="2800" dirty="0" smtClean="0"/>
              <a:t>1. Take a sequence of images from the same position</a:t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54607"/>
            <a:ext cx="8229600" cy="4525963"/>
          </a:xfrm>
          <a:ln/>
        </p:spPr>
        <p:txBody>
          <a:bodyPr rIns="132080"/>
          <a:lstStyle/>
          <a:p>
            <a:pPr marL="1182688" lvl="2">
              <a:buClr>
                <a:srgbClr val="000000"/>
              </a:buClr>
            </a:pPr>
            <a:r>
              <a:rPr lang="en-US" dirty="0" smtClean="0"/>
              <a:t>Rotate </a:t>
            </a:r>
            <a:r>
              <a:rPr lang="en-US" dirty="0"/>
              <a:t>the camera about its optical </a:t>
            </a:r>
            <a:r>
              <a:rPr lang="en-US" dirty="0" smtClean="0"/>
              <a:t>center</a:t>
            </a:r>
            <a:endParaRPr lang="en-US" dirty="0"/>
          </a:p>
        </p:txBody>
      </p: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1716076" y="3107382"/>
            <a:ext cx="5797550" cy="1022350"/>
            <a:chOff x="2012" y="1200"/>
            <a:chExt cx="3652" cy="644"/>
          </a:xfrm>
        </p:grpSpPr>
        <p:pic>
          <p:nvPicPr>
            <p:cNvPr id="6" name="Picture 17" descr="small-P101003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0" y="1200"/>
              <a:ext cx="484" cy="644"/>
            </a:xfrm>
            <a:prstGeom prst="rect">
              <a:avLst/>
            </a:prstGeom>
            <a:noFill/>
            <a:ln w="9525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8" descr="small-P101003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2" y="1200"/>
              <a:ext cx="484" cy="644"/>
            </a:xfrm>
            <a:prstGeom prst="rect">
              <a:avLst/>
            </a:prstGeom>
            <a:noFill/>
            <a:ln w="9525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9" descr="small-P101003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0" y="1200"/>
              <a:ext cx="484" cy="644"/>
            </a:xfrm>
            <a:prstGeom prst="rect">
              <a:avLst/>
            </a:prstGeom>
            <a:noFill/>
            <a:ln w="9525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0" descr="small-P101003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8" y="1200"/>
              <a:ext cx="484" cy="644"/>
            </a:xfrm>
            <a:prstGeom prst="rect">
              <a:avLst/>
            </a:prstGeom>
            <a:noFill/>
            <a:ln w="9525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1" descr="small-P101003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6" y="1200"/>
              <a:ext cx="484" cy="644"/>
            </a:xfrm>
            <a:prstGeom prst="rect">
              <a:avLst/>
            </a:prstGeom>
            <a:noFill/>
            <a:ln w="9525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2" descr="small-P101003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4" y="1200"/>
              <a:ext cx="484" cy="644"/>
            </a:xfrm>
            <a:prstGeom prst="rect">
              <a:avLst/>
            </a:prstGeom>
            <a:noFill/>
            <a:ln w="9525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3" descr="small-P101003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2" y="1200"/>
              <a:ext cx="484" cy="644"/>
            </a:xfrm>
            <a:prstGeom prst="rect">
              <a:avLst/>
            </a:prstGeom>
            <a:noFill/>
            <a:ln w="9525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F48E-99F6-7F4D-B791-C6C14C59EF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5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Solving for homographies</a:t>
            </a:r>
          </a:p>
        </p:txBody>
      </p:sp>
      <p:pic>
        <p:nvPicPr>
          <p:cNvPr id="4" name="Picture 6" descr="Edittex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5" y="2949575"/>
            <a:ext cx="7986713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8" name="Picture 5" descr="Edittex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88" y="1460500"/>
            <a:ext cx="7578725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F48E-99F6-7F4D-B791-C6C14C59EF1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080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11833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Direct Linear Transforms</a:t>
            </a:r>
            <a:endParaRPr lang="en-US" dirty="0">
              <a:latin typeface="Arial" charset="0"/>
            </a:endParaRPr>
          </a:p>
        </p:txBody>
      </p:sp>
      <p:pic>
        <p:nvPicPr>
          <p:cNvPr id="58371" name="Picture 3" descr="Edittex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1155700"/>
            <a:ext cx="7702550" cy="284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888" name="Rectangle 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4941888"/>
            <a:ext cx="7848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>
                <a:solidFill>
                  <a:srgbClr val="000000"/>
                </a:solidFill>
              </a:rPr>
              <a:t>Defines a least squares problem:</a:t>
            </a:r>
          </a:p>
        </p:txBody>
      </p:sp>
      <p:sp>
        <p:nvSpPr>
          <p:cNvPr id="378895" name="Rectangle 1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5399088"/>
            <a:ext cx="7848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Since        is only defined up to scale, solve for unit vector</a:t>
            </a:r>
            <a:endParaRPr lang="en-US" sz="2000" b="1" dirty="0">
              <a:solidFill>
                <a:srgbClr val="000000"/>
              </a:solidFill>
            </a:endParaRP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Solution:        = eigenvector of </a:t>
            </a:r>
            <a:r>
              <a:rPr lang="en-US" sz="2000" b="1" dirty="0">
                <a:solidFill>
                  <a:srgbClr val="000000"/>
                </a:solidFill>
              </a:rPr>
              <a:t>        </a:t>
            </a:r>
            <a:r>
              <a:rPr lang="en-US" sz="2000" dirty="0">
                <a:solidFill>
                  <a:srgbClr val="000000"/>
                </a:solidFill>
              </a:rPr>
              <a:t>       with smallest eigenvalue</a:t>
            </a:r>
          </a:p>
          <a:p>
            <a:pPr marL="742950" lvl="1" indent="-285750">
              <a:spcBef>
                <a:spcPct val="20000"/>
              </a:spcBef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Works with 4 or more points</a:t>
            </a:r>
          </a:p>
        </p:txBody>
      </p:sp>
      <p:pic>
        <p:nvPicPr>
          <p:cNvPr id="378901" name="Picture 21" descr="Edittex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38" y="5029200"/>
            <a:ext cx="243998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3276600" y="3956050"/>
            <a:ext cx="769938" cy="904875"/>
            <a:chOff x="3265714" y="3761697"/>
            <a:chExt cx="769763" cy="904855"/>
          </a:xfrm>
        </p:grpSpPr>
        <p:sp>
          <p:nvSpPr>
            <p:cNvPr id="58386" name="Text Box 12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265714" y="4327998"/>
              <a:ext cx="76976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600" b="1">
                  <a:solidFill>
                    <a:srgbClr val="000000"/>
                  </a:solidFill>
                </a:rPr>
                <a:t>2n </a:t>
              </a:r>
              <a:r>
                <a:rPr lang="en-US" sz="1600" b="1">
                  <a:solidFill>
                    <a:srgbClr val="000000"/>
                  </a:solidFill>
                  <a:cs typeface="Times New Roman" charset="0"/>
                </a:rPr>
                <a:t>× 9</a:t>
              </a:r>
              <a:endParaRPr lang="en-US" sz="1600" b="1">
                <a:solidFill>
                  <a:srgbClr val="000000"/>
                </a:solidFill>
                <a:ea typeface="Times New Roman" charset="0"/>
                <a:cs typeface="Times New Roman" charset="0"/>
              </a:endParaRPr>
            </a:p>
          </p:txBody>
        </p:sp>
        <p:pic>
          <p:nvPicPr>
            <p:cNvPr id="58387" name="Picture 1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2249" y="3761697"/>
              <a:ext cx="707780" cy="603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6680200" y="3994150"/>
            <a:ext cx="550863" cy="882650"/>
            <a:chOff x="6724134" y="3832947"/>
            <a:chExt cx="550760" cy="881911"/>
          </a:xfrm>
        </p:grpSpPr>
        <p:sp>
          <p:nvSpPr>
            <p:cNvPr id="58384" name="Text Box 13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6857547" y="4376304"/>
              <a:ext cx="2984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600" b="1">
                  <a:solidFill>
                    <a:srgbClr val="000000"/>
                  </a:solidFill>
                  <a:cs typeface="Times New Roman" charset="0"/>
                </a:rPr>
                <a:t>9</a:t>
              </a:r>
              <a:endParaRPr lang="en-US" sz="1600" b="1">
                <a:solidFill>
                  <a:srgbClr val="000000"/>
                </a:solidFill>
                <a:ea typeface="Times New Roman" charset="0"/>
                <a:cs typeface="Times New Roman" charset="0"/>
              </a:endParaRPr>
            </a:p>
          </p:txBody>
        </p:sp>
        <p:pic>
          <p:nvPicPr>
            <p:cNvPr id="58385" name="Picture 2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4134" y="3832947"/>
              <a:ext cx="550760" cy="607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85731" name="Picture 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5413375"/>
            <a:ext cx="21748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5732" name="Picture 4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575" y="5791200"/>
            <a:ext cx="6826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7986713" y="4011613"/>
            <a:ext cx="449262" cy="831850"/>
            <a:chOff x="7975827" y="3839257"/>
            <a:chExt cx="448687" cy="832058"/>
          </a:xfrm>
        </p:grpSpPr>
        <p:sp>
          <p:nvSpPr>
            <p:cNvPr id="58382" name="Text Box 14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8001000" y="4332761"/>
              <a:ext cx="4235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600" b="1">
                  <a:solidFill>
                    <a:srgbClr val="000000"/>
                  </a:solidFill>
                  <a:cs typeface="Times New Roman" charset="0"/>
                </a:rPr>
                <a:t>2n</a:t>
              </a:r>
              <a:endParaRPr lang="en-US" sz="1600" b="1">
                <a:solidFill>
                  <a:srgbClr val="000000"/>
                </a:solidFill>
                <a:ea typeface="Times New Roman" charset="0"/>
                <a:cs typeface="Times New Roman" charset="0"/>
              </a:endParaRPr>
            </a:p>
          </p:txBody>
        </p:sp>
        <p:pic>
          <p:nvPicPr>
            <p:cNvPr id="58383" name="Picture 5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5827" y="3839257"/>
              <a:ext cx="415747" cy="5150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463" y="5472113"/>
            <a:ext cx="228600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463" y="5772150"/>
            <a:ext cx="219075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F48E-99F6-7F4D-B791-C6C14C59EF1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956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88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8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8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85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88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85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88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8" grpId="0" build="p" bldLvl="2"/>
      <p:bldP spid="378895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Linear Transforms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could we not solve for the </a:t>
            </a:r>
            <a:r>
              <a:rPr lang="en-US" dirty="0" err="1" smtClean="0"/>
              <a:t>homography</a:t>
            </a:r>
            <a:r>
              <a:rPr lang="en-US" dirty="0" smtClean="0"/>
              <a:t> in exactly the same way we did for the affine transform, </a:t>
            </a:r>
            <a:r>
              <a:rPr lang="en-US" dirty="0" err="1" smtClean="0"/>
              <a:t>ie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F48E-99F6-7F4D-B791-C6C14C59EF17}" type="slidenum">
              <a:rPr lang="en-US" smtClean="0"/>
              <a:t>42</a:t>
            </a:fld>
            <a:endParaRPr lang="en-US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512" y="3350856"/>
            <a:ext cx="5600700" cy="106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4464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 from Sameer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For an </a:t>
            </a:r>
            <a:r>
              <a:rPr lang="en-US" sz="2400" dirty="0" smtClean="0">
                <a:solidFill>
                  <a:srgbClr val="C00000"/>
                </a:solidFill>
              </a:rPr>
              <a:t>affine transform</a:t>
            </a:r>
            <a:r>
              <a:rPr lang="en-US" sz="2400" dirty="0" smtClean="0"/>
              <a:t>, we have equations of the form </a:t>
            </a:r>
            <a:r>
              <a:rPr lang="en-US" sz="2400" dirty="0" err="1" smtClean="0"/>
              <a:t>Ax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+ b = </a:t>
            </a:r>
            <a:r>
              <a:rPr lang="en-US" sz="2400" dirty="0" err="1" smtClean="0"/>
              <a:t>y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, solvable by linear regression.  </a:t>
            </a:r>
          </a:p>
          <a:p>
            <a:r>
              <a:rPr lang="en-US" sz="2400" dirty="0" smtClean="0"/>
              <a:t>For the </a:t>
            </a:r>
            <a:r>
              <a:rPr lang="en-US" sz="2400" dirty="0" err="1" smtClean="0">
                <a:solidFill>
                  <a:srgbClr val="C00000"/>
                </a:solidFill>
              </a:rPr>
              <a:t>homography</a:t>
            </a:r>
            <a:r>
              <a:rPr lang="en-US" sz="2400" dirty="0" smtClean="0"/>
              <a:t>, the equation is of the form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  <a:r>
              <a:rPr lang="en-US" sz="2400" dirty="0" err="1" smtClean="0"/>
              <a:t>Hx̃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     ̴    </a:t>
            </a:r>
            <a:r>
              <a:rPr lang="en-US" sz="2400" dirty="0" err="1" smtClean="0"/>
              <a:t>ỹ</a:t>
            </a:r>
            <a:r>
              <a:rPr lang="en-US" sz="2400" baseline="-25000" dirty="0" err="1" smtClean="0"/>
              <a:t>i</a:t>
            </a:r>
            <a:r>
              <a:rPr lang="en-US" sz="2400" baseline="-25000" dirty="0" smtClean="0"/>
              <a:t>     </a:t>
            </a:r>
            <a:r>
              <a:rPr lang="en-US" sz="2400" dirty="0" smtClean="0"/>
              <a:t>  (homogeneous coordinates)</a:t>
            </a:r>
          </a:p>
          <a:p>
            <a:pPr marL="0" indent="0">
              <a:buNone/>
            </a:pPr>
            <a:r>
              <a:rPr lang="en-US" sz="2400" dirty="0" smtClean="0"/>
              <a:t>and the   ̴ means it holds only up to scale. The affine solution does not hold.</a:t>
            </a:r>
          </a:p>
          <a:p>
            <a:r>
              <a:rPr lang="en-US" sz="2400" dirty="0" smtClean="0"/>
              <a:t>To get rid of the scale ambiguity, we can break up the H into 3 row vectors and divide out the third coordinate to make it 1.</a:t>
            </a:r>
          </a:p>
          <a:p>
            <a:pPr marL="0" indent="0">
              <a:buNone/>
            </a:pPr>
            <a:r>
              <a:rPr lang="en-US" sz="2400" dirty="0" smtClean="0"/>
              <a:t>      </a:t>
            </a:r>
          </a:p>
          <a:p>
            <a:pPr marL="0" indent="0">
              <a:buNone/>
            </a:pPr>
            <a:r>
              <a:rPr lang="en-US" sz="2400" dirty="0" smtClean="0"/>
              <a:t>     [h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’ </a:t>
            </a:r>
            <a:r>
              <a:rPr lang="en-US" sz="2400" dirty="0" err="1" smtClean="0"/>
              <a:t>x̃</a:t>
            </a:r>
            <a:r>
              <a:rPr lang="en-US" sz="2400" baseline="-25000" dirty="0" err="1" smtClean="0"/>
              <a:t>i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 / h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’ </a:t>
            </a:r>
            <a:r>
              <a:rPr lang="en-US" sz="2400" dirty="0" err="1" smtClean="0"/>
              <a:t>x̃</a:t>
            </a:r>
            <a:r>
              <a:rPr lang="en-US" sz="2400" baseline="-25000" dirty="0" err="1" smtClean="0"/>
              <a:t>i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 , h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’ </a:t>
            </a:r>
            <a:r>
              <a:rPr lang="en-US" sz="2400" dirty="0" err="1" smtClean="0"/>
              <a:t>x̃</a:t>
            </a:r>
            <a:r>
              <a:rPr lang="en-US" sz="2400" baseline="-25000" dirty="0" err="1" smtClean="0"/>
              <a:t>i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 / h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’ </a:t>
            </a:r>
            <a:r>
              <a:rPr lang="en-US" sz="2400" dirty="0" err="1" smtClean="0"/>
              <a:t>x̃</a:t>
            </a:r>
            <a:r>
              <a:rPr lang="en-US" sz="2400" baseline="-25000" dirty="0" err="1" smtClean="0"/>
              <a:t>i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] = [y</a:t>
            </a:r>
            <a:r>
              <a:rPr lang="en-US" sz="2400" baseline="-25000" dirty="0" smtClean="0"/>
              <a:t>i1</a:t>
            </a:r>
            <a:r>
              <a:rPr lang="en-US" sz="2400" dirty="0" smtClean="0"/>
              <a:t>, y</a:t>
            </a:r>
            <a:r>
              <a:rPr lang="en-US" sz="2400" baseline="-25000" dirty="0" smtClean="0"/>
              <a:t>i2</a:t>
            </a:r>
            <a:r>
              <a:rPr lang="en-US" sz="2400" dirty="0" smtClean="0"/>
              <a:t>]  for each </a:t>
            </a:r>
            <a:r>
              <a:rPr lang="en-US" sz="2400" dirty="0" err="1" smtClean="0"/>
              <a:t>i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F48E-99F6-7F4D-B791-C6C14C59EF1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1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Expanding these out leads to (for each </a:t>
            </a:r>
            <a:r>
              <a:rPr lang="en-US" sz="2400" dirty="0" err="1" smtClean="0"/>
              <a:t>i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 smtClean="0"/>
              <a:t>      h</a:t>
            </a:r>
            <a:r>
              <a:rPr lang="en-US" sz="2400" baseline="-25000" dirty="0" smtClean="0"/>
              <a:t>1</a:t>
            </a:r>
            <a:r>
              <a:rPr lang="en-US" sz="2400" dirty="0"/>
              <a:t>’ </a:t>
            </a:r>
            <a:r>
              <a:rPr lang="en-US" sz="2400" dirty="0" err="1"/>
              <a:t>x̃</a:t>
            </a:r>
            <a:r>
              <a:rPr lang="en-US" sz="2400" baseline="-25000" dirty="0" err="1"/>
              <a:t>i</a:t>
            </a:r>
            <a:r>
              <a:rPr lang="en-US" sz="2400" baseline="-25000" dirty="0"/>
              <a:t> </a:t>
            </a:r>
            <a:r>
              <a:rPr lang="en-US" sz="2400" dirty="0"/>
              <a:t> </a:t>
            </a:r>
            <a:r>
              <a:rPr lang="en-US" sz="2400" dirty="0" smtClean="0"/>
              <a:t>- y</a:t>
            </a:r>
            <a:r>
              <a:rPr lang="en-US" sz="2400" baseline="-25000" dirty="0" smtClean="0"/>
              <a:t>i1</a:t>
            </a:r>
            <a:r>
              <a:rPr lang="en-US" sz="2400" dirty="0" smtClean="0"/>
              <a:t> h</a:t>
            </a:r>
            <a:r>
              <a:rPr lang="en-US" sz="2400" baseline="-25000" dirty="0" smtClean="0"/>
              <a:t>3</a:t>
            </a:r>
            <a:r>
              <a:rPr lang="en-US" sz="2400" dirty="0"/>
              <a:t>’ </a:t>
            </a:r>
            <a:r>
              <a:rPr lang="en-US" sz="2400" dirty="0" err="1"/>
              <a:t>x̃</a:t>
            </a:r>
            <a:r>
              <a:rPr lang="en-US" sz="2400" baseline="-25000" dirty="0" err="1"/>
              <a:t>i</a:t>
            </a:r>
            <a:r>
              <a:rPr lang="en-US" sz="2400" baseline="-25000" dirty="0"/>
              <a:t> 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= 0</a:t>
            </a:r>
          </a:p>
          <a:p>
            <a:pPr marL="0" indent="0">
              <a:buNone/>
            </a:pPr>
            <a:r>
              <a:rPr lang="en-US" sz="2400" dirty="0" smtClean="0"/>
              <a:t>      h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’ </a:t>
            </a:r>
            <a:r>
              <a:rPr lang="en-US" sz="2400" dirty="0" err="1"/>
              <a:t>x̃</a:t>
            </a:r>
            <a:r>
              <a:rPr lang="en-US" sz="2400" baseline="-25000" dirty="0" err="1"/>
              <a:t>i</a:t>
            </a:r>
            <a:r>
              <a:rPr lang="en-US" sz="2400" baseline="-25000" dirty="0"/>
              <a:t> </a:t>
            </a:r>
            <a:r>
              <a:rPr lang="en-US" sz="2400" dirty="0"/>
              <a:t> - </a:t>
            </a:r>
            <a:r>
              <a:rPr lang="en-US" sz="2400" dirty="0" smtClean="0"/>
              <a:t>y</a:t>
            </a:r>
            <a:r>
              <a:rPr lang="en-US" sz="2400" baseline="-25000" dirty="0" smtClean="0"/>
              <a:t>i2</a:t>
            </a:r>
            <a:r>
              <a:rPr lang="en-US" sz="2400" dirty="0" smtClean="0"/>
              <a:t> h</a:t>
            </a:r>
            <a:r>
              <a:rPr lang="en-US" sz="2400" baseline="-25000" dirty="0" smtClean="0"/>
              <a:t>3</a:t>
            </a:r>
            <a:r>
              <a:rPr lang="en-US" sz="2400" dirty="0"/>
              <a:t>’ </a:t>
            </a:r>
            <a:r>
              <a:rPr lang="en-US" sz="2400" dirty="0" err="1"/>
              <a:t>x̃</a:t>
            </a:r>
            <a:r>
              <a:rPr lang="en-US" sz="2400" baseline="-25000" dirty="0" err="1"/>
              <a:t>i</a:t>
            </a:r>
            <a:r>
              <a:rPr lang="en-US" sz="2400" baseline="-25000" dirty="0"/>
              <a:t>  </a:t>
            </a:r>
            <a:r>
              <a:rPr lang="en-US" sz="2400" dirty="0"/>
              <a:t>= </a:t>
            </a:r>
            <a:r>
              <a:rPr lang="en-US" sz="2400" dirty="0" smtClean="0"/>
              <a:t>0</a:t>
            </a:r>
          </a:p>
          <a:p>
            <a:pPr marL="0" indent="0">
              <a:buNone/>
            </a:pPr>
            <a:r>
              <a:rPr lang="en-US" sz="2400" dirty="0" smtClean="0"/>
              <a:t>a system with no constant terms.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The resultant system to be solved is of the form A h = 0 </a:t>
            </a:r>
          </a:p>
          <a:p>
            <a:endParaRPr lang="en-US" sz="2400" dirty="0" smtClean="0"/>
          </a:p>
          <a:p>
            <a:r>
              <a:rPr lang="en-US" sz="2400" dirty="0" smtClean="0"/>
              <a:t>Then this is solved with the eigenvector approach.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F48E-99F6-7F4D-B791-C6C14C59EF1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63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A087-A1D5-4092-B503-5A42F8C78E21}" type="slidenum">
              <a:rPr lang="en-US"/>
              <a:pPr/>
              <a:t>45</a:t>
            </a:fld>
            <a:endParaRPr lang="en-US"/>
          </a:p>
        </p:txBody>
      </p:sp>
      <p:sp>
        <p:nvSpPr>
          <p:cNvPr id="46285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Matching features</a:t>
            </a:r>
          </a:p>
        </p:txBody>
      </p:sp>
      <p:pic>
        <p:nvPicPr>
          <p:cNvPr id="462851" name="Picture 3"/>
          <p:cNvPicPr>
            <a:picLocks noGrp="1" noChangeAspect="1" noChangeArrowheads="1"/>
          </p:cNvPicPr>
          <p:nvPr>
            <p:ph type="body" idx="1"/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14450" y="1752600"/>
            <a:ext cx="6515100" cy="4343400"/>
          </a:xfrm>
          <a:noFill/>
          <a:ln/>
        </p:spPr>
      </p:pic>
      <p:sp>
        <p:nvSpPr>
          <p:cNvPr id="462852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V="1">
            <a:off x="3886200" y="3657600"/>
            <a:ext cx="1600200" cy="762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2853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4114800" y="2895600"/>
            <a:ext cx="1676400" cy="762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2854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V="1">
            <a:off x="4114800" y="2057400"/>
            <a:ext cx="1676400" cy="762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2855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V="1">
            <a:off x="3657600" y="2438400"/>
            <a:ext cx="1676400" cy="762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2856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 flipV="1">
            <a:off x="3657600" y="3352800"/>
            <a:ext cx="1676400" cy="762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2857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2971800" y="2895600"/>
            <a:ext cx="2971800" cy="762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2858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2971800" y="1981200"/>
            <a:ext cx="3581400" cy="2286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2859" name="Text Box 1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524000" y="5410200"/>
            <a:ext cx="6019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What do we do about the “bad” matches?</a:t>
            </a:r>
          </a:p>
        </p:txBody>
      </p:sp>
    </p:spTree>
    <p:extLst>
      <p:ext uri="{BB962C8B-B14F-4D97-AF65-F5344CB8AC3E}">
        <p14:creationId xmlns:p14="http://schemas.microsoft.com/office/powerpoint/2010/main" val="33954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2" grpId="0" animBg="1"/>
      <p:bldP spid="462853" grpId="0" animBg="1"/>
      <p:bldP spid="462854" grpId="0" animBg="1"/>
      <p:bldP spid="462855" grpId="0" animBg="1"/>
      <p:bldP spid="462856" grpId="0" animBg="1"/>
      <p:bldP spid="462857" grpId="0" animBg="1"/>
      <p:bldP spid="462858" grpId="0" animBg="1"/>
      <p:bldP spid="46285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961E-3282-46CD-9769-30F74A5DB076}" type="slidenum">
              <a:rPr lang="en-US"/>
              <a:pPr/>
              <a:t>46</a:t>
            </a:fld>
            <a:endParaRPr lang="en-US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u="sng"/>
              <a:t>RA</a:t>
            </a:r>
            <a:r>
              <a:rPr lang="en-US"/>
              <a:t>ndom </a:t>
            </a:r>
            <a:r>
              <a:rPr lang="en-US" u="sng"/>
              <a:t>SA</a:t>
            </a:r>
            <a:r>
              <a:rPr lang="en-US"/>
              <a:t>mple </a:t>
            </a:r>
            <a:r>
              <a:rPr lang="en-US" u="sng"/>
              <a:t>C</a:t>
            </a:r>
            <a:r>
              <a:rPr lang="en-US"/>
              <a:t>onsensus</a:t>
            </a:r>
          </a:p>
        </p:txBody>
      </p:sp>
      <p:pic>
        <p:nvPicPr>
          <p:cNvPr id="463875" name="Picture 3"/>
          <p:cNvPicPr>
            <a:picLocks noGrp="1" noChangeAspect="1" noChangeArrowheads="1"/>
          </p:cNvPicPr>
          <p:nvPr>
            <p:ph type="body" idx="1"/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14450" y="1752600"/>
            <a:ext cx="6515100" cy="4343400"/>
          </a:xfrm>
          <a:noFill/>
          <a:ln/>
        </p:spPr>
      </p:pic>
      <p:sp>
        <p:nvSpPr>
          <p:cNvPr id="463876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V="1">
            <a:off x="3886200" y="3657600"/>
            <a:ext cx="1600200" cy="76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3877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4114800" y="2895600"/>
            <a:ext cx="1676400" cy="76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3878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V="1">
            <a:off x="4114800" y="2057400"/>
            <a:ext cx="1676400" cy="76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3879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V="1">
            <a:off x="3657600" y="2438400"/>
            <a:ext cx="1676400" cy="76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3880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 flipV="1">
            <a:off x="3657600" y="3352800"/>
            <a:ext cx="1676400" cy="76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3881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2971800" y="2895600"/>
            <a:ext cx="2971800" cy="76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3882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2971800" y="1981200"/>
            <a:ext cx="35814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3883" name="Text Box 1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524000" y="5410200"/>
            <a:ext cx="6019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Select </a:t>
            </a:r>
            <a:r>
              <a:rPr lang="en-US" i="1"/>
              <a:t>one</a:t>
            </a:r>
            <a:r>
              <a:rPr lang="en-US"/>
              <a:t> match, count </a:t>
            </a:r>
            <a:r>
              <a:rPr lang="en-US" i="1"/>
              <a:t>inliers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6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4638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638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4638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4638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4638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46387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4638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4638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4638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4638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4638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4638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7EF3-4BAC-4363-B120-9F5226327BEF}" type="slidenum">
              <a:rPr lang="en-US"/>
              <a:pPr/>
              <a:t>47</a:t>
            </a:fld>
            <a:endParaRPr lang="en-US"/>
          </a:p>
        </p:txBody>
      </p:sp>
      <p:sp>
        <p:nvSpPr>
          <p:cNvPr id="4648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u="sng"/>
              <a:t>RA</a:t>
            </a:r>
            <a:r>
              <a:rPr lang="en-US"/>
              <a:t>ndom </a:t>
            </a:r>
            <a:r>
              <a:rPr lang="en-US" u="sng"/>
              <a:t>SA</a:t>
            </a:r>
            <a:r>
              <a:rPr lang="en-US"/>
              <a:t>mple </a:t>
            </a:r>
            <a:r>
              <a:rPr lang="en-US" u="sng"/>
              <a:t>C</a:t>
            </a:r>
            <a:r>
              <a:rPr lang="en-US"/>
              <a:t>onsensus</a:t>
            </a:r>
          </a:p>
        </p:txBody>
      </p:sp>
      <p:pic>
        <p:nvPicPr>
          <p:cNvPr id="464899" name="Picture 3"/>
          <p:cNvPicPr>
            <a:picLocks noGrp="1" noChangeAspect="1" noChangeArrowheads="1"/>
          </p:cNvPicPr>
          <p:nvPr>
            <p:ph type="body" idx="1"/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14450" y="1752600"/>
            <a:ext cx="6515100" cy="4343400"/>
          </a:xfrm>
          <a:noFill/>
          <a:ln/>
        </p:spPr>
      </p:pic>
      <p:sp>
        <p:nvSpPr>
          <p:cNvPr id="464900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V="1">
            <a:off x="3886200" y="3657600"/>
            <a:ext cx="1600200" cy="76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4901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4114800" y="2895600"/>
            <a:ext cx="1676400" cy="76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4902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V="1">
            <a:off x="4114800" y="2057400"/>
            <a:ext cx="1676400" cy="76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4903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V="1">
            <a:off x="3657600" y="2438400"/>
            <a:ext cx="1676400" cy="76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4904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 flipV="1">
            <a:off x="3657600" y="3352800"/>
            <a:ext cx="1676400" cy="76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4905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2971800" y="2895600"/>
            <a:ext cx="2971800" cy="76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4906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2971800" y="1981200"/>
            <a:ext cx="35814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4907" name="Text Box 1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524000" y="5410200"/>
            <a:ext cx="6019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Select </a:t>
            </a:r>
            <a:r>
              <a:rPr lang="en-US" i="1"/>
              <a:t>one</a:t>
            </a:r>
            <a:r>
              <a:rPr lang="en-US"/>
              <a:t> match, count </a:t>
            </a:r>
            <a:r>
              <a:rPr lang="en-US" i="1"/>
              <a:t>inliers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06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649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6490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46490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46490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4649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4649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4649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4649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4649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4649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4649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4649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4649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46490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597D6-659B-4C67-B5EE-B4D77088245C}" type="slidenum">
              <a:rPr lang="en-US"/>
              <a:pPr/>
              <a:t>48</a:t>
            </a:fld>
            <a:endParaRPr lang="en-US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Least squares </a:t>
            </a:r>
            <a:r>
              <a:rPr lang="en-US" dirty="0" smtClean="0"/>
              <a:t>fit (from inliers)</a:t>
            </a:r>
            <a:endParaRPr lang="en-US" dirty="0"/>
          </a:p>
        </p:txBody>
      </p:sp>
      <p:pic>
        <p:nvPicPr>
          <p:cNvPr id="465923" name="Picture 3"/>
          <p:cNvPicPr>
            <a:picLocks noGrp="1" noChangeAspect="1" noChangeArrowheads="1"/>
          </p:cNvPicPr>
          <p:nvPr>
            <p:ph type="body" idx="1"/>
            <p:custDataLst>
              <p:tags r:id="rId2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14450" y="1752600"/>
            <a:ext cx="6515100" cy="4343400"/>
          </a:xfrm>
          <a:noFill/>
          <a:ln/>
        </p:spPr>
      </p:pic>
      <p:sp>
        <p:nvSpPr>
          <p:cNvPr id="465924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V="1">
            <a:off x="3886200" y="3657600"/>
            <a:ext cx="1600200" cy="762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5925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2971800" y="2895600"/>
            <a:ext cx="2971800" cy="762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5926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2971800" y="1981200"/>
            <a:ext cx="3581400" cy="2286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5927" name="Text 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524000" y="5410200"/>
            <a:ext cx="6019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Find “average” translation vector</a:t>
            </a:r>
          </a:p>
        </p:txBody>
      </p:sp>
      <p:sp>
        <p:nvSpPr>
          <p:cNvPr id="465928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 flipV="1">
            <a:off x="4114800" y="2895600"/>
            <a:ext cx="1676400" cy="762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5929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flipV="1">
            <a:off x="4114800" y="2057400"/>
            <a:ext cx="1676400" cy="762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5930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V="1">
            <a:off x="3657600" y="2438400"/>
            <a:ext cx="1676400" cy="762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5931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V="1">
            <a:off x="3657600" y="3352800"/>
            <a:ext cx="1676400" cy="762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5932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 flipV="1">
            <a:off x="3810000" y="3124200"/>
            <a:ext cx="1676400" cy="7620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6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3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2" name="Picture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143000"/>
            <a:ext cx="2133600" cy="284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3" name="Picture 3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143000"/>
            <a:ext cx="211455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F48E-99F6-7F4D-B791-C6C14C59EF17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9618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22222E-6 L 0.21614 -0.001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14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99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2745" y="111607"/>
            <a:ext cx="8229600" cy="1143000"/>
          </a:xfrm>
          <a:ln/>
        </p:spPr>
        <p:txBody>
          <a:bodyPr rIns="132080">
            <a:no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sz="2800" dirty="0" smtClean="0"/>
              <a:t>2. Compute transformation between images</a:t>
            </a:r>
            <a:endParaRPr lang="en-US" sz="28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rIns="132080">
            <a:normAutofit/>
          </a:bodyPr>
          <a:lstStyle/>
          <a:p>
            <a:pPr marL="382588" indent="-342900"/>
            <a:r>
              <a:rPr lang="en-US" sz="2400" dirty="0" smtClean="0"/>
              <a:t>Extract interest points</a:t>
            </a:r>
          </a:p>
          <a:p>
            <a:pPr marL="382588" indent="-342900"/>
            <a:r>
              <a:rPr lang="en-US" sz="2400" dirty="0" smtClean="0"/>
              <a:t>Find Matches</a:t>
            </a:r>
          </a:p>
          <a:p>
            <a:pPr marL="382588" indent="-342900"/>
            <a:r>
              <a:rPr lang="en-US" sz="2400" dirty="0" smtClean="0"/>
              <a:t>Compute transformation</a:t>
            </a:r>
            <a:endParaRPr lang="en-US" sz="2400" dirty="0"/>
          </a:p>
        </p:txBody>
      </p:sp>
      <p:pic>
        <p:nvPicPr>
          <p:cNvPr id="12" name="Picture 20" descr="small-P10100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652" y="3246821"/>
            <a:ext cx="2472519" cy="3289881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1" descr="small-P10100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615" y="3246821"/>
            <a:ext cx="2459315" cy="3272312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3556000" y="4957379"/>
            <a:ext cx="245241" cy="218966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626538" y="5066862"/>
            <a:ext cx="245241" cy="218966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02607" y="5416331"/>
            <a:ext cx="245241" cy="218966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7" name="Oval 16"/>
          <p:cNvSpPr/>
          <p:nvPr/>
        </p:nvSpPr>
        <p:spPr>
          <a:xfrm>
            <a:off x="3764454" y="5774066"/>
            <a:ext cx="245241" cy="352097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8" name="Oval 17"/>
          <p:cNvSpPr/>
          <p:nvPr/>
        </p:nvSpPr>
        <p:spPr>
          <a:xfrm>
            <a:off x="3025227" y="3622949"/>
            <a:ext cx="346842" cy="352097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9" name="Oval 18"/>
          <p:cNvSpPr/>
          <p:nvPr/>
        </p:nvSpPr>
        <p:spPr>
          <a:xfrm>
            <a:off x="2259723" y="4610258"/>
            <a:ext cx="275021" cy="279188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0" name="Oval 19"/>
          <p:cNvSpPr/>
          <p:nvPr/>
        </p:nvSpPr>
        <p:spPr>
          <a:xfrm>
            <a:off x="2088053" y="4957379"/>
            <a:ext cx="275021" cy="279188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1" name="Oval 20"/>
          <p:cNvSpPr/>
          <p:nvPr/>
        </p:nvSpPr>
        <p:spPr>
          <a:xfrm>
            <a:off x="1965430" y="5764219"/>
            <a:ext cx="173421" cy="176049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2" name="Oval 21"/>
          <p:cNvSpPr/>
          <p:nvPr/>
        </p:nvSpPr>
        <p:spPr>
          <a:xfrm>
            <a:off x="2117830" y="5808448"/>
            <a:ext cx="173421" cy="176049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3" name="Oval 22"/>
          <p:cNvSpPr/>
          <p:nvPr/>
        </p:nvSpPr>
        <p:spPr>
          <a:xfrm>
            <a:off x="2392856" y="5846981"/>
            <a:ext cx="173421" cy="176049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4" name="Oval 23"/>
          <p:cNvSpPr/>
          <p:nvPr/>
        </p:nvSpPr>
        <p:spPr>
          <a:xfrm>
            <a:off x="2580292" y="6060694"/>
            <a:ext cx="173421" cy="176049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5" name="Oval 24"/>
          <p:cNvSpPr/>
          <p:nvPr/>
        </p:nvSpPr>
        <p:spPr>
          <a:xfrm>
            <a:off x="3285358" y="6213094"/>
            <a:ext cx="173421" cy="176049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" name="Oval 25"/>
          <p:cNvSpPr/>
          <p:nvPr/>
        </p:nvSpPr>
        <p:spPr>
          <a:xfrm>
            <a:off x="3662854" y="6301118"/>
            <a:ext cx="173421" cy="176049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" name="Oval 26"/>
          <p:cNvSpPr/>
          <p:nvPr/>
        </p:nvSpPr>
        <p:spPr>
          <a:xfrm>
            <a:off x="1521410" y="5823476"/>
            <a:ext cx="444020" cy="450749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Oval 27"/>
          <p:cNvSpPr/>
          <p:nvPr/>
        </p:nvSpPr>
        <p:spPr>
          <a:xfrm>
            <a:off x="1512652" y="3545923"/>
            <a:ext cx="444020" cy="450749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9" name="Oval 28"/>
          <p:cNvSpPr/>
          <p:nvPr/>
        </p:nvSpPr>
        <p:spPr>
          <a:xfrm>
            <a:off x="2026321" y="3719949"/>
            <a:ext cx="336753" cy="27672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0" name="Oval 29"/>
          <p:cNvSpPr/>
          <p:nvPr/>
        </p:nvSpPr>
        <p:spPr>
          <a:xfrm>
            <a:off x="3458779" y="3645664"/>
            <a:ext cx="336753" cy="27672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8" name="Oval 47"/>
          <p:cNvSpPr/>
          <p:nvPr/>
        </p:nvSpPr>
        <p:spPr>
          <a:xfrm>
            <a:off x="7052053" y="4613490"/>
            <a:ext cx="245241" cy="218966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741122" y="6343498"/>
            <a:ext cx="245241" cy="218966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1" name="Oval 50"/>
          <p:cNvSpPr/>
          <p:nvPr/>
        </p:nvSpPr>
        <p:spPr>
          <a:xfrm>
            <a:off x="6032163" y="3645664"/>
            <a:ext cx="346842" cy="352097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2" name="Oval 51"/>
          <p:cNvSpPr/>
          <p:nvPr/>
        </p:nvSpPr>
        <p:spPr>
          <a:xfrm>
            <a:off x="7237343" y="4032797"/>
            <a:ext cx="275021" cy="279188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3" name="Oval 52"/>
          <p:cNvSpPr/>
          <p:nvPr/>
        </p:nvSpPr>
        <p:spPr>
          <a:xfrm>
            <a:off x="6962322" y="5091446"/>
            <a:ext cx="275021" cy="279188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4" name="Oval 53"/>
          <p:cNvSpPr/>
          <p:nvPr/>
        </p:nvSpPr>
        <p:spPr>
          <a:xfrm>
            <a:off x="5732125" y="6098176"/>
            <a:ext cx="173421" cy="176049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5" name="Oval 54"/>
          <p:cNvSpPr/>
          <p:nvPr/>
        </p:nvSpPr>
        <p:spPr>
          <a:xfrm>
            <a:off x="6086855" y="6276932"/>
            <a:ext cx="173421" cy="176049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6" name="Oval 55"/>
          <p:cNvSpPr/>
          <p:nvPr/>
        </p:nvSpPr>
        <p:spPr>
          <a:xfrm>
            <a:off x="5992362" y="5737941"/>
            <a:ext cx="216563" cy="219845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6173566" y="6055167"/>
            <a:ext cx="173421" cy="176049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5278016" y="6307841"/>
            <a:ext cx="173421" cy="176049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7256128" y="6295591"/>
            <a:ext cx="173421" cy="176049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114684" y="3916860"/>
            <a:ext cx="336753" cy="27672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6812521" y="3507302"/>
            <a:ext cx="336753" cy="27672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14" name="Straight Arrow Connector 13"/>
          <p:cNvCxnSpPr>
            <a:stCxn id="2" idx="6"/>
            <a:endCxn id="15" idx="2"/>
          </p:cNvCxnSpPr>
          <p:nvPr/>
        </p:nvCxnSpPr>
        <p:spPr>
          <a:xfrm>
            <a:off x="3801241" y="5066862"/>
            <a:ext cx="1825297" cy="109483"/>
          </a:xfrm>
          <a:prstGeom prst="straightConnector1">
            <a:avLst/>
          </a:prstGeom>
          <a:ln w="38100" cmpd="sng">
            <a:solidFill>
              <a:srgbClr val="008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56" idx="2"/>
          </p:cNvCxnSpPr>
          <p:nvPr/>
        </p:nvCxnSpPr>
        <p:spPr>
          <a:xfrm>
            <a:off x="3147848" y="5525814"/>
            <a:ext cx="2844514" cy="322050"/>
          </a:xfrm>
          <a:prstGeom prst="straightConnector1">
            <a:avLst/>
          </a:prstGeom>
          <a:ln w="38100" cmpd="sng">
            <a:solidFill>
              <a:srgbClr val="008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9" idx="6"/>
            <a:endCxn id="52" idx="2"/>
          </p:cNvCxnSpPr>
          <p:nvPr/>
        </p:nvCxnSpPr>
        <p:spPr>
          <a:xfrm>
            <a:off x="3985171" y="3922492"/>
            <a:ext cx="3252172" cy="249899"/>
          </a:xfrm>
          <a:prstGeom prst="straightConnector1">
            <a:avLst/>
          </a:prstGeom>
          <a:ln w="38100" cmpd="sng">
            <a:solidFill>
              <a:srgbClr val="008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3710150" y="3782898"/>
            <a:ext cx="275021" cy="279188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2" name="Oval 71"/>
          <p:cNvSpPr/>
          <p:nvPr/>
        </p:nvSpPr>
        <p:spPr>
          <a:xfrm>
            <a:off x="3025227" y="5737941"/>
            <a:ext cx="173421" cy="176049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73" name="Straight Arrow Connector 72"/>
          <p:cNvCxnSpPr>
            <a:stCxn id="72" idx="6"/>
            <a:endCxn id="57" idx="2"/>
          </p:cNvCxnSpPr>
          <p:nvPr/>
        </p:nvCxnSpPr>
        <p:spPr>
          <a:xfrm>
            <a:off x="3198648" y="5825966"/>
            <a:ext cx="2974918" cy="317226"/>
          </a:xfrm>
          <a:prstGeom prst="straightConnector1">
            <a:avLst/>
          </a:prstGeom>
          <a:ln w="38100" cmpd="sng">
            <a:solidFill>
              <a:srgbClr val="008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000936" y="2364818"/>
            <a:ext cx="46420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?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F48E-99F6-7F4D-B791-C6C14C59EF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2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48" grpId="0" animBg="1"/>
      <p:bldP spid="49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2" grpId="0" animBg="1"/>
      <p:bldP spid="63" grpId="0" animBg="1"/>
      <p:bldP spid="69" grpId="0" animBg="1"/>
      <p:bldP spid="72" grpId="0" animBg="1"/>
      <p:bldP spid="7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RANSAC for estimating homography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RANSAC loop: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four feature pairs (at random)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Compute homography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 smtClean="0"/>
              <a:t> (exact)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Compute inliers where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||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´,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p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|| &lt; 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ε</a:t>
            </a:r>
          </a:p>
          <a:p>
            <a:r>
              <a:rPr lang="en-US" dirty="0" smtClean="0"/>
              <a:t>Keep largest set of inliers</a:t>
            </a:r>
          </a:p>
          <a:p>
            <a:r>
              <a:rPr lang="en-US" dirty="0" smtClean="0"/>
              <a:t>Re-compute least-squares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 smtClean="0"/>
              <a:t> estimate using all of the inliers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8E9B-DFBF-4063-B602-DA87C37BB63F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413930" y="2434856"/>
            <a:ext cx="213391" cy="1477925"/>
          </a:xfrm>
          <a:custGeom>
            <a:avLst/>
            <a:gdLst>
              <a:gd name="connsiteX0" fmla="*/ 138963 w 213391"/>
              <a:gd name="connsiteY0" fmla="*/ 1477925 h 1477925"/>
              <a:gd name="connsiteX1" fmla="*/ 75168 w 213391"/>
              <a:gd name="connsiteY1" fmla="*/ 1297172 h 1477925"/>
              <a:gd name="connsiteX2" fmla="*/ 64535 w 213391"/>
              <a:gd name="connsiteY2" fmla="*/ 1233377 h 1477925"/>
              <a:gd name="connsiteX3" fmla="*/ 11372 w 213391"/>
              <a:gd name="connsiteY3" fmla="*/ 839972 h 1477925"/>
              <a:gd name="connsiteX4" fmla="*/ 740 w 213391"/>
              <a:gd name="connsiteY4" fmla="*/ 616688 h 1477925"/>
              <a:gd name="connsiteX5" fmla="*/ 85800 w 213391"/>
              <a:gd name="connsiteY5" fmla="*/ 265814 h 1477925"/>
              <a:gd name="connsiteX6" fmla="*/ 149596 w 213391"/>
              <a:gd name="connsiteY6" fmla="*/ 116958 h 1477925"/>
              <a:gd name="connsiteX7" fmla="*/ 192126 w 213391"/>
              <a:gd name="connsiteY7" fmla="*/ 31897 h 1477925"/>
              <a:gd name="connsiteX8" fmla="*/ 213391 w 213391"/>
              <a:gd name="connsiteY8" fmla="*/ 0 h 1477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391" h="1477925">
                <a:moveTo>
                  <a:pt x="138963" y="1477925"/>
                </a:moveTo>
                <a:cubicBezTo>
                  <a:pt x="117698" y="1417674"/>
                  <a:pt x="93771" y="1358297"/>
                  <a:pt x="75168" y="1297172"/>
                </a:cubicBezTo>
                <a:cubicBezTo>
                  <a:pt x="68891" y="1276548"/>
                  <a:pt x="67813" y="1254685"/>
                  <a:pt x="64535" y="1233377"/>
                </a:cubicBezTo>
                <a:cubicBezTo>
                  <a:pt x="27047" y="989708"/>
                  <a:pt x="38126" y="1067384"/>
                  <a:pt x="11372" y="839972"/>
                </a:cubicBezTo>
                <a:cubicBezTo>
                  <a:pt x="7828" y="765544"/>
                  <a:pt x="-2890" y="691112"/>
                  <a:pt x="740" y="616688"/>
                </a:cubicBezTo>
                <a:cubicBezTo>
                  <a:pt x="8971" y="447942"/>
                  <a:pt x="28248" y="407076"/>
                  <a:pt x="85800" y="265814"/>
                </a:cubicBezTo>
                <a:cubicBezTo>
                  <a:pt x="106168" y="215820"/>
                  <a:pt x="127257" y="166103"/>
                  <a:pt x="149596" y="116958"/>
                </a:cubicBezTo>
                <a:cubicBezTo>
                  <a:pt x="162714" y="88099"/>
                  <a:pt x="176946" y="59727"/>
                  <a:pt x="192126" y="31897"/>
                </a:cubicBezTo>
                <a:cubicBezTo>
                  <a:pt x="198245" y="20679"/>
                  <a:pt x="213391" y="0"/>
                  <a:pt x="213391" y="0"/>
                </a:cubicBez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Arc 9"/>
          <p:cNvSpPr/>
          <p:nvPr/>
        </p:nvSpPr>
        <p:spPr bwMode="auto">
          <a:xfrm rot="14076353">
            <a:off x="297758" y="2575458"/>
            <a:ext cx="1447800" cy="1066800"/>
          </a:xfrm>
          <a:prstGeom prst="arc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28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1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9600F-EDA6-4A28-A348-6746E4D9EE3E}" type="slidenum">
              <a:rPr lang="en-US"/>
              <a:pPr/>
              <a:t>51</a:t>
            </a:fld>
            <a:endParaRPr lang="en-US"/>
          </a:p>
        </p:txBody>
      </p:sp>
      <p:sp>
        <p:nvSpPr>
          <p:cNvPr id="808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r>
              <a:rPr lang="en-US"/>
              <a:t>Simple example: fit a line</a:t>
            </a:r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rIns="132080"/>
          <a:lstStyle/>
          <a:p>
            <a:r>
              <a:rPr lang="en-US"/>
              <a:t>Rather than homography H (8 numbers) </a:t>
            </a:r>
            <a:br>
              <a:rPr lang="en-US"/>
            </a:br>
            <a:r>
              <a:rPr lang="en-US"/>
              <a:t>fit y=ax+b (2 numbers a, b) to 2D pairs</a:t>
            </a:r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7359650" y="6248400"/>
            <a:ext cx="2921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1200">
                <a:solidFill>
                  <a:schemeClr val="tx1"/>
                </a:solidFill>
                <a:latin typeface="Times New Roman" charset="0"/>
              </a:defRPr>
            </a:lvl1pPr>
            <a:lvl2pPr>
              <a:defRPr sz="1200">
                <a:solidFill>
                  <a:schemeClr val="tx1"/>
                </a:solidFill>
                <a:latin typeface="Times New Roman" charset="0"/>
              </a:defRPr>
            </a:lvl2pPr>
            <a:lvl3pPr>
              <a:defRPr sz="1200">
                <a:solidFill>
                  <a:schemeClr val="tx1"/>
                </a:solidFill>
                <a:latin typeface="Times New Roman" charset="0"/>
              </a:defRPr>
            </a:lvl3pPr>
            <a:lvl4pPr>
              <a:defRPr sz="1200">
                <a:solidFill>
                  <a:schemeClr val="tx1"/>
                </a:solidFill>
                <a:latin typeface="Times New Roman" charset="0"/>
              </a:defRPr>
            </a:lvl4pPr>
            <a:lvl5pPr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fld id="{B42DDEAA-CD81-44E1-89ED-3059879D4907}" type="slidenum">
              <a:rPr lang="en-US" sz="1400">
                <a:cs typeface="Times New Roman" charset="0"/>
              </a:rPr>
              <a:pPr algn="ctr"/>
              <a:t>51</a:t>
            </a:fld>
            <a:endParaRPr lang="en-US" sz="1400">
              <a:cs typeface="Times New Roman" charset="0"/>
            </a:endParaRPr>
          </a:p>
        </p:txBody>
      </p:sp>
      <p:sp>
        <p:nvSpPr>
          <p:cNvPr id="80900" name="Line 4"/>
          <p:cNvSpPr>
            <a:spLocks noChangeShapeType="1"/>
          </p:cNvSpPr>
          <p:nvPr/>
        </p:nvSpPr>
        <p:spPr bwMode="auto">
          <a:xfrm flipH="1">
            <a:off x="506413" y="3416300"/>
            <a:ext cx="0" cy="3068638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0901" name="Line 5"/>
          <p:cNvSpPr>
            <a:spLocks noChangeShapeType="1"/>
          </p:cNvSpPr>
          <p:nvPr/>
        </p:nvSpPr>
        <p:spPr bwMode="auto">
          <a:xfrm rot="10800000">
            <a:off x="388938" y="6467475"/>
            <a:ext cx="508635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0902" name="Oval 6"/>
          <p:cNvSpPr>
            <a:spLocks/>
          </p:cNvSpPr>
          <p:nvPr/>
        </p:nvSpPr>
        <p:spPr bwMode="auto">
          <a:xfrm>
            <a:off x="1003300" y="5245100"/>
            <a:ext cx="203200" cy="203200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0903" name="Oval 7"/>
          <p:cNvSpPr>
            <a:spLocks/>
          </p:cNvSpPr>
          <p:nvPr/>
        </p:nvSpPr>
        <p:spPr bwMode="auto">
          <a:xfrm>
            <a:off x="1562100" y="4851400"/>
            <a:ext cx="203200" cy="203200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0904" name="Oval 8"/>
          <p:cNvSpPr>
            <a:spLocks/>
          </p:cNvSpPr>
          <p:nvPr/>
        </p:nvSpPr>
        <p:spPr bwMode="auto">
          <a:xfrm>
            <a:off x="2171700" y="4737100"/>
            <a:ext cx="203200" cy="203200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0905" name="Oval 9"/>
          <p:cNvSpPr>
            <a:spLocks/>
          </p:cNvSpPr>
          <p:nvPr/>
        </p:nvSpPr>
        <p:spPr bwMode="auto">
          <a:xfrm>
            <a:off x="2565400" y="4305300"/>
            <a:ext cx="203200" cy="203200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0906" name="Oval 10"/>
          <p:cNvSpPr>
            <a:spLocks/>
          </p:cNvSpPr>
          <p:nvPr/>
        </p:nvSpPr>
        <p:spPr bwMode="auto">
          <a:xfrm>
            <a:off x="3314700" y="4305300"/>
            <a:ext cx="203200" cy="203200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0907" name="Oval 11"/>
          <p:cNvSpPr>
            <a:spLocks/>
          </p:cNvSpPr>
          <p:nvPr/>
        </p:nvSpPr>
        <p:spPr bwMode="auto">
          <a:xfrm>
            <a:off x="3822700" y="3759200"/>
            <a:ext cx="203200" cy="203200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0908" name="Oval 12"/>
          <p:cNvSpPr>
            <a:spLocks/>
          </p:cNvSpPr>
          <p:nvPr/>
        </p:nvSpPr>
        <p:spPr bwMode="auto">
          <a:xfrm>
            <a:off x="3416300" y="3975100"/>
            <a:ext cx="203200" cy="203200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0909" name="Oval 13"/>
          <p:cNvSpPr>
            <a:spLocks/>
          </p:cNvSpPr>
          <p:nvPr/>
        </p:nvSpPr>
        <p:spPr bwMode="auto">
          <a:xfrm>
            <a:off x="1778000" y="4737100"/>
            <a:ext cx="203200" cy="203200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0910" name="Oval 14"/>
          <p:cNvSpPr>
            <a:spLocks/>
          </p:cNvSpPr>
          <p:nvPr/>
        </p:nvSpPr>
        <p:spPr bwMode="auto">
          <a:xfrm>
            <a:off x="4241800" y="4838700"/>
            <a:ext cx="203200" cy="203200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0911" name="Oval 15"/>
          <p:cNvSpPr>
            <a:spLocks/>
          </p:cNvSpPr>
          <p:nvPr/>
        </p:nvSpPr>
        <p:spPr bwMode="auto">
          <a:xfrm>
            <a:off x="4572000" y="4305300"/>
            <a:ext cx="203200" cy="203200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0912" name="Oval 16"/>
          <p:cNvSpPr>
            <a:spLocks/>
          </p:cNvSpPr>
          <p:nvPr/>
        </p:nvSpPr>
        <p:spPr bwMode="auto">
          <a:xfrm>
            <a:off x="2946400" y="4305300"/>
            <a:ext cx="203200" cy="203200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3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CED768-FA70-4D64-A489-85A0DA7B7CE0}" type="slidenum">
              <a:rPr lang="en-US"/>
              <a:pPr/>
              <a:t>52</a:t>
            </a:fld>
            <a:endParaRPr lang="en-US"/>
          </a:p>
        </p:txBody>
      </p:sp>
      <p:sp>
        <p:nvSpPr>
          <p:cNvPr id="8192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r>
              <a:rPr lang="en-US"/>
              <a:t>Simple example: fit a line</a:t>
            </a: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rIns="132080"/>
          <a:lstStyle/>
          <a:p>
            <a:r>
              <a:rPr lang="en-US"/>
              <a:t>Pick 2 points</a:t>
            </a:r>
          </a:p>
          <a:p>
            <a:r>
              <a:rPr lang="en-US"/>
              <a:t>Fit line</a:t>
            </a:r>
          </a:p>
          <a:p>
            <a:r>
              <a:rPr lang="en-US"/>
              <a:t>Count inliers</a:t>
            </a:r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7359650" y="6248400"/>
            <a:ext cx="2921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1200">
                <a:solidFill>
                  <a:schemeClr val="tx1"/>
                </a:solidFill>
                <a:latin typeface="Times New Roman" charset="0"/>
              </a:defRPr>
            </a:lvl1pPr>
            <a:lvl2pPr>
              <a:defRPr sz="1200">
                <a:solidFill>
                  <a:schemeClr val="tx1"/>
                </a:solidFill>
                <a:latin typeface="Times New Roman" charset="0"/>
              </a:defRPr>
            </a:lvl2pPr>
            <a:lvl3pPr>
              <a:defRPr sz="1200">
                <a:solidFill>
                  <a:schemeClr val="tx1"/>
                </a:solidFill>
                <a:latin typeface="Times New Roman" charset="0"/>
              </a:defRPr>
            </a:lvl3pPr>
            <a:lvl4pPr>
              <a:defRPr sz="1200">
                <a:solidFill>
                  <a:schemeClr val="tx1"/>
                </a:solidFill>
                <a:latin typeface="Times New Roman" charset="0"/>
              </a:defRPr>
            </a:lvl4pPr>
            <a:lvl5pPr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fld id="{519CF59E-1C6B-4FD7-A3DB-7526171F5D35}" type="slidenum">
              <a:rPr lang="en-US" sz="1400">
                <a:cs typeface="Times New Roman" charset="0"/>
              </a:rPr>
              <a:pPr algn="ctr"/>
              <a:t>52</a:t>
            </a:fld>
            <a:endParaRPr lang="en-US" sz="1400">
              <a:cs typeface="Times New Roman" charset="0"/>
            </a:endParaRPr>
          </a:p>
        </p:txBody>
      </p:sp>
      <p:sp>
        <p:nvSpPr>
          <p:cNvPr id="81924" name="Line 4"/>
          <p:cNvSpPr>
            <a:spLocks noChangeShapeType="1"/>
          </p:cNvSpPr>
          <p:nvPr/>
        </p:nvSpPr>
        <p:spPr bwMode="auto">
          <a:xfrm flipH="1">
            <a:off x="506413" y="3416300"/>
            <a:ext cx="0" cy="3068638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25" name="Line 5"/>
          <p:cNvSpPr>
            <a:spLocks noChangeShapeType="1"/>
          </p:cNvSpPr>
          <p:nvPr/>
        </p:nvSpPr>
        <p:spPr bwMode="auto">
          <a:xfrm rot="10800000">
            <a:off x="388938" y="6467475"/>
            <a:ext cx="508635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26" name="Oval 6"/>
          <p:cNvSpPr>
            <a:spLocks/>
          </p:cNvSpPr>
          <p:nvPr/>
        </p:nvSpPr>
        <p:spPr bwMode="auto">
          <a:xfrm>
            <a:off x="1003300" y="5245100"/>
            <a:ext cx="203200" cy="203200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27" name="Oval 7"/>
          <p:cNvSpPr>
            <a:spLocks/>
          </p:cNvSpPr>
          <p:nvPr/>
        </p:nvSpPr>
        <p:spPr bwMode="auto">
          <a:xfrm>
            <a:off x="1562100" y="4851400"/>
            <a:ext cx="203200" cy="203200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28" name="Oval 8"/>
          <p:cNvSpPr>
            <a:spLocks/>
          </p:cNvSpPr>
          <p:nvPr/>
        </p:nvSpPr>
        <p:spPr bwMode="auto">
          <a:xfrm>
            <a:off x="2171700" y="4737100"/>
            <a:ext cx="203200" cy="203200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29" name="Oval 9"/>
          <p:cNvSpPr>
            <a:spLocks/>
          </p:cNvSpPr>
          <p:nvPr/>
        </p:nvSpPr>
        <p:spPr bwMode="auto">
          <a:xfrm>
            <a:off x="2565400" y="4305300"/>
            <a:ext cx="203200" cy="203200"/>
          </a:xfrm>
          <a:prstGeom prst="ellipse">
            <a:avLst/>
          </a:prstGeom>
          <a:solidFill>
            <a:srgbClr val="4A00E6"/>
          </a:solidFill>
          <a:ln w="127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30" name="Oval 10"/>
          <p:cNvSpPr>
            <a:spLocks/>
          </p:cNvSpPr>
          <p:nvPr/>
        </p:nvSpPr>
        <p:spPr bwMode="auto">
          <a:xfrm>
            <a:off x="3314700" y="4305300"/>
            <a:ext cx="203200" cy="203200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31" name="Oval 11"/>
          <p:cNvSpPr>
            <a:spLocks/>
          </p:cNvSpPr>
          <p:nvPr/>
        </p:nvSpPr>
        <p:spPr bwMode="auto">
          <a:xfrm>
            <a:off x="3822700" y="3759200"/>
            <a:ext cx="203200" cy="203200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32" name="Oval 12"/>
          <p:cNvSpPr>
            <a:spLocks/>
          </p:cNvSpPr>
          <p:nvPr/>
        </p:nvSpPr>
        <p:spPr bwMode="auto">
          <a:xfrm>
            <a:off x="3416300" y="3975100"/>
            <a:ext cx="203200" cy="203200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33" name="Oval 13"/>
          <p:cNvSpPr>
            <a:spLocks/>
          </p:cNvSpPr>
          <p:nvPr/>
        </p:nvSpPr>
        <p:spPr bwMode="auto">
          <a:xfrm>
            <a:off x="1778000" y="4737100"/>
            <a:ext cx="203200" cy="203200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34" name="Oval 14"/>
          <p:cNvSpPr>
            <a:spLocks/>
          </p:cNvSpPr>
          <p:nvPr/>
        </p:nvSpPr>
        <p:spPr bwMode="auto">
          <a:xfrm>
            <a:off x="4241800" y="4838700"/>
            <a:ext cx="203200" cy="203200"/>
          </a:xfrm>
          <a:prstGeom prst="ellipse">
            <a:avLst/>
          </a:prstGeom>
          <a:solidFill>
            <a:srgbClr val="4A00E6"/>
          </a:solidFill>
          <a:ln w="127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35" name="Oval 15"/>
          <p:cNvSpPr>
            <a:spLocks/>
          </p:cNvSpPr>
          <p:nvPr/>
        </p:nvSpPr>
        <p:spPr bwMode="auto">
          <a:xfrm>
            <a:off x="4572000" y="4305300"/>
            <a:ext cx="203200" cy="203200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36" name="Oval 16"/>
          <p:cNvSpPr>
            <a:spLocks/>
          </p:cNvSpPr>
          <p:nvPr/>
        </p:nvSpPr>
        <p:spPr bwMode="auto">
          <a:xfrm>
            <a:off x="2946400" y="4305300"/>
            <a:ext cx="203200" cy="203200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37" name="Line 17"/>
          <p:cNvSpPr>
            <a:spLocks noChangeShapeType="1"/>
          </p:cNvSpPr>
          <p:nvPr/>
        </p:nvSpPr>
        <p:spPr bwMode="auto">
          <a:xfrm>
            <a:off x="1966913" y="4171950"/>
            <a:ext cx="3732212" cy="1209675"/>
          </a:xfrm>
          <a:prstGeom prst="line">
            <a:avLst/>
          </a:prstGeom>
          <a:noFill/>
          <a:ln w="50800" cap="flat">
            <a:solidFill>
              <a:srgbClr val="3B00A4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38" name="Oval 18"/>
          <p:cNvSpPr>
            <a:spLocks/>
          </p:cNvSpPr>
          <p:nvPr/>
        </p:nvSpPr>
        <p:spPr bwMode="auto">
          <a:xfrm>
            <a:off x="2946400" y="4305300"/>
            <a:ext cx="203200" cy="203200"/>
          </a:xfrm>
          <a:prstGeom prst="ellipse">
            <a:avLst/>
          </a:prstGeom>
          <a:solidFill>
            <a:srgbClr val="558E28"/>
          </a:solidFill>
          <a:ln w="127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39" name="Rectangle 19"/>
          <p:cNvSpPr>
            <a:spLocks/>
          </p:cNvSpPr>
          <p:nvPr/>
        </p:nvSpPr>
        <p:spPr bwMode="auto">
          <a:xfrm>
            <a:off x="2387600" y="3759200"/>
            <a:ext cx="11313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dirty="0">
                <a:solidFill>
                  <a:srgbClr val="2B4714"/>
                </a:solidFill>
                <a:cs typeface="Times New Roman" charset="0"/>
              </a:rPr>
              <a:t>3 </a:t>
            </a:r>
            <a:r>
              <a:rPr lang="en-US" dirty="0" smtClean="0">
                <a:solidFill>
                  <a:srgbClr val="2B4714"/>
                </a:solidFill>
                <a:cs typeface="Times New Roman" charset="0"/>
              </a:rPr>
              <a:t>inliers</a:t>
            </a:r>
            <a:endParaRPr lang="en-US" dirty="0">
              <a:solidFill>
                <a:srgbClr val="2B4714"/>
              </a:solidFill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14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2" grpId="0" build="p" bldLvl="5" autoUpdateAnimBg="0" advAuto="0"/>
      <p:bldP spid="81937" grpId="0" animBg="1"/>
      <p:bldP spid="81938" grpId="0" animBg="1"/>
      <p:bldP spid="81939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70839-66FE-4A1B-8B14-90FA56815E07}" type="slidenum">
              <a:rPr lang="en-US"/>
              <a:pPr/>
              <a:t>53</a:t>
            </a:fld>
            <a:endParaRPr lang="en-US"/>
          </a:p>
        </p:txBody>
      </p:sp>
      <p:sp>
        <p:nvSpPr>
          <p:cNvPr id="8294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r>
              <a:rPr lang="en-US"/>
              <a:t>Simple example: fit a line</a:t>
            </a:r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rIns="132080"/>
          <a:lstStyle/>
          <a:p>
            <a:r>
              <a:rPr lang="en-US"/>
              <a:t>Pick 2 points</a:t>
            </a:r>
          </a:p>
          <a:p>
            <a:r>
              <a:rPr lang="en-US"/>
              <a:t>Fit line</a:t>
            </a:r>
          </a:p>
          <a:p>
            <a:r>
              <a:rPr lang="en-US"/>
              <a:t>Count inliers</a:t>
            </a:r>
          </a:p>
        </p:txBody>
      </p:sp>
      <p:sp>
        <p:nvSpPr>
          <p:cNvPr id="82947" name="Text Box 3"/>
          <p:cNvSpPr txBox="1">
            <a:spLocks noChangeArrowheads="1"/>
          </p:cNvSpPr>
          <p:nvPr/>
        </p:nvSpPr>
        <p:spPr bwMode="auto">
          <a:xfrm>
            <a:off x="7359650" y="6248400"/>
            <a:ext cx="2921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1200">
                <a:solidFill>
                  <a:schemeClr val="tx1"/>
                </a:solidFill>
                <a:latin typeface="Times New Roman" charset="0"/>
              </a:defRPr>
            </a:lvl1pPr>
            <a:lvl2pPr>
              <a:defRPr sz="1200">
                <a:solidFill>
                  <a:schemeClr val="tx1"/>
                </a:solidFill>
                <a:latin typeface="Times New Roman" charset="0"/>
              </a:defRPr>
            </a:lvl2pPr>
            <a:lvl3pPr>
              <a:defRPr sz="1200">
                <a:solidFill>
                  <a:schemeClr val="tx1"/>
                </a:solidFill>
                <a:latin typeface="Times New Roman" charset="0"/>
              </a:defRPr>
            </a:lvl3pPr>
            <a:lvl4pPr>
              <a:defRPr sz="1200">
                <a:solidFill>
                  <a:schemeClr val="tx1"/>
                </a:solidFill>
                <a:latin typeface="Times New Roman" charset="0"/>
              </a:defRPr>
            </a:lvl4pPr>
            <a:lvl5pPr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fld id="{3B67B232-199C-4D98-A33F-0D708D60679F}" type="slidenum">
              <a:rPr lang="en-US" sz="1400">
                <a:cs typeface="Times New Roman" charset="0"/>
              </a:rPr>
              <a:pPr algn="ctr"/>
              <a:t>53</a:t>
            </a:fld>
            <a:endParaRPr lang="en-US" sz="1400">
              <a:cs typeface="Times New Roman" charset="0"/>
            </a:endParaRPr>
          </a:p>
        </p:txBody>
      </p:sp>
      <p:sp>
        <p:nvSpPr>
          <p:cNvPr id="82948" name="Line 4"/>
          <p:cNvSpPr>
            <a:spLocks noChangeShapeType="1"/>
          </p:cNvSpPr>
          <p:nvPr/>
        </p:nvSpPr>
        <p:spPr bwMode="auto">
          <a:xfrm flipH="1">
            <a:off x="506413" y="3416300"/>
            <a:ext cx="0" cy="3068638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2949" name="Line 5"/>
          <p:cNvSpPr>
            <a:spLocks noChangeShapeType="1"/>
          </p:cNvSpPr>
          <p:nvPr/>
        </p:nvSpPr>
        <p:spPr bwMode="auto">
          <a:xfrm rot="10800000">
            <a:off x="388938" y="6467475"/>
            <a:ext cx="508635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2950" name="Oval 6"/>
          <p:cNvSpPr>
            <a:spLocks/>
          </p:cNvSpPr>
          <p:nvPr/>
        </p:nvSpPr>
        <p:spPr bwMode="auto">
          <a:xfrm>
            <a:off x="1003300" y="5245100"/>
            <a:ext cx="203200" cy="203200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2951" name="Oval 7"/>
          <p:cNvSpPr>
            <a:spLocks/>
          </p:cNvSpPr>
          <p:nvPr/>
        </p:nvSpPr>
        <p:spPr bwMode="auto">
          <a:xfrm>
            <a:off x="1562100" y="4851400"/>
            <a:ext cx="203200" cy="203200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2952" name="Oval 8"/>
          <p:cNvSpPr>
            <a:spLocks/>
          </p:cNvSpPr>
          <p:nvPr/>
        </p:nvSpPr>
        <p:spPr bwMode="auto">
          <a:xfrm>
            <a:off x="2171700" y="4737100"/>
            <a:ext cx="203200" cy="203200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2953" name="Oval 9"/>
          <p:cNvSpPr>
            <a:spLocks/>
          </p:cNvSpPr>
          <p:nvPr/>
        </p:nvSpPr>
        <p:spPr bwMode="auto">
          <a:xfrm>
            <a:off x="2565400" y="4305300"/>
            <a:ext cx="203200" cy="203200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2954" name="Oval 10"/>
          <p:cNvSpPr>
            <a:spLocks/>
          </p:cNvSpPr>
          <p:nvPr/>
        </p:nvSpPr>
        <p:spPr bwMode="auto">
          <a:xfrm>
            <a:off x="3314700" y="4305300"/>
            <a:ext cx="203200" cy="203200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2955" name="Oval 11"/>
          <p:cNvSpPr>
            <a:spLocks/>
          </p:cNvSpPr>
          <p:nvPr/>
        </p:nvSpPr>
        <p:spPr bwMode="auto">
          <a:xfrm>
            <a:off x="3822700" y="3759200"/>
            <a:ext cx="203200" cy="203200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2956" name="Oval 12"/>
          <p:cNvSpPr>
            <a:spLocks/>
          </p:cNvSpPr>
          <p:nvPr/>
        </p:nvSpPr>
        <p:spPr bwMode="auto">
          <a:xfrm>
            <a:off x="3416300" y="3975100"/>
            <a:ext cx="203200" cy="203200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2957" name="Oval 13"/>
          <p:cNvSpPr>
            <a:spLocks/>
          </p:cNvSpPr>
          <p:nvPr/>
        </p:nvSpPr>
        <p:spPr bwMode="auto">
          <a:xfrm>
            <a:off x="1778000" y="4737100"/>
            <a:ext cx="203200" cy="203200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2958" name="Oval 14"/>
          <p:cNvSpPr>
            <a:spLocks/>
          </p:cNvSpPr>
          <p:nvPr/>
        </p:nvSpPr>
        <p:spPr bwMode="auto">
          <a:xfrm>
            <a:off x="4241800" y="4838700"/>
            <a:ext cx="203200" cy="203200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2959" name="Oval 15"/>
          <p:cNvSpPr>
            <a:spLocks/>
          </p:cNvSpPr>
          <p:nvPr/>
        </p:nvSpPr>
        <p:spPr bwMode="auto">
          <a:xfrm>
            <a:off x="4572000" y="4305300"/>
            <a:ext cx="203200" cy="203200"/>
          </a:xfrm>
          <a:prstGeom prst="ellipse">
            <a:avLst/>
          </a:prstGeom>
          <a:solidFill>
            <a:srgbClr val="4A00E6"/>
          </a:solidFill>
          <a:ln w="127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2960" name="Oval 16"/>
          <p:cNvSpPr>
            <a:spLocks/>
          </p:cNvSpPr>
          <p:nvPr/>
        </p:nvSpPr>
        <p:spPr bwMode="auto">
          <a:xfrm>
            <a:off x="2946400" y="4305300"/>
            <a:ext cx="203200" cy="203200"/>
          </a:xfrm>
          <a:prstGeom prst="ellipse">
            <a:avLst/>
          </a:prstGeom>
          <a:solidFill>
            <a:srgbClr val="4A00E6"/>
          </a:solidFill>
          <a:ln w="127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2961" name="Line 17"/>
          <p:cNvSpPr>
            <a:spLocks noChangeShapeType="1"/>
          </p:cNvSpPr>
          <p:nvPr/>
        </p:nvSpPr>
        <p:spPr bwMode="auto">
          <a:xfrm>
            <a:off x="1095375" y="4406900"/>
            <a:ext cx="5013325" cy="20638"/>
          </a:xfrm>
          <a:prstGeom prst="line">
            <a:avLst/>
          </a:prstGeom>
          <a:noFill/>
          <a:ln w="50800" cap="flat">
            <a:solidFill>
              <a:srgbClr val="3B00A4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82962" name="Group 18"/>
          <p:cNvGrpSpPr>
            <a:grpSpLocks/>
          </p:cNvGrpSpPr>
          <p:nvPr/>
        </p:nvGrpSpPr>
        <p:grpSpPr bwMode="auto">
          <a:xfrm>
            <a:off x="2565400" y="4305300"/>
            <a:ext cx="952500" cy="203200"/>
            <a:chOff x="0" y="0"/>
            <a:chExt cx="600" cy="128"/>
          </a:xfrm>
        </p:grpSpPr>
        <p:sp>
          <p:nvSpPr>
            <p:cNvPr id="82963" name="Oval 19"/>
            <p:cNvSpPr>
              <a:spLocks/>
            </p:cNvSpPr>
            <p:nvPr/>
          </p:nvSpPr>
          <p:spPr bwMode="auto">
            <a:xfrm>
              <a:off x="0" y="0"/>
              <a:ext cx="128" cy="128"/>
            </a:xfrm>
            <a:prstGeom prst="ellipse">
              <a:avLst/>
            </a:prstGeom>
            <a:solidFill>
              <a:srgbClr val="558E28"/>
            </a:solidFill>
            <a:ln w="127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2964" name="Oval 20"/>
            <p:cNvSpPr>
              <a:spLocks/>
            </p:cNvSpPr>
            <p:nvPr/>
          </p:nvSpPr>
          <p:spPr bwMode="auto">
            <a:xfrm>
              <a:off x="472" y="0"/>
              <a:ext cx="128" cy="128"/>
            </a:xfrm>
            <a:prstGeom prst="ellipse">
              <a:avLst/>
            </a:prstGeom>
            <a:solidFill>
              <a:srgbClr val="558E28"/>
            </a:solidFill>
            <a:ln w="127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82965" name="Rectangle 21"/>
          <p:cNvSpPr>
            <a:spLocks/>
          </p:cNvSpPr>
          <p:nvPr/>
        </p:nvSpPr>
        <p:spPr bwMode="auto">
          <a:xfrm>
            <a:off x="2387600" y="3759200"/>
            <a:ext cx="11313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dirty="0">
                <a:solidFill>
                  <a:srgbClr val="2B4714"/>
                </a:solidFill>
                <a:cs typeface="Times New Roman" charset="0"/>
              </a:rPr>
              <a:t>4 </a:t>
            </a:r>
            <a:r>
              <a:rPr lang="en-US" dirty="0" smtClean="0">
                <a:solidFill>
                  <a:srgbClr val="2B4714"/>
                </a:solidFill>
                <a:cs typeface="Times New Roman" charset="0"/>
              </a:rPr>
              <a:t>inliers</a:t>
            </a:r>
            <a:endParaRPr lang="en-US" dirty="0">
              <a:solidFill>
                <a:srgbClr val="2B4714"/>
              </a:solidFill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5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6" grpId="0" build="p" bldLvl="5" autoUpdateAnimBg="0" advAuto="0"/>
      <p:bldP spid="82961" grpId="0" animBg="1"/>
      <p:bldP spid="82965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2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80103-7603-4F59-9985-A0E0D7616982}" type="slidenum">
              <a:rPr lang="en-US"/>
              <a:pPr/>
              <a:t>54</a:t>
            </a:fld>
            <a:endParaRPr lang="en-US"/>
          </a:p>
        </p:txBody>
      </p:sp>
      <p:sp>
        <p:nvSpPr>
          <p:cNvPr id="839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r>
              <a:rPr lang="en-US"/>
              <a:t>Simple example: fit a line</a:t>
            </a: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rIns="132080"/>
          <a:lstStyle/>
          <a:p>
            <a:r>
              <a:rPr lang="en-US"/>
              <a:t>Pick 2 points</a:t>
            </a:r>
          </a:p>
          <a:p>
            <a:r>
              <a:rPr lang="en-US"/>
              <a:t>Fit line</a:t>
            </a:r>
          </a:p>
          <a:p>
            <a:r>
              <a:rPr lang="en-US"/>
              <a:t>Count inliers</a:t>
            </a:r>
          </a:p>
        </p:txBody>
      </p:sp>
      <p:sp>
        <p:nvSpPr>
          <p:cNvPr id="83971" name="Text Box 3"/>
          <p:cNvSpPr txBox="1">
            <a:spLocks noChangeArrowheads="1"/>
          </p:cNvSpPr>
          <p:nvPr/>
        </p:nvSpPr>
        <p:spPr bwMode="auto">
          <a:xfrm>
            <a:off x="7359650" y="6248400"/>
            <a:ext cx="2921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1200">
                <a:solidFill>
                  <a:schemeClr val="tx1"/>
                </a:solidFill>
                <a:latin typeface="Times New Roman" charset="0"/>
              </a:defRPr>
            </a:lvl1pPr>
            <a:lvl2pPr>
              <a:defRPr sz="1200">
                <a:solidFill>
                  <a:schemeClr val="tx1"/>
                </a:solidFill>
                <a:latin typeface="Times New Roman" charset="0"/>
              </a:defRPr>
            </a:lvl2pPr>
            <a:lvl3pPr>
              <a:defRPr sz="1200">
                <a:solidFill>
                  <a:schemeClr val="tx1"/>
                </a:solidFill>
                <a:latin typeface="Times New Roman" charset="0"/>
              </a:defRPr>
            </a:lvl3pPr>
            <a:lvl4pPr>
              <a:defRPr sz="1200">
                <a:solidFill>
                  <a:schemeClr val="tx1"/>
                </a:solidFill>
                <a:latin typeface="Times New Roman" charset="0"/>
              </a:defRPr>
            </a:lvl4pPr>
            <a:lvl5pPr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fld id="{F35C0FEB-3123-476D-8041-763AEFBCA48E}" type="slidenum">
              <a:rPr lang="en-US" sz="1400">
                <a:cs typeface="Times New Roman" charset="0"/>
              </a:rPr>
              <a:pPr algn="ctr"/>
              <a:t>54</a:t>
            </a:fld>
            <a:endParaRPr lang="en-US" sz="1400">
              <a:cs typeface="Times New Roman" charset="0"/>
            </a:endParaRPr>
          </a:p>
        </p:txBody>
      </p:sp>
      <p:sp>
        <p:nvSpPr>
          <p:cNvPr id="83972" name="Line 4"/>
          <p:cNvSpPr>
            <a:spLocks noChangeShapeType="1"/>
          </p:cNvSpPr>
          <p:nvPr/>
        </p:nvSpPr>
        <p:spPr bwMode="auto">
          <a:xfrm flipH="1">
            <a:off x="506413" y="3416300"/>
            <a:ext cx="0" cy="3068638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3973" name="Line 5"/>
          <p:cNvSpPr>
            <a:spLocks noChangeShapeType="1"/>
          </p:cNvSpPr>
          <p:nvPr/>
        </p:nvSpPr>
        <p:spPr bwMode="auto">
          <a:xfrm rot="10800000">
            <a:off x="388938" y="6467475"/>
            <a:ext cx="508635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3974" name="Oval 6"/>
          <p:cNvSpPr>
            <a:spLocks/>
          </p:cNvSpPr>
          <p:nvPr/>
        </p:nvSpPr>
        <p:spPr bwMode="auto">
          <a:xfrm>
            <a:off x="1003300" y="5245100"/>
            <a:ext cx="203200" cy="203200"/>
          </a:xfrm>
          <a:prstGeom prst="ellipse">
            <a:avLst/>
          </a:prstGeom>
          <a:solidFill>
            <a:srgbClr val="4A00E6"/>
          </a:solidFill>
          <a:ln w="127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3975" name="Oval 7"/>
          <p:cNvSpPr>
            <a:spLocks/>
          </p:cNvSpPr>
          <p:nvPr/>
        </p:nvSpPr>
        <p:spPr bwMode="auto">
          <a:xfrm>
            <a:off x="1562100" y="4851400"/>
            <a:ext cx="203200" cy="203200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3976" name="Oval 8"/>
          <p:cNvSpPr>
            <a:spLocks/>
          </p:cNvSpPr>
          <p:nvPr/>
        </p:nvSpPr>
        <p:spPr bwMode="auto">
          <a:xfrm>
            <a:off x="2171700" y="4737100"/>
            <a:ext cx="203200" cy="203200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3977" name="Oval 9"/>
          <p:cNvSpPr>
            <a:spLocks/>
          </p:cNvSpPr>
          <p:nvPr/>
        </p:nvSpPr>
        <p:spPr bwMode="auto">
          <a:xfrm>
            <a:off x="2565400" y="4305300"/>
            <a:ext cx="203200" cy="203200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3978" name="Oval 10"/>
          <p:cNvSpPr>
            <a:spLocks/>
          </p:cNvSpPr>
          <p:nvPr/>
        </p:nvSpPr>
        <p:spPr bwMode="auto">
          <a:xfrm>
            <a:off x="3314700" y="4305300"/>
            <a:ext cx="203200" cy="203200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3979" name="Oval 11"/>
          <p:cNvSpPr>
            <a:spLocks/>
          </p:cNvSpPr>
          <p:nvPr/>
        </p:nvSpPr>
        <p:spPr bwMode="auto">
          <a:xfrm>
            <a:off x="3822700" y="3759200"/>
            <a:ext cx="203200" cy="203200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3980" name="Oval 12"/>
          <p:cNvSpPr>
            <a:spLocks/>
          </p:cNvSpPr>
          <p:nvPr/>
        </p:nvSpPr>
        <p:spPr bwMode="auto">
          <a:xfrm>
            <a:off x="3416300" y="3975100"/>
            <a:ext cx="203200" cy="203200"/>
          </a:xfrm>
          <a:prstGeom prst="ellipse">
            <a:avLst/>
          </a:prstGeom>
          <a:noFill/>
          <a:ln w="127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3981" name="Oval 13"/>
          <p:cNvSpPr>
            <a:spLocks/>
          </p:cNvSpPr>
          <p:nvPr/>
        </p:nvSpPr>
        <p:spPr bwMode="auto">
          <a:xfrm>
            <a:off x="1778000" y="4737100"/>
            <a:ext cx="203200" cy="203200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3982" name="Oval 14"/>
          <p:cNvSpPr>
            <a:spLocks/>
          </p:cNvSpPr>
          <p:nvPr/>
        </p:nvSpPr>
        <p:spPr bwMode="auto">
          <a:xfrm>
            <a:off x="4241800" y="4838700"/>
            <a:ext cx="203200" cy="203200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3983" name="Oval 15"/>
          <p:cNvSpPr>
            <a:spLocks/>
          </p:cNvSpPr>
          <p:nvPr/>
        </p:nvSpPr>
        <p:spPr bwMode="auto">
          <a:xfrm>
            <a:off x="4572000" y="4305300"/>
            <a:ext cx="203200" cy="203200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3984" name="Oval 16"/>
          <p:cNvSpPr>
            <a:spLocks/>
          </p:cNvSpPr>
          <p:nvPr/>
        </p:nvSpPr>
        <p:spPr bwMode="auto">
          <a:xfrm>
            <a:off x="2946400" y="4305300"/>
            <a:ext cx="203200" cy="203200"/>
          </a:xfrm>
          <a:prstGeom prst="ellipse">
            <a:avLst/>
          </a:prstGeom>
          <a:solidFill>
            <a:srgbClr val="4A00E6"/>
          </a:solidFill>
          <a:ln w="127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3985" name="Line 17"/>
          <p:cNvSpPr>
            <a:spLocks noChangeShapeType="1"/>
          </p:cNvSpPr>
          <p:nvPr/>
        </p:nvSpPr>
        <p:spPr bwMode="auto">
          <a:xfrm rot="10800000" flipH="1">
            <a:off x="542925" y="3443288"/>
            <a:ext cx="4438650" cy="2173287"/>
          </a:xfrm>
          <a:prstGeom prst="line">
            <a:avLst/>
          </a:prstGeom>
          <a:noFill/>
          <a:ln w="50800" cap="flat">
            <a:solidFill>
              <a:srgbClr val="3B00A4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3986" name="Rectangle 18"/>
          <p:cNvSpPr>
            <a:spLocks/>
          </p:cNvSpPr>
          <p:nvPr/>
        </p:nvSpPr>
        <p:spPr bwMode="auto">
          <a:xfrm>
            <a:off x="2286000" y="3759200"/>
            <a:ext cx="11313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dirty="0">
                <a:solidFill>
                  <a:srgbClr val="2B4714"/>
                </a:solidFill>
                <a:cs typeface="Times New Roman" charset="0"/>
              </a:rPr>
              <a:t>9 </a:t>
            </a:r>
            <a:r>
              <a:rPr lang="en-US" dirty="0" smtClean="0">
                <a:solidFill>
                  <a:srgbClr val="2B4714"/>
                </a:solidFill>
                <a:cs typeface="Times New Roman" charset="0"/>
              </a:rPr>
              <a:t>inliers</a:t>
            </a:r>
            <a:endParaRPr lang="en-US" dirty="0">
              <a:solidFill>
                <a:srgbClr val="2B4714"/>
              </a:solidFill>
              <a:cs typeface="Times New Roman" charset="0"/>
            </a:endParaRPr>
          </a:p>
        </p:txBody>
      </p:sp>
      <p:grpSp>
        <p:nvGrpSpPr>
          <p:cNvPr id="83987" name="Group 19"/>
          <p:cNvGrpSpPr>
            <a:grpSpLocks/>
          </p:cNvGrpSpPr>
          <p:nvPr/>
        </p:nvGrpSpPr>
        <p:grpSpPr bwMode="auto">
          <a:xfrm>
            <a:off x="1562100" y="3759200"/>
            <a:ext cx="2463800" cy="1295400"/>
            <a:chOff x="0" y="0"/>
            <a:chExt cx="1552" cy="816"/>
          </a:xfrm>
        </p:grpSpPr>
        <p:sp>
          <p:nvSpPr>
            <p:cNvPr id="83988" name="Oval 20"/>
            <p:cNvSpPr>
              <a:spLocks/>
            </p:cNvSpPr>
            <p:nvPr/>
          </p:nvSpPr>
          <p:spPr bwMode="auto">
            <a:xfrm>
              <a:off x="0" y="688"/>
              <a:ext cx="128" cy="128"/>
            </a:xfrm>
            <a:prstGeom prst="ellipse">
              <a:avLst/>
            </a:prstGeom>
            <a:solidFill>
              <a:srgbClr val="558E28"/>
            </a:solidFill>
            <a:ln w="127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3989" name="Oval 21"/>
            <p:cNvSpPr>
              <a:spLocks/>
            </p:cNvSpPr>
            <p:nvPr/>
          </p:nvSpPr>
          <p:spPr bwMode="auto">
            <a:xfrm>
              <a:off x="136" y="624"/>
              <a:ext cx="128" cy="128"/>
            </a:xfrm>
            <a:prstGeom prst="ellipse">
              <a:avLst/>
            </a:prstGeom>
            <a:solidFill>
              <a:srgbClr val="558E28"/>
            </a:solidFill>
            <a:ln w="127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3990" name="Oval 22"/>
            <p:cNvSpPr>
              <a:spLocks/>
            </p:cNvSpPr>
            <p:nvPr/>
          </p:nvSpPr>
          <p:spPr bwMode="auto">
            <a:xfrm>
              <a:off x="384" y="624"/>
              <a:ext cx="128" cy="128"/>
            </a:xfrm>
            <a:prstGeom prst="ellipse">
              <a:avLst/>
            </a:prstGeom>
            <a:solidFill>
              <a:srgbClr val="558E28"/>
            </a:solidFill>
            <a:ln w="127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3991" name="Oval 23"/>
            <p:cNvSpPr>
              <a:spLocks/>
            </p:cNvSpPr>
            <p:nvPr/>
          </p:nvSpPr>
          <p:spPr bwMode="auto">
            <a:xfrm>
              <a:off x="632" y="344"/>
              <a:ext cx="128" cy="128"/>
            </a:xfrm>
            <a:prstGeom prst="ellipse">
              <a:avLst/>
            </a:prstGeom>
            <a:solidFill>
              <a:srgbClr val="558E28"/>
            </a:solidFill>
            <a:ln w="127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3992" name="Oval 24"/>
            <p:cNvSpPr>
              <a:spLocks/>
            </p:cNvSpPr>
            <p:nvPr/>
          </p:nvSpPr>
          <p:spPr bwMode="auto">
            <a:xfrm>
              <a:off x="1104" y="344"/>
              <a:ext cx="128" cy="128"/>
            </a:xfrm>
            <a:prstGeom prst="ellipse">
              <a:avLst/>
            </a:prstGeom>
            <a:solidFill>
              <a:srgbClr val="558E28"/>
            </a:solidFill>
            <a:ln w="127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3993" name="Oval 25"/>
            <p:cNvSpPr>
              <a:spLocks/>
            </p:cNvSpPr>
            <p:nvPr/>
          </p:nvSpPr>
          <p:spPr bwMode="auto">
            <a:xfrm>
              <a:off x="1424" y="0"/>
              <a:ext cx="128" cy="128"/>
            </a:xfrm>
            <a:prstGeom prst="ellipse">
              <a:avLst/>
            </a:prstGeom>
            <a:solidFill>
              <a:srgbClr val="558E28"/>
            </a:solidFill>
            <a:ln w="127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3994" name="Oval 26"/>
            <p:cNvSpPr>
              <a:spLocks/>
            </p:cNvSpPr>
            <p:nvPr/>
          </p:nvSpPr>
          <p:spPr bwMode="auto">
            <a:xfrm>
              <a:off x="1168" y="136"/>
              <a:ext cx="128" cy="128"/>
            </a:xfrm>
            <a:prstGeom prst="ellipse">
              <a:avLst/>
            </a:prstGeom>
            <a:solidFill>
              <a:srgbClr val="558E28"/>
            </a:solidFill>
            <a:ln w="127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568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0" grpId="0" build="p" bldLvl="5" autoUpdateAnimBg="0" advAuto="0"/>
      <p:bldP spid="83985" grpId="0" animBg="1"/>
      <p:bldP spid="83986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2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E450B7-DE26-4E38-B542-266E10F1B1E9}" type="slidenum">
              <a:rPr lang="en-US"/>
              <a:pPr/>
              <a:t>55</a:t>
            </a:fld>
            <a:endParaRPr lang="en-US"/>
          </a:p>
        </p:txBody>
      </p:sp>
      <p:sp>
        <p:nvSpPr>
          <p:cNvPr id="849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r>
              <a:rPr lang="en-US"/>
              <a:t>Simple example: fit a line</a:t>
            </a:r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rIns="132080"/>
          <a:lstStyle/>
          <a:p>
            <a:r>
              <a:rPr lang="en-US"/>
              <a:t>Pick 2 points</a:t>
            </a:r>
          </a:p>
          <a:p>
            <a:r>
              <a:rPr lang="en-US"/>
              <a:t>Fit line</a:t>
            </a:r>
          </a:p>
          <a:p>
            <a:r>
              <a:rPr lang="en-US"/>
              <a:t>Count inliers</a:t>
            </a:r>
          </a:p>
        </p:txBody>
      </p:sp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7359650" y="6248400"/>
            <a:ext cx="2921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1200">
                <a:solidFill>
                  <a:schemeClr val="tx1"/>
                </a:solidFill>
                <a:latin typeface="Times New Roman" charset="0"/>
              </a:defRPr>
            </a:lvl1pPr>
            <a:lvl2pPr>
              <a:defRPr sz="1200">
                <a:solidFill>
                  <a:schemeClr val="tx1"/>
                </a:solidFill>
                <a:latin typeface="Times New Roman" charset="0"/>
              </a:defRPr>
            </a:lvl2pPr>
            <a:lvl3pPr>
              <a:defRPr sz="1200">
                <a:solidFill>
                  <a:schemeClr val="tx1"/>
                </a:solidFill>
                <a:latin typeface="Times New Roman" charset="0"/>
              </a:defRPr>
            </a:lvl3pPr>
            <a:lvl4pPr>
              <a:defRPr sz="1200">
                <a:solidFill>
                  <a:schemeClr val="tx1"/>
                </a:solidFill>
                <a:latin typeface="Times New Roman" charset="0"/>
              </a:defRPr>
            </a:lvl4pPr>
            <a:lvl5pPr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fld id="{B46404B3-0E6E-41E7-B66D-B9EB83FF7632}" type="slidenum">
              <a:rPr lang="en-US" sz="1400">
                <a:cs typeface="Times New Roman" charset="0"/>
              </a:rPr>
              <a:pPr algn="ctr"/>
              <a:t>55</a:t>
            </a:fld>
            <a:endParaRPr lang="en-US" sz="1400">
              <a:cs typeface="Times New Roman" charset="0"/>
            </a:endParaRPr>
          </a:p>
        </p:txBody>
      </p:sp>
      <p:sp>
        <p:nvSpPr>
          <p:cNvPr id="84996" name="Line 4"/>
          <p:cNvSpPr>
            <a:spLocks noChangeShapeType="1"/>
          </p:cNvSpPr>
          <p:nvPr/>
        </p:nvSpPr>
        <p:spPr bwMode="auto">
          <a:xfrm flipH="1">
            <a:off x="506413" y="3416300"/>
            <a:ext cx="0" cy="3068638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4997" name="Line 5"/>
          <p:cNvSpPr>
            <a:spLocks noChangeShapeType="1"/>
          </p:cNvSpPr>
          <p:nvPr/>
        </p:nvSpPr>
        <p:spPr bwMode="auto">
          <a:xfrm rot="10800000">
            <a:off x="388938" y="6467475"/>
            <a:ext cx="508635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4998" name="Oval 6"/>
          <p:cNvSpPr>
            <a:spLocks/>
          </p:cNvSpPr>
          <p:nvPr/>
        </p:nvSpPr>
        <p:spPr bwMode="auto">
          <a:xfrm>
            <a:off x="1003300" y="5245100"/>
            <a:ext cx="203200" cy="203200"/>
          </a:xfrm>
          <a:prstGeom prst="ellipse">
            <a:avLst/>
          </a:prstGeom>
          <a:solidFill>
            <a:srgbClr val="4A00E6"/>
          </a:solidFill>
          <a:ln w="127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4999" name="Oval 7"/>
          <p:cNvSpPr>
            <a:spLocks/>
          </p:cNvSpPr>
          <p:nvPr/>
        </p:nvSpPr>
        <p:spPr bwMode="auto">
          <a:xfrm>
            <a:off x="1562100" y="4851400"/>
            <a:ext cx="203200" cy="203200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5000" name="Oval 8"/>
          <p:cNvSpPr>
            <a:spLocks/>
          </p:cNvSpPr>
          <p:nvPr/>
        </p:nvSpPr>
        <p:spPr bwMode="auto">
          <a:xfrm>
            <a:off x="2171700" y="4737100"/>
            <a:ext cx="203200" cy="203200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5001" name="Oval 9"/>
          <p:cNvSpPr>
            <a:spLocks/>
          </p:cNvSpPr>
          <p:nvPr/>
        </p:nvSpPr>
        <p:spPr bwMode="auto">
          <a:xfrm>
            <a:off x="2565400" y="4305300"/>
            <a:ext cx="203200" cy="203200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5002" name="Oval 10"/>
          <p:cNvSpPr>
            <a:spLocks/>
          </p:cNvSpPr>
          <p:nvPr/>
        </p:nvSpPr>
        <p:spPr bwMode="auto">
          <a:xfrm>
            <a:off x="3314700" y="4305300"/>
            <a:ext cx="203200" cy="203200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5003" name="Oval 11"/>
          <p:cNvSpPr>
            <a:spLocks/>
          </p:cNvSpPr>
          <p:nvPr/>
        </p:nvSpPr>
        <p:spPr bwMode="auto">
          <a:xfrm>
            <a:off x="3822700" y="3759200"/>
            <a:ext cx="203200" cy="203200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5004" name="Oval 12"/>
          <p:cNvSpPr>
            <a:spLocks/>
          </p:cNvSpPr>
          <p:nvPr/>
        </p:nvSpPr>
        <p:spPr bwMode="auto">
          <a:xfrm>
            <a:off x="3416300" y="3975100"/>
            <a:ext cx="203200" cy="203200"/>
          </a:xfrm>
          <a:prstGeom prst="ellipse">
            <a:avLst/>
          </a:prstGeom>
          <a:solidFill>
            <a:srgbClr val="4A00E6"/>
          </a:solidFill>
          <a:ln w="127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5005" name="Oval 13"/>
          <p:cNvSpPr>
            <a:spLocks/>
          </p:cNvSpPr>
          <p:nvPr/>
        </p:nvSpPr>
        <p:spPr bwMode="auto">
          <a:xfrm>
            <a:off x="1778000" y="4737100"/>
            <a:ext cx="203200" cy="203200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5006" name="Oval 14"/>
          <p:cNvSpPr>
            <a:spLocks/>
          </p:cNvSpPr>
          <p:nvPr/>
        </p:nvSpPr>
        <p:spPr bwMode="auto">
          <a:xfrm>
            <a:off x="4241800" y="4838700"/>
            <a:ext cx="203200" cy="203200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5007" name="Oval 15"/>
          <p:cNvSpPr>
            <a:spLocks/>
          </p:cNvSpPr>
          <p:nvPr/>
        </p:nvSpPr>
        <p:spPr bwMode="auto">
          <a:xfrm>
            <a:off x="4572000" y="4305300"/>
            <a:ext cx="203200" cy="203200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5008" name="Oval 16"/>
          <p:cNvSpPr>
            <a:spLocks/>
          </p:cNvSpPr>
          <p:nvPr/>
        </p:nvSpPr>
        <p:spPr bwMode="auto">
          <a:xfrm>
            <a:off x="2946400" y="4305300"/>
            <a:ext cx="203200" cy="203200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5009" name="Line 17"/>
          <p:cNvSpPr>
            <a:spLocks noChangeShapeType="1"/>
          </p:cNvSpPr>
          <p:nvPr/>
        </p:nvSpPr>
        <p:spPr bwMode="auto">
          <a:xfrm rot="10800000" flipH="1">
            <a:off x="542925" y="3330575"/>
            <a:ext cx="4335463" cy="2286000"/>
          </a:xfrm>
          <a:prstGeom prst="line">
            <a:avLst/>
          </a:prstGeom>
          <a:noFill/>
          <a:ln w="50800" cap="flat">
            <a:solidFill>
              <a:srgbClr val="3B00A4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5010" name="Rectangle 18"/>
          <p:cNvSpPr>
            <a:spLocks/>
          </p:cNvSpPr>
          <p:nvPr/>
        </p:nvSpPr>
        <p:spPr bwMode="auto">
          <a:xfrm>
            <a:off x="2286000" y="3759200"/>
            <a:ext cx="11313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dirty="0">
                <a:solidFill>
                  <a:srgbClr val="2B4714"/>
                </a:solidFill>
                <a:cs typeface="Times New Roman" charset="0"/>
              </a:rPr>
              <a:t>8 </a:t>
            </a:r>
            <a:r>
              <a:rPr lang="en-US" dirty="0" smtClean="0">
                <a:solidFill>
                  <a:srgbClr val="2B4714"/>
                </a:solidFill>
                <a:cs typeface="Times New Roman" charset="0"/>
              </a:rPr>
              <a:t>inliers</a:t>
            </a:r>
            <a:endParaRPr lang="en-US" dirty="0">
              <a:solidFill>
                <a:srgbClr val="2B4714"/>
              </a:solidFill>
              <a:cs typeface="Times New Roman" charset="0"/>
            </a:endParaRPr>
          </a:p>
        </p:txBody>
      </p:sp>
      <p:grpSp>
        <p:nvGrpSpPr>
          <p:cNvPr id="85011" name="Group 19"/>
          <p:cNvGrpSpPr>
            <a:grpSpLocks/>
          </p:cNvGrpSpPr>
          <p:nvPr/>
        </p:nvGrpSpPr>
        <p:grpSpPr bwMode="auto">
          <a:xfrm>
            <a:off x="1562100" y="3759200"/>
            <a:ext cx="2463800" cy="1295400"/>
            <a:chOff x="0" y="0"/>
            <a:chExt cx="1552" cy="816"/>
          </a:xfrm>
        </p:grpSpPr>
        <p:sp>
          <p:nvSpPr>
            <p:cNvPr id="85012" name="Oval 20"/>
            <p:cNvSpPr>
              <a:spLocks/>
            </p:cNvSpPr>
            <p:nvPr/>
          </p:nvSpPr>
          <p:spPr bwMode="auto">
            <a:xfrm>
              <a:off x="0" y="688"/>
              <a:ext cx="128" cy="128"/>
            </a:xfrm>
            <a:prstGeom prst="ellipse">
              <a:avLst/>
            </a:prstGeom>
            <a:solidFill>
              <a:srgbClr val="558E28"/>
            </a:solidFill>
            <a:ln w="127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5013" name="Oval 21"/>
            <p:cNvSpPr>
              <a:spLocks/>
            </p:cNvSpPr>
            <p:nvPr/>
          </p:nvSpPr>
          <p:spPr bwMode="auto">
            <a:xfrm>
              <a:off x="136" y="624"/>
              <a:ext cx="128" cy="128"/>
            </a:xfrm>
            <a:prstGeom prst="ellipse">
              <a:avLst/>
            </a:prstGeom>
            <a:solidFill>
              <a:srgbClr val="558E28"/>
            </a:solidFill>
            <a:ln w="127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5014" name="Oval 22"/>
            <p:cNvSpPr>
              <a:spLocks/>
            </p:cNvSpPr>
            <p:nvPr/>
          </p:nvSpPr>
          <p:spPr bwMode="auto">
            <a:xfrm>
              <a:off x="384" y="624"/>
              <a:ext cx="128" cy="128"/>
            </a:xfrm>
            <a:prstGeom prst="ellipse">
              <a:avLst/>
            </a:prstGeom>
            <a:solidFill>
              <a:srgbClr val="558E28"/>
            </a:solidFill>
            <a:ln w="127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5015" name="Oval 23"/>
            <p:cNvSpPr>
              <a:spLocks/>
            </p:cNvSpPr>
            <p:nvPr/>
          </p:nvSpPr>
          <p:spPr bwMode="auto">
            <a:xfrm>
              <a:off x="632" y="344"/>
              <a:ext cx="128" cy="128"/>
            </a:xfrm>
            <a:prstGeom prst="ellipse">
              <a:avLst/>
            </a:prstGeom>
            <a:solidFill>
              <a:srgbClr val="558E28"/>
            </a:solidFill>
            <a:ln w="127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5016" name="Oval 24"/>
            <p:cNvSpPr>
              <a:spLocks/>
            </p:cNvSpPr>
            <p:nvPr/>
          </p:nvSpPr>
          <p:spPr bwMode="auto">
            <a:xfrm>
              <a:off x="872" y="344"/>
              <a:ext cx="128" cy="128"/>
            </a:xfrm>
            <a:prstGeom prst="ellipse">
              <a:avLst/>
            </a:prstGeom>
            <a:solidFill>
              <a:srgbClr val="558E28"/>
            </a:solidFill>
            <a:ln w="127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5017" name="Oval 25"/>
            <p:cNvSpPr>
              <a:spLocks/>
            </p:cNvSpPr>
            <p:nvPr/>
          </p:nvSpPr>
          <p:spPr bwMode="auto">
            <a:xfrm>
              <a:off x="1424" y="0"/>
              <a:ext cx="128" cy="128"/>
            </a:xfrm>
            <a:prstGeom prst="ellipse">
              <a:avLst/>
            </a:prstGeom>
            <a:solidFill>
              <a:srgbClr val="558E28"/>
            </a:solidFill>
            <a:ln w="127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8203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4" grpId="0" build="p" bldLvl="5" autoUpdateAnimBg="0" advAuto="0"/>
      <p:bldP spid="85009" grpId="0" animBg="1"/>
      <p:bldP spid="85010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2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95A78-9545-45DD-8BC2-5DAA4627D6E6}" type="slidenum">
              <a:rPr lang="en-US"/>
              <a:pPr/>
              <a:t>56</a:t>
            </a:fld>
            <a:endParaRPr lang="en-US"/>
          </a:p>
        </p:txBody>
      </p:sp>
      <p:sp>
        <p:nvSpPr>
          <p:cNvPr id="860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r>
              <a:rPr lang="en-US"/>
              <a:t>Simple example: fit a line</a:t>
            </a:r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rIns="132080"/>
          <a:lstStyle/>
          <a:p>
            <a:r>
              <a:rPr lang="en-US"/>
              <a:t>Use biggest set of inliers</a:t>
            </a:r>
          </a:p>
          <a:p>
            <a:r>
              <a:rPr lang="en-US"/>
              <a:t>Do least-square fit</a:t>
            </a:r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7359650" y="6248400"/>
            <a:ext cx="2921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1200">
                <a:solidFill>
                  <a:schemeClr val="tx1"/>
                </a:solidFill>
                <a:latin typeface="Times New Roman" charset="0"/>
              </a:defRPr>
            </a:lvl1pPr>
            <a:lvl2pPr>
              <a:defRPr sz="1200">
                <a:solidFill>
                  <a:schemeClr val="tx1"/>
                </a:solidFill>
                <a:latin typeface="Times New Roman" charset="0"/>
              </a:defRPr>
            </a:lvl2pPr>
            <a:lvl3pPr>
              <a:defRPr sz="1200">
                <a:solidFill>
                  <a:schemeClr val="tx1"/>
                </a:solidFill>
                <a:latin typeface="Times New Roman" charset="0"/>
              </a:defRPr>
            </a:lvl3pPr>
            <a:lvl4pPr>
              <a:defRPr sz="1200">
                <a:solidFill>
                  <a:schemeClr val="tx1"/>
                </a:solidFill>
                <a:latin typeface="Times New Roman" charset="0"/>
              </a:defRPr>
            </a:lvl4pPr>
            <a:lvl5pPr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fld id="{208664EE-DE0A-49A8-A856-5BC3C5C5F96A}" type="slidenum">
              <a:rPr lang="en-US" sz="1400">
                <a:cs typeface="Times New Roman" charset="0"/>
              </a:rPr>
              <a:pPr algn="ctr"/>
              <a:t>56</a:t>
            </a:fld>
            <a:endParaRPr lang="en-US" sz="1400">
              <a:cs typeface="Times New Roman" charset="0"/>
            </a:endParaRPr>
          </a:p>
        </p:txBody>
      </p:sp>
      <p:sp>
        <p:nvSpPr>
          <p:cNvPr id="86020" name="Line 4"/>
          <p:cNvSpPr>
            <a:spLocks noChangeShapeType="1"/>
          </p:cNvSpPr>
          <p:nvPr/>
        </p:nvSpPr>
        <p:spPr bwMode="auto">
          <a:xfrm flipH="1">
            <a:off x="506413" y="3416300"/>
            <a:ext cx="0" cy="3068638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6021" name="Line 5"/>
          <p:cNvSpPr>
            <a:spLocks noChangeShapeType="1"/>
          </p:cNvSpPr>
          <p:nvPr/>
        </p:nvSpPr>
        <p:spPr bwMode="auto">
          <a:xfrm rot="10800000">
            <a:off x="388938" y="6467475"/>
            <a:ext cx="508635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6022" name="Oval 6"/>
          <p:cNvSpPr>
            <a:spLocks/>
          </p:cNvSpPr>
          <p:nvPr/>
        </p:nvSpPr>
        <p:spPr bwMode="auto">
          <a:xfrm>
            <a:off x="1003300" y="5245100"/>
            <a:ext cx="203200" cy="203200"/>
          </a:xfrm>
          <a:prstGeom prst="ellipse">
            <a:avLst/>
          </a:prstGeom>
          <a:solidFill>
            <a:srgbClr val="3F691E"/>
          </a:solidFill>
          <a:ln w="127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6023" name="Oval 7"/>
          <p:cNvSpPr>
            <a:spLocks/>
          </p:cNvSpPr>
          <p:nvPr/>
        </p:nvSpPr>
        <p:spPr bwMode="auto">
          <a:xfrm>
            <a:off x="1562100" y="4851400"/>
            <a:ext cx="203200" cy="203200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6024" name="Oval 8"/>
          <p:cNvSpPr>
            <a:spLocks/>
          </p:cNvSpPr>
          <p:nvPr/>
        </p:nvSpPr>
        <p:spPr bwMode="auto">
          <a:xfrm>
            <a:off x="2171700" y="4737100"/>
            <a:ext cx="203200" cy="203200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6025" name="Oval 9"/>
          <p:cNvSpPr>
            <a:spLocks/>
          </p:cNvSpPr>
          <p:nvPr/>
        </p:nvSpPr>
        <p:spPr bwMode="auto">
          <a:xfrm>
            <a:off x="2565400" y="4305300"/>
            <a:ext cx="203200" cy="203200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6026" name="Oval 10"/>
          <p:cNvSpPr>
            <a:spLocks/>
          </p:cNvSpPr>
          <p:nvPr/>
        </p:nvSpPr>
        <p:spPr bwMode="auto">
          <a:xfrm>
            <a:off x="3314700" y="4305300"/>
            <a:ext cx="203200" cy="203200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6027" name="Oval 11"/>
          <p:cNvSpPr>
            <a:spLocks/>
          </p:cNvSpPr>
          <p:nvPr/>
        </p:nvSpPr>
        <p:spPr bwMode="auto">
          <a:xfrm>
            <a:off x="3822700" y="3759200"/>
            <a:ext cx="203200" cy="203200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6028" name="Oval 12"/>
          <p:cNvSpPr>
            <a:spLocks/>
          </p:cNvSpPr>
          <p:nvPr/>
        </p:nvSpPr>
        <p:spPr bwMode="auto">
          <a:xfrm>
            <a:off x="3416300" y="3975100"/>
            <a:ext cx="203200" cy="203200"/>
          </a:xfrm>
          <a:prstGeom prst="ellipse">
            <a:avLst/>
          </a:prstGeom>
          <a:noFill/>
          <a:ln w="127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6029" name="Oval 13"/>
          <p:cNvSpPr>
            <a:spLocks/>
          </p:cNvSpPr>
          <p:nvPr/>
        </p:nvSpPr>
        <p:spPr bwMode="auto">
          <a:xfrm>
            <a:off x="1778000" y="4737100"/>
            <a:ext cx="203200" cy="203200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6030" name="Oval 14"/>
          <p:cNvSpPr>
            <a:spLocks/>
          </p:cNvSpPr>
          <p:nvPr/>
        </p:nvSpPr>
        <p:spPr bwMode="auto">
          <a:xfrm>
            <a:off x="4241800" y="4838700"/>
            <a:ext cx="203200" cy="203200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6031" name="Oval 15"/>
          <p:cNvSpPr>
            <a:spLocks/>
          </p:cNvSpPr>
          <p:nvPr/>
        </p:nvSpPr>
        <p:spPr bwMode="auto">
          <a:xfrm>
            <a:off x="4572000" y="4305300"/>
            <a:ext cx="203200" cy="203200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6032" name="Oval 16"/>
          <p:cNvSpPr>
            <a:spLocks/>
          </p:cNvSpPr>
          <p:nvPr/>
        </p:nvSpPr>
        <p:spPr bwMode="auto">
          <a:xfrm>
            <a:off x="2946400" y="4305300"/>
            <a:ext cx="203200" cy="203200"/>
          </a:xfrm>
          <a:prstGeom prst="ellipse">
            <a:avLst/>
          </a:prstGeom>
          <a:solidFill>
            <a:srgbClr val="3F691E"/>
          </a:solidFill>
          <a:ln w="127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6033" name="Line 17"/>
          <p:cNvSpPr>
            <a:spLocks noChangeShapeType="1"/>
          </p:cNvSpPr>
          <p:nvPr/>
        </p:nvSpPr>
        <p:spPr bwMode="auto">
          <a:xfrm rot="10800000" flipH="1">
            <a:off x="542925" y="3443288"/>
            <a:ext cx="4438650" cy="2173287"/>
          </a:xfrm>
          <a:prstGeom prst="line">
            <a:avLst/>
          </a:prstGeom>
          <a:noFill/>
          <a:ln w="50800" cap="flat">
            <a:solidFill>
              <a:srgbClr val="3F691E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86034" name="Group 18"/>
          <p:cNvGrpSpPr>
            <a:grpSpLocks/>
          </p:cNvGrpSpPr>
          <p:nvPr/>
        </p:nvGrpSpPr>
        <p:grpSpPr bwMode="auto">
          <a:xfrm>
            <a:off x="1562100" y="3759200"/>
            <a:ext cx="2463800" cy="1295400"/>
            <a:chOff x="0" y="0"/>
            <a:chExt cx="1552" cy="816"/>
          </a:xfrm>
        </p:grpSpPr>
        <p:sp>
          <p:nvSpPr>
            <p:cNvPr id="86035" name="Oval 19"/>
            <p:cNvSpPr>
              <a:spLocks/>
            </p:cNvSpPr>
            <p:nvPr/>
          </p:nvSpPr>
          <p:spPr bwMode="auto">
            <a:xfrm>
              <a:off x="0" y="688"/>
              <a:ext cx="128" cy="128"/>
            </a:xfrm>
            <a:prstGeom prst="ellipse">
              <a:avLst/>
            </a:prstGeom>
            <a:solidFill>
              <a:srgbClr val="558E28"/>
            </a:solidFill>
            <a:ln w="127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6036" name="Oval 20"/>
            <p:cNvSpPr>
              <a:spLocks/>
            </p:cNvSpPr>
            <p:nvPr/>
          </p:nvSpPr>
          <p:spPr bwMode="auto">
            <a:xfrm>
              <a:off x="136" y="624"/>
              <a:ext cx="128" cy="128"/>
            </a:xfrm>
            <a:prstGeom prst="ellipse">
              <a:avLst/>
            </a:prstGeom>
            <a:solidFill>
              <a:srgbClr val="558E28"/>
            </a:solidFill>
            <a:ln w="127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6037" name="Oval 21"/>
            <p:cNvSpPr>
              <a:spLocks/>
            </p:cNvSpPr>
            <p:nvPr/>
          </p:nvSpPr>
          <p:spPr bwMode="auto">
            <a:xfrm>
              <a:off x="384" y="624"/>
              <a:ext cx="128" cy="128"/>
            </a:xfrm>
            <a:prstGeom prst="ellipse">
              <a:avLst/>
            </a:prstGeom>
            <a:solidFill>
              <a:srgbClr val="558E28"/>
            </a:solidFill>
            <a:ln w="127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6038" name="Oval 22"/>
            <p:cNvSpPr>
              <a:spLocks/>
            </p:cNvSpPr>
            <p:nvPr/>
          </p:nvSpPr>
          <p:spPr bwMode="auto">
            <a:xfrm>
              <a:off x="632" y="344"/>
              <a:ext cx="128" cy="128"/>
            </a:xfrm>
            <a:prstGeom prst="ellipse">
              <a:avLst/>
            </a:prstGeom>
            <a:solidFill>
              <a:srgbClr val="558E28"/>
            </a:solidFill>
            <a:ln w="127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6039" name="Oval 23"/>
            <p:cNvSpPr>
              <a:spLocks/>
            </p:cNvSpPr>
            <p:nvPr/>
          </p:nvSpPr>
          <p:spPr bwMode="auto">
            <a:xfrm>
              <a:off x="1104" y="344"/>
              <a:ext cx="128" cy="128"/>
            </a:xfrm>
            <a:prstGeom prst="ellipse">
              <a:avLst/>
            </a:prstGeom>
            <a:solidFill>
              <a:srgbClr val="558E28"/>
            </a:solidFill>
            <a:ln w="127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6040" name="Oval 24"/>
            <p:cNvSpPr>
              <a:spLocks/>
            </p:cNvSpPr>
            <p:nvPr/>
          </p:nvSpPr>
          <p:spPr bwMode="auto">
            <a:xfrm>
              <a:off x="1424" y="0"/>
              <a:ext cx="128" cy="128"/>
            </a:xfrm>
            <a:prstGeom prst="ellipse">
              <a:avLst/>
            </a:prstGeom>
            <a:solidFill>
              <a:srgbClr val="558E28"/>
            </a:solidFill>
            <a:ln w="127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6041" name="Oval 25"/>
            <p:cNvSpPr>
              <a:spLocks/>
            </p:cNvSpPr>
            <p:nvPr/>
          </p:nvSpPr>
          <p:spPr bwMode="auto">
            <a:xfrm>
              <a:off x="1168" y="136"/>
              <a:ext cx="128" cy="128"/>
            </a:xfrm>
            <a:prstGeom prst="ellipse">
              <a:avLst/>
            </a:prstGeom>
            <a:solidFill>
              <a:srgbClr val="558E28"/>
            </a:solidFill>
            <a:ln w="127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834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8" grpId="0" build="p" bldLvl="5" autoUpdateAnimBg="0" advAuto="0"/>
      <p:bldP spid="8603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2745" y="111607"/>
            <a:ext cx="8229600" cy="1143000"/>
          </a:xfrm>
          <a:ln/>
        </p:spPr>
        <p:txBody>
          <a:bodyPr rIns="132080"/>
          <a:lstStyle/>
          <a:p>
            <a:r>
              <a:rPr lang="en-US" dirty="0" smtClean="0"/>
              <a:t>Where are we?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rIns="132080"/>
          <a:lstStyle/>
          <a:p>
            <a:pPr marL="382588" indent="-342900"/>
            <a:r>
              <a:rPr lang="en-US" dirty="0"/>
              <a:t>Basic Procedure</a:t>
            </a:r>
          </a:p>
          <a:p>
            <a:pPr marL="1011238" lvl="1" indent="-514350">
              <a:buClr>
                <a:srgbClr val="000000"/>
              </a:buClr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Take a sequence of images from the same position</a:t>
            </a:r>
          </a:p>
          <a:p>
            <a:pPr marL="954088" lvl="2" indent="0">
              <a:buClr>
                <a:srgbClr val="000000"/>
              </a:buClr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(Rotate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camera about its optical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center)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011238" lvl="1" indent="-514350">
              <a:buClr>
                <a:srgbClr val="000000"/>
              </a:buClr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Compute transformation between second image and first</a:t>
            </a:r>
          </a:p>
          <a:p>
            <a:pPr marL="1011238" lvl="1" indent="-514350">
              <a:buClr>
                <a:srgbClr val="000000"/>
              </a:buClr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Shift the second image to overlap with the first</a:t>
            </a:r>
          </a:p>
          <a:p>
            <a:pPr marL="1011238" lvl="1" indent="-514350">
              <a:buClr>
                <a:srgbClr val="000000"/>
              </a:buClr>
              <a:buFont typeface="+mj-lt"/>
              <a:buAutoNum type="arabicPeriod"/>
            </a:pPr>
            <a:r>
              <a:rPr lang="en-US" dirty="0">
                <a:solidFill>
                  <a:srgbClr val="0000CC"/>
                </a:solidFill>
              </a:rPr>
              <a:t>Blend</a:t>
            </a:r>
            <a:r>
              <a:rPr lang="en-US" dirty="0"/>
              <a:t> the two together to create a mosaic</a:t>
            </a:r>
          </a:p>
          <a:p>
            <a:pPr marL="1011238" lvl="1" indent="-514350">
              <a:buClr>
                <a:srgbClr val="000000"/>
              </a:buClr>
              <a:buFont typeface="+mj-lt"/>
              <a:buAutoNum type="arabicPeriod"/>
            </a:pPr>
            <a:r>
              <a:rPr lang="en-US" dirty="0"/>
              <a:t>If there are more images, repeat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F48E-99F6-7F4D-B791-C6C14C59EF17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2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2745" y="111607"/>
            <a:ext cx="8229600" cy="1143000"/>
          </a:xfrm>
          <a:ln/>
        </p:spPr>
        <p:txBody>
          <a:bodyPr rIns="132080">
            <a:norm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sz="2800" dirty="0" smtClean="0"/>
              <a:t>3. Shift the images to overlap</a:t>
            </a:r>
            <a:endParaRPr lang="en-US" sz="2800" dirty="0"/>
          </a:p>
        </p:txBody>
      </p:sp>
      <p:pic>
        <p:nvPicPr>
          <p:cNvPr id="4" name="Picture 20" descr="small-P10100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880" y="2071700"/>
            <a:ext cx="2472519" cy="3289881"/>
          </a:xfrm>
          <a:prstGeom prst="rect">
            <a:avLst/>
          </a:prstGeom>
          <a:noFill/>
          <a:ln w="38100" cmpd="sng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1" descr="small-P10100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483" y="2071700"/>
            <a:ext cx="2459315" cy="3272312"/>
          </a:xfrm>
          <a:prstGeom prst="rect">
            <a:avLst/>
          </a:prstGeom>
          <a:noFill/>
          <a:ln w="38100" cmpd="sng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F48E-99F6-7F4D-B791-C6C14C59EF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2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2919E-6 -4.40611E-6 L -0.24766 -0.0111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92" y="-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2745" y="111607"/>
            <a:ext cx="8229600" cy="1143000"/>
          </a:xfrm>
          <a:ln/>
        </p:spPr>
        <p:txBody>
          <a:bodyPr rIns="132080">
            <a:norm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sz="2800" dirty="0" smtClean="0"/>
              <a:t>4. Blend the two together to create a mosaic</a:t>
            </a:r>
            <a:br>
              <a:rPr lang="en-US" sz="2800" dirty="0" smtClean="0"/>
            </a:br>
            <a:endParaRPr lang="en-US" sz="2800" dirty="0"/>
          </a:p>
        </p:txBody>
      </p:sp>
      <p:pic>
        <p:nvPicPr>
          <p:cNvPr id="4" name="Picture 25" descr="small-emlak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33" r="36282"/>
          <a:stretch/>
        </p:blipFill>
        <p:spPr bwMode="auto">
          <a:xfrm>
            <a:off x="5280191" y="2388882"/>
            <a:ext cx="3363705" cy="229235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640131" y="2382174"/>
            <a:ext cx="2975151" cy="2500155"/>
            <a:chOff x="2096151" y="1325192"/>
            <a:chExt cx="2838531" cy="2376814"/>
          </a:xfrm>
        </p:grpSpPr>
        <p:pic>
          <p:nvPicPr>
            <p:cNvPr id="5" name="Picture 20" descr="small-P101003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6151" y="1385257"/>
              <a:ext cx="1741159" cy="2316749"/>
            </a:xfrm>
            <a:prstGeom prst="rect">
              <a:avLst/>
            </a:prstGeom>
            <a:noFill/>
            <a:ln w="38100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1" descr="small-P101003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2821" y="1325192"/>
              <a:ext cx="1731861" cy="2304377"/>
            </a:xfrm>
            <a:prstGeom prst="rect">
              <a:avLst/>
            </a:prstGeom>
            <a:noFill/>
            <a:ln w="38100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Right Arrow 2"/>
          <p:cNvSpPr/>
          <p:nvPr/>
        </p:nvSpPr>
        <p:spPr>
          <a:xfrm>
            <a:off x="3858620" y="3227771"/>
            <a:ext cx="1116331" cy="57436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F48E-99F6-7F4D-B791-C6C14C59EF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2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8895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5. Repeat for all images</a:t>
            </a:r>
            <a:endParaRPr lang="en-US" sz="2800" dirty="0"/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1732779" y="2005415"/>
            <a:ext cx="5797550" cy="1022350"/>
            <a:chOff x="2012" y="1200"/>
            <a:chExt cx="3652" cy="644"/>
          </a:xfrm>
        </p:grpSpPr>
        <p:pic>
          <p:nvPicPr>
            <p:cNvPr id="5" name="Picture 17" descr="small-P101003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0" y="1200"/>
              <a:ext cx="484" cy="644"/>
            </a:xfrm>
            <a:prstGeom prst="rect">
              <a:avLst/>
            </a:prstGeom>
            <a:noFill/>
            <a:ln w="9525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18" descr="small-P101003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2" y="1200"/>
              <a:ext cx="484" cy="644"/>
            </a:xfrm>
            <a:prstGeom prst="rect">
              <a:avLst/>
            </a:prstGeom>
            <a:noFill/>
            <a:ln w="9525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9" descr="small-P101003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0" y="1200"/>
              <a:ext cx="484" cy="644"/>
            </a:xfrm>
            <a:prstGeom prst="rect">
              <a:avLst/>
            </a:prstGeom>
            <a:noFill/>
            <a:ln w="9525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0" descr="small-P101003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8" y="1200"/>
              <a:ext cx="484" cy="644"/>
            </a:xfrm>
            <a:prstGeom prst="rect">
              <a:avLst/>
            </a:prstGeom>
            <a:noFill/>
            <a:ln w="9525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1" descr="small-P101003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6" y="1200"/>
              <a:ext cx="484" cy="644"/>
            </a:xfrm>
            <a:prstGeom prst="rect">
              <a:avLst/>
            </a:prstGeom>
            <a:noFill/>
            <a:ln w="9525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2" descr="small-P101003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4" y="1200"/>
              <a:ext cx="484" cy="644"/>
            </a:xfrm>
            <a:prstGeom prst="rect">
              <a:avLst/>
            </a:prstGeom>
            <a:noFill/>
            <a:ln w="9525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3" descr="small-P101003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2" y="1200"/>
              <a:ext cx="484" cy="644"/>
            </a:xfrm>
            <a:prstGeom prst="rect">
              <a:avLst/>
            </a:prstGeom>
            <a:noFill/>
            <a:ln w="9525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" name="Picture 25" descr="small-emlak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46" y="4063961"/>
            <a:ext cx="9144000" cy="229235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F48E-99F6-7F4D-B791-C6C14C59EF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7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2745" y="111607"/>
            <a:ext cx="8229600" cy="1143000"/>
          </a:xfrm>
          <a:ln/>
        </p:spPr>
        <p:txBody>
          <a:bodyPr rIns="132080"/>
          <a:lstStyle/>
          <a:p>
            <a:r>
              <a:rPr lang="en-US" dirty="0"/>
              <a:t>How to do 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rIns="132080"/>
          <a:lstStyle/>
          <a:p>
            <a:pPr marL="382588" indent="-342900"/>
            <a:r>
              <a:rPr lang="en-US" dirty="0"/>
              <a:t>Basic Procedure</a:t>
            </a:r>
          </a:p>
          <a:p>
            <a:pPr marL="1011238" lvl="1" indent="-514350">
              <a:buClr>
                <a:srgbClr val="000000"/>
              </a:buClr>
              <a:buFont typeface="+mj-lt"/>
              <a:buAutoNum type="arabicPeriod"/>
            </a:pPr>
            <a:r>
              <a:rPr lang="en-US" dirty="0"/>
              <a:t>Take a sequence of images from the same position</a:t>
            </a:r>
          </a:p>
          <a:p>
            <a:pPr marL="954088" lvl="2" indent="0">
              <a:buClr>
                <a:srgbClr val="000000"/>
              </a:buClr>
              <a:buNone/>
            </a:pPr>
            <a:r>
              <a:rPr lang="en-US" dirty="0"/>
              <a:t>Rotate the camera about its optical center</a:t>
            </a:r>
          </a:p>
          <a:p>
            <a:pPr marL="1011238" lvl="1" indent="-514350">
              <a:buClr>
                <a:srgbClr val="000000"/>
              </a:buClr>
              <a:buFont typeface="+mj-lt"/>
              <a:buAutoNum type="arabicPeriod"/>
            </a:pPr>
            <a:r>
              <a:rPr lang="en-US" dirty="0"/>
              <a:t>Compute transformation between second image and first</a:t>
            </a:r>
          </a:p>
          <a:p>
            <a:pPr marL="1011238" lvl="1" indent="-514350">
              <a:buClr>
                <a:srgbClr val="000000"/>
              </a:buClr>
              <a:buFont typeface="+mj-lt"/>
              <a:buAutoNum type="arabicPeriod"/>
            </a:pPr>
            <a:r>
              <a:rPr lang="en-US" dirty="0"/>
              <a:t>Shift the second image to overlap with the first</a:t>
            </a:r>
          </a:p>
          <a:p>
            <a:pPr marL="1011238" lvl="1" indent="-514350">
              <a:buClr>
                <a:srgbClr val="000000"/>
              </a:buClr>
              <a:buFont typeface="+mj-lt"/>
              <a:buAutoNum type="arabicPeriod"/>
            </a:pPr>
            <a:r>
              <a:rPr lang="en-US" dirty="0"/>
              <a:t>Blend the two together to create a mosaic</a:t>
            </a:r>
          </a:p>
          <a:p>
            <a:pPr marL="1011238" lvl="1" indent="-514350">
              <a:buClr>
                <a:srgbClr val="000000"/>
              </a:buClr>
              <a:buFont typeface="+mj-lt"/>
              <a:buAutoNum type="arabicPeriod"/>
            </a:pPr>
            <a:r>
              <a:rPr lang="en-US" dirty="0"/>
              <a:t>If there are more images, repeat</a:t>
            </a:r>
          </a:p>
        </p:txBody>
      </p:sp>
      <p:sp>
        <p:nvSpPr>
          <p:cNvPr id="2" name="Rectangle 1"/>
          <p:cNvSpPr/>
          <p:nvPr/>
        </p:nvSpPr>
        <p:spPr>
          <a:xfrm>
            <a:off x="384531" y="2290750"/>
            <a:ext cx="4557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F48E-99F6-7F4D-B791-C6C14C59EF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1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def\matrx #1#2{\left[&#10;    \begin{array}{#1} #2&#10;    \end{array} \right]} % real matrix (square brackets)&#10;\def\Rm{{\bf R}} % rotation matrix&#10;\[&#10; \matrx{c}{x'_i \\ y'_i \\ 1} \cong&#10; \matrx{cccc}{h_{00} &amp; h_{01} &amp; h_{02} \\&#10;       h_{10} &amp; h_{11} &amp; h_{12} \\&#10;       h_{20} &amp; h_{21} &amp; h_{22}}&#10; \matrx{c}{x_i \\ y_i \\  1}&#10;\]&#10;\end{document}&#10;"/>
  <p:tag name="EXTERNALNAME" val="Edittex"/>
  <p:tag name="BLEND" val="False"/>
  <p:tag name="TRANSPARENT" val="False"/>
  <p:tag name="BITMAPFORMAT" val="bmpmono"/>
  <p:tag name="DEBUGINTERACTIVE" val="True"/>
  <p:tag name="ORIGWIDTH" val="1161.875"/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def\matrx #1#2{\left[&#10;    \begin{array}{#1} #2&#10;    \end{array} \right]} % real matrix (square brackets)&#10;\def\Rm{{\bf R}} % rotation matrix&#10;\[&#10; \matrx{c}{x'_i \\ y'_i \\ 1} \cong&#10; \matrx{cccc}{h_{00} &amp; h_{01} &amp; h_{02} \\&#10;       h_{10} &amp; h_{11} &amp; h_{12} \\&#10;       h_{20} &amp; h_{21} &amp; h_{22}}&#10; \matrx{c}{x_i \\ y_i \\  1}&#10;\]&#10;\end{document}&#10;"/>
  <p:tag name="EXTERNALNAME" val="Edittex"/>
  <p:tag name="BLEND" val="False"/>
  <p:tag name="TRANSPARENT" val="False"/>
  <p:tag name="BITMAPFORMAT" val="bmpmono"/>
  <p:tag name="DEBUGINTERACTIVE" val="True"/>
  <p:tag name="ORIGWIDTH" val="1161.875"/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def\matrx #1#2{\left[&#10;    \begin{array}{#1} #2&#10;    \end{array} \right]} % real matrix (square brackets)&#10;\def\Rm{{\bf R}} % rotation matrix&#10;\begin{eqnarray*}&#10;x'_i &amp;=&amp; \frac{&#10;h_{00} x_i + h_{01} y_i  + h_{02}&#10;}{&#10;h_{20} x_i + h_{21} y_i  + h_{22} \quad&#10;} \\&#10;\\&#10;y'_i  &amp;=&amp; \frac{&#10;h_{10} x_i + h_{11} y_i  + h_{12}&#10;}{&#10;h_{20} x_i + h_{21} y_i  + h_{22} \quad&#10;}&#10;\end{eqnarray*}&#10;\end{document}&#10;"/>
  <p:tag name="EXTERNALNAME" val="Edittex"/>
  <p:tag name="BLEND" val="False"/>
  <p:tag name="TRANSPARENT" val="False"/>
  <p:tag name="BITMAPFORMAT" val="bmpmono"/>
  <p:tag name="DEBUGINTERACTIVE" val="True"/>
  <p:tag name="ORIGWIDTH" val="1083.625"/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def\matrx #1#2{\left[&#10;    \begin{array}{#1} #2&#10;    \end{array} \right]} % real matrix (square brackets)&#10;\def\Rm{{\bf R}} % rotation matrix&#10;\begin{eqnarray*}&#10;x'_i (&#10;h_{20} x_i + h_{21} y_i  + h_{22}) &amp; = &amp; h_{00} x_i +h_{01} y_i +  h_{02} \\&#10;y'_i (&#10;h_{20} x_i + h_{21} y_i  + h_{22}) &amp; = &amp; &#10;h_{10} x_i + h_{11} y_i + h_{12}&#10;\end{eqnarray*}&#10;\end{document}&#10;"/>
  <p:tag name="EXTERNALNAME" val="Edittex"/>
  <p:tag name="BLEND" val="False"/>
  <p:tag name="TRANSPARENT" val="False"/>
  <p:tag name="BITMAPFORMAT" val="bmpmono"/>
  <p:tag name="DEBUGINTERACTIVE" val="True"/>
  <p:tag name="ORIGWIDTH" val="1773"/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def\matrx #1#2{\left[&#10;    \begin{array}{#1} #2&#10;    \end{array} \right]} % real matrix (square brackets)&#10;\def\Rm{{\bf R}} % rotation matrix&#10;\[ &#10;\matrx{ccccccccc}{x_i &amp; y_i &amp; 1 &amp; 0 &amp; 0 &amp; 0 &amp; -x'_i x_i &amp; -x'_i y_i  &amp; -x'_i \\&#10;0 &amp; 0 &amp; 0 &amp; x_i &amp; y_i &amp; 1 &amp;  -y'_i x_i &amp; -y'_i y_i  &amp; -y'_i}&#10;\matrx{c}{ h_{00} \\ h_{01} \\ h_{02}  \\ h_{10} \\ h_{11} \\ h_{12} \\  h_{20} \\ h_{21} \\ h_{22} } =&#10; \matrx{c}{0 \\0}&#10;\]&#10;\end{document}&#10;"/>
  <p:tag name="EXTERNALNAME" val="Edittex"/>
  <p:tag name="BLEND" val="False"/>
  <p:tag name="TRANSPARENT" val="False"/>
  <p:tag name="BITMAPFORMAT" val="bmpmono"/>
  <p:tag name="DEBUGINTERACTIVE" val="True"/>
  <p:tag name="ORIGWIDTH" val="2039.375"/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def\matrx #1#2{\left[&#10;    \begin{array}{#1} #2&#10;    \end{array} \right]} % real matrix (square brackets)&#10;\def\Rm{{\bf R}} % rotation matrix&#10;\begin{eqnarray*}&#10;x'_i (&#10;h_{20} x_i + h_{21} y_i  + h_{22}) &amp; = &amp; h_{00} x_i +h_{01} y_i +  h_{02} \\&#10;y'_i (&#10;h_{20} x_i + h_{21} y_i  + h_{22}) &amp; = &amp; &#10;h_{10} x_i + h_{11} y_i + h_{12}&#10;\end{eqnarray*}&#10;\end{document}&#10;"/>
  <p:tag name="EXTERNALNAME" val="Edittex"/>
  <p:tag name="BLEND" val="False"/>
  <p:tag name="TRANSPARENT" val="False"/>
  <p:tag name="BITMAPFORMAT" val="bmpmono"/>
  <p:tag name="DEBUGINTERACTIVE" val="True"/>
  <p:tag name="ORIGWIDTH" val="1773"/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def\matrx #1#2{\left[&#10;    \begin{array}{#1} #2&#10;    \end{array} \right]} % real matrix (square brackets)&#10;\def\Rm{{\bf R}} % rotation matrix&#10;\[ &#10;\matrx{ccccccccc}{x_1 &amp; y_1 &amp; 1 &amp; 0 &amp; 0 &amp; 0 &amp; -x'_1 x_1 &amp; -x'_1 y_1  &amp; -x'_1 \\&#10;0 &amp; 0 &amp; 0 &amp; x_1 &amp; y_1 &amp; 1 &amp;  -y'_1 x_1 &amp; -y'_1 y_1  &amp; -y'_1 \\&#10;\multicolumn{9}{c}{\vdots} \\&#10;x_n &amp; y_n &amp; 1 &amp; 0 &amp; 0 &amp; 0 &amp; -x'_n x_n &amp; -x'_n y_n  &amp; -x'_n \\&#10;0 &amp; 0 &amp; 0 &amp; x_n &amp; y_n &amp; 1 &amp;  -y'_n x_n &amp; -y'_n y_n  &amp; -y'_n \\&#10;}&#10;\matrx{c}{ h_{00} \\ h_{01} \\ h_{02}  \\ h_{10} \\ h_{11} \\ h_{12} \\  h_{20} \\ h_{21} \\ h_{22} } =&#10; \matrx{c}{0 \\0 \\ \vdots \\0 \\ 0}&#10;\]&#10;\end{document}&#10;"/>
  <p:tag name="EXTERNALNAME" val="Edittex"/>
  <p:tag name="BLEND" val="False"/>
  <p:tag name="TRANSPARENT" val="False"/>
  <p:tag name="BITMAPFORMAT" val="bmpmono"/>
  <p:tag name="DEBUGINTERACTIVE" val="True"/>
  <p:tag name="ORIGWIDTH" val="2215.75"/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minimize $\|\bf Ah - 0\|^2$&#10;\end{document}&#10;"/>
  <p:tag name="EXTERNALNAME" val="Edittex"/>
  <p:tag name="BLEND" val="False"/>
  <p:tag name="TRANSPARENT" val="False"/>
  <p:tag name="KEEPFILES" val="False"/>
  <p:tag name="DEBUGPAUSE" val="False"/>
  <p:tag name="RESOLUTION" val="300"/>
  <p:tag name="TIMEOUT" val="(none)"/>
  <p:tag name="BOXWIDTH" val="348"/>
  <p:tag name="BOXHEIGHT" val="276"/>
  <p:tag name="BOXFONT" val="10"/>
  <p:tag name="BOXWRAP" val="False"/>
  <p:tag name="WORKAROUNDTRANSPARENCYBUG" val="False"/>
  <p:tag name="BITMAPFORMAT" val="bmp256"/>
  <p:tag name="DEBUGINTERACTIVE" val="True"/>
  <p:tag name="ORIGWIDTH" val="193.875"/>
  <p:tag name="PICTUREFILESIZE" val="81878"/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9704</TotalTime>
  <Words>1435</Words>
  <Application>Microsoft Office PowerPoint</Application>
  <PresentationFormat>On-screen Show (4:3)</PresentationFormat>
  <Paragraphs>370</Paragraphs>
  <Slides>57</Slides>
  <Notes>21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Office Theme</vt:lpstr>
      <vt:lpstr>Image Stitching</vt:lpstr>
      <vt:lpstr>PowerPoint Presentation</vt:lpstr>
      <vt:lpstr>How to do it?</vt:lpstr>
      <vt:lpstr>1. Take a sequence of images from the same position </vt:lpstr>
      <vt:lpstr>2. Compute transformation between images</vt:lpstr>
      <vt:lpstr>3. Shift the images to overlap</vt:lpstr>
      <vt:lpstr>4. Blend the two together to create a mosaic </vt:lpstr>
      <vt:lpstr>5. Repeat for all images</vt:lpstr>
      <vt:lpstr>How to do it?</vt:lpstr>
      <vt:lpstr>Compute Transformations</vt:lpstr>
      <vt:lpstr>Image reprojection</vt:lpstr>
      <vt:lpstr>Example</vt:lpstr>
      <vt:lpstr>Image reprojection</vt:lpstr>
      <vt:lpstr>Motion models</vt:lpstr>
      <vt:lpstr>Recall: Projective transformations</vt:lpstr>
      <vt:lpstr>Parametric (global) warping</vt:lpstr>
      <vt:lpstr>2D coordinate transformations</vt:lpstr>
      <vt:lpstr>Image Warping</vt:lpstr>
      <vt:lpstr>Forward Warping</vt:lpstr>
      <vt:lpstr>Forward Warping</vt:lpstr>
      <vt:lpstr>Inverse Warping</vt:lpstr>
      <vt:lpstr>Inverse Warping</vt:lpstr>
      <vt:lpstr>Interpolation</vt:lpstr>
      <vt:lpstr>Motion models</vt:lpstr>
      <vt:lpstr>Finding the transformation</vt:lpstr>
      <vt:lpstr>Plane perspective mosaics</vt:lpstr>
      <vt:lpstr>Simple case: translations</vt:lpstr>
      <vt:lpstr>Simple case: translations</vt:lpstr>
      <vt:lpstr>Simple case: translations</vt:lpstr>
      <vt:lpstr>Simple case: translations</vt:lpstr>
      <vt:lpstr>Least squares formulation</vt:lpstr>
      <vt:lpstr>Least squares formulation</vt:lpstr>
      <vt:lpstr>Least squares</vt:lpstr>
      <vt:lpstr>Solving for translations</vt:lpstr>
      <vt:lpstr>Affine transformations</vt:lpstr>
      <vt:lpstr>Affine transformations</vt:lpstr>
      <vt:lpstr>Affine transformations</vt:lpstr>
      <vt:lpstr>Solving for homographies</vt:lpstr>
      <vt:lpstr>Solving for homographies</vt:lpstr>
      <vt:lpstr>Solving for homographies</vt:lpstr>
      <vt:lpstr>Direct Linear Transforms</vt:lpstr>
      <vt:lpstr>Direct Linear Transforms</vt:lpstr>
      <vt:lpstr>Answer from Sameer</vt:lpstr>
      <vt:lpstr>Continued</vt:lpstr>
      <vt:lpstr>Matching features</vt:lpstr>
      <vt:lpstr>RAndom SAmple Consensus</vt:lpstr>
      <vt:lpstr>RAndom SAmple Consensus</vt:lpstr>
      <vt:lpstr>Least squares fit (from inliers)</vt:lpstr>
      <vt:lpstr>PowerPoint Presentation</vt:lpstr>
      <vt:lpstr>RANSAC for estimating homography</vt:lpstr>
      <vt:lpstr>Simple example: fit a line</vt:lpstr>
      <vt:lpstr>Simple example: fit a line</vt:lpstr>
      <vt:lpstr>Simple example: fit a line</vt:lpstr>
      <vt:lpstr>Simple example: fit a line</vt:lpstr>
      <vt:lpstr>Simple example: fit a line</vt:lpstr>
      <vt:lpstr>Simple example: fit a line</vt:lpstr>
      <vt:lpstr>Where are we?</vt:lpstr>
    </vt:vector>
  </TitlesOfParts>
  <Company>UW CSE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Farhadi</dc:creator>
  <cp:lastModifiedBy>CSE</cp:lastModifiedBy>
  <cp:revision>75</cp:revision>
  <dcterms:created xsi:type="dcterms:W3CDTF">2013-04-22T18:59:16Z</dcterms:created>
  <dcterms:modified xsi:type="dcterms:W3CDTF">2017-01-20T21:54:26Z</dcterms:modified>
</cp:coreProperties>
</file>