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279975" cy="42808525"/>
  <p:notesSz cx="6669088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 pos="25705">
          <p15:clr>
            <a:srgbClr val="A4A3A4"/>
          </p15:clr>
        </p15:guide>
        <p15:guide id="3" orient="horz" pos="3473">
          <p15:clr>
            <a:srgbClr val="A4A3A4"/>
          </p15:clr>
        </p15:guide>
        <p15:guide id="4" orient="horz" pos="26279">
          <p15:clr>
            <a:srgbClr val="A4A3A4"/>
          </p15:clr>
        </p15:guide>
        <p15:guide id="5" orient="horz" pos="2494">
          <p15:clr>
            <a:srgbClr val="A4A3A4"/>
          </p15:clr>
        </p15:guide>
        <p15:guide id="6" pos="9720">
          <p15:clr>
            <a:srgbClr val="A4A3A4"/>
          </p15:clr>
        </p15:guide>
        <p15:guide id="7" pos="9158">
          <p15:clr>
            <a:srgbClr val="A4A3A4"/>
          </p15:clr>
        </p15:guide>
        <p15:guide id="8" pos="18394">
          <p15:clr>
            <a:srgbClr val="A4A3A4"/>
          </p15:clr>
        </p15:guide>
        <p15:guide id="9" pos="4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2D89"/>
    <a:srgbClr val="D4D5E5"/>
    <a:srgbClr val="D4DFE7"/>
    <a:srgbClr val="006684"/>
    <a:srgbClr val="E3D9CE"/>
    <a:srgbClr val="F26531"/>
    <a:srgbClr val="E3D9DB"/>
    <a:srgbClr val="D11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4690"/>
  </p:normalViewPr>
  <p:slideViewPr>
    <p:cSldViewPr snapToGrid="0">
      <p:cViewPr>
        <p:scale>
          <a:sx n="25" d="100"/>
          <a:sy n="25" d="100"/>
        </p:scale>
        <p:origin x="5124" y="-1794"/>
      </p:cViewPr>
      <p:guideLst>
        <p:guide orient="horz" pos="2165"/>
        <p:guide orient="horz" pos="25705"/>
        <p:guide orient="horz" pos="3473"/>
        <p:guide orient="horz" pos="26279"/>
        <p:guide orient="horz" pos="2494"/>
        <p:guide pos="9720"/>
        <p:guide pos="9158"/>
        <p:guide pos="18394"/>
        <p:guide pos="4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2704" y="-10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65" cy="496809"/>
          </a:xfrm>
          <a:prstGeom prst="rect">
            <a:avLst/>
          </a:prstGeom>
        </p:spPr>
        <p:txBody>
          <a:bodyPr vert="horz" lIns="90999" tIns="45499" rIns="90999" bIns="45499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6866" y="0"/>
            <a:ext cx="2890665" cy="496809"/>
          </a:xfrm>
          <a:prstGeom prst="rect">
            <a:avLst/>
          </a:prstGeom>
        </p:spPr>
        <p:txBody>
          <a:bodyPr vert="horz" wrap="square" lIns="90999" tIns="45499" rIns="90999" bIns="4549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FF191F4-BEEE-4B59-924D-146E5100186C}" type="datetimeFigureOut">
              <a:rPr lang="en-US" altLang="zh-CN"/>
              <a:pPr>
                <a:defRPr/>
              </a:pPr>
              <a:t>5/22/2023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744538"/>
            <a:ext cx="26304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99" tIns="45499" rIns="90999" bIns="4549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598" y="4715710"/>
            <a:ext cx="5335893" cy="4466511"/>
          </a:xfrm>
          <a:prstGeom prst="rect">
            <a:avLst/>
          </a:prstGeom>
        </p:spPr>
        <p:txBody>
          <a:bodyPr vert="horz" lIns="90999" tIns="45499" rIns="90999" bIns="45499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890665" cy="496809"/>
          </a:xfrm>
          <a:prstGeom prst="rect">
            <a:avLst/>
          </a:prstGeom>
        </p:spPr>
        <p:txBody>
          <a:bodyPr vert="horz" lIns="90999" tIns="45499" rIns="90999" bIns="45499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6866" y="9428242"/>
            <a:ext cx="2890665" cy="496809"/>
          </a:xfrm>
          <a:prstGeom prst="rect">
            <a:avLst/>
          </a:prstGeom>
        </p:spPr>
        <p:txBody>
          <a:bodyPr vert="horz" wrap="square" lIns="90999" tIns="45499" rIns="90999" bIns="4549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EA2E364-9A8E-4FD0-B36A-0540C01E6B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428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8731" indent="-283521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37235" indent="-226817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2444" indent="-226817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46078" indent="-226817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99712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53346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06980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60613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156ED5-749F-4B66-B0BC-EE2BF5430547}" type="slidenum">
              <a:rPr lang="en-US" altLang="zh-CN" sz="1200"/>
              <a:pPr/>
              <a:t>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7418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318" y="9405981"/>
            <a:ext cx="36387892" cy="64910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0632" y="17158652"/>
            <a:ext cx="29967260" cy="7738216"/>
          </a:xfrm>
        </p:spPr>
        <p:txBody>
          <a:bodyPr/>
          <a:lstStyle>
            <a:lvl1pPr marL="0" indent="0" algn="ctr">
              <a:buNone/>
              <a:defRPr/>
            </a:lvl1pPr>
            <a:lvl2pPr marL="457230" indent="0" algn="ctr">
              <a:buNone/>
              <a:defRPr/>
            </a:lvl2pPr>
            <a:lvl3pPr marL="914462" indent="0" algn="ctr">
              <a:buNone/>
              <a:defRPr/>
            </a:lvl3pPr>
            <a:lvl4pPr marL="1371693" indent="0" algn="ctr">
              <a:buNone/>
              <a:defRPr/>
            </a:lvl4pPr>
            <a:lvl5pPr marL="1828925" indent="0" algn="ctr">
              <a:buNone/>
              <a:defRPr/>
            </a:lvl5pPr>
            <a:lvl6pPr marL="2286155" indent="0" algn="ctr">
              <a:buNone/>
              <a:defRPr/>
            </a:lvl6pPr>
            <a:lvl7pPr marL="2743386" indent="0" algn="ctr">
              <a:buNone/>
              <a:defRPr/>
            </a:lvl7pPr>
            <a:lvl8pPr marL="3200618" indent="0" algn="ctr">
              <a:buNone/>
              <a:defRPr/>
            </a:lvl8pPr>
            <a:lvl9pPr marL="365784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4A3FD-1BC9-43FB-9524-2A6E391B04D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287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969A1-6B96-45F9-956E-1D0AC2B6804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6999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02046" y="2691553"/>
            <a:ext cx="9096165" cy="242239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0318" y="2691553"/>
            <a:ext cx="27136624" cy="242239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2FCC-E168-49FB-BAC6-A03D1C9AB273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982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A9472-1EDC-4E78-B626-E8963B4DFD4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0006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578" y="19457251"/>
            <a:ext cx="36387892" cy="601393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578" y="12833506"/>
            <a:ext cx="36387892" cy="662374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30" indent="0">
              <a:buNone/>
              <a:defRPr sz="1800"/>
            </a:lvl2pPr>
            <a:lvl3pPr marL="914462" indent="0">
              <a:buNone/>
              <a:defRPr sz="1600"/>
            </a:lvl3pPr>
            <a:lvl4pPr marL="1371693" indent="0">
              <a:buNone/>
              <a:defRPr sz="1400"/>
            </a:lvl4pPr>
            <a:lvl5pPr marL="1828925" indent="0">
              <a:buNone/>
              <a:defRPr sz="1400"/>
            </a:lvl5pPr>
            <a:lvl6pPr marL="2286155" indent="0">
              <a:buNone/>
              <a:defRPr sz="1400"/>
            </a:lvl6pPr>
            <a:lvl7pPr marL="2743386" indent="0">
              <a:buNone/>
              <a:defRPr sz="1400"/>
            </a:lvl7pPr>
            <a:lvl8pPr marL="3200618" indent="0">
              <a:buNone/>
              <a:defRPr sz="1400"/>
            </a:lvl8pPr>
            <a:lvl9pPr marL="365784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2ABAC-B4DD-45EC-82EC-C36DD6C4417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1358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0318" y="8747548"/>
            <a:ext cx="18116394" cy="18167985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81816" y="8747548"/>
            <a:ext cx="18116395" cy="18167985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7D6C8-A081-4C67-909C-F5764EAE005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4346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751" y="1213040"/>
            <a:ext cx="38527026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749" y="6777512"/>
            <a:ext cx="18914531" cy="28256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62" indent="0">
              <a:buNone/>
              <a:defRPr sz="1800" b="1"/>
            </a:lvl3pPr>
            <a:lvl4pPr marL="1371693" indent="0">
              <a:buNone/>
              <a:defRPr sz="1600" b="1"/>
            </a:lvl4pPr>
            <a:lvl5pPr marL="1828925" indent="0">
              <a:buNone/>
              <a:defRPr sz="1600" b="1"/>
            </a:lvl5pPr>
            <a:lvl6pPr marL="2286155" indent="0">
              <a:buNone/>
              <a:defRPr sz="1600" b="1"/>
            </a:lvl6pPr>
            <a:lvl7pPr marL="2743386" indent="0">
              <a:buNone/>
              <a:defRPr sz="1600" b="1"/>
            </a:lvl7pPr>
            <a:lvl8pPr marL="3200618" indent="0">
              <a:buNone/>
              <a:defRPr sz="1600" b="1"/>
            </a:lvl8pPr>
            <a:lvl9pPr marL="36578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749" y="9603116"/>
            <a:ext cx="18914531" cy="17445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6783" y="6777512"/>
            <a:ext cx="18920994" cy="28256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62" indent="0">
              <a:buNone/>
              <a:defRPr sz="1800" b="1"/>
            </a:lvl3pPr>
            <a:lvl4pPr marL="1371693" indent="0">
              <a:buNone/>
              <a:defRPr sz="1600" b="1"/>
            </a:lvl4pPr>
            <a:lvl5pPr marL="1828925" indent="0">
              <a:buNone/>
              <a:defRPr sz="1600" b="1"/>
            </a:lvl5pPr>
            <a:lvl6pPr marL="2286155" indent="0">
              <a:buNone/>
              <a:defRPr sz="1600" b="1"/>
            </a:lvl6pPr>
            <a:lvl7pPr marL="2743386" indent="0">
              <a:buNone/>
              <a:defRPr sz="1600" b="1"/>
            </a:lvl7pPr>
            <a:lvl8pPr marL="3200618" indent="0">
              <a:buNone/>
              <a:defRPr sz="1600" b="1"/>
            </a:lvl8pPr>
            <a:lvl9pPr marL="36578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6783" y="9603116"/>
            <a:ext cx="18920994" cy="17445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FDE04-0147-494D-B9B4-666AC12382F0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9614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AEFDD-A041-40DE-8F3E-026A5D412433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8946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C1C43-DB4D-4DCF-BEF4-6AC3F85D9F09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5967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751" y="1205154"/>
            <a:ext cx="14083707" cy="51307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6621" y="1205155"/>
            <a:ext cx="23931156" cy="25843118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751" y="6335927"/>
            <a:ext cx="14083707" cy="20712344"/>
          </a:xfrm>
        </p:spPr>
        <p:txBody>
          <a:bodyPr/>
          <a:lstStyle>
            <a:lvl1pPr marL="0" indent="0">
              <a:buNone/>
              <a:defRPr sz="1400"/>
            </a:lvl1pPr>
            <a:lvl2pPr marL="457230" indent="0">
              <a:buNone/>
              <a:defRPr sz="1199"/>
            </a:lvl2pPr>
            <a:lvl3pPr marL="914462" indent="0">
              <a:buNone/>
              <a:defRPr sz="1001"/>
            </a:lvl3pPr>
            <a:lvl4pPr marL="1371693" indent="0">
              <a:buNone/>
              <a:defRPr sz="900"/>
            </a:lvl4pPr>
            <a:lvl5pPr marL="1828925" indent="0">
              <a:buNone/>
              <a:defRPr sz="900"/>
            </a:lvl5pPr>
            <a:lvl6pPr marL="2286155" indent="0">
              <a:buNone/>
              <a:defRPr sz="900"/>
            </a:lvl6pPr>
            <a:lvl7pPr marL="2743386" indent="0">
              <a:buNone/>
              <a:defRPr sz="900"/>
            </a:lvl7pPr>
            <a:lvl8pPr marL="3200618" indent="0">
              <a:buNone/>
              <a:defRPr sz="900"/>
            </a:lvl8pPr>
            <a:lvl9pPr marL="36578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98C72-8830-4B4E-8C2A-4C7388F748C9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1025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125" y="21195984"/>
            <a:ext cx="25685760" cy="250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0125" y="2706011"/>
            <a:ext cx="25685760" cy="18167985"/>
          </a:xfrm>
        </p:spPr>
        <p:txBody>
          <a:bodyPr/>
          <a:lstStyle>
            <a:lvl1pPr marL="0" indent="0">
              <a:buNone/>
              <a:defRPr sz="3200"/>
            </a:lvl1pPr>
            <a:lvl2pPr marL="457230" indent="0">
              <a:buNone/>
              <a:defRPr sz="2801"/>
            </a:lvl2pPr>
            <a:lvl3pPr marL="914462" indent="0">
              <a:buNone/>
              <a:defRPr sz="2400"/>
            </a:lvl3pPr>
            <a:lvl4pPr marL="1371693" indent="0">
              <a:buNone/>
              <a:defRPr sz="2000"/>
            </a:lvl4pPr>
            <a:lvl5pPr marL="1828925" indent="0">
              <a:buNone/>
              <a:defRPr sz="2000"/>
            </a:lvl5pPr>
            <a:lvl6pPr marL="2286155" indent="0">
              <a:buNone/>
              <a:defRPr sz="2000"/>
            </a:lvl6pPr>
            <a:lvl7pPr marL="2743386" indent="0">
              <a:buNone/>
              <a:defRPr sz="2000"/>
            </a:lvl7pPr>
            <a:lvl8pPr marL="3200618" indent="0">
              <a:buNone/>
              <a:defRPr sz="2000"/>
            </a:lvl8pPr>
            <a:lvl9pPr marL="3657848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0125" y="23698287"/>
            <a:ext cx="25685760" cy="3553692"/>
          </a:xfrm>
        </p:spPr>
        <p:txBody>
          <a:bodyPr/>
          <a:lstStyle>
            <a:lvl1pPr marL="0" indent="0">
              <a:buNone/>
              <a:defRPr sz="1400"/>
            </a:lvl1pPr>
            <a:lvl2pPr marL="457230" indent="0">
              <a:buNone/>
              <a:defRPr sz="1199"/>
            </a:lvl2pPr>
            <a:lvl3pPr marL="914462" indent="0">
              <a:buNone/>
              <a:defRPr sz="1001"/>
            </a:lvl3pPr>
            <a:lvl4pPr marL="1371693" indent="0">
              <a:buNone/>
              <a:defRPr sz="900"/>
            </a:lvl4pPr>
            <a:lvl5pPr marL="1828925" indent="0">
              <a:buNone/>
              <a:defRPr sz="900"/>
            </a:lvl5pPr>
            <a:lvl6pPr marL="2286155" indent="0">
              <a:buNone/>
              <a:defRPr sz="900"/>
            </a:lvl6pPr>
            <a:lvl7pPr marL="2743386" indent="0">
              <a:buNone/>
              <a:defRPr sz="900"/>
            </a:lvl7pPr>
            <a:lvl8pPr marL="3200618" indent="0">
              <a:buNone/>
              <a:defRPr sz="900"/>
            </a:lvl8pPr>
            <a:lvl9pPr marL="36578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EDF52-2A7D-40F9-8B51-AF015698430D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8870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39725" cy="713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9187" tIns="224596" rIns="449187" bIns="2245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6625"/>
            <a:ext cx="25739725" cy="256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9004875"/>
            <a:ext cx="6308725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00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9004875"/>
            <a:ext cx="9588500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00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9004875"/>
            <a:ext cx="6308725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1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7F553CB-4169-495F-BA4E-447912B75DD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30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6pPr>
      <a:lvl7pPr marL="914462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7pPr>
      <a:lvl8pPr marL="1371693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8pPr>
      <a:lvl9pPr marL="1828925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9pPr>
    </p:titleStyle>
    <p:bodyStyle>
      <a:lvl1pPr marL="1682750" indent="-1682750" algn="l" defTabSz="4491038" rtl="0" eaLnBrk="0" fontAlgn="base" hangingPunct="0">
        <a:spcBef>
          <a:spcPct val="20000"/>
        </a:spcBef>
        <a:spcAft>
          <a:spcPct val="0"/>
        </a:spcAft>
        <a:buChar char="•"/>
        <a:defRPr sz="155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649663" indent="-1400175" algn="l" defTabSz="4491038" rtl="0" eaLnBrk="0" fontAlgn="base" hangingPunct="0">
        <a:spcBef>
          <a:spcPct val="20000"/>
        </a:spcBef>
        <a:spcAft>
          <a:spcPct val="0"/>
        </a:spcAft>
        <a:buChar char="–"/>
        <a:defRPr sz="13600">
          <a:solidFill>
            <a:schemeClr val="tx1"/>
          </a:solidFill>
          <a:latin typeface="+mn-lt"/>
          <a:ea typeface="ＭＳ Ｐゴシック" charset="0"/>
        </a:defRPr>
      </a:lvl2pPr>
      <a:lvl3pPr marL="5614988" indent="-1123950" algn="l" defTabSz="4491038" rtl="0" eaLnBrk="0" fontAlgn="base" hangingPunct="0">
        <a:spcBef>
          <a:spcPct val="20000"/>
        </a:spcBef>
        <a:spcAft>
          <a:spcPct val="0"/>
        </a:spcAft>
        <a:buChar char="•"/>
        <a:defRPr sz="11700">
          <a:solidFill>
            <a:schemeClr val="tx1"/>
          </a:solidFill>
          <a:latin typeface="+mn-lt"/>
          <a:ea typeface="ＭＳ Ｐゴシック" charset="0"/>
        </a:defRPr>
      </a:lvl3pPr>
      <a:lvl4pPr marL="7864475" indent="-1125538" algn="l" defTabSz="4491038" rtl="0" eaLnBrk="0" fontAlgn="base" hangingPunct="0">
        <a:spcBef>
          <a:spcPct val="20000"/>
        </a:spcBef>
        <a:spcAft>
          <a:spcPct val="0"/>
        </a:spcAft>
        <a:buChar char="–"/>
        <a:defRPr sz="9900">
          <a:solidFill>
            <a:schemeClr val="tx1"/>
          </a:solidFill>
          <a:latin typeface="+mn-lt"/>
          <a:ea typeface="ＭＳ Ｐゴシック" charset="0"/>
        </a:defRPr>
      </a:lvl4pPr>
      <a:lvl5pPr marL="10106025" indent="-1125538" algn="l" defTabSz="4491038" rtl="0" eaLnBrk="0" fontAlgn="base" hangingPunct="0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  <a:ea typeface="ＭＳ Ｐゴシック" charset="0"/>
        </a:defRPr>
      </a:lvl5pPr>
      <a:lvl6pPr marL="10563942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6pPr>
      <a:lvl7pPr marL="11021174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7pPr>
      <a:lvl8pPr marL="11478404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8pPr>
      <a:lvl9pPr marL="11935635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0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2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3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25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55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86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18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48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81"/>
          <p:cNvSpPr txBox="1">
            <a:spLocks noChangeArrowheads="1"/>
          </p:cNvSpPr>
          <p:nvPr/>
        </p:nvSpPr>
        <p:spPr bwMode="auto">
          <a:xfrm>
            <a:off x="0" y="41784588"/>
            <a:ext cx="30279975" cy="1125537"/>
          </a:xfrm>
          <a:prstGeom prst="rect">
            <a:avLst/>
          </a:prstGeom>
          <a:solidFill>
            <a:srgbClr val="652D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5400">
              <a:solidFill>
                <a:srgbClr val="D11242"/>
              </a:solidFill>
              <a:latin typeface="Helvetica" panose="020B0604020202020204" pitchFamily="34" charset="0"/>
            </a:endParaRPr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771525" y="41817925"/>
            <a:ext cx="218074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5400" dirty="0">
                <a:solidFill>
                  <a:schemeClr val="bg1"/>
                </a:solidFill>
                <a:latin typeface="Helvetica" panose="020B0604020202020204" pitchFamily="34" charset="0"/>
              </a:rPr>
              <a:t>CS3316 - Reinforcement Learning - Course Project</a:t>
            </a:r>
            <a:endParaRPr lang="en-GB" altLang="zh-CN" sz="54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19681825" y="41817925"/>
            <a:ext cx="100711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5400" dirty="0">
                <a:solidFill>
                  <a:schemeClr val="bg1"/>
                </a:solidFill>
                <a:latin typeface="Helvetica" panose="020B0604020202020204" pitchFamily="34" charset="0"/>
              </a:rPr>
              <a:t>https://acm.sjtu.edu.cn/home</a:t>
            </a:r>
            <a:endParaRPr lang="en-GB" altLang="zh-CN" sz="54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grpSp>
        <p:nvGrpSpPr>
          <p:cNvPr id="14341" name="Group 2"/>
          <p:cNvGrpSpPr>
            <a:grpSpLocks/>
          </p:cNvGrpSpPr>
          <p:nvPr/>
        </p:nvGrpSpPr>
        <p:grpSpPr bwMode="auto">
          <a:xfrm>
            <a:off x="676275" y="4841875"/>
            <a:ext cx="13860463" cy="1258888"/>
            <a:chOff x="676274" y="11468100"/>
            <a:chExt cx="13860464" cy="1258493"/>
          </a:xfrm>
        </p:grpSpPr>
        <p:sp>
          <p:nvSpPr>
            <p:cNvPr id="3199" name="Rectangle 249"/>
            <p:cNvSpPr>
              <a:spLocks noChangeArrowheads="1"/>
            </p:cNvSpPr>
            <p:nvPr/>
          </p:nvSpPr>
          <p:spPr bwMode="auto">
            <a:xfrm>
              <a:off x="676274" y="11618866"/>
              <a:ext cx="10636251" cy="1107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zh-CN" sz="6601" b="1" dirty="0">
                  <a:solidFill>
                    <a:srgbClr val="652D89"/>
                  </a:solidFill>
                  <a:latin typeface="Helvetica" charset="0"/>
                  <a:ea typeface="Helvetica" charset="0"/>
                  <a:cs typeface="Helvetica" charset="0"/>
                </a:rPr>
                <a:t>Background</a:t>
              </a:r>
            </a:p>
          </p:txBody>
        </p:sp>
        <p:cxnSp>
          <p:nvCxnSpPr>
            <p:cNvPr id="14432" name="Straight Connector 6"/>
            <p:cNvCxnSpPr>
              <a:cxnSpLocks noChangeShapeType="1"/>
            </p:cNvCxnSpPr>
            <p:nvPr/>
          </p:nvCxnSpPr>
          <p:spPr bwMode="auto">
            <a:xfrm>
              <a:off x="777875" y="11468100"/>
              <a:ext cx="13758863" cy="0"/>
            </a:xfrm>
            <a:prstGeom prst="line">
              <a:avLst/>
            </a:prstGeom>
            <a:noFill/>
            <a:ln w="12700">
              <a:solidFill>
                <a:srgbClr val="652D8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342" name="Group 5"/>
          <p:cNvGrpSpPr>
            <a:grpSpLocks/>
          </p:cNvGrpSpPr>
          <p:nvPr/>
        </p:nvGrpSpPr>
        <p:grpSpPr bwMode="auto">
          <a:xfrm>
            <a:off x="15289213" y="4822105"/>
            <a:ext cx="13912850" cy="1258893"/>
            <a:chOff x="15289213" y="5485680"/>
            <a:chExt cx="13912850" cy="1258945"/>
          </a:xfrm>
        </p:grpSpPr>
        <p:sp>
          <p:nvSpPr>
            <p:cNvPr id="3197" name="Rectangle 249"/>
            <p:cNvSpPr>
              <a:spLocks noChangeArrowheads="1"/>
            </p:cNvSpPr>
            <p:nvPr/>
          </p:nvSpPr>
          <p:spPr bwMode="auto">
            <a:xfrm>
              <a:off x="15289213" y="5636505"/>
              <a:ext cx="6688137" cy="110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zh-CN" sz="6600" b="1" dirty="0">
                  <a:solidFill>
                    <a:srgbClr val="652D89"/>
                  </a:solidFill>
                  <a:latin typeface="Helvetica" panose="020B0604020202020204" pitchFamily="34" charset="0"/>
                </a:rPr>
                <a:t>PIG Library</a:t>
              </a:r>
              <a:endParaRPr lang="en-US" altLang="zh-CN" sz="6600" b="1" dirty="0">
                <a:solidFill>
                  <a:srgbClr val="652D89"/>
                </a:solidFill>
                <a:latin typeface="Helvetica" panose="020B0604020202020204" pitchFamily="34" charset="0"/>
              </a:endParaRPr>
            </a:p>
          </p:txBody>
        </p:sp>
        <p:cxnSp>
          <p:nvCxnSpPr>
            <p:cNvPr id="14430" name="Straight Connector 6"/>
            <p:cNvCxnSpPr>
              <a:cxnSpLocks noChangeShapeType="1"/>
            </p:cNvCxnSpPr>
            <p:nvPr/>
          </p:nvCxnSpPr>
          <p:spPr bwMode="auto">
            <a:xfrm>
              <a:off x="15428913" y="5485680"/>
              <a:ext cx="13773150" cy="14288"/>
            </a:xfrm>
            <a:prstGeom prst="line">
              <a:avLst/>
            </a:prstGeom>
            <a:noFill/>
            <a:ln w="12700">
              <a:solidFill>
                <a:srgbClr val="652D8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3" name="TextBox 3"/>
          <p:cNvSpPr txBox="1">
            <a:spLocks noChangeArrowheads="1"/>
          </p:cNvSpPr>
          <p:nvPr/>
        </p:nvSpPr>
        <p:spPr bwMode="auto">
          <a:xfrm>
            <a:off x="-36563300" y="13154025"/>
            <a:ext cx="18415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3083" name="Rectangle 6"/>
          <p:cNvSpPr>
            <a:spLocks noChangeArrowheads="1"/>
          </p:cNvSpPr>
          <p:nvPr/>
        </p:nvSpPr>
        <p:spPr bwMode="auto">
          <a:xfrm>
            <a:off x="0" y="0"/>
            <a:ext cx="30279975" cy="4098925"/>
          </a:xfrm>
          <a:prstGeom prst="rect">
            <a:avLst/>
          </a:prstGeom>
          <a:solidFill>
            <a:srgbClr val="652D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zh-CN" sz="660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3084" name="TextBox 26"/>
          <p:cNvSpPr txBox="1">
            <a:spLocks noChangeArrowheads="1"/>
          </p:cNvSpPr>
          <p:nvPr/>
        </p:nvSpPr>
        <p:spPr bwMode="auto">
          <a:xfrm>
            <a:off x="676275" y="214313"/>
            <a:ext cx="22490113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7800"/>
              </a:lnSpc>
              <a:defRPr/>
            </a:pPr>
            <a:r>
              <a:rPr lang="en-US" altLang="zh-CN" sz="7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Balancing is Boring, Let’s Try Bouncing: Exploration of Ball Bouncing Task in Isaac Gym</a:t>
            </a:r>
            <a:endParaRPr lang="en-GB" altLang="zh-CN" sz="72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346" name="Rectangle 6"/>
          <p:cNvSpPr>
            <a:spLocks noChangeArrowheads="1"/>
          </p:cNvSpPr>
          <p:nvPr/>
        </p:nvSpPr>
        <p:spPr bwMode="auto">
          <a:xfrm>
            <a:off x="738188" y="2454275"/>
            <a:ext cx="20727001" cy="137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5000"/>
              </a:lnSpc>
            </a:pPr>
            <a:r>
              <a:rPr lang="en-GB" altLang="zh-CN" sz="4000" b="1" dirty="0" err="1">
                <a:solidFill>
                  <a:schemeClr val="bg1"/>
                </a:solidFill>
                <a:latin typeface="Helvetica" panose="020B0604020202020204" pitchFamily="34" charset="0"/>
              </a:rPr>
              <a:t>Chaofan</a:t>
            </a:r>
            <a:r>
              <a:rPr lang="en-GB" altLang="zh-CN" sz="4000" b="1" dirty="0">
                <a:solidFill>
                  <a:schemeClr val="bg1"/>
                </a:solidFill>
                <a:latin typeface="Helvetica" panose="020B0604020202020204" pitchFamily="34" charset="0"/>
              </a:rPr>
              <a:t> Lin</a:t>
            </a:r>
          </a:p>
          <a:p>
            <a:pPr eaLnBrk="1" hangingPunct="1">
              <a:lnSpc>
                <a:spcPts val="5000"/>
              </a:lnSpc>
            </a:pPr>
            <a:r>
              <a:rPr lang="en-US" altLang="zh-CN" sz="4000" b="1" dirty="0">
                <a:solidFill>
                  <a:schemeClr val="bg1"/>
                </a:solidFill>
                <a:latin typeface="Helvetica" panose="020B0604020202020204" pitchFamily="34" charset="0"/>
              </a:rPr>
              <a:t>ACM Class, </a:t>
            </a:r>
            <a:r>
              <a:rPr lang="en-US" altLang="zh-CN" sz="4000" b="1" dirty="0" err="1">
                <a:solidFill>
                  <a:schemeClr val="bg1"/>
                </a:solidFill>
                <a:latin typeface="Helvetica" panose="020B0604020202020204" pitchFamily="34" charset="0"/>
              </a:rPr>
              <a:t>Zhiyuan</a:t>
            </a:r>
            <a:r>
              <a:rPr lang="en-US" altLang="zh-CN" sz="4000" b="1" dirty="0">
                <a:solidFill>
                  <a:schemeClr val="bg1"/>
                </a:solidFill>
                <a:latin typeface="Helvetica" panose="020B0604020202020204" pitchFamily="34" charset="0"/>
              </a:rPr>
              <a:t> College, Shanghai Jiao Tong University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561" y="517030"/>
            <a:ext cx="5353514" cy="1401166"/>
          </a:xfrm>
          <a:prstGeom prst="rect">
            <a:avLst/>
          </a:prstGeom>
        </p:spPr>
      </p:pic>
      <p:sp>
        <p:nvSpPr>
          <p:cNvPr id="14348" name="TextBox 2"/>
          <p:cNvSpPr txBox="1">
            <a:spLocks noChangeArrowheads="1"/>
          </p:cNvSpPr>
          <p:nvPr/>
        </p:nvSpPr>
        <p:spPr bwMode="auto">
          <a:xfrm>
            <a:off x="777875" y="6205538"/>
            <a:ext cx="82994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Ball Balancing Task in Isaac Gym</a:t>
            </a:r>
          </a:p>
        </p:txBody>
      </p:sp>
      <p:sp>
        <p:nvSpPr>
          <p:cNvPr id="14356" name="Rectangle 12"/>
          <p:cNvSpPr>
            <a:spLocks noChangeArrowheads="1"/>
          </p:cNvSpPr>
          <p:nvPr/>
        </p:nvSpPr>
        <p:spPr bwMode="auto">
          <a:xfrm>
            <a:off x="777875" y="18222819"/>
            <a:ext cx="442140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6600" b="1" dirty="0">
                <a:solidFill>
                  <a:srgbClr val="652D89"/>
                </a:solidFill>
                <a:latin typeface="Helvetica" panose="020B0604020202020204" pitchFamily="34" charset="0"/>
              </a:rPr>
              <a:t>Motivation</a:t>
            </a:r>
            <a:endParaRPr lang="en-US" altLang="zh-CN" sz="6600" b="1" dirty="0">
              <a:latin typeface="Helvetica" panose="020B0604020202020204" pitchFamily="34" charset="0"/>
            </a:endParaRPr>
          </a:p>
        </p:txBody>
      </p:sp>
      <p:sp>
        <p:nvSpPr>
          <p:cNvPr id="14357" name="Rectangle 59"/>
          <p:cNvSpPr>
            <a:spLocks noChangeArrowheads="1"/>
          </p:cNvSpPr>
          <p:nvPr/>
        </p:nvSpPr>
        <p:spPr bwMode="auto">
          <a:xfrm>
            <a:off x="777875" y="23517316"/>
            <a:ext cx="798455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6600" b="1" dirty="0">
                <a:solidFill>
                  <a:srgbClr val="652D89"/>
                </a:solidFill>
                <a:latin typeface="Helvetica" panose="020B0604020202020204" pitchFamily="34" charset="0"/>
              </a:rPr>
              <a:t>Ball Bouncing Task</a:t>
            </a:r>
          </a:p>
        </p:txBody>
      </p:sp>
      <p:sp>
        <p:nvSpPr>
          <p:cNvPr id="14369" name="Rectangle 125"/>
          <p:cNvSpPr>
            <a:spLocks noChangeArrowheads="1"/>
          </p:cNvSpPr>
          <p:nvPr/>
        </p:nvSpPr>
        <p:spPr bwMode="auto">
          <a:xfrm>
            <a:off x="15139987" y="12072582"/>
            <a:ext cx="52673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6600" b="1" dirty="0">
                <a:solidFill>
                  <a:srgbClr val="652D89"/>
                </a:solidFill>
                <a:latin typeface="Helvetica" panose="020B0604020202020204" pitchFamily="34" charset="0"/>
              </a:rPr>
              <a:t>Experiments</a:t>
            </a:r>
            <a:endParaRPr lang="en-US" altLang="zh-CN" sz="6600" b="1" dirty="0">
              <a:latin typeface="Helvetica" panose="020B0604020202020204" pitchFamily="34" charset="0"/>
            </a:endParaRPr>
          </a:p>
        </p:txBody>
      </p:sp>
      <p:sp>
        <p:nvSpPr>
          <p:cNvPr id="14370" name="TextBox 126"/>
          <p:cNvSpPr txBox="1">
            <a:spLocks noChangeArrowheads="1"/>
          </p:cNvSpPr>
          <p:nvPr/>
        </p:nvSpPr>
        <p:spPr bwMode="auto">
          <a:xfrm>
            <a:off x="15289213" y="13381156"/>
            <a:ext cx="36343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Reward Curve</a:t>
            </a:r>
          </a:p>
        </p:txBody>
      </p:sp>
      <p:sp>
        <p:nvSpPr>
          <p:cNvPr id="14371" name="TextBox 127"/>
          <p:cNvSpPr txBox="1">
            <a:spLocks noChangeArrowheads="1"/>
          </p:cNvSpPr>
          <p:nvPr/>
        </p:nvSpPr>
        <p:spPr bwMode="auto">
          <a:xfrm>
            <a:off x="15289213" y="19969930"/>
            <a:ext cx="46458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3200" b="1" dirty="0">
                <a:latin typeface="Helvetica" panose="020B0604020202020204" pitchFamily="34" charset="0"/>
              </a:rPr>
              <a:t>Different Sustainability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AAF59F-CEB9-5FD6-E08D-A512B07A0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05" y="11788681"/>
            <a:ext cx="10039350" cy="5886450"/>
          </a:xfrm>
          <a:prstGeom prst="rect">
            <a:avLst/>
          </a:prstGeom>
        </p:spPr>
      </p:pic>
      <p:sp>
        <p:nvSpPr>
          <p:cNvPr id="4" name="TextBox 62">
            <a:extLst>
              <a:ext uri="{FF2B5EF4-FFF2-40B4-BE49-F238E27FC236}">
                <a16:creationId xmlns:a16="http://schemas.microsoft.com/office/drawing/2014/main" id="{EB000A99-F63A-88E5-B074-6479F5416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7261451"/>
            <a:ext cx="13012738" cy="452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zh-CN" sz="3600" b="1" dirty="0">
                <a:latin typeface="Helvetica" panose="020B0604020202020204" pitchFamily="34" charset="0"/>
              </a:rPr>
              <a:t>Isaac Gym: </a:t>
            </a:r>
            <a:r>
              <a:rPr lang="en-US" altLang="zh-CN" sz="3600" dirty="0">
                <a:latin typeface="Helvetica" panose="020B0604020202020204" pitchFamily="34" charset="0"/>
              </a:rPr>
              <a:t>A physics simulation environment developed by NVIDIA for end-to-end GPU accelerated reinforcement learning research.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zh-CN" sz="3600" b="1" dirty="0">
                <a:latin typeface="Helvetica" panose="020B0604020202020204" pitchFamily="34" charset="0"/>
              </a:rPr>
              <a:t>Ball Balancing: </a:t>
            </a:r>
            <a:r>
              <a:rPr lang="en-US" altLang="zh-CN" sz="3600" dirty="0">
                <a:latin typeface="Helvetica" panose="020B0604020202020204" pitchFamily="34" charset="0"/>
              </a:rPr>
              <a:t>The agent controls the table by applying different forces to the legs, trying to keep the ball balanced on the table.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Helvetica" panose="020B0604020202020204" pitchFamily="34" charset="0"/>
            </a:endParaRPr>
          </a:p>
        </p:txBody>
      </p:sp>
      <p:sp>
        <p:nvSpPr>
          <p:cNvPr id="5" name="TextBox 62">
            <a:extLst>
              <a:ext uri="{FF2B5EF4-FFF2-40B4-BE49-F238E27FC236}">
                <a16:creationId xmlns:a16="http://schemas.microsoft.com/office/drawing/2014/main" id="{D1592E08-D764-5BFA-5FA1-A37478CDF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19688992"/>
            <a:ext cx="13012738" cy="324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zh-CN" sz="3600" b="1" dirty="0">
                <a:latin typeface="Helvetica" panose="020B0604020202020204" pitchFamily="34" charset="0"/>
              </a:rPr>
              <a:t>Balancing is boring, let’s try bouncing: </a:t>
            </a:r>
            <a:r>
              <a:rPr lang="en-US" altLang="zh-CN" sz="3600" dirty="0">
                <a:latin typeface="Helvetica" panose="020B0604020202020204" pitchFamily="34" charset="0"/>
              </a:rPr>
              <a:t>Modify the original Ball Balancing task to a new task called Ball Bouncing.</a:t>
            </a: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zh-CN" sz="3600" b="1" dirty="0">
                <a:latin typeface="Helvetica" panose="020B0604020202020204" pitchFamily="34" charset="0"/>
              </a:rPr>
              <a:t>Training tasks in self-implemented RL algorithm is cool: </a:t>
            </a:r>
            <a:r>
              <a:rPr lang="en-US" altLang="zh-CN" sz="3600" dirty="0">
                <a:latin typeface="Helvetica" panose="020B0604020202020204" pitchFamily="34" charset="0"/>
              </a:rPr>
              <a:t>PPO for Isaac Gym (PIG).</a:t>
            </a:r>
          </a:p>
        </p:txBody>
      </p:sp>
      <p:sp>
        <p:nvSpPr>
          <p:cNvPr id="6" name="TextBox 93">
            <a:extLst>
              <a:ext uri="{FF2B5EF4-FFF2-40B4-BE49-F238E27FC236}">
                <a16:creationId xmlns:a16="http://schemas.microsoft.com/office/drawing/2014/main" id="{DE286017-FE28-75D7-09DA-4B5D15EA6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2" y="24784062"/>
            <a:ext cx="43428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Reward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124">
                <a:extLst>
                  <a:ext uri="{FF2B5EF4-FFF2-40B4-BE49-F238E27FC236}">
                    <a16:creationId xmlns:a16="http://schemas.microsoft.com/office/drawing/2014/main" id="{B5DFFFFE-FA52-64E5-F153-72373EA722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2512" y="25765888"/>
                <a:ext cx="13484226" cy="137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ts val="5000"/>
                  </a:lnSpc>
                </a:pPr>
                <a:endParaRPr lang="en-US" altLang="zh-CN" sz="3600" b="0" dirty="0">
                  <a:latin typeface="Helvetica" panose="020B0604020202020204" pitchFamily="34" charset="0"/>
                  <a:ea typeface="Cambria Math" charset="0"/>
                  <a:cs typeface="Cambria Math" charset="0"/>
                </a:endParaRPr>
              </a:p>
              <a:p>
                <a:pPr>
                  <a:lnSpc>
                    <a:spcPts val="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𝑏𝑎𝑙𝑙</m:t>
                                          </m:r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sub>
                                      </m:sSub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𝑡𝑎𝑟𝑔𝑒𝑡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sSubSup>
                                <m:sSubSup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𝑏𝑎𝑙𝑙</m:t>
                                  </m:r>
                                </m:sub>
                                <m:sup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𝑏𝑎𝑙𝑙</m:t>
                                  </m:r>
                                </m:sub>
                                <m:sup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𝑝𝑢𝑛𝑖𝑠h</m:t>
                          </m:r>
                        </m:sub>
                      </m:sSub>
                      <m:r>
                        <a:rPr lang="en-US" altLang="zh-CN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𝑏𝑎𝑙𝑙</m:t>
                          </m:r>
                        </m:sub>
                      </m:sSub>
                      <m:r>
                        <a:rPr lang="en-US" altLang="zh-CN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600" dirty="0">
                  <a:solidFill>
                    <a:schemeClr val="accent6"/>
                  </a:solidFill>
                  <a:latin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124">
                <a:extLst>
                  <a:ext uri="{FF2B5EF4-FFF2-40B4-BE49-F238E27FC236}">
                    <a16:creationId xmlns:a16="http://schemas.microsoft.com/office/drawing/2014/main" id="{B5DFFFFE-FA52-64E5-F153-72373EA72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2512" y="25765888"/>
                <a:ext cx="13484226" cy="1374735"/>
              </a:xfrm>
              <a:prstGeom prst="rect">
                <a:avLst/>
              </a:prstGeom>
              <a:blipFill>
                <a:blip r:embed="rId5"/>
                <a:stretch>
                  <a:fillRect t="-10667" b="-17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124">
                <a:extLst>
                  <a:ext uri="{FF2B5EF4-FFF2-40B4-BE49-F238E27FC236}">
                    <a16:creationId xmlns:a16="http://schemas.microsoft.com/office/drawing/2014/main" id="{E103969C-00B4-64DB-5930-23B4C54D4A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2512" y="27960519"/>
                <a:ext cx="13484226" cy="137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ts val="5000"/>
                  </a:lnSpc>
                </a:pPr>
                <a:endParaRPr lang="en-US" altLang="zh-CN" sz="3600" b="0" dirty="0">
                  <a:latin typeface="Helvetica" panose="020B0604020202020204" pitchFamily="34" charset="0"/>
                  <a:ea typeface="Cambria Math" charset="0"/>
                  <a:cs typeface="Cambria Math" charset="0"/>
                </a:endParaRPr>
              </a:p>
              <a:p>
                <a:pPr>
                  <a:lnSpc>
                    <a:spcPts val="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𝑝𝑢𝑛𝑖𝑠h</m:t>
                          </m:r>
                        </m:sub>
                      </m:sSub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𝑏𝑎𝑙𝑙</m:t>
                              </m:r>
                            </m:sub>
                          </m:sSub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𝑝𝑢𝑛𝑖𝑠h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𝑏𝑎𝑙𝑙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𝑙𝑖𝑚𝑖𝑡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0                    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3600" dirty="0">
                  <a:latin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Box 124">
                <a:extLst>
                  <a:ext uri="{FF2B5EF4-FFF2-40B4-BE49-F238E27FC236}">
                    <a16:creationId xmlns:a16="http://schemas.microsoft.com/office/drawing/2014/main" id="{E103969C-00B4-64DB-5930-23B4C54D4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2512" y="27960519"/>
                <a:ext cx="13484226" cy="1374735"/>
              </a:xfrm>
              <a:prstGeom prst="rect">
                <a:avLst/>
              </a:prstGeom>
              <a:blipFill>
                <a:blip r:embed="rId6"/>
                <a:stretch>
                  <a:fillRect t="-187556" b="-3008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62">
                <a:extLst>
                  <a:ext uri="{FF2B5EF4-FFF2-40B4-BE49-F238E27FC236}">
                    <a16:creationId xmlns:a16="http://schemas.microsoft.com/office/drawing/2014/main" id="{23BBBFE9-CCD0-C8B9-22E6-784E5650E9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8256" y="30124465"/>
                <a:ext cx="13012738" cy="137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3600" b="1" dirty="0">
                    <a:latin typeface="Helvetica" panose="020B0604020202020204" pitchFamily="34" charset="0"/>
                  </a:rPr>
                  <a:t> Sustainability Control. </a:t>
                </a:r>
              </a:p>
              <a:p>
                <a:pPr>
                  <a:lnSpc>
                    <a:spcPts val="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3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𝒕𝒂𝒓𝒈𝒆𝒕</m:t>
                        </m:r>
                      </m:sub>
                    </m:sSub>
                    <m:r>
                      <a:rPr lang="en-US" altLang="zh-CN" sz="36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zh-CN" sz="3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3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𝒑𝒖𝒏𝒊𝒔𝒉</m:t>
                        </m:r>
                      </m:sub>
                    </m:sSub>
                    <m:r>
                      <a:rPr lang="en-US" altLang="zh-CN" sz="36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3600" b="1" dirty="0">
                    <a:latin typeface="Helvetica" panose="020B0604020202020204" pitchFamily="34" charset="0"/>
                  </a:rPr>
                  <a:t> Height Control. </a:t>
                </a:r>
              </a:p>
            </p:txBody>
          </p:sp>
        </mc:Choice>
        <mc:Fallback>
          <p:sp>
            <p:nvSpPr>
              <p:cNvPr id="13" name="TextBox 62">
                <a:extLst>
                  <a:ext uri="{FF2B5EF4-FFF2-40B4-BE49-F238E27FC236}">
                    <a16:creationId xmlns:a16="http://schemas.microsoft.com/office/drawing/2014/main" id="{23BBBFE9-CCD0-C8B9-22E6-784E5650E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8256" y="30124465"/>
                <a:ext cx="13012738" cy="1374735"/>
              </a:xfrm>
              <a:prstGeom prst="rect">
                <a:avLst/>
              </a:prstGeom>
              <a:blipFill>
                <a:blip r:embed="rId7"/>
                <a:stretch>
                  <a:fillRect t="-4889" b="-1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93">
            <a:extLst>
              <a:ext uri="{FF2B5EF4-FFF2-40B4-BE49-F238E27FC236}">
                <a16:creationId xmlns:a16="http://schemas.microsoft.com/office/drawing/2014/main" id="{C5AF5B15-19FA-A128-F0F8-F72D66FEE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2" y="31929374"/>
            <a:ext cx="59781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Height Control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62">
                <a:extLst>
                  <a:ext uri="{FF2B5EF4-FFF2-40B4-BE49-F238E27FC236}">
                    <a16:creationId xmlns:a16="http://schemas.microsoft.com/office/drawing/2014/main" id="{8B898A01-BB3B-4E1A-DA04-B022C7F382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2512" y="32797560"/>
                <a:ext cx="13012738" cy="2601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ts val="5000"/>
                  </a:lnSpc>
                </a:pPr>
                <a:r>
                  <a:rPr lang="en-US" altLang="zh-CN" sz="3600" b="1" i="1" dirty="0">
                    <a:latin typeface="Helvetica" panose="020B0604020202020204" pitchFamily="34" charset="0"/>
                  </a:rPr>
                  <a:t>Theorem.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6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36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6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altLang="zh-CN" sz="3600" dirty="0">
                    <a:latin typeface="Helvetica" panose="020B0604020202020204" pitchFamily="34" charset="0"/>
                  </a:rPr>
                  <a:t> </a:t>
                </a:r>
                <a:r>
                  <a:rPr lang="en-US" altLang="zh-CN" sz="3600" dirty="0"/>
                  <a:t>increases monotonically</a:t>
                </a:r>
                <a:br>
                  <a:rPr lang="en-US" altLang="zh-CN" sz="3600" dirty="0"/>
                </a:br>
                <a:r>
                  <a:rPr lang="en-US" altLang="zh-CN" sz="36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Helvetica" panose="020B0604020202020204" pitchFamily="34" charset="0"/>
                  </a:rPr>
                  <a:t>.</a:t>
                </a:r>
              </a:p>
              <a:p>
                <a:pPr>
                  <a:lnSpc>
                    <a:spcPts val="5000"/>
                  </a:lnSpc>
                </a:pPr>
                <a:endParaRPr lang="en-US" altLang="zh-CN" sz="3600" dirty="0">
                  <a:latin typeface="Helvetica" panose="020B0604020202020204" pitchFamily="34" charset="0"/>
                </a:endParaRPr>
              </a:p>
              <a:p>
                <a:pPr>
                  <a:lnSpc>
                    <a:spcPts val="5000"/>
                  </a:lnSpc>
                </a:pPr>
                <a:r>
                  <a:rPr lang="en-US" altLang="zh-CN" sz="3600" b="1" i="1" dirty="0">
                    <a:latin typeface="Helvetica" panose="020B0604020202020204" pitchFamily="34" charset="0"/>
                  </a:rPr>
                  <a:t>Proof Sketch:</a:t>
                </a:r>
              </a:p>
            </p:txBody>
          </p:sp>
        </mc:Choice>
        <mc:Fallback>
          <p:sp>
            <p:nvSpPr>
              <p:cNvPr id="15" name="TextBox 62">
                <a:extLst>
                  <a:ext uri="{FF2B5EF4-FFF2-40B4-BE49-F238E27FC236}">
                    <a16:creationId xmlns:a16="http://schemas.microsoft.com/office/drawing/2014/main" id="{8B898A01-BB3B-4E1A-DA04-B022C7F38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2512" y="32797560"/>
                <a:ext cx="13012738" cy="2601931"/>
              </a:xfrm>
              <a:prstGeom prst="rect">
                <a:avLst/>
              </a:prstGeom>
              <a:blipFill>
                <a:blip r:embed="rId8"/>
                <a:stretch>
                  <a:fillRect l="-1453" t="-2342" b="-79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4B3424F5-AD23-795C-E8DE-5BD64BAD1A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635" y="35381458"/>
            <a:ext cx="11229975" cy="5924550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C590DEA-2581-8115-5543-230A82D07A95}"/>
              </a:ext>
            </a:extLst>
          </p:cNvPr>
          <p:cNvSpPr/>
          <p:nvPr/>
        </p:nvSpPr>
        <p:spPr bwMode="auto">
          <a:xfrm>
            <a:off x="15428913" y="6559481"/>
            <a:ext cx="13359939" cy="52275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76200" cap="sq">
            <a:solidFill>
              <a:srgbClr val="969696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 sz="6600" b="1" dirty="0">
              <a:solidFill>
                <a:schemeClr val="bg1"/>
              </a:solidFill>
              <a:ea typeface="Verdana" pitchFamily="34" charset="0"/>
              <a:cs typeface="Arial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04EA8C-2F50-B9F0-1132-FFB4EE1EC17C}"/>
              </a:ext>
            </a:extLst>
          </p:cNvPr>
          <p:cNvSpPr/>
          <p:nvPr/>
        </p:nvSpPr>
        <p:spPr>
          <a:xfrm>
            <a:off x="15998201" y="6808316"/>
            <a:ext cx="1377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PIG</a:t>
            </a:r>
            <a:endParaRPr lang="zh-CN" alt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2B80613-51B7-CE22-4D23-AC8EEC3FF938}"/>
              </a:ext>
            </a:extLst>
          </p:cNvPr>
          <p:cNvSpPr/>
          <p:nvPr/>
        </p:nvSpPr>
        <p:spPr bwMode="auto">
          <a:xfrm>
            <a:off x="16178510" y="8692290"/>
            <a:ext cx="2584143" cy="20759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 cap="sq">
            <a:solidFill>
              <a:srgbClr val="969696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 sz="6600" b="1" dirty="0">
              <a:solidFill>
                <a:schemeClr val="bg1"/>
              </a:solidFill>
              <a:ea typeface="Verdana" pitchFamily="34" charset="0"/>
              <a:cs typeface="Arial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11B8F7A-04E5-BD25-4827-37BA99EE2E87}"/>
              </a:ext>
            </a:extLst>
          </p:cNvPr>
          <p:cNvSpPr/>
          <p:nvPr/>
        </p:nvSpPr>
        <p:spPr>
          <a:xfrm>
            <a:off x="16570334" y="9047157"/>
            <a:ext cx="18004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PPO</a:t>
            </a:r>
          </a:p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A-C NN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24C0ACE-5828-144D-1453-074F9934D9CC}"/>
              </a:ext>
            </a:extLst>
          </p:cNvPr>
          <p:cNvSpPr/>
          <p:nvPr/>
        </p:nvSpPr>
        <p:spPr bwMode="auto">
          <a:xfrm>
            <a:off x="20685278" y="8692290"/>
            <a:ext cx="2584143" cy="20759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 cap="sq">
            <a:solidFill>
              <a:srgbClr val="969696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 sz="6600" b="1" dirty="0">
              <a:solidFill>
                <a:schemeClr val="bg1"/>
              </a:solidFill>
              <a:ea typeface="Verdana" pitchFamily="34" charset="0"/>
              <a:cs typeface="Arial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33A99BC-2545-A5D1-C4DF-DD78A3E2506D}"/>
              </a:ext>
            </a:extLst>
          </p:cNvPr>
          <p:cNvSpPr/>
          <p:nvPr/>
        </p:nvSpPr>
        <p:spPr>
          <a:xfrm>
            <a:off x="21230991" y="9130117"/>
            <a:ext cx="14927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PPO</a:t>
            </a:r>
          </a:p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F7B2A84-8B40-85B1-EC54-24DB69335487}"/>
              </a:ext>
            </a:extLst>
          </p:cNvPr>
          <p:cNvSpPr/>
          <p:nvPr/>
        </p:nvSpPr>
        <p:spPr bwMode="auto">
          <a:xfrm>
            <a:off x="25192046" y="8692290"/>
            <a:ext cx="2584143" cy="20759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 cap="sq">
            <a:solidFill>
              <a:srgbClr val="969696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 sz="6600" b="1" dirty="0">
              <a:solidFill>
                <a:schemeClr val="bg1"/>
              </a:solidFill>
              <a:ea typeface="Verdana" pitchFamily="34" charset="0"/>
              <a:cs typeface="Arial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3C33A0A-82D2-2D81-73BB-ABE2478371FE}"/>
              </a:ext>
            </a:extLst>
          </p:cNvPr>
          <p:cNvSpPr/>
          <p:nvPr/>
        </p:nvSpPr>
        <p:spPr>
          <a:xfrm>
            <a:off x="25263270" y="9060386"/>
            <a:ext cx="244169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Isaac</a:t>
            </a:r>
          </a:p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Gym </a:t>
            </a:r>
            <a:r>
              <a:rPr lang="en-US" altLang="zh-CN" sz="36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Envs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F511F0C-1090-A803-87A4-6D69B0ED16CD}"/>
              </a:ext>
            </a:extLst>
          </p:cNvPr>
          <p:cNvCxnSpPr>
            <a:stCxn id="20" idx="3"/>
          </p:cNvCxnSpPr>
          <p:nvPr/>
        </p:nvCxnSpPr>
        <p:spPr bwMode="auto">
          <a:xfrm flipV="1">
            <a:off x="18762653" y="9730281"/>
            <a:ext cx="1922625" cy="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C062DF0-201E-D4BB-4902-E393C7977E50}"/>
              </a:ext>
            </a:extLst>
          </p:cNvPr>
          <p:cNvCxnSpPr/>
          <p:nvPr/>
        </p:nvCxnSpPr>
        <p:spPr bwMode="auto">
          <a:xfrm flipV="1">
            <a:off x="23269420" y="9721651"/>
            <a:ext cx="1922625" cy="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9E7A7307-94C5-C2BC-8CA4-86047A7B07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058" y="14622822"/>
            <a:ext cx="14135647" cy="530086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6747B31-E5F8-EC70-0E05-D58EFD8D7F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856" y="20626251"/>
            <a:ext cx="4938538" cy="37039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127">
                <a:extLst>
                  <a:ext uri="{FF2B5EF4-FFF2-40B4-BE49-F238E27FC236}">
                    <a16:creationId xmlns:a16="http://schemas.microsoft.com/office/drawing/2014/main" id="{4367251E-0A0D-1410-C0AE-82962E626A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22095" y="19969930"/>
                <a:ext cx="5021952" cy="631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3200" b="1" dirty="0">
                    <a:latin typeface="Helvetica" panose="020B0604020202020204" pitchFamily="34" charset="0"/>
                  </a:rPr>
                  <a:t>Height Control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𝒕𝒂𝒓𝒈𝒆𝒕</m:t>
                        </m:r>
                      </m:sub>
                    </m:sSub>
                  </m:oMath>
                </a14:m>
                <a:endParaRPr lang="en-US" altLang="zh-CN" sz="3200" b="1" dirty="0">
                  <a:latin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34" name="TextBox 127">
                <a:extLst>
                  <a:ext uri="{FF2B5EF4-FFF2-40B4-BE49-F238E27FC236}">
                    <a16:creationId xmlns:a16="http://schemas.microsoft.com/office/drawing/2014/main" id="{4367251E-0A0D-1410-C0AE-82962E626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22095" y="19969930"/>
                <a:ext cx="5021952" cy="631327"/>
              </a:xfrm>
              <a:prstGeom prst="rect">
                <a:avLst/>
              </a:prstGeom>
              <a:blipFill>
                <a:blip r:embed="rId12"/>
                <a:stretch>
                  <a:fillRect l="-3034" t="-13592" b="-233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>
            <a:extLst>
              <a:ext uri="{FF2B5EF4-FFF2-40B4-BE49-F238E27FC236}">
                <a16:creationId xmlns:a16="http://schemas.microsoft.com/office/drawing/2014/main" id="{B1AE8F24-1243-D028-9491-932E489518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745" y="20530765"/>
            <a:ext cx="5264796" cy="3948597"/>
          </a:xfrm>
          <a:prstGeom prst="rect">
            <a:avLst/>
          </a:prstGeom>
        </p:spPr>
      </p:pic>
      <p:sp>
        <p:nvSpPr>
          <p:cNvPr id="38" name="TextBox 127">
            <a:extLst>
              <a:ext uri="{FF2B5EF4-FFF2-40B4-BE49-F238E27FC236}">
                <a16:creationId xmlns:a16="http://schemas.microsoft.com/office/drawing/2014/main" id="{6E29FCF5-A8B1-F57D-6591-1404F212F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4178" y="20031555"/>
            <a:ext cx="39180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3200" b="1" dirty="0">
                <a:latin typeface="Helvetica" panose="020B0604020202020204" pitchFamily="34" charset="0"/>
              </a:rPr>
              <a:t>Height Punishment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995B6AF-066A-A332-CCA7-C68712A1BF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5924" y="20531296"/>
            <a:ext cx="5174569" cy="3880927"/>
          </a:xfrm>
          <a:prstGeom prst="rect">
            <a:avLst/>
          </a:prstGeom>
        </p:spPr>
      </p:pic>
      <p:sp>
        <p:nvSpPr>
          <p:cNvPr id="41" name="TextBox 126">
            <a:extLst>
              <a:ext uri="{FF2B5EF4-FFF2-40B4-BE49-F238E27FC236}">
                <a16:creationId xmlns:a16="http://schemas.microsoft.com/office/drawing/2014/main" id="{F851AC4A-56F4-80D0-8925-EEA27380A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9987" y="24527662"/>
            <a:ext cx="60249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Training Cartpole in PIG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2C573D29-D178-777F-D11C-DE69824053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769" y="25566458"/>
            <a:ext cx="13752936" cy="4577954"/>
          </a:xfrm>
          <a:prstGeom prst="rect">
            <a:avLst/>
          </a:prstGeom>
        </p:spPr>
      </p:pic>
      <p:sp>
        <p:nvSpPr>
          <p:cNvPr id="46" name="TextBox 62">
            <a:extLst>
              <a:ext uri="{FF2B5EF4-FFF2-40B4-BE49-F238E27FC236}">
                <a16:creationId xmlns:a16="http://schemas.microsoft.com/office/drawing/2014/main" id="{3A35007B-20C7-B0FF-B897-A7269FC56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3585" y="14127781"/>
            <a:ext cx="13012738" cy="67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</a:rPr>
              <a:t>   </a:t>
            </a:r>
            <a:r>
              <a:rPr lang="en-US" altLang="zh-CN" sz="3200" b="1" dirty="0">
                <a:latin typeface="Helvetica" panose="020B0604020202020204" pitchFamily="34" charset="0"/>
              </a:rPr>
              <a:t>Left:</a:t>
            </a:r>
            <a:r>
              <a:rPr lang="en-US" altLang="zh-CN" sz="3200" dirty="0">
                <a:latin typeface="Helvetica" panose="020B0604020202020204" pitchFamily="34" charset="0"/>
              </a:rPr>
              <a:t> RL Games.  </a:t>
            </a:r>
            <a:r>
              <a:rPr lang="en-US" altLang="zh-CN" sz="3200" b="1" dirty="0">
                <a:latin typeface="Helvetica" panose="020B0604020202020204" pitchFamily="34" charset="0"/>
              </a:rPr>
              <a:t>Right:</a:t>
            </a:r>
            <a:r>
              <a:rPr lang="en-US" altLang="zh-CN" sz="3200" dirty="0">
                <a:latin typeface="Helvetica" panose="020B0604020202020204" pitchFamily="34" charset="0"/>
              </a:rPr>
              <a:t> PIG.</a:t>
            </a:r>
          </a:p>
        </p:txBody>
      </p:sp>
      <p:sp>
        <p:nvSpPr>
          <p:cNvPr id="47" name="TextBox 126">
            <a:extLst>
              <a:ext uri="{FF2B5EF4-FFF2-40B4-BE49-F238E27FC236}">
                <a16:creationId xmlns:a16="http://schemas.microsoft.com/office/drawing/2014/main" id="{D1E94B41-E1E0-A7A9-1C37-9B6BE7202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9987" y="30285506"/>
            <a:ext cx="48737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Visualize Bouncing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63AEA624-33D2-D33C-C078-48DB23EAA4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181" y="31967620"/>
            <a:ext cx="7677150" cy="405765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D92670BE-24F0-C9D1-3943-C9CB67E12C9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898" y="38070763"/>
            <a:ext cx="14776027" cy="30972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62">
                <a:extLst>
                  <a:ext uri="{FF2B5EF4-FFF2-40B4-BE49-F238E27FC236}">
                    <a16:creationId xmlns:a16="http://schemas.microsoft.com/office/drawing/2014/main" id="{982E8FD3-051E-D17F-B514-69FF492B3C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62084" y="31243118"/>
                <a:ext cx="6606604" cy="5166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ts val="5000"/>
                  </a:lnSpc>
                </a:pPr>
                <a:r>
                  <a:rPr lang="en-US" altLang="zh-CN" sz="3600" dirty="0">
                    <a:latin typeface="Helvetica" panose="020B0604020202020204" pitchFamily="34" charset="0"/>
                  </a:rPr>
                  <a:t>The animation is rendered in Isaac Gym. </a:t>
                </a:r>
                <a:r>
                  <a:rPr lang="en-US" altLang="zh-CN" sz="3600" b="1" dirty="0">
                    <a:latin typeface="Helvetica" panose="020B0604020202020204" pitchFamily="34" charset="0"/>
                  </a:rPr>
                  <a:t>Right: </a:t>
                </a:r>
                <a:r>
                  <a:rPr lang="en-US" altLang="zh-CN" sz="3600" dirty="0">
                    <a:latin typeface="Helvetica" panose="020B0604020202020204" pitchFamily="34" charset="0"/>
                  </a:rPr>
                  <a:t>An interesting process of bouncing in Isaac Gym generates by a fine-tuned checkpoint. </a:t>
                </a:r>
                <a:r>
                  <a:rPr lang="en-US" altLang="zh-CN" sz="3600" b="1" dirty="0">
                    <a:latin typeface="Helvetica" panose="020B0604020202020204" pitchFamily="34" charset="0"/>
                  </a:rPr>
                  <a:t>Below: </a:t>
                </a:r>
                <a:r>
                  <a:rPr lang="en-US" altLang="zh-CN" sz="3600" dirty="0">
                    <a:latin typeface="Helvetica" panose="020B0604020202020204" pitchFamily="34" charset="0"/>
                  </a:rPr>
                  <a:t>Bouncing in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Helvetica" panose="020B0604020202020204" pitchFamily="34" charset="0"/>
                  </a:rPr>
                  <a:t>. (Left to Right,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=0.4, 0.7, 1.5</m:t>
                    </m:r>
                  </m:oMath>
                </a14:m>
                <a:r>
                  <a:rPr lang="en-US" altLang="zh-CN" sz="3600" dirty="0">
                    <a:latin typeface="Helvetica" panose="020B0604020202020204" pitchFamily="34" charset="0"/>
                  </a:rPr>
                  <a:t>.)</a:t>
                </a:r>
              </a:p>
            </p:txBody>
          </p:sp>
        </mc:Choice>
        <mc:Fallback>
          <p:sp>
            <p:nvSpPr>
              <p:cNvPr id="53" name="TextBox 62">
                <a:extLst>
                  <a:ext uri="{FF2B5EF4-FFF2-40B4-BE49-F238E27FC236}">
                    <a16:creationId xmlns:a16="http://schemas.microsoft.com/office/drawing/2014/main" id="{982E8FD3-051E-D17F-B514-69FF492B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62084" y="31243118"/>
                <a:ext cx="6606604" cy="5166735"/>
              </a:xfrm>
              <a:prstGeom prst="rect">
                <a:avLst/>
              </a:prstGeom>
              <a:blipFill>
                <a:blip r:embed="rId18"/>
                <a:stretch>
                  <a:fillRect l="-2768" t="-1179" r="-3229" b="-34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D49A7E56-1508-C68E-5BCD-2C33598ED112}"/>
              </a:ext>
            </a:extLst>
          </p:cNvPr>
          <p:cNvSpPr txBox="1"/>
          <p:nvPr/>
        </p:nvSpPr>
        <p:spPr>
          <a:xfrm>
            <a:off x="15193585" y="36804600"/>
            <a:ext cx="14328653" cy="64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Helvetica" panose="020B0604020202020204" pitchFamily="34" charset="0"/>
                <a:cs typeface="Helvetica" panose="020B0604020202020204" pitchFamily="34" charset="0"/>
              </a:rPr>
              <a:t>GIFs: </a:t>
            </a:r>
            <a:r>
              <a:rPr lang="en-US" altLang="zh-CN" sz="3600" u="sng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https://github.com/SiriusNEO/GOODBOUNCE </a:t>
            </a:r>
            <a:r>
              <a:rPr lang="en-US" altLang="zh-CN" sz="3600" u="sng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endParaRPr lang="zh-CN" altLang="en-US" sz="36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11242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4C67"/>
        </a:solidFill>
        <a:ln w="76200" cap="sq">
          <a:solidFill>
            <a:srgbClr val="969696"/>
          </a:solidFill>
          <a:round/>
          <a:headEnd/>
          <a:tailEnd/>
        </a:ln>
      </a:spPr>
      <a:bodyPr anchor="ctr"/>
      <a:lstStyle>
        <a:defPPr>
          <a:defRPr sz="6600" b="1" dirty="0">
            <a:solidFill>
              <a:schemeClr val="bg1"/>
            </a:solidFill>
            <a:ea typeface="Verdana" pitchFamily="34" charset="0"/>
            <a:cs typeface="Arial" charset="0"/>
          </a:defRPr>
        </a:defPPr>
      </a:lstStyle>
    </a:spDef>
    <a:lnDef>
      <a:spPr bwMode="auto"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25502</TotalTime>
  <Words>277</Words>
  <Application>Microsoft Office PowerPoint</Application>
  <PresentationFormat>自定义</PresentationFormat>
  <Paragraphs>43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Helvetica</vt:lpstr>
      <vt:lpstr>Times New Roman</vt:lpstr>
      <vt:lpstr>Default Design</vt:lpstr>
      <vt:lpstr>PowerPoint 演示文稿</vt:lpstr>
    </vt:vector>
  </TitlesOfParts>
  <Company>University of Cambridge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Koerber</dc:creator>
  <cp:lastModifiedBy>Chaosfan Lin</cp:lastModifiedBy>
  <cp:revision>802</cp:revision>
  <cp:lastPrinted>2016-07-04T05:07:13Z</cp:lastPrinted>
  <dcterms:created xsi:type="dcterms:W3CDTF">2000-02-09T12:19:10Z</dcterms:created>
  <dcterms:modified xsi:type="dcterms:W3CDTF">2023-05-22T17:46:35Z</dcterms:modified>
</cp:coreProperties>
</file>