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lertsQuantityPerTyp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promedio_por_dispositiv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promedio_por_dispositiv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E50-4D24-A5B1-981918E330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E50-4D24-A5B1-981918E330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E50-4D24-A5B1-981918E330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E50-4D24-A5B1-981918E3303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E50-4D24-A5B1-981918E3303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E50-4D24-A5B1-981918E3303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E50-4D24-A5B1-981918E3303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DE50-4D24-A5B1-981918E3303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E50-4D24-A5B1-981918E3303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DE50-4D24-A5B1-981918E3303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E50-4D24-A5B1-981918E3303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E50-4D24-A5B1-981918E3303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E50-4D24-A5B1-981918E3303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E50-4D24-A5B1-981918E3303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E50-4D24-A5B1-981918E3303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DE50-4D24-A5B1-981918E3303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E50-4D24-A5B1-981918E3303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DE50-4D24-A5B1-981918E3303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E50-4D24-A5B1-981918E3303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DE50-4D24-A5B1-981918E33030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Lara</c:v>
                </c:pt>
                <c:pt idx="1">
                  <c:v>Sari</c:v>
                </c:pt>
                <c:pt idx="2">
                  <c:v>Sambayón</c:v>
                </c:pt>
                <c:pt idx="3">
                  <c:v>Mora</c:v>
                </c:pt>
                <c:pt idx="4">
                  <c:v>Maddy</c:v>
                </c:pt>
                <c:pt idx="5">
                  <c:v>Chimu</c:v>
                </c:pt>
                <c:pt idx="6">
                  <c:v>Amigo</c:v>
                </c:pt>
                <c:pt idx="7">
                  <c:v>René</c:v>
                </c:pt>
                <c:pt idx="8">
                  <c:v>Tiana</c:v>
                </c:pt>
                <c:pt idx="9">
                  <c:v>Neutron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0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6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0-4D24-A5B1-981918E33030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[alertsQuantityPerType.xlsx]Sheet1!PivotTable3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Sheet1!$N$3</c:f>
              <c:strCache>
                <c:ptCount val="1"/>
                <c:pt idx="0">
                  <c:v>Alerta de apagado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Sheet1!$N$4:$N$14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66-4DA2-B136-75A237F06043}"/>
            </c:ext>
          </c:extLst>
        </c:ser>
        <c:ser>
          <c:idx val="1"/>
          <c:order val="1"/>
          <c:tx>
            <c:strRef>
              <c:f>Sheet1!$O$3</c:f>
              <c:strCache>
                <c:ptCount val="1"/>
                <c:pt idx="0">
                  <c:v>Alerta de inactividad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Sheet1!$O$4:$O$14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66-4DA2-B136-75A237F06043}"/>
            </c:ext>
          </c:extLst>
        </c:ser>
        <c:ser>
          <c:idx val="2"/>
          <c:order val="2"/>
          <c:tx>
            <c:strRef>
              <c:f>Sheet1!$P$3</c:f>
              <c:strCache>
                <c:ptCount val="1"/>
                <c:pt idx="0">
                  <c:v>Alerta de encendido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Sheet1!$P$4:$P$14</c:f>
              <c:numCache>
                <c:formatCode>General</c:formatCode>
                <c:ptCount val="10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66-4DA2-B136-75A237F06043}"/>
            </c:ext>
          </c:extLst>
        </c:ser>
        <c:ser>
          <c:idx val="3"/>
          <c:order val="3"/>
          <c:tx>
            <c:strRef>
              <c:f>Sheet1!$Q$3</c:f>
              <c:strCache>
                <c:ptCount val="1"/>
                <c:pt idx="0">
                  <c:v>Alerta de exceso de velocidad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Sheet1!$Q$4:$Q$14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66-4DA2-B136-75A237F06043}"/>
            </c:ext>
          </c:extLst>
        </c:ser>
        <c:ser>
          <c:idx val="4"/>
          <c:order val="4"/>
          <c:tx>
            <c:strRef>
              <c:f>Sheet1!$R$3</c:f>
              <c:strCache>
                <c:ptCount val="1"/>
                <c:pt idx="0">
                  <c:v>Alerta de balanceo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Sheet1!$R$4:$R$14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66-4DA2-B136-75A237F06043}"/>
            </c:ext>
          </c:extLst>
        </c:ser>
        <c:ser>
          <c:idx val="5"/>
          <c:order val="5"/>
          <c:tx>
            <c:strRef>
              <c:f>Sheet1!$S$3</c:f>
              <c:strCache>
                <c:ptCount val="1"/>
                <c:pt idx="0">
                  <c:v>Alerta barteria baja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Sheet1!$S$4:$S$14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366-4DA2-B136-75A237F06043}"/>
            </c:ext>
          </c:extLst>
        </c:ser>
        <c:ser>
          <c:idx val="6"/>
          <c:order val="6"/>
          <c:tx>
            <c:strRef>
              <c:f>Sheet1!$T$3</c:f>
              <c:strCache>
                <c:ptCount val="1"/>
                <c:pt idx="0">
                  <c:v>Alerta de caida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Sheet1!$T$4:$T$14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66-4DA2-B136-75A237F060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010368"/>
        <c:axId val="31405264"/>
      </c:barChart>
      <c:catAx>
        <c:axId val="176301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31405264"/>
        <c:crosses val="autoZero"/>
        <c:auto val="1"/>
        <c:lblAlgn val="ctr"/>
        <c:lblOffset val="100"/>
        <c:noMultiLvlLbl val="0"/>
      </c:catAx>
      <c:valAx>
        <c:axId val="3140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76301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73411005737916"/>
          <c:y val="7.3871625725304355E-2"/>
          <c:w val="0.186721868050305"/>
          <c:h val="0.87132518084593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[promedio_por_dispositivo.xlsx]Sheet1!PivotTable1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Sheet1!$E$3:$E$4</c:f>
              <c:strCache>
                <c:ptCount val="1"/>
                <c:pt idx="0">
                  <c:v>Amigo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Sheet1!$E$5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90-41E1-81BD-5605301A03A7}"/>
            </c:ext>
          </c:extLst>
        </c:ser>
        <c:ser>
          <c:idx val="1"/>
          <c:order val="1"/>
          <c:tx>
            <c:strRef>
              <c:f>Sheet1!$F$3:$F$4</c:f>
              <c:strCache>
                <c:ptCount val="1"/>
                <c:pt idx="0">
                  <c:v>Chimu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Sheet1!$F$5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90-41E1-81BD-5605301A03A7}"/>
            </c:ext>
          </c:extLst>
        </c:ser>
        <c:ser>
          <c:idx val="2"/>
          <c:order val="2"/>
          <c:tx>
            <c:strRef>
              <c:f>Sheet1!$G$3:$G$4</c:f>
              <c:strCache>
                <c:ptCount val="1"/>
                <c:pt idx="0">
                  <c:v>Lara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Sheet1!$G$5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90-41E1-81BD-5605301A03A7}"/>
            </c:ext>
          </c:extLst>
        </c:ser>
        <c:ser>
          <c:idx val="3"/>
          <c:order val="3"/>
          <c:tx>
            <c:strRef>
              <c:f>Sheet1!$H$3:$H$4</c:f>
              <c:strCache>
                <c:ptCount val="1"/>
                <c:pt idx="0">
                  <c:v>Maddy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Sheet1!$H$5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90-41E1-81BD-5605301A03A7}"/>
            </c:ext>
          </c:extLst>
        </c:ser>
        <c:ser>
          <c:idx val="4"/>
          <c:order val="4"/>
          <c:tx>
            <c:strRef>
              <c:f>Sheet1!$I$3:$I$4</c:f>
              <c:strCache>
                <c:ptCount val="1"/>
                <c:pt idx="0">
                  <c:v>Mora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Sheet1!$I$5</c:f>
              <c:numCache>
                <c:formatCode>General</c:formatCode>
                <c:ptCount val="1"/>
                <c:pt idx="0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90-41E1-81BD-5605301A03A7}"/>
            </c:ext>
          </c:extLst>
        </c:ser>
        <c:ser>
          <c:idx val="5"/>
          <c:order val="5"/>
          <c:tx>
            <c:strRef>
              <c:f>Sheet1!$J$3:$J$4</c:f>
              <c:strCache>
                <c:ptCount val="1"/>
                <c:pt idx="0">
                  <c:v>Neutron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Sheet1!$J$5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A90-41E1-81BD-5605301A03A7}"/>
            </c:ext>
          </c:extLst>
        </c:ser>
        <c:ser>
          <c:idx val="6"/>
          <c:order val="6"/>
          <c:tx>
            <c:strRef>
              <c:f>Sheet1!$K$3:$K$4</c:f>
              <c:strCache>
                <c:ptCount val="1"/>
                <c:pt idx="0">
                  <c:v>René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Sheet1!$K$5</c:f>
              <c:numCache>
                <c:formatCode>General</c:formatCode>
                <c:ptCount val="1"/>
                <c:pt idx="0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90-41E1-81BD-5605301A03A7}"/>
            </c:ext>
          </c:extLst>
        </c:ser>
        <c:ser>
          <c:idx val="7"/>
          <c:order val="7"/>
          <c:tx>
            <c:strRef>
              <c:f>Sheet1!$L$3:$L$4</c:f>
              <c:strCache>
                <c:ptCount val="1"/>
                <c:pt idx="0">
                  <c:v>Sambayón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Sheet1!$L$5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A90-41E1-81BD-5605301A03A7}"/>
            </c:ext>
          </c:extLst>
        </c:ser>
        <c:ser>
          <c:idx val="8"/>
          <c:order val="8"/>
          <c:tx>
            <c:strRef>
              <c:f>Sheet1!$M$3:$M$4</c:f>
              <c:strCache>
                <c:ptCount val="1"/>
                <c:pt idx="0">
                  <c:v>Sari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Sheet1!$M$5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A90-41E1-81BD-5605301A03A7}"/>
            </c:ext>
          </c:extLst>
        </c:ser>
        <c:ser>
          <c:idx val="9"/>
          <c:order val="9"/>
          <c:tx>
            <c:strRef>
              <c:f>Sheet1!$N$3:$N$4</c:f>
              <c:strCache>
                <c:ptCount val="1"/>
                <c:pt idx="0">
                  <c:v>Tiana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Sheet1!$N$5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A90-41E1-81BD-5605301A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0189679"/>
        <c:axId val="215111391"/>
      </c:barChart>
      <c:catAx>
        <c:axId val="220189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15111391"/>
        <c:crosses val="autoZero"/>
        <c:auto val="1"/>
        <c:lblAlgn val="ctr"/>
        <c:lblOffset val="100"/>
        <c:noMultiLvlLbl val="0"/>
      </c:catAx>
      <c:valAx>
        <c:axId val="21511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20189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[promedio_por_dispositivo.xlsx]Sheet1!PivotTable1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Sheet1!$E$3:$E$4</c:f>
              <c:strCache>
                <c:ptCount val="1"/>
                <c:pt idx="0">
                  <c:v>Amigo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Sheet1!$E$5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90-41E1-81BD-5605301A03A7}"/>
            </c:ext>
          </c:extLst>
        </c:ser>
        <c:ser>
          <c:idx val="1"/>
          <c:order val="1"/>
          <c:tx>
            <c:strRef>
              <c:f>Sheet1!$F$3:$F$4</c:f>
              <c:strCache>
                <c:ptCount val="1"/>
                <c:pt idx="0">
                  <c:v>Chimu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Sheet1!$F$5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90-41E1-81BD-5605301A03A7}"/>
            </c:ext>
          </c:extLst>
        </c:ser>
        <c:ser>
          <c:idx val="2"/>
          <c:order val="2"/>
          <c:tx>
            <c:strRef>
              <c:f>Sheet1!$G$3:$G$4</c:f>
              <c:strCache>
                <c:ptCount val="1"/>
                <c:pt idx="0">
                  <c:v>Lara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Sheet1!$G$5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90-41E1-81BD-5605301A03A7}"/>
            </c:ext>
          </c:extLst>
        </c:ser>
        <c:ser>
          <c:idx val="3"/>
          <c:order val="3"/>
          <c:tx>
            <c:strRef>
              <c:f>Sheet1!$H$3:$H$4</c:f>
              <c:strCache>
                <c:ptCount val="1"/>
                <c:pt idx="0">
                  <c:v>Maddy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Sheet1!$H$5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90-41E1-81BD-5605301A03A7}"/>
            </c:ext>
          </c:extLst>
        </c:ser>
        <c:ser>
          <c:idx val="4"/>
          <c:order val="4"/>
          <c:tx>
            <c:strRef>
              <c:f>Sheet1!$I$3:$I$4</c:f>
              <c:strCache>
                <c:ptCount val="1"/>
                <c:pt idx="0">
                  <c:v>Mora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Sheet1!$I$5</c:f>
              <c:numCache>
                <c:formatCode>General</c:formatCode>
                <c:ptCount val="1"/>
                <c:pt idx="0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90-41E1-81BD-5605301A03A7}"/>
            </c:ext>
          </c:extLst>
        </c:ser>
        <c:ser>
          <c:idx val="5"/>
          <c:order val="5"/>
          <c:tx>
            <c:strRef>
              <c:f>Sheet1!$J$3:$J$4</c:f>
              <c:strCache>
                <c:ptCount val="1"/>
                <c:pt idx="0">
                  <c:v>Neutron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Sheet1!$J$5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A90-41E1-81BD-5605301A03A7}"/>
            </c:ext>
          </c:extLst>
        </c:ser>
        <c:ser>
          <c:idx val="6"/>
          <c:order val="6"/>
          <c:tx>
            <c:strRef>
              <c:f>Sheet1!$K$3:$K$4</c:f>
              <c:strCache>
                <c:ptCount val="1"/>
                <c:pt idx="0">
                  <c:v>René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Sheet1!$K$5</c:f>
              <c:numCache>
                <c:formatCode>General</c:formatCode>
                <c:ptCount val="1"/>
                <c:pt idx="0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90-41E1-81BD-5605301A03A7}"/>
            </c:ext>
          </c:extLst>
        </c:ser>
        <c:ser>
          <c:idx val="7"/>
          <c:order val="7"/>
          <c:tx>
            <c:strRef>
              <c:f>Sheet1!$L$3:$L$4</c:f>
              <c:strCache>
                <c:ptCount val="1"/>
                <c:pt idx="0">
                  <c:v>Sambayón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Sheet1!$L$5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A90-41E1-81BD-5605301A03A7}"/>
            </c:ext>
          </c:extLst>
        </c:ser>
        <c:ser>
          <c:idx val="8"/>
          <c:order val="8"/>
          <c:tx>
            <c:strRef>
              <c:f>Sheet1!$M$3:$M$4</c:f>
              <c:strCache>
                <c:ptCount val="1"/>
                <c:pt idx="0">
                  <c:v>Sari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Sheet1!$M$5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A90-41E1-81BD-5605301A03A7}"/>
            </c:ext>
          </c:extLst>
        </c:ser>
        <c:ser>
          <c:idx val="9"/>
          <c:order val="9"/>
          <c:tx>
            <c:strRef>
              <c:f>Sheet1!$N$3:$N$4</c:f>
              <c:strCache>
                <c:ptCount val="1"/>
                <c:pt idx="0">
                  <c:v>Tiana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Sheet1!$N$5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A90-41E1-81BD-5605301A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0189679"/>
        <c:axId val="215111391"/>
      </c:barChart>
      <c:catAx>
        <c:axId val="220189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15111391"/>
        <c:crosses val="autoZero"/>
        <c:auto val="1"/>
        <c:lblAlgn val="ctr"/>
        <c:lblOffset val="100"/>
        <c:noMultiLvlLbl val="0"/>
      </c:catAx>
      <c:valAx>
        <c:axId val="21511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20189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164E-DFED-ECD3-42D0-D9D89DC1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4" y="1684425"/>
            <a:ext cx="8561747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IPA</a:t>
            </a:r>
            <a:br>
              <a:rPr lang="es-MX" dirty="0"/>
            </a:br>
            <a:r>
              <a:rPr lang="es-MX" dirty="0"/>
              <a:t>Informe de rendimiento (MVP)</a:t>
            </a:r>
            <a:endParaRPr lang="es-E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2437-ECE2-5338-970D-6DA3B954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5" y="4499392"/>
            <a:ext cx="8561746" cy="977621"/>
          </a:xfrm>
        </p:spPr>
        <p:txBody>
          <a:bodyPr/>
          <a:lstStyle/>
          <a:p>
            <a:pPr algn="r"/>
            <a:r>
              <a:rPr lang="es-MX" dirty="0"/>
              <a:t>Del 29/09/2023 al 11/10/2023</a:t>
            </a:r>
            <a:endParaRPr lang="es-EC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A6035E-F85E-BDE0-D7A7-CFC7BB91B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Total de alarmas activadas por dispositivo</a:t>
            </a:r>
            <a:endParaRPr lang="es-EC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F5FEB90-BBEF-2813-43AE-7B6490E69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678097"/>
              </p:ext>
            </p:extLst>
          </p:nvPr>
        </p:nvGraphicFramePr>
        <p:xfrm>
          <a:off x="1535113" y="1722783"/>
          <a:ext cx="9520237" cy="4330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156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alarmas activadas por dispositivo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D5C653-5263-8470-AD47-6860148D2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667035"/>
              </p:ext>
            </p:extLst>
          </p:nvPr>
        </p:nvGraphicFramePr>
        <p:xfrm>
          <a:off x="834879" y="2057400"/>
          <a:ext cx="10919791" cy="3996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324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Promedio duración de batería por dispositivo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3E5EC7-FC3F-D76C-696F-1B595A6970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068811"/>
              </p:ext>
            </p:extLst>
          </p:nvPr>
        </p:nvGraphicFramePr>
        <p:xfrm>
          <a:off x="1290917" y="2205317"/>
          <a:ext cx="10015369" cy="3504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69B3AD3B-75B3-49F3-CF21-688B34495C09}"/>
              </a:ext>
            </a:extLst>
          </p:cNvPr>
          <p:cNvSpPr txBox="1"/>
          <p:nvPr/>
        </p:nvSpPr>
        <p:spPr>
          <a:xfrm>
            <a:off x="5671474" y="1952856"/>
            <a:ext cx="849052" cy="25246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/>
              <a:t>HORAS:</a:t>
            </a:r>
            <a:endParaRPr lang="es-EC" sz="1100" dirty="0"/>
          </a:p>
        </p:txBody>
      </p:sp>
    </p:spTree>
    <p:extLst>
      <p:ext uri="{BB962C8B-B14F-4D97-AF65-F5344CB8AC3E}">
        <p14:creationId xmlns:p14="http://schemas.microsoft.com/office/powerpoint/2010/main" val="225882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Promedio duración de batería por dispositivo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3E5EC7-FC3F-D76C-696F-1B595A6970E9}"/>
              </a:ext>
            </a:extLst>
          </p:cNvPr>
          <p:cNvGraphicFramePr>
            <a:graphicFrameLocks/>
          </p:cNvGraphicFramePr>
          <p:nvPr/>
        </p:nvGraphicFramePr>
        <p:xfrm>
          <a:off x="1290917" y="2205317"/>
          <a:ext cx="10015369" cy="3504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69B3AD3B-75B3-49F3-CF21-688B34495C09}"/>
              </a:ext>
            </a:extLst>
          </p:cNvPr>
          <p:cNvSpPr txBox="1"/>
          <p:nvPr/>
        </p:nvSpPr>
        <p:spPr>
          <a:xfrm>
            <a:off x="5671474" y="1952856"/>
            <a:ext cx="849052" cy="25246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/>
              <a:t>HORAS:</a:t>
            </a:r>
            <a:endParaRPr lang="es-EC" sz="1100" dirty="0"/>
          </a:p>
        </p:txBody>
      </p:sp>
    </p:spTree>
    <p:extLst>
      <p:ext uri="{BB962C8B-B14F-4D97-AF65-F5344CB8AC3E}">
        <p14:creationId xmlns:p14="http://schemas.microsoft.com/office/powerpoint/2010/main" val="39719551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123</TotalTime>
  <Words>70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Palatino Linotype</vt:lpstr>
      <vt:lpstr>Gallery</vt:lpstr>
      <vt:lpstr>IPA Informe de rendimiento (MVP)</vt:lpstr>
      <vt:lpstr>Total de alarmas activadas por dispositivo</vt:lpstr>
      <vt:lpstr>Tipos de alarmas activadas por dispositivo</vt:lpstr>
      <vt:lpstr>Promedio duración de batería por dispositivo</vt:lpstr>
      <vt:lpstr>Promedio duración de batería por dispositivo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informe de rendimiento (MVP)</dc:title>
  <dc:creator>Nelly Herrada</dc:creator>
  <cp:lastModifiedBy>Nelly Herrada</cp:lastModifiedBy>
  <cp:revision>6</cp:revision>
  <dcterms:created xsi:type="dcterms:W3CDTF">2023-10-10T18:35:17Z</dcterms:created>
  <dcterms:modified xsi:type="dcterms:W3CDTF">2023-10-10T20:39:52Z</dcterms:modified>
</cp:coreProperties>
</file>