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scheduleWal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[averageDistancesTraveled.xlsx]Sheet2!PivotTable2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Sheet2!$A$22:$A$32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Sheet2!$B$22:$B$32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3-45BA-B01F-A5E7F07BA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5320512"/>
        <c:axId val="2091930192"/>
      </c:barChart>
      <c:catAx>
        <c:axId val="159532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91930192"/>
        <c:crosses val="autoZero"/>
        <c:auto val="1"/>
        <c:lblAlgn val="ctr"/>
        <c:lblOffset val="100"/>
        <c:noMultiLvlLbl val="0"/>
      </c:catAx>
      <c:valAx>
        <c:axId val="209193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9532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178.6727533333333</c:v>
                </c:pt>
                <c:pt idx="1">
                  <c:v>201.55052444444439</c:v>
                </c:pt>
                <c:pt idx="2">
                  <c:v>154.36643361111109</c:v>
                </c:pt>
                <c:pt idx="3">
                  <c:v>106.68880666666669</c:v>
                </c:pt>
                <c:pt idx="4">
                  <c:v>73.316273888888887</c:v>
                </c:pt>
                <c:pt idx="5">
                  <c:v>117.35232999999999</c:v>
                </c:pt>
                <c:pt idx="6">
                  <c:v>42.655658611111107</c:v>
                </c:pt>
                <c:pt idx="7">
                  <c:v>183.83810361111111</c:v>
                </c:pt>
                <c:pt idx="8">
                  <c:v>212.19067861111111</c:v>
                </c:pt>
                <c:pt idx="9">
                  <c:v>127.88500500000001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B-4F81-AEF2-BA7FCD470B9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2.8337616666666672</c:v>
                </c:pt>
                <c:pt idx="1">
                  <c:v>8.144715555555555</c:v>
                </c:pt>
                <c:pt idx="2">
                  <c:v>3.3185705555555551</c:v>
                </c:pt>
                <c:pt idx="3">
                  <c:v>17.479679444444439</c:v>
                </c:pt>
                <c:pt idx="4">
                  <c:v>4.1962247222222224</c:v>
                </c:pt>
                <c:pt idx="5">
                  <c:v>2.2162852777777782</c:v>
                </c:pt>
                <c:pt idx="6">
                  <c:v>7.5203888888888876E-2</c:v>
                </c:pt>
                <c:pt idx="7">
                  <c:v>1.331275</c:v>
                </c:pt>
                <c:pt idx="8">
                  <c:v>0.42446</c:v>
                </c:pt>
                <c:pt idx="9">
                  <c:v>7.6480355555555546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B-4F81-AEF2-BA7FCD470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[scheduleWalks.xlsx]Sheet1!PivotTable2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Sheet1!$E$6:$E$7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Sheet1!$E$8:$E$16</c:f>
              <c:numCache>
                <c:formatCode>General</c:formatCode>
                <c:ptCount val="8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9-4FFF-8E06-65FA3EA3A712}"/>
            </c:ext>
          </c:extLst>
        </c:ser>
        <c:ser>
          <c:idx val="1"/>
          <c:order val="1"/>
          <c:tx>
            <c:strRef>
              <c:f>Sheet1!$F$6:$F$7</c:f>
              <c:strCache>
                <c:ptCount val="1"/>
                <c:pt idx="0">
                  <c:v>Chimu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Sheet1!$F$8:$F$16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9-4FFF-8E06-65FA3EA3A712}"/>
            </c:ext>
          </c:extLst>
        </c:ser>
        <c:ser>
          <c:idx val="2"/>
          <c:order val="2"/>
          <c:tx>
            <c:strRef>
              <c:f>Sheet1!$G$6:$G$7</c:f>
              <c:strCache>
                <c:ptCount val="1"/>
                <c:pt idx="0">
                  <c:v>Lara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Sheet1!$G$8:$G$16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99-4FFF-8E06-65FA3EA3A712}"/>
            </c:ext>
          </c:extLst>
        </c:ser>
        <c:ser>
          <c:idx val="3"/>
          <c:order val="3"/>
          <c:tx>
            <c:strRef>
              <c:f>Sheet1!$H$6:$H$7</c:f>
              <c:strCache>
                <c:ptCount val="1"/>
                <c:pt idx="0">
                  <c:v>Maddy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Sheet1!$H$8:$H$16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99-4FFF-8E06-65FA3EA3A712}"/>
            </c:ext>
          </c:extLst>
        </c:ser>
        <c:ser>
          <c:idx val="4"/>
          <c:order val="4"/>
          <c:tx>
            <c:strRef>
              <c:f>Sheet1!$I$6:$I$7</c:f>
              <c:strCache>
                <c:ptCount val="1"/>
                <c:pt idx="0">
                  <c:v>Mora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Sheet1!$I$8:$I$16</c:f>
              <c:numCache>
                <c:formatCode>General</c:formatCode>
                <c:ptCount val="8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99-4FFF-8E06-65FA3EA3A712}"/>
            </c:ext>
          </c:extLst>
        </c:ser>
        <c:ser>
          <c:idx val="5"/>
          <c:order val="5"/>
          <c:tx>
            <c:strRef>
              <c:f>Sheet1!$J$6:$J$7</c:f>
              <c:strCache>
                <c:ptCount val="1"/>
                <c:pt idx="0">
                  <c:v>Neutron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Sheet1!$J$8:$J$16</c:f>
              <c:numCache>
                <c:formatCode>General</c:formatCode>
                <c:ptCount val="8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99-4FFF-8E06-65FA3EA3A712}"/>
            </c:ext>
          </c:extLst>
        </c:ser>
        <c:ser>
          <c:idx val="6"/>
          <c:order val="6"/>
          <c:tx>
            <c:strRef>
              <c:f>Sheet1!$K$6:$K$7</c:f>
              <c:strCache>
                <c:ptCount val="1"/>
                <c:pt idx="0">
                  <c:v>René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Sheet1!$K$8:$K$16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99-4FFF-8E06-65FA3EA3A712}"/>
            </c:ext>
          </c:extLst>
        </c:ser>
        <c:ser>
          <c:idx val="7"/>
          <c:order val="7"/>
          <c:tx>
            <c:strRef>
              <c:f>Sheet1!$L$6:$L$7</c:f>
              <c:strCache>
                <c:ptCount val="1"/>
                <c:pt idx="0">
                  <c:v>Sambayón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Sheet1!$L$8:$L$16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99-4FFF-8E06-65FA3EA3A712}"/>
            </c:ext>
          </c:extLst>
        </c:ser>
        <c:ser>
          <c:idx val="8"/>
          <c:order val="8"/>
          <c:tx>
            <c:strRef>
              <c:f>Sheet1!$M$6:$M$7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Sheet1!$M$8:$M$16</c:f>
              <c:numCache>
                <c:formatCode>General</c:formatCode>
                <c:ptCount val="8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99-4FFF-8E06-65FA3EA3A712}"/>
            </c:ext>
          </c:extLst>
        </c:ser>
        <c:ser>
          <c:idx val="9"/>
          <c:order val="9"/>
          <c:tx>
            <c:strRef>
              <c:f>Sheet1!$N$6:$N$7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Sheet1!$N$8:$N$16</c:f>
              <c:numCache>
                <c:formatCode>General</c:formatCode>
                <c:ptCount val="8"/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499-4FFF-8E06-65FA3EA3A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1472736"/>
        <c:axId val="459699792"/>
      </c:barChart>
      <c:catAx>
        <c:axId val="46147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59699792"/>
        <c:crosses val="autoZero"/>
        <c:auto val="1"/>
        <c:lblAlgn val="ctr"/>
        <c:lblOffset val="100"/>
        <c:noMultiLvlLbl val="0"/>
      </c:catAx>
      <c:valAx>
        <c:axId val="45969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6147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[walkAverageAll.xlsx]Sheet2!PivotTable1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6</c:v>
                </c:pt>
                <c:pt idx="5">
                  <c:v>8</c:v>
                </c:pt>
                <c:pt idx="6">
                  <c:v>20</c:v>
                </c:pt>
                <c:pt idx="7">
                  <c:v>14</c:v>
                </c:pt>
                <c:pt idx="8">
                  <c:v>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4-42E6-BAC4-FED2B6A30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9149695"/>
        <c:axId val="252953327"/>
      </c:barChart>
      <c:catAx>
        <c:axId val="43914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52953327"/>
        <c:crosses val="autoZero"/>
        <c:auto val="1"/>
        <c:lblAlgn val="ctr"/>
        <c:lblOffset val="100"/>
        <c:noMultiLvlLbl val="0"/>
      </c:catAx>
      <c:valAx>
        <c:axId val="25295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3914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[walkAverageAll.xlsx]Sheet2!PivotTable1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delete val="1"/>
          </c:dLbls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  <c:pt idx="2">
                  <c:v>4.1213017751479288</c:v>
                </c:pt>
                <c:pt idx="3">
                  <c:v>1.678018575851393</c:v>
                </c:pt>
                <c:pt idx="4">
                  <c:v>5.1504065040650406</c:v>
                </c:pt>
                <c:pt idx="5">
                  <c:v>1.9907834101382491</c:v>
                </c:pt>
                <c:pt idx="6">
                  <c:v>6.169354838709677</c:v>
                </c:pt>
                <c:pt idx="7">
                  <c:v>3.109704641350211</c:v>
                </c:pt>
                <c:pt idx="8">
                  <c:v>2.943096234309623</c:v>
                </c:pt>
                <c:pt idx="9">
                  <c:v>9.9456310679611644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409B-9F78-E014C708A1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375600432"/>
        <c:axId val="372149376"/>
      </c:barChart>
      <c:catAx>
        <c:axId val="37560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72149376"/>
        <c:crosses val="autoZero"/>
        <c:auto val="1"/>
        <c:lblAlgn val="ctr"/>
        <c:lblOffset val="100"/>
        <c:noMultiLvlLbl val="0"/>
      </c:catAx>
      <c:valAx>
        <c:axId val="37214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7560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[averageDistancesTraveled.xlsx]Sheet2!PivotTable1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46-4759-AC70-14FDC4FE6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5322912"/>
        <c:axId val="2091934656"/>
      </c:barChart>
      <c:catAx>
        <c:axId val="15953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91934656"/>
        <c:crosses val="autoZero"/>
        <c:auto val="1"/>
        <c:lblAlgn val="ctr"/>
        <c:lblOffset val="100"/>
        <c:noMultiLvlLbl val="0"/>
      </c:catAx>
      <c:valAx>
        <c:axId val="209193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9532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12/10/2023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Promedio distancias recorridas por mascota/día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45401-FE75-B16D-38AC-C84E9022156F}"/>
              </a:ext>
            </a:extLst>
          </p:cNvPr>
          <p:cNvSpPr txBox="1"/>
          <p:nvPr/>
        </p:nvSpPr>
        <p:spPr>
          <a:xfrm rot="16200000">
            <a:off x="899692" y="28979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KMS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5DC743-B68E-6929-7C07-809B98EE9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98277"/>
              </p:ext>
            </p:extLst>
          </p:nvPr>
        </p:nvGraphicFramePr>
        <p:xfrm>
          <a:off x="1645918" y="1127158"/>
          <a:ext cx="8885817" cy="464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Total distancia recorrida por mascota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45401-FE75-B16D-38AC-C84E9022156F}"/>
              </a:ext>
            </a:extLst>
          </p:cNvPr>
          <p:cNvSpPr txBox="1"/>
          <p:nvPr/>
        </p:nvSpPr>
        <p:spPr>
          <a:xfrm rot="16200000">
            <a:off x="899692" y="28979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KMS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64C82B9-FE2D-DED9-D5EC-394BDCF96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976104"/>
              </p:ext>
            </p:extLst>
          </p:nvPr>
        </p:nvGraphicFramePr>
        <p:xfrm>
          <a:off x="1513242" y="1235488"/>
          <a:ext cx="8889402" cy="412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0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rastreador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rastreador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8D541-0C40-242C-D792-B992EC2C9880}"/>
              </a:ext>
            </a:extLst>
          </p:cNvPr>
          <p:cNvSpPr txBox="1"/>
          <p:nvPr/>
        </p:nvSpPr>
        <p:spPr>
          <a:xfrm rot="16200000">
            <a:off x="699247" y="313047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51" y="361018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rastreador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90627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38399"/>
            <a:ext cx="9520158" cy="1049235"/>
          </a:xfrm>
        </p:spPr>
        <p:txBody>
          <a:bodyPr/>
          <a:lstStyle/>
          <a:p>
            <a:r>
              <a:rPr lang="es-MX" dirty="0"/>
              <a:t>Tiempo dentro y fuera de casa de cada mascota</a:t>
            </a:r>
            <a:endParaRPr lang="es-EC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624DF-F617-0261-8B43-6EA3B02A3D06}"/>
              </a:ext>
            </a:extLst>
          </p:cNvPr>
          <p:cNvSpPr txBox="1"/>
          <p:nvPr/>
        </p:nvSpPr>
        <p:spPr>
          <a:xfrm rot="16200000">
            <a:off x="633102" y="2897687"/>
            <a:ext cx="10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02358"/>
              </p:ext>
            </p:extLst>
          </p:nvPr>
        </p:nvGraphicFramePr>
        <p:xfrm>
          <a:off x="1534696" y="1387634"/>
          <a:ext cx="9520158" cy="401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rastreador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567477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C938D-B6EA-C72D-E2AC-B75DC26B8280}"/>
              </a:ext>
            </a:extLst>
          </p:cNvPr>
          <p:cNvSpPr txBox="1"/>
          <p:nvPr/>
        </p:nvSpPr>
        <p:spPr>
          <a:xfrm rot="16200000">
            <a:off x="739860" y="324433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267149"/>
            <a:ext cx="9520158" cy="1049235"/>
          </a:xfrm>
        </p:spPr>
        <p:txBody>
          <a:bodyPr/>
          <a:lstStyle/>
          <a:p>
            <a:r>
              <a:rPr lang="es-MX" dirty="0"/>
              <a:t>Horario mas frecuente de paseo por cada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479ED4-BAC7-60BA-E324-E3B0EB0E3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31942"/>
              </p:ext>
            </p:extLst>
          </p:nvPr>
        </p:nvGraphicFramePr>
        <p:xfrm>
          <a:off x="1534695" y="1316384"/>
          <a:ext cx="9599469" cy="442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3475-0DB3-1B27-549C-09B2AE518503}"/>
              </a:ext>
            </a:extLst>
          </p:cNvPr>
          <p:cNvSpPr txBox="1"/>
          <p:nvPr/>
        </p:nvSpPr>
        <p:spPr>
          <a:xfrm rot="16200000">
            <a:off x="571501" y="324433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minutos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242DA2-658C-CD6E-BFD2-FE563D277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18660"/>
              </p:ext>
            </p:extLst>
          </p:nvPr>
        </p:nvGraphicFramePr>
        <p:xfrm>
          <a:off x="1739152" y="1698291"/>
          <a:ext cx="8713695" cy="394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de paseo por mascota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1A0EA-7C55-CFF9-8178-3280C94EFE38}"/>
              </a:ext>
            </a:extLst>
          </p:cNvPr>
          <p:cNvSpPr txBox="1"/>
          <p:nvPr/>
        </p:nvSpPr>
        <p:spPr>
          <a:xfrm rot="16200000">
            <a:off x="903269" y="31146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KM/H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023BA8-575B-1FAD-50BA-CCA111A3D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88482"/>
              </p:ext>
            </p:extLst>
          </p:nvPr>
        </p:nvGraphicFramePr>
        <p:xfrm>
          <a:off x="1642273" y="1594680"/>
          <a:ext cx="8534462" cy="4117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420</TotalTime>
  <Words>91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rastreador</vt:lpstr>
      <vt:lpstr>Tipos de alarmas activadas por rastreador</vt:lpstr>
      <vt:lpstr>Promedio duración de batería por rastreador</vt:lpstr>
      <vt:lpstr>Tiempo dentro y fuera de casa de cada mascota</vt:lpstr>
      <vt:lpstr>Total tiempo encendido/apagado de cada rastreador</vt:lpstr>
      <vt:lpstr>Horario mas frecuente de paseo por cada mascota</vt:lpstr>
      <vt:lpstr>Duración en minutos promedio de paseo por mascota</vt:lpstr>
      <vt:lpstr>Velocidad promedio de paseo por mascota</vt:lpstr>
      <vt:lpstr>Promedio distancias recorridas por mascota/día</vt:lpstr>
      <vt:lpstr>Total distancia recorrida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42</cp:revision>
  <dcterms:created xsi:type="dcterms:W3CDTF">2023-10-10T18:35:17Z</dcterms:created>
  <dcterms:modified xsi:type="dcterms:W3CDTF">2023-10-12T20:20:38Z</dcterms:modified>
</cp:coreProperties>
</file>