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bater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scheduleWalk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[alertsQuantityPerType.xlsx]Sheet3!PivotTable2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653A-4688-8AE1-87B3EF33B10A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653A-4688-8AE1-87B3EF33B1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653A-4688-8AE1-87B3EF33B1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653A-4688-8AE1-87B3EF33B10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653A-4688-8AE1-87B3EF33B10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653A-4688-8AE1-87B3EF33B10A}"/>
              </c:ext>
            </c:extLst>
          </c:dPt>
          <c:dPt>
            <c:idx val="6"/>
            <c:bubble3D val="0"/>
            <c:spPr>
              <a:solidFill>
                <a:srgbClr val="00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653A-4688-8AE1-87B3EF33B10A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653A-4688-8AE1-87B3EF33B10A}"/>
              </c:ext>
            </c:extLst>
          </c:dPt>
          <c:dPt>
            <c:idx val="8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653A-4688-8AE1-87B3EF33B10A}"/>
              </c:ext>
            </c:extLst>
          </c:dPt>
          <c:dPt>
            <c:idx val="9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653A-4688-8AE1-87B3EF33B10A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Sheet3!$B$2:$B$12</c:f>
              <c:numCache>
                <c:formatCode>General</c:formatCode>
                <c:ptCount val="10"/>
                <c:pt idx="0">
                  <c:v>7</c:v>
                </c:pt>
                <c:pt idx="1">
                  <c:v>9</c:v>
                </c:pt>
                <c:pt idx="2">
                  <c:v>19</c:v>
                </c:pt>
                <c:pt idx="3">
                  <c:v>10</c:v>
                </c:pt>
                <c:pt idx="4">
                  <c:v>5</c:v>
                </c:pt>
                <c:pt idx="5">
                  <c:v>13</c:v>
                </c:pt>
                <c:pt idx="6">
                  <c:v>3</c:v>
                </c:pt>
                <c:pt idx="7">
                  <c:v>5</c:v>
                </c:pt>
                <c:pt idx="8">
                  <c:v>35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53A-4688-8AE1-87B3EF33B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96854487330826"/>
          <c:y val="0.11841061438188076"/>
          <c:w val="0.10292622944465347"/>
          <c:h val="0.76317877123623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[alertsQuantityPerType.xlsx]Sheet2!PivotTable1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Bateria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1-47F0-8FAC-771E0ECE2497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Caida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Sheet2!$C$2:$C$12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91-47F0-8FAC-771E0ECE2497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SOS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Sheet2!$D$2:$D$12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91-47F0-8FAC-771E0ECE2497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Botón Pánico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Sheet2!$E$2:$E$12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91-47F0-8FAC-771E0ECE2497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Inactividad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Sheet2!$F$2:$F$12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1-47F0-8FAC-771E0ECE2497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Encendido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Sheet2!$G$2:$G$12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91-47F0-8FAC-771E0ECE2497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Apagado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Sheet2!$H$2:$H$12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91-47F0-8FAC-771E0ECE2497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Salida Geocerca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Sheet2!$I$2:$I$12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13</c:v>
                </c:pt>
                <c:pt idx="3">
                  <c:v>0</c:v>
                </c:pt>
                <c:pt idx="4">
                  <c:v>1</c:v>
                </c:pt>
                <c:pt idx="5">
                  <c:v>11</c:v>
                </c:pt>
                <c:pt idx="6">
                  <c:v>0</c:v>
                </c:pt>
                <c:pt idx="7">
                  <c:v>2</c:v>
                </c:pt>
                <c:pt idx="8">
                  <c:v>33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91-47F0-8FAC-771E0ECE2497}"/>
            </c:ext>
          </c:extLst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Exceso velocidad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Sheet2!$J$2:$J$12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91-47F0-8FAC-771E0ECE2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43238880"/>
        <c:axId val="2041315344"/>
      </c:barChart>
      <c:catAx>
        <c:axId val="204323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1315344"/>
        <c:crosses val="autoZero"/>
        <c:auto val="1"/>
        <c:lblAlgn val="ctr"/>
        <c:lblOffset val="100"/>
        <c:noMultiLvlLbl val="0"/>
      </c:catAx>
      <c:valAx>
        <c:axId val="20413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323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[promedio_bateria.xlsx]Sheet1!PivotTable1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Sheet1!$D$2:$D$12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0"/>
                <c:pt idx="0">
                  <c:v>1.3</c:v>
                </c:pt>
                <c:pt idx="1">
                  <c:v>2</c:v>
                </c:pt>
                <c:pt idx="2">
                  <c:v>2.2000000000000002</c:v>
                </c:pt>
                <c:pt idx="3">
                  <c:v>4.2</c:v>
                </c:pt>
                <c:pt idx="4">
                  <c:v>2.1</c:v>
                </c:pt>
                <c:pt idx="5">
                  <c:v>2</c:v>
                </c:pt>
                <c:pt idx="6">
                  <c:v>2.1</c:v>
                </c:pt>
                <c:pt idx="7">
                  <c:v>1.9</c:v>
                </c:pt>
                <c:pt idx="8">
                  <c:v>2.2000000000000002</c:v>
                </c:pt>
                <c:pt idx="9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8-4CE2-97C1-3EB6AED67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9768751"/>
        <c:axId val="1086931887"/>
      </c:barChart>
      <c:catAx>
        <c:axId val="108976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6931887"/>
        <c:crosses val="autoZero"/>
        <c:auto val="1"/>
        <c:lblAlgn val="ctr"/>
        <c:lblOffset val="100"/>
        <c:noMultiLvlLbl val="0"/>
      </c:catAx>
      <c:valAx>
        <c:axId val="108693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9768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[scheduleWalks.xlsx]Sheet1!PivotTable2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Sheet1!$E$6:$E$7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Sheet1!$E$8:$E$16</c:f>
              <c:numCache>
                <c:formatCode>General</c:formatCode>
                <c:ptCount val="8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9-4FFF-8E06-65FA3EA3A712}"/>
            </c:ext>
          </c:extLst>
        </c:ser>
        <c:ser>
          <c:idx val="1"/>
          <c:order val="1"/>
          <c:tx>
            <c:strRef>
              <c:f>Sheet1!$F$6:$F$7</c:f>
              <c:strCache>
                <c:ptCount val="1"/>
                <c:pt idx="0">
                  <c:v>Chimu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Sheet1!$F$8:$F$16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99-4FFF-8E06-65FA3EA3A712}"/>
            </c:ext>
          </c:extLst>
        </c:ser>
        <c:ser>
          <c:idx val="2"/>
          <c:order val="2"/>
          <c:tx>
            <c:strRef>
              <c:f>Sheet1!$G$6:$G$7</c:f>
              <c:strCache>
                <c:ptCount val="1"/>
                <c:pt idx="0">
                  <c:v>Lara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Sheet1!$G$8:$G$16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99-4FFF-8E06-65FA3EA3A712}"/>
            </c:ext>
          </c:extLst>
        </c:ser>
        <c:ser>
          <c:idx val="3"/>
          <c:order val="3"/>
          <c:tx>
            <c:strRef>
              <c:f>Sheet1!$H$6:$H$7</c:f>
              <c:strCache>
                <c:ptCount val="1"/>
                <c:pt idx="0">
                  <c:v>Maddy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Sheet1!$H$8:$H$16</c:f>
              <c:numCache>
                <c:formatCode>General</c:formatCode>
                <c:ptCount val="8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99-4FFF-8E06-65FA3EA3A712}"/>
            </c:ext>
          </c:extLst>
        </c:ser>
        <c:ser>
          <c:idx val="4"/>
          <c:order val="4"/>
          <c:tx>
            <c:strRef>
              <c:f>Sheet1!$I$6:$I$7</c:f>
              <c:strCache>
                <c:ptCount val="1"/>
                <c:pt idx="0">
                  <c:v>Mora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Sheet1!$I$8:$I$16</c:f>
              <c:numCache>
                <c:formatCode>General</c:formatCode>
                <c:ptCount val="8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99-4FFF-8E06-65FA3EA3A712}"/>
            </c:ext>
          </c:extLst>
        </c:ser>
        <c:ser>
          <c:idx val="5"/>
          <c:order val="5"/>
          <c:tx>
            <c:strRef>
              <c:f>Sheet1!$J$6:$J$7</c:f>
              <c:strCache>
                <c:ptCount val="1"/>
                <c:pt idx="0">
                  <c:v>Neutron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satMod val="110000"/>
                    <a:lumMod val="104000"/>
                  </a:schemeClr>
                </a:gs>
                <a:gs pos="69000">
                  <a:schemeClr val="accent6">
                    <a:shade val="88000"/>
                    <a:satMod val="130000"/>
                    <a:lumMod val="92000"/>
                  </a:schemeClr>
                </a:gs>
                <a:gs pos="100000">
                  <a:schemeClr val="accent6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Sheet1!$J$8:$J$16</c:f>
              <c:numCache>
                <c:formatCode>General</c:formatCode>
                <c:ptCount val="8"/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99-4FFF-8E06-65FA3EA3A712}"/>
            </c:ext>
          </c:extLst>
        </c:ser>
        <c:ser>
          <c:idx val="6"/>
          <c:order val="6"/>
          <c:tx>
            <c:strRef>
              <c:f>Sheet1!$K$6:$K$7</c:f>
              <c:strCache>
                <c:ptCount val="1"/>
                <c:pt idx="0">
                  <c:v>René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lumMod val="60000"/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lumMod val="60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Sheet1!$K$8:$K$16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99-4FFF-8E06-65FA3EA3A712}"/>
            </c:ext>
          </c:extLst>
        </c:ser>
        <c:ser>
          <c:idx val="7"/>
          <c:order val="7"/>
          <c:tx>
            <c:strRef>
              <c:f>Sheet1!$L$6:$L$7</c:f>
              <c:strCache>
                <c:ptCount val="1"/>
                <c:pt idx="0">
                  <c:v>Sambayón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lumMod val="60000"/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lumMod val="60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Sheet1!$L$8:$L$16</c:f>
              <c:numCache>
                <c:formatCode>General</c:formatCode>
                <c:ptCount val="8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499-4FFF-8E06-65FA3EA3A712}"/>
            </c:ext>
          </c:extLst>
        </c:ser>
        <c:ser>
          <c:idx val="8"/>
          <c:order val="8"/>
          <c:tx>
            <c:strRef>
              <c:f>Sheet1!$M$6:$M$7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Sheet1!$M$8:$M$16</c:f>
              <c:numCache>
                <c:formatCode>General</c:formatCode>
                <c:ptCount val="8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99-4FFF-8E06-65FA3EA3A712}"/>
            </c:ext>
          </c:extLst>
        </c:ser>
        <c:ser>
          <c:idx val="9"/>
          <c:order val="9"/>
          <c:tx>
            <c:strRef>
              <c:f>Sheet1!$N$6:$N$7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Sheet1!$N$8:$N$16</c:f>
              <c:numCache>
                <c:formatCode>General</c:formatCode>
                <c:ptCount val="8"/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499-4FFF-8E06-65FA3EA3A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1472736"/>
        <c:axId val="459699792"/>
      </c:barChart>
      <c:catAx>
        <c:axId val="46147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59699792"/>
        <c:crosses val="autoZero"/>
        <c:auto val="1"/>
        <c:lblAlgn val="ctr"/>
        <c:lblOffset val="100"/>
        <c:noMultiLvlLbl val="0"/>
      </c:catAx>
      <c:valAx>
        <c:axId val="45969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6147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[walkAverageAll.xlsx]Sheet2!PivotTable1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6</c:v>
                </c:pt>
                <c:pt idx="5">
                  <c:v>8</c:v>
                </c:pt>
                <c:pt idx="6">
                  <c:v>20</c:v>
                </c:pt>
                <c:pt idx="7">
                  <c:v>14</c:v>
                </c:pt>
                <c:pt idx="8">
                  <c:v>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4-42E6-BAC4-FED2B6A30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9149695"/>
        <c:axId val="252953327"/>
      </c:barChart>
      <c:catAx>
        <c:axId val="439149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52953327"/>
        <c:crosses val="autoZero"/>
        <c:auto val="1"/>
        <c:lblAlgn val="ctr"/>
        <c:lblOffset val="100"/>
        <c:noMultiLvlLbl val="0"/>
      </c:catAx>
      <c:valAx>
        <c:axId val="25295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39149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[walkAverageAll.xlsx]Sheet2!PivotTable1</c:name>
    <c:fmtId val="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delete val="1"/>
          </c:dLbls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3.5310492505353319</c:v>
                </c:pt>
                <c:pt idx="1">
                  <c:v>3.935550935550935</c:v>
                </c:pt>
                <c:pt idx="2">
                  <c:v>4.1213017751479288</c:v>
                </c:pt>
                <c:pt idx="3">
                  <c:v>1.678018575851393</c:v>
                </c:pt>
                <c:pt idx="4">
                  <c:v>5.1504065040650406</c:v>
                </c:pt>
                <c:pt idx="5">
                  <c:v>1.9907834101382491</c:v>
                </c:pt>
                <c:pt idx="6">
                  <c:v>6.169354838709677</c:v>
                </c:pt>
                <c:pt idx="7">
                  <c:v>3.109704641350211</c:v>
                </c:pt>
                <c:pt idx="8">
                  <c:v>2.943096234309623</c:v>
                </c:pt>
                <c:pt idx="9">
                  <c:v>9.9456310679611644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0-409B-9F78-E014C708A1E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4"/>
        <c:axId val="375600432"/>
        <c:axId val="372149376"/>
      </c:barChart>
      <c:catAx>
        <c:axId val="37560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72149376"/>
        <c:crosses val="autoZero"/>
        <c:auto val="1"/>
        <c:lblAlgn val="ctr"/>
        <c:lblOffset val="100"/>
        <c:noMultiLvlLbl val="0"/>
      </c:catAx>
      <c:valAx>
        <c:axId val="37214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7560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[averageDistancesTraveled.xlsx]Sheet1!PivotTable1</c:name>
    <c:fmtId val="3"/>
  </c:pivotSource>
  <c:chart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Recorrido Total (Kilometros)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Sheet1!$K$2:$K$12</c:f>
              <c:numCache>
                <c:formatCode>General</c:formatCode>
                <c:ptCount val="10"/>
                <c:pt idx="0">
                  <c:v>25.47</c:v>
                </c:pt>
                <c:pt idx="1">
                  <c:v>20.87</c:v>
                </c:pt>
                <c:pt idx="2">
                  <c:v>22.3</c:v>
                </c:pt>
                <c:pt idx="3">
                  <c:v>59.74</c:v>
                </c:pt>
                <c:pt idx="4">
                  <c:v>14.89</c:v>
                </c:pt>
                <c:pt idx="5">
                  <c:v>11.1</c:v>
                </c:pt>
                <c:pt idx="6">
                  <c:v>14.82</c:v>
                </c:pt>
                <c:pt idx="7">
                  <c:v>21.15</c:v>
                </c:pt>
                <c:pt idx="8">
                  <c:v>31.6</c:v>
                </c:pt>
                <c:pt idx="9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6-4516-B0AF-8253526DBD45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Promedio de la mascota (Kilometros)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Sheet1!$L$2:$L$12</c:f>
              <c:numCache>
                <c:formatCode>General</c:formatCode>
                <c:ptCount val="10"/>
                <c:pt idx="0">
                  <c:v>5.0939999999999994</c:v>
                </c:pt>
                <c:pt idx="1">
                  <c:v>5.2175000000000002</c:v>
                </c:pt>
                <c:pt idx="2">
                  <c:v>2.7875000000000001</c:v>
                </c:pt>
                <c:pt idx="3">
                  <c:v>11.948</c:v>
                </c:pt>
                <c:pt idx="4">
                  <c:v>3.7225000000000001</c:v>
                </c:pt>
                <c:pt idx="5">
                  <c:v>1.5857142857142861</c:v>
                </c:pt>
                <c:pt idx="6">
                  <c:v>3.7050000000000001</c:v>
                </c:pt>
                <c:pt idx="7">
                  <c:v>2.6437499999999998</c:v>
                </c:pt>
                <c:pt idx="8">
                  <c:v>3.16</c:v>
                </c:pt>
                <c:pt idx="9">
                  <c:v>10.574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6-4516-B0AF-8253526DB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422255"/>
        <c:axId val="1953309487"/>
      </c:barChart>
      <c:catAx>
        <c:axId val="195742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3309487"/>
        <c:crosses val="autoZero"/>
        <c:auto val="1"/>
        <c:lblAlgn val="ctr"/>
        <c:lblOffset val="100"/>
        <c:noMultiLvlLbl val="0"/>
      </c:catAx>
      <c:valAx>
        <c:axId val="195330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742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Distancias recorridas por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A8E225-8BC7-5BEE-20F1-38681CE5B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281334"/>
              </p:ext>
            </p:extLst>
          </p:nvPr>
        </p:nvGraphicFramePr>
        <p:xfrm>
          <a:off x="1554984" y="1319592"/>
          <a:ext cx="9082032" cy="4652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545401-FE75-B16D-38AC-C84E9022156F}"/>
              </a:ext>
            </a:extLst>
          </p:cNvPr>
          <p:cNvSpPr txBox="1"/>
          <p:nvPr/>
        </p:nvSpPr>
        <p:spPr>
          <a:xfrm rot="16200000">
            <a:off x="899692" y="289792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KMS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17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rastreador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9D5226-B046-8B14-A726-5A8BED0C1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48434"/>
              </p:ext>
            </p:extLst>
          </p:nvPr>
        </p:nvGraphicFramePr>
        <p:xfrm>
          <a:off x="1534695" y="2057400"/>
          <a:ext cx="9018557" cy="366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26" y="234364"/>
            <a:ext cx="9520158" cy="1049235"/>
          </a:xfrm>
        </p:spPr>
        <p:txBody>
          <a:bodyPr/>
          <a:lstStyle/>
          <a:p>
            <a:r>
              <a:rPr lang="es-MX" dirty="0"/>
              <a:t>Tipos de alarmas activadas por rastreador</a:t>
            </a:r>
            <a:endParaRPr lang="es-EC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8C8A5B-ED4C-BF90-20D0-6105705B0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191273"/>
              </p:ext>
            </p:extLst>
          </p:nvPr>
        </p:nvGraphicFramePr>
        <p:xfrm>
          <a:off x="1577726" y="1473798"/>
          <a:ext cx="9126133" cy="409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78D541-0C40-242C-D792-B992EC2C9880}"/>
              </a:ext>
            </a:extLst>
          </p:cNvPr>
          <p:cNvSpPr txBox="1"/>
          <p:nvPr/>
        </p:nvSpPr>
        <p:spPr>
          <a:xfrm rot="16200000">
            <a:off x="699247" y="313047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Cantidad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751" y="361018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rastreador</a:t>
            </a:r>
            <a:endParaRPr lang="es-EC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33021B-AFB6-9B5A-7A69-CACFE412F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290627"/>
              </p:ext>
            </p:extLst>
          </p:nvPr>
        </p:nvGraphicFramePr>
        <p:xfrm>
          <a:off x="1842052" y="1657679"/>
          <a:ext cx="9024731" cy="38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D3E51A-7358-C6B8-15DC-BF28C4C201C6}"/>
              </a:ext>
            </a:extLst>
          </p:cNvPr>
          <p:cNvSpPr txBox="1"/>
          <p:nvPr/>
        </p:nvSpPr>
        <p:spPr>
          <a:xfrm rot="16200000">
            <a:off x="1031224" y="3238578"/>
            <a:ext cx="795130" cy="38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38399"/>
            <a:ext cx="9520158" cy="1049235"/>
          </a:xfrm>
        </p:spPr>
        <p:txBody>
          <a:bodyPr/>
          <a:lstStyle/>
          <a:p>
            <a:r>
              <a:rPr lang="es-MX" dirty="0"/>
              <a:t>Tiempo dentro y fuera de casa de cada mascota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568564"/>
              </p:ext>
            </p:extLst>
          </p:nvPr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4624DF-F617-0261-8B43-6EA3B02A3D06}"/>
              </a:ext>
            </a:extLst>
          </p:cNvPr>
          <p:cNvSpPr txBox="1"/>
          <p:nvPr/>
        </p:nvSpPr>
        <p:spPr>
          <a:xfrm rot="16200000">
            <a:off x="633102" y="2897687"/>
            <a:ext cx="10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HORAS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rastreador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12633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8C938D-B6EA-C72D-E2AC-B75DC26B8280}"/>
              </a:ext>
            </a:extLst>
          </p:cNvPr>
          <p:cNvSpPr txBox="1"/>
          <p:nvPr/>
        </p:nvSpPr>
        <p:spPr>
          <a:xfrm rot="16200000">
            <a:off x="739860" y="324433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HORAS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267149"/>
            <a:ext cx="9520158" cy="1049235"/>
          </a:xfrm>
        </p:spPr>
        <p:txBody>
          <a:bodyPr/>
          <a:lstStyle/>
          <a:p>
            <a:r>
              <a:rPr lang="es-MX" dirty="0"/>
              <a:t>Horario mas frecuente de paseo por cada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D479ED4-BAC7-60BA-E324-E3B0EB0E3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031942"/>
              </p:ext>
            </p:extLst>
          </p:nvPr>
        </p:nvGraphicFramePr>
        <p:xfrm>
          <a:off x="1534695" y="1316384"/>
          <a:ext cx="9599469" cy="442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Duración en minutos promedio de paseo por mascota</a:t>
            </a:r>
            <a:endParaRPr lang="es-EC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E3475-0DB3-1B27-549C-09B2AE518503}"/>
              </a:ext>
            </a:extLst>
          </p:cNvPr>
          <p:cNvSpPr txBox="1"/>
          <p:nvPr/>
        </p:nvSpPr>
        <p:spPr>
          <a:xfrm rot="16200000">
            <a:off x="571501" y="324433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minutos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242DA2-658C-CD6E-BFD2-FE563D277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318660"/>
              </p:ext>
            </p:extLst>
          </p:nvPr>
        </p:nvGraphicFramePr>
        <p:xfrm>
          <a:off x="1739152" y="1698291"/>
          <a:ext cx="8713695" cy="3949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95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Velocidad promedio de paseo por mascota</a:t>
            </a:r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1A0EA-7C55-CFF9-8178-3280C94EFE38}"/>
              </a:ext>
            </a:extLst>
          </p:cNvPr>
          <p:cNvSpPr txBox="1"/>
          <p:nvPr/>
        </p:nvSpPr>
        <p:spPr>
          <a:xfrm rot="16200000">
            <a:off x="903269" y="31146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KM/H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023BA8-575B-1FAD-50BA-CCA111A3D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688482"/>
              </p:ext>
            </p:extLst>
          </p:nvPr>
        </p:nvGraphicFramePr>
        <p:xfrm>
          <a:off x="1642273" y="1594680"/>
          <a:ext cx="8534462" cy="4117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863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395</TotalTime>
  <Words>82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IPA Informe de rendimiento (MVP)</vt:lpstr>
      <vt:lpstr>Total de alarmas activadas por rastreador</vt:lpstr>
      <vt:lpstr>Tipos de alarmas activadas por rastreador</vt:lpstr>
      <vt:lpstr>Promedio duración de batería por rastreador</vt:lpstr>
      <vt:lpstr>Tiempo dentro y fuera de casa de cada mascota</vt:lpstr>
      <vt:lpstr>Total tiempo encendido/apagado de cada rastreador</vt:lpstr>
      <vt:lpstr>Horario mas frecuente de paseo por cada mascota</vt:lpstr>
      <vt:lpstr>Duración en minutos promedio de paseo por mascota</vt:lpstr>
      <vt:lpstr>Velocidad promedio de paseo por mascota</vt:lpstr>
      <vt:lpstr>Distancias recorridas por mascota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38</cp:revision>
  <dcterms:created xsi:type="dcterms:W3CDTF">2023-10-10T18:35:17Z</dcterms:created>
  <dcterms:modified xsi:type="dcterms:W3CDTF">2023-10-12T19:48:24Z</dcterms:modified>
</cp:coreProperties>
</file>