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lertsQuantityPerTyp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promedio_por_dispositiv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time_in_and_out_hom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time_on_off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walkAverageAl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E50-4D24-A5B1-981918E330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E50-4D24-A5B1-981918E330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E50-4D24-A5B1-981918E330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E50-4D24-A5B1-981918E3303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E50-4D24-A5B1-981918E3303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DE50-4D24-A5B1-981918E3303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E50-4D24-A5B1-981918E3303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DE50-4D24-A5B1-981918E3303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E50-4D24-A5B1-981918E3303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DE50-4D24-A5B1-981918E3303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E50-4D24-A5B1-981918E3303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E50-4D24-A5B1-981918E3303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E50-4D24-A5B1-981918E3303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DE50-4D24-A5B1-981918E3303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DE50-4D24-A5B1-981918E3303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DE50-4D24-A5B1-981918E33030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DE50-4D24-A5B1-981918E3303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DE50-4D24-A5B1-981918E33030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DE50-4D24-A5B1-981918E33030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DE50-4D24-A5B1-981918E33030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Lara</c:v>
                </c:pt>
                <c:pt idx="1">
                  <c:v>Sari</c:v>
                </c:pt>
                <c:pt idx="2">
                  <c:v>Sambayón</c:v>
                </c:pt>
                <c:pt idx="3">
                  <c:v>Mora</c:v>
                </c:pt>
                <c:pt idx="4">
                  <c:v>Maddy</c:v>
                </c:pt>
                <c:pt idx="5">
                  <c:v>Chimu</c:v>
                </c:pt>
                <c:pt idx="6">
                  <c:v>Amigo</c:v>
                </c:pt>
                <c:pt idx="7">
                  <c:v>René</c:v>
                </c:pt>
                <c:pt idx="8">
                  <c:v>Tiana</c:v>
                </c:pt>
                <c:pt idx="9">
                  <c:v>Neutron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0</c:v>
                </c:pt>
                <c:pt idx="5">
                  <c:v>2</c:v>
                </c:pt>
                <c:pt idx="6">
                  <c:v>4</c:v>
                </c:pt>
                <c:pt idx="7">
                  <c:v>2</c:v>
                </c:pt>
                <c:pt idx="8">
                  <c:v>6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0-4D24-A5B1-981918E33030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[alertsQuantityPerType.xlsx]Sheet1!PivotTable3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Sheet1!$N$3</c:f>
              <c:strCache>
                <c:ptCount val="1"/>
                <c:pt idx="0">
                  <c:v>Alerta de apagado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Sheet1!$N$4:$N$14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66-4DA2-B136-75A237F06043}"/>
            </c:ext>
          </c:extLst>
        </c:ser>
        <c:ser>
          <c:idx val="1"/>
          <c:order val="1"/>
          <c:tx>
            <c:strRef>
              <c:f>Sheet1!$O$3</c:f>
              <c:strCache>
                <c:ptCount val="1"/>
                <c:pt idx="0">
                  <c:v>Alerta de inactividad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Sheet1!$O$4:$O$14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66-4DA2-B136-75A237F06043}"/>
            </c:ext>
          </c:extLst>
        </c:ser>
        <c:ser>
          <c:idx val="2"/>
          <c:order val="2"/>
          <c:tx>
            <c:strRef>
              <c:f>Sheet1!$P$3</c:f>
              <c:strCache>
                <c:ptCount val="1"/>
                <c:pt idx="0">
                  <c:v>Alerta de encendido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Sheet1!$P$4:$P$14</c:f>
              <c:numCache>
                <c:formatCode>General</c:formatCode>
                <c:ptCount val="10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66-4DA2-B136-75A237F06043}"/>
            </c:ext>
          </c:extLst>
        </c:ser>
        <c:ser>
          <c:idx val="3"/>
          <c:order val="3"/>
          <c:tx>
            <c:strRef>
              <c:f>Sheet1!$Q$3</c:f>
              <c:strCache>
                <c:ptCount val="1"/>
                <c:pt idx="0">
                  <c:v>Alerta de exceso de velocidad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Sheet1!$Q$4:$Q$14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66-4DA2-B136-75A237F06043}"/>
            </c:ext>
          </c:extLst>
        </c:ser>
        <c:ser>
          <c:idx val="4"/>
          <c:order val="4"/>
          <c:tx>
            <c:strRef>
              <c:f>Sheet1!$R$3</c:f>
              <c:strCache>
                <c:ptCount val="1"/>
                <c:pt idx="0">
                  <c:v>Alerta de balanceo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Sheet1!$R$4:$R$14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366-4DA2-B136-75A237F06043}"/>
            </c:ext>
          </c:extLst>
        </c:ser>
        <c:ser>
          <c:idx val="5"/>
          <c:order val="5"/>
          <c:tx>
            <c:strRef>
              <c:f>Sheet1!$S$3</c:f>
              <c:strCache>
                <c:ptCount val="1"/>
                <c:pt idx="0">
                  <c:v>Alerta barteria baja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Sheet1!$S$4:$S$14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366-4DA2-B136-75A237F06043}"/>
            </c:ext>
          </c:extLst>
        </c:ser>
        <c:ser>
          <c:idx val="6"/>
          <c:order val="6"/>
          <c:tx>
            <c:strRef>
              <c:f>Sheet1!$T$3</c:f>
              <c:strCache>
                <c:ptCount val="1"/>
                <c:pt idx="0">
                  <c:v>Alerta de caida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Sheet1!$M$4:$M$14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Sheet1!$T$4:$T$14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366-4DA2-B136-75A237F060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3010368"/>
        <c:axId val="31405264"/>
      </c:barChart>
      <c:catAx>
        <c:axId val="176301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31405264"/>
        <c:crosses val="autoZero"/>
        <c:auto val="1"/>
        <c:lblAlgn val="ctr"/>
        <c:lblOffset val="100"/>
        <c:noMultiLvlLbl val="0"/>
      </c:catAx>
      <c:valAx>
        <c:axId val="3140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763010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73411005737916"/>
          <c:y val="7.3871625725304355E-2"/>
          <c:w val="0.186721868050305"/>
          <c:h val="0.87132518084593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[promedio_por_dispositivo.xlsx]Sheet1!PivotTable1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Sheet1!$E$3:$E$4</c:f>
              <c:strCache>
                <c:ptCount val="1"/>
                <c:pt idx="0">
                  <c:v>Amigo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Sheet1!$E$5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90-41E1-81BD-5605301A03A7}"/>
            </c:ext>
          </c:extLst>
        </c:ser>
        <c:ser>
          <c:idx val="1"/>
          <c:order val="1"/>
          <c:tx>
            <c:strRef>
              <c:f>Sheet1!$F$3:$F$4</c:f>
              <c:strCache>
                <c:ptCount val="1"/>
                <c:pt idx="0">
                  <c:v>Chimu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Sheet1!$F$5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90-41E1-81BD-5605301A03A7}"/>
            </c:ext>
          </c:extLst>
        </c:ser>
        <c:ser>
          <c:idx val="2"/>
          <c:order val="2"/>
          <c:tx>
            <c:strRef>
              <c:f>Sheet1!$G$3:$G$4</c:f>
              <c:strCache>
                <c:ptCount val="1"/>
                <c:pt idx="0">
                  <c:v>Lara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Sheet1!$G$5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90-41E1-81BD-5605301A03A7}"/>
            </c:ext>
          </c:extLst>
        </c:ser>
        <c:ser>
          <c:idx val="3"/>
          <c:order val="3"/>
          <c:tx>
            <c:strRef>
              <c:f>Sheet1!$H$3:$H$4</c:f>
              <c:strCache>
                <c:ptCount val="1"/>
                <c:pt idx="0">
                  <c:v>Maddy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Sheet1!$H$5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90-41E1-81BD-5605301A03A7}"/>
            </c:ext>
          </c:extLst>
        </c:ser>
        <c:ser>
          <c:idx val="4"/>
          <c:order val="4"/>
          <c:tx>
            <c:strRef>
              <c:f>Sheet1!$I$3:$I$4</c:f>
              <c:strCache>
                <c:ptCount val="1"/>
                <c:pt idx="0">
                  <c:v>Mora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Sheet1!$I$5</c:f>
              <c:numCache>
                <c:formatCode>General</c:formatCode>
                <c:ptCount val="1"/>
                <c:pt idx="0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90-41E1-81BD-5605301A03A7}"/>
            </c:ext>
          </c:extLst>
        </c:ser>
        <c:ser>
          <c:idx val="5"/>
          <c:order val="5"/>
          <c:tx>
            <c:strRef>
              <c:f>Sheet1!$J$3:$J$4</c:f>
              <c:strCache>
                <c:ptCount val="1"/>
                <c:pt idx="0">
                  <c:v>Neutron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Sheet1!$J$5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A90-41E1-81BD-5605301A03A7}"/>
            </c:ext>
          </c:extLst>
        </c:ser>
        <c:ser>
          <c:idx val="6"/>
          <c:order val="6"/>
          <c:tx>
            <c:strRef>
              <c:f>Sheet1!$K$3:$K$4</c:f>
              <c:strCache>
                <c:ptCount val="1"/>
                <c:pt idx="0">
                  <c:v>René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Sheet1!$K$5</c:f>
              <c:numCache>
                <c:formatCode>General</c:formatCode>
                <c:ptCount val="1"/>
                <c:pt idx="0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90-41E1-81BD-5605301A03A7}"/>
            </c:ext>
          </c:extLst>
        </c:ser>
        <c:ser>
          <c:idx val="7"/>
          <c:order val="7"/>
          <c:tx>
            <c:strRef>
              <c:f>Sheet1!$L$3:$L$4</c:f>
              <c:strCache>
                <c:ptCount val="1"/>
                <c:pt idx="0">
                  <c:v>Sambayón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Sheet1!$L$5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A90-41E1-81BD-5605301A03A7}"/>
            </c:ext>
          </c:extLst>
        </c:ser>
        <c:ser>
          <c:idx val="8"/>
          <c:order val="8"/>
          <c:tx>
            <c:strRef>
              <c:f>Sheet1!$M$3:$M$4</c:f>
              <c:strCache>
                <c:ptCount val="1"/>
                <c:pt idx="0">
                  <c:v>Sari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Sheet1!$M$5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A90-41E1-81BD-5605301A03A7}"/>
            </c:ext>
          </c:extLst>
        </c:ser>
        <c:ser>
          <c:idx val="9"/>
          <c:order val="9"/>
          <c:tx>
            <c:strRef>
              <c:f>Sheet1!$N$3:$N$4</c:f>
              <c:strCache>
                <c:ptCount val="1"/>
                <c:pt idx="0">
                  <c:v>Tiana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Sheet1!$N$5</c:f>
              <c:numCache>
                <c:formatCode>General</c:formatCode>
                <c:ptCount val="1"/>
                <c:pt idx="0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A90-41E1-81BD-5605301A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0189679"/>
        <c:axId val="215111391"/>
      </c:barChart>
      <c:catAx>
        <c:axId val="220189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15111391"/>
        <c:crosses val="autoZero"/>
        <c:auto val="1"/>
        <c:lblAlgn val="ctr"/>
        <c:lblOffset val="100"/>
        <c:noMultiLvlLbl val="0"/>
      </c:catAx>
      <c:valAx>
        <c:axId val="215111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20189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[time_in_and_out_home.xlsx]Sheet1!PivotTable1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Horas en casa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Sheet1!$F$2:$F$12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Sheet1!$G$2:$G$12</c:f>
              <c:numCache>
                <c:formatCode>General</c:formatCode>
                <c:ptCount val="10"/>
                <c:pt idx="0">
                  <c:v>240</c:v>
                </c:pt>
                <c:pt idx="1">
                  <c:v>195</c:v>
                </c:pt>
                <c:pt idx="2">
                  <c:v>130</c:v>
                </c:pt>
                <c:pt idx="3">
                  <c:v>223</c:v>
                </c:pt>
                <c:pt idx="4">
                  <c:v>206</c:v>
                </c:pt>
                <c:pt idx="5">
                  <c:v>132</c:v>
                </c:pt>
                <c:pt idx="6">
                  <c:v>189</c:v>
                </c:pt>
                <c:pt idx="7">
                  <c:v>279</c:v>
                </c:pt>
                <c:pt idx="8">
                  <c:v>282</c:v>
                </c:pt>
                <c:pt idx="9">
                  <c:v>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91-48A8-8EFE-0BBA73E1E4CA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Horas afuera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Sheet1!$F$2:$F$12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Sheet1!$H$2:$H$12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158</c:v>
                </c:pt>
                <c:pt idx="3">
                  <c:v>0</c:v>
                </c:pt>
                <c:pt idx="4">
                  <c:v>2</c:v>
                </c:pt>
                <c:pt idx="5">
                  <c:v>5</c:v>
                </c:pt>
                <c:pt idx="6">
                  <c:v>19</c:v>
                </c:pt>
                <c:pt idx="7">
                  <c:v>4</c:v>
                </c:pt>
                <c:pt idx="8">
                  <c:v>0</c:v>
                </c:pt>
                <c:pt idx="9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91-48A8-8EFE-0BBA73E1E4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1096159"/>
        <c:axId val="925453023"/>
      </c:barChart>
      <c:catAx>
        <c:axId val="931096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25453023"/>
        <c:crosses val="autoZero"/>
        <c:auto val="1"/>
        <c:lblAlgn val="ctr"/>
        <c:lblOffset val="100"/>
        <c:noMultiLvlLbl val="0"/>
      </c:catAx>
      <c:valAx>
        <c:axId val="92545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31096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[time_on_off.xlsx]Sheet1!PivotTable1</c:name>
    <c:fmtId val="2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Sheet1!$I$16</c:f>
              <c:strCache>
                <c:ptCount val="1"/>
                <c:pt idx="0">
                  <c:v>Horas encendido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  <a:effectLst/>
          </c:spPr>
          <c:invertIfNegative val="0"/>
          <c:cat>
            <c:strRef>
              <c:f>Sheet1!$H$17:$H$27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Sheet1!$I$17:$I$27</c:f>
              <c:numCache>
                <c:formatCode>General</c:formatCode>
                <c:ptCount val="10"/>
                <c:pt idx="0">
                  <c:v>123</c:v>
                </c:pt>
                <c:pt idx="1">
                  <c:v>176</c:v>
                </c:pt>
                <c:pt idx="2">
                  <c:v>194</c:v>
                </c:pt>
                <c:pt idx="3">
                  <c:v>224</c:v>
                </c:pt>
                <c:pt idx="4">
                  <c:v>189</c:v>
                </c:pt>
                <c:pt idx="5">
                  <c:v>143</c:v>
                </c:pt>
                <c:pt idx="6">
                  <c:v>85</c:v>
                </c:pt>
                <c:pt idx="7">
                  <c:v>274</c:v>
                </c:pt>
                <c:pt idx="8">
                  <c:v>166</c:v>
                </c:pt>
                <c:pt idx="9">
                  <c:v>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2C-4F76-BDC9-186AA53F33DC}"/>
            </c:ext>
          </c:extLst>
        </c:ser>
        <c:ser>
          <c:idx val="1"/>
          <c:order val="1"/>
          <c:tx>
            <c:strRef>
              <c:f>Sheet1!$J$16</c:f>
              <c:strCache>
                <c:ptCount val="1"/>
                <c:pt idx="0">
                  <c:v>Horas apagado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Sheet1!$H$17:$H$27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Sheet1!$J$17:$J$27</c:f>
              <c:numCache>
                <c:formatCode>General</c:formatCode>
                <c:ptCount val="10"/>
                <c:pt idx="0">
                  <c:v>117</c:v>
                </c:pt>
                <c:pt idx="1">
                  <c:v>20</c:v>
                </c:pt>
                <c:pt idx="2">
                  <c:v>94</c:v>
                </c:pt>
                <c:pt idx="3">
                  <c:v>0</c:v>
                </c:pt>
                <c:pt idx="4">
                  <c:v>18</c:v>
                </c:pt>
                <c:pt idx="5">
                  <c:v>0</c:v>
                </c:pt>
                <c:pt idx="6">
                  <c:v>124</c:v>
                </c:pt>
                <c:pt idx="7">
                  <c:v>9</c:v>
                </c:pt>
                <c:pt idx="8">
                  <c:v>116</c:v>
                </c:pt>
                <c:pt idx="9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2C-4F76-BDC9-186AA53F33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6362687"/>
        <c:axId val="1960157855"/>
      </c:barChart>
      <c:catAx>
        <c:axId val="207636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960157855"/>
        <c:crosses val="autoZero"/>
        <c:auto val="1"/>
        <c:lblAlgn val="ctr"/>
        <c:lblOffset val="100"/>
        <c:noMultiLvlLbl val="0"/>
      </c:catAx>
      <c:valAx>
        <c:axId val="196015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76362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[walkAverageAll.xlsx]Sheet1!PivotTable1</c:name>
    <c:fmtId val="1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Sheet1!$N$3:$N$4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Sheet1!$N$5:$N$15</c:f>
              <c:numCache>
                <c:formatCode>General</c:formatCode>
                <c:ptCount val="10"/>
                <c:pt idx="8">
                  <c:v>3.050499119201409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69-4536-8353-4C9820277F4E}"/>
            </c:ext>
          </c:extLst>
        </c:ser>
        <c:ser>
          <c:idx val="1"/>
          <c:order val="1"/>
          <c:tx>
            <c:strRef>
              <c:f>Sheet1!$O$3:$O$4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Sheet1!$O$5:$O$15</c:f>
              <c:numCache>
                <c:formatCode>General</c:formatCode>
                <c:ptCount val="10"/>
                <c:pt idx="4">
                  <c:v>5.1504065040650406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69-4536-8353-4C9820277F4E}"/>
            </c:ext>
          </c:extLst>
        </c:ser>
        <c:ser>
          <c:idx val="2"/>
          <c:order val="2"/>
          <c:tx>
            <c:strRef>
              <c:f>Sheet1!$P$3:$P$4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Sheet1!$P$5:$P$15</c:f>
              <c:numCache>
                <c:formatCode>General</c:formatCode>
                <c:ptCount val="10"/>
                <c:pt idx="5">
                  <c:v>1.939393939393939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69-4536-8353-4C9820277F4E}"/>
            </c:ext>
          </c:extLst>
        </c:ser>
        <c:ser>
          <c:idx val="3"/>
          <c:order val="3"/>
          <c:tx>
            <c:strRef>
              <c:f>Sheet1!$Q$3:$Q$4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Sheet1!$Q$5:$Q$15</c:f>
              <c:numCache>
                <c:formatCode>General</c:formatCode>
                <c:ptCount val="10"/>
                <c:pt idx="2">
                  <c:v>4.1808176100628929</c:v>
                </c:pt>
                <c:pt idx="3">
                  <c:v>1.678018575851393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69-4536-8353-4C9820277F4E}"/>
            </c:ext>
          </c:extLst>
        </c:ser>
        <c:ser>
          <c:idx val="4"/>
          <c:order val="4"/>
          <c:tx>
            <c:strRef>
              <c:f>Sheet1!$R$3:$R$4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Sheet1!$R$5:$R$15</c:f>
              <c:numCache>
                <c:formatCode>General</c:formatCode>
                <c:ptCount val="10"/>
                <c:pt idx="9">
                  <c:v>9.963035019455253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69-4536-8353-4C9820277F4E}"/>
            </c:ext>
          </c:extLst>
        </c:ser>
        <c:ser>
          <c:idx val="5"/>
          <c:order val="5"/>
          <c:tx>
            <c:strRef>
              <c:f>Sheet1!$S$3:$S$4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Sheet1!$S$5:$S$15</c:f>
              <c:numCache>
                <c:formatCode>General</c:formatCode>
                <c:ptCount val="10"/>
                <c:pt idx="7">
                  <c:v>3.109704641350211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969-4536-8353-4C9820277F4E}"/>
            </c:ext>
          </c:extLst>
        </c:ser>
        <c:ser>
          <c:idx val="6"/>
          <c:order val="6"/>
          <c:tx>
            <c:strRef>
              <c:f>Sheet1!$T$3:$T$4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Sheet1!$T$5:$T$15</c:f>
              <c:numCache>
                <c:formatCode>General</c:formatCode>
                <c:ptCount val="10"/>
                <c:pt idx="0">
                  <c:v>3.5310492505353319</c:v>
                </c:pt>
                <c:pt idx="1">
                  <c:v>3.935550935550935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969-4536-8353-4C9820277F4E}"/>
            </c:ext>
          </c:extLst>
        </c:ser>
        <c:ser>
          <c:idx val="7"/>
          <c:order val="7"/>
          <c:tx>
            <c:strRef>
              <c:f>Sheet1!$U$3:$U$4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Sheet1!$U$5:$U$15</c:f>
              <c:numCache>
                <c:formatCode>General</c:formatCode>
                <c:ptCount val="10"/>
                <c:pt idx="6">
                  <c:v>6.169354838709677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969-4536-8353-4C9820277F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4237599"/>
        <c:axId val="1500276527"/>
      </c:barChart>
      <c:catAx>
        <c:axId val="1504237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500276527"/>
        <c:crosses val="autoZero"/>
        <c:auto val="1"/>
        <c:lblAlgn val="ctr"/>
        <c:lblOffset val="100"/>
        <c:noMultiLvlLbl val="0"/>
      </c:catAx>
      <c:valAx>
        <c:axId val="1500276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504237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164E-DFED-ECD3-42D0-D9D89DC1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4" y="1684425"/>
            <a:ext cx="8561747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IPA</a:t>
            </a:r>
            <a:br>
              <a:rPr lang="es-MX" dirty="0"/>
            </a:br>
            <a:r>
              <a:rPr lang="es-MX" dirty="0"/>
              <a:t>Informe de rendimiento (MVP)</a:t>
            </a:r>
            <a:endParaRPr lang="es-EC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2437-ECE2-5338-970D-6DA3B954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5" y="4499392"/>
            <a:ext cx="8561746" cy="977621"/>
          </a:xfrm>
        </p:spPr>
        <p:txBody>
          <a:bodyPr/>
          <a:lstStyle/>
          <a:p>
            <a:pPr algn="r"/>
            <a:r>
              <a:rPr lang="es-MX" dirty="0"/>
              <a:t>Del 29/09/2023 al 11/10/2023</a:t>
            </a:r>
            <a:endParaRPr lang="es-EC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A6035E-F85E-BDE0-D7A7-CFC7BB91B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9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Velocidad promedio paseo por mascota (KM/H)</a:t>
            </a:r>
            <a:endParaRPr lang="es-EC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4B55732-4B30-9E2F-2B42-C0F5613D84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679875"/>
              </p:ext>
            </p:extLst>
          </p:nvPr>
        </p:nvGraphicFramePr>
        <p:xfrm>
          <a:off x="1534696" y="1713156"/>
          <a:ext cx="9520158" cy="378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086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Total de alarmas activadas por dispositivo</a:t>
            </a:r>
            <a:endParaRPr lang="es-EC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F5FEB90-BBEF-2813-43AE-7B6490E69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678097"/>
              </p:ext>
            </p:extLst>
          </p:nvPr>
        </p:nvGraphicFramePr>
        <p:xfrm>
          <a:off x="1535113" y="1722783"/>
          <a:ext cx="9520237" cy="4330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156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alarmas activadas por dispositivo</a:t>
            </a:r>
            <a:endParaRPr lang="es-EC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D5C653-5263-8470-AD47-6860148D29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667035"/>
              </p:ext>
            </p:extLst>
          </p:nvPr>
        </p:nvGraphicFramePr>
        <p:xfrm>
          <a:off x="834879" y="2057400"/>
          <a:ext cx="10919791" cy="3996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324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Promedio duración de batería por dispositivo</a:t>
            </a:r>
            <a:endParaRPr lang="es-EC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E3E5EC7-FC3F-D76C-696F-1B595A6970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068811"/>
              </p:ext>
            </p:extLst>
          </p:nvPr>
        </p:nvGraphicFramePr>
        <p:xfrm>
          <a:off x="1290917" y="2205317"/>
          <a:ext cx="10015369" cy="3504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69B3AD3B-75B3-49F3-CF21-688B34495C09}"/>
              </a:ext>
            </a:extLst>
          </p:cNvPr>
          <p:cNvSpPr txBox="1"/>
          <p:nvPr/>
        </p:nvSpPr>
        <p:spPr>
          <a:xfrm>
            <a:off x="5671474" y="1952856"/>
            <a:ext cx="849052" cy="25246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/>
              <a:t>HORAS:</a:t>
            </a:r>
            <a:endParaRPr lang="es-EC" sz="1100" dirty="0"/>
          </a:p>
        </p:txBody>
      </p:sp>
    </p:spTree>
    <p:extLst>
      <p:ext uri="{BB962C8B-B14F-4D97-AF65-F5344CB8AC3E}">
        <p14:creationId xmlns:p14="http://schemas.microsoft.com/office/powerpoint/2010/main" val="225882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Promedio duración de batería por dispositivo</a:t>
            </a:r>
            <a:endParaRPr lang="es-EC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0D670D-1950-4276-8D95-482E2F14FF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3592526"/>
              </p:ext>
            </p:extLst>
          </p:nvPr>
        </p:nvGraphicFramePr>
        <p:xfrm>
          <a:off x="1534696" y="1594680"/>
          <a:ext cx="8840673" cy="3999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195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Promedio tiempo encendido/apagado de todos los dispositivos</a:t>
            </a:r>
            <a:endParaRPr lang="es-EC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53A8CA-E785-7B59-5D31-575D1837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765" y="1775238"/>
            <a:ext cx="8482019" cy="387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9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Total tiempo encendido/apagado de cada dispositivo</a:t>
            </a:r>
            <a:endParaRPr lang="es-EC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71E42BA-0BB4-BF29-FDC7-D2ABCCA0C1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512633"/>
              </p:ext>
            </p:extLst>
          </p:nvPr>
        </p:nvGraphicFramePr>
        <p:xfrm>
          <a:off x="1534696" y="2057399"/>
          <a:ext cx="9226069" cy="3614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580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Horarios promedio de paseo</a:t>
            </a:r>
            <a:endParaRPr lang="es-EC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64743-477E-3803-7CED-22ED5907A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1594680"/>
            <a:ext cx="8931414" cy="40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9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Duración en minutos promedio de paseo por mascota</a:t>
            </a:r>
            <a:endParaRPr lang="es-EC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692332-5CB7-CB7F-3B32-8175F9126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45" y="1594680"/>
            <a:ext cx="10037363" cy="422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569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160</TotalTime>
  <Words>77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Palatino Linotype</vt:lpstr>
      <vt:lpstr>Gallery</vt:lpstr>
      <vt:lpstr>IPA Informe de rendimiento (MVP)</vt:lpstr>
      <vt:lpstr>Total de alarmas activadas por dispositivo</vt:lpstr>
      <vt:lpstr>Tipos de alarmas activadas por dispositivo</vt:lpstr>
      <vt:lpstr>Promedio duración de batería por dispositivo</vt:lpstr>
      <vt:lpstr>Promedio duración de batería por dispositivo</vt:lpstr>
      <vt:lpstr>Promedio tiempo encendido/apagado de todos los dispositivos</vt:lpstr>
      <vt:lpstr>Total tiempo encendido/apagado de cada dispositivo</vt:lpstr>
      <vt:lpstr>Horarios promedio de paseo</vt:lpstr>
      <vt:lpstr>Duración en minutos promedio de paseo por mascota</vt:lpstr>
      <vt:lpstr>Velocidad promedio paseo por mascota (KM/H)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 informe de rendimiento (MVP)</dc:title>
  <dc:creator>Nelly Herrada</dc:creator>
  <cp:lastModifiedBy>Nelly Herrada</cp:lastModifiedBy>
  <cp:revision>13</cp:revision>
  <dcterms:created xsi:type="dcterms:W3CDTF">2023-10-10T18:35:17Z</dcterms:created>
  <dcterms:modified xsi:type="dcterms:W3CDTF">2023-10-10T21:44:55Z</dcterms:modified>
</cp:coreProperties>
</file>