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100" d="100"/>
          <a:sy n="100" d="100"/>
        </p:scale>
        <p:origin x="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alertsQuantityPerTyp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alertsQuantityPerTyp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promedio_bateri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time_in_and_out_hom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time_on_off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walkAverageAl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averageDistancesTravele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[alertsQuantityPerType.xlsx]Sheet3!PivotTable2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Sheet3!$B$1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1-653A-4688-8AE1-87B3EF33B10A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3-653A-4688-8AE1-87B3EF33B10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3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3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5-653A-4688-8AE1-87B3EF33B10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4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4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7-653A-4688-8AE1-87B3EF33B10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5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5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9-653A-4688-8AE1-87B3EF33B10A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6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6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B-653A-4688-8AE1-87B3EF33B10A}"/>
              </c:ext>
            </c:extLst>
          </c:dPt>
          <c:dPt>
            <c:idx val="6"/>
            <c:bubble3D val="0"/>
            <c:spPr>
              <a:solidFill>
                <a:srgbClr val="00FF00"/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D-653A-4688-8AE1-87B3EF33B10A}"/>
              </c:ext>
            </c:extLst>
          </c:dPt>
          <c:dPt>
            <c:idx val="7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F-653A-4688-8AE1-87B3EF33B10A}"/>
              </c:ext>
            </c:extLst>
          </c:dPt>
          <c:dPt>
            <c:idx val="8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11-653A-4688-8AE1-87B3EF33B10A}"/>
              </c:ext>
            </c:extLst>
          </c:dPt>
          <c:dPt>
            <c:idx val="9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13-653A-4688-8AE1-87B3EF33B10A}"/>
              </c:ext>
            </c:extLst>
          </c:dPt>
          <c:dLbls>
            <c:spPr>
              <a:solidFill>
                <a:prstClr val="white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Sheet3!$A$2:$A$12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Sheet3!$B$2:$B$12</c:f>
              <c:numCache>
                <c:formatCode>General</c:formatCode>
                <c:ptCount val="10"/>
                <c:pt idx="0">
                  <c:v>7</c:v>
                </c:pt>
                <c:pt idx="1">
                  <c:v>9</c:v>
                </c:pt>
                <c:pt idx="2">
                  <c:v>19</c:v>
                </c:pt>
                <c:pt idx="3">
                  <c:v>10</c:v>
                </c:pt>
                <c:pt idx="4">
                  <c:v>5</c:v>
                </c:pt>
                <c:pt idx="5">
                  <c:v>13</c:v>
                </c:pt>
                <c:pt idx="6">
                  <c:v>3</c:v>
                </c:pt>
                <c:pt idx="7">
                  <c:v>5</c:v>
                </c:pt>
                <c:pt idx="8">
                  <c:v>35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53A-4688-8AE1-87B3EF33B1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996854487330826"/>
          <c:y val="0.11841061438188076"/>
          <c:w val="0.10292622944465347"/>
          <c:h val="0.763178771236238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[alertsQuantityPerType.xlsx]Sheet2!PivotTable1</c:name>
    <c:fmtId val="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Bateria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Sheet2!$B$2:$B$12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91-47F0-8FAC-771E0ECE2497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Caida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satMod val="110000"/>
                    <a:lumMod val="104000"/>
                  </a:schemeClr>
                </a:gs>
                <a:gs pos="69000">
                  <a:schemeClr val="accent3">
                    <a:shade val="88000"/>
                    <a:satMod val="130000"/>
                    <a:lumMod val="92000"/>
                  </a:schemeClr>
                </a:gs>
                <a:gs pos="100000">
                  <a:schemeClr val="accent3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Sheet2!$C$2:$C$12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91-47F0-8FAC-771E0ECE2497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SOS app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satMod val="110000"/>
                    <a:lumMod val="104000"/>
                  </a:schemeClr>
                </a:gs>
                <a:gs pos="69000">
                  <a:schemeClr val="accent5">
                    <a:shade val="88000"/>
                    <a:satMod val="130000"/>
                    <a:lumMod val="92000"/>
                  </a:schemeClr>
                </a:gs>
                <a:gs pos="100000">
                  <a:schemeClr val="accent5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Sheet2!$D$2:$D$12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91-47F0-8FAC-771E0ECE2497}"/>
            </c:ext>
          </c:extLst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Botón Pánico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Sheet2!$E$2:$E$12</c:f>
              <c:numCache>
                <c:formatCode>General</c:formatCode>
                <c:ptCount val="10"/>
                <c:pt idx="0">
                  <c:v>1</c:v>
                </c:pt>
                <c:pt idx="1">
                  <c:v>4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091-47F0-8FAC-771E0ECE2497}"/>
            </c:ext>
          </c:extLst>
        </c:ser>
        <c:ser>
          <c:idx val="4"/>
          <c:order val="4"/>
          <c:tx>
            <c:strRef>
              <c:f>Sheet2!$F$1</c:f>
              <c:strCache>
                <c:ptCount val="1"/>
                <c:pt idx="0">
                  <c:v>Inactividad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Sheet2!$F$2:$F$12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091-47F0-8FAC-771E0ECE2497}"/>
            </c:ext>
          </c:extLst>
        </c:ser>
        <c:ser>
          <c:idx val="5"/>
          <c:order val="5"/>
          <c:tx>
            <c:strRef>
              <c:f>Sheet2!$G$1</c:f>
              <c:strCache>
                <c:ptCount val="1"/>
                <c:pt idx="0">
                  <c:v>Encendido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Sheet2!$G$2:$G$12</c:f>
              <c:numCache>
                <c:formatCode>General</c:formatCode>
                <c:ptCount val="10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091-47F0-8FAC-771E0ECE2497}"/>
            </c:ext>
          </c:extLst>
        </c:ser>
        <c:ser>
          <c:idx val="6"/>
          <c:order val="6"/>
          <c:tx>
            <c:strRef>
              <c:f>Sheet2!$H$1</c:f>
              <c:strCache>
                <c:ptCount val="1"/>
                <c:pt idx="0">
                  <c:v>Apagado</c:v>
                </c:pt>
              </c:strCache>
            </c:strRef>
          </c:tx>
          <c:spPr>
            <a:solidFill>
              <a:srgbClr val="00FF0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Sheet2!$H$2:$H$12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091-47F0-8FAC-771E0ECE2497}"/>
            </c:ext>
          </c:extLst>
        </c:ser>
        <c:ser>
          <c:idx val="7"/>
          <c:order val="7"/>
          <c:tx>
            <c:strRef>
              <c:f>Sheet2!$I$1</c:f>
              <c:strCache>
                <c:ptCount val="1"/>
                <c:pt idx="0">
                  <c:v>Salida Geocerca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Sheet2!$I$2:$I$12</c:f>
              <c:numCache>
                <c:formatCode>General</c:formatCode>
                <c:ptCount val="10"/>
                <c:pt idx="0">
                  <c:v>3</c:v>
                </c:pt>
                <c:pt idx="1">
                  <c:v>1</c:v>
                </c:pt>
                <c:pt idx="2">
                  <c:v>13</c:v>
                </c:pt>
                <c:pt idx="3">
                  <c:v>0</c:v>
                </c:pt>
                <c:pt idx="4">
                  <c:v>1</c:v>
                </c:pt>
                <c:pt idx="5">
                  <c:v>11</c:v>
                </c:pt>
                <c:pt idx="6">
                  <c:v>0</c:v>
                </c:pt>
                <c:pt idx="7">
                  <c:v>2</c:v>
                </c:pt>
                <c:pt idx="8">
                  <c:v>33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091-47F0-8FAC-771E0ECE2497}"/>
            </c:ext>
          </c:extLst>
        </c:ser>
        <c:ser>
          <c:idx val="8"/>
          <c:order val="8"/>
          <c:tx>
            <c:strRef>
              <c:f>Sheet2!$J$1</c:f>
              <c:strCache>
                <c:ptCount val="1"/>
                <c:pt idx="0">
                  <c:v>Exceso velocidad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Sheet2!$J$2:$J$12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091-47F0-8FAC-771E0ECE24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43238880"/>
        <c:axId val="2041315344"/>
      </c:barChart>
      <c:catAx>
        <c:axId val="204323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041315344"/>
        <c:crosses val="autoZero"/>
        <c:auto val="1"/>
        <c:lblAlgn val="ctr"/>
        <c:lblOffset val="100"/>
        <c:noMultiLvlLbl val="0"/>
      </c:catAx>
      <c:valAx>
        <c:axId val="204131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043238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[promedio_bateria.xlsx]Sheet1!PivotTable1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Sheet1!$D$2:$D$12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0"/>
                <c:pt idx="0">
                  <c:v>1.3</c:v>
                </c:pt>
                <c:pt idx="1">
                  <c:v>2</c:v>
                </c:pt>
                <c:pt idx="2">
                  <c:v>2.2000000000000002</c:v>
                </c:pt>
                <c:pt idx="3">
                  <c:v>4.2</c:v>
                </c:pt>
                <c:pt idx="4">
                  <c:v>2.1</c:v>
                </c:pt>
                <c:pt idx="5">
                  <c:v>2</c:v>
                </c:pt>
                <c:pt idx="6">
                  <c:v>2.1</c:v>
                </c:pt>
                <c:pt idx="7">
                  <c:v>1.9</c:v>
                </c:pt>
                <c:pt idx="8">
                  <c:v>2.2000000000000002</c:v>
                </c:pt>
                <c:pt idx="9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98-4CE2-97C1-3EB6AED672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89768751"/>
        <c:axId val="1086931887"/>
      </c:barChart>
      <c:catAx>
        <c:axId val="1089768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086931887"/>
        <c:crosses val="autoZero"/>
        <c:auto val="1"/>
        <c:lblAlgn val="ctr"/>
        <c:lblOffset val="100"/>
        <c:noMultiLvlLbl val="0"/>
      </c:catAx>
      <c:valAx>
        <c:axId val="1086931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0897687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[time_in_and_out_home.xlsx]Sheet1!PivotTable1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Horas en casa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Sheet1!$F$2:$F$12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Sheet1!$G$2:$G$12</c:f>
              <c:numCache>
                <c:formatCode>General</c:formatCode>
                <c:ptCount val="10"/>
                <c:pt idx="0">
                  <c:v>240</c:v>
                </c:pt>
                <c:pt idx="1">
                  <c:v>195</c:v>
                </c:pt>
                <c:pt idx="2">
                  <c:v>130</c:v>
                </c:pt>
                <c:pt idx="3">
                  <c:v>223</c:v>
                </c:pt>
                <c:pt idx="4">
                  <c:v>206</c:v>
                </c:pt>
                <c:pt idx="5">
                  <c:v>132</c:v>
                </c:pt>
                <c:pt idx="6">
                  <c:v>189</c:v>
                </c:pt>
                <c:pt idx="7">
                  <c:v>279</c:v>
                </c:pt>
                <c:pt idx="8">
                  <c:v>282</c:v>
                </c:pt>
                <c:pt idx="9">
                  <c:v>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91-48A8-8EFE-0BBA73E1E4CA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Horas afuera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Sheet1!$F$2:$F$12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Sheet1!$H$2:$H$12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158</c:v>
                </c:pt>
                <c:pt idx="3">
                  <c:v>0</c:v>
                </c:pt>
                <c:pt idx="4">
                  <c:v>2</c:v>
                </c:pt>
                <c:pt idx="5">
                  <c:v>5</c:v>
                </c:pt>
                <c:pt idx="6">
                  <c:v>19</c:v>
                </c:pt>
                <c:pt idx="7">
                  <c:v>4</c:v>
                </c:pt>
                <c:pt idx="8">
                  <c:v>0</c:v>
                </c:pt>
                <c:pt idx="9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91-48A8-8EFE-0BBA73E1E4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31096159"/>
        <c:axId val="925453023"/>
      </c:barChart>
      <c:catAx>
        <c:axId val="931096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925453023"/>
        <c:crosses val="autoZero"/>
        <c:auto val="1"/>
        <c:lblAlgn val="ctr"/>
        <c:lblOffset val="100"/>
        <c:noMultiLvlLbl val="0"/>
      </c:catAx>
      <c:valAx>
        <c:axId val="925453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931096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[time_on_off.xlsx]Sheet1!PivotTable1</c:name>
    <c:fmtId val="2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Sheet1!$I$16</c:f>
              <c:strCache>
                <c:ptCount val="1"/>
                <c:pt idx="0">
                  <c:v>Horas encendido</c:v>
                </c:pt>
              </c:strCache>
            </c:strRef>
          </c:tx>
          <c:spPr>
            <a:solidFill>
              <a:srgbClr val="00FF00"/>
            </a:solidFill>
            <a:ln>
              <a:noFill/>
            </a:ln>
            <a:effectLst/>
          </c:spPr>
          <c:invertIfNegative val="0"/>
          <c:cat>
            <c:strRef>
              <c:f>Sheet1!$H$17:$H$27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Sheet1!$I$17:$I$27</c:f>
              <c:numCache>
                <c:formatCode>General</c:formatCode>
                <c:ptCount val="10"/>
                <c:pt idx="0">
                  <c:v>123</c:v>
                </c:pt>
                <c:pt idx="1">
                  <c:v>176</c:v>
                </c:pt>
                <c:pt idx="2">
                  <c:v>194</c:v>
                </c:pt>
                <c:pt idx="3">
                  <c:v>224</c:v>
                </c:pt>
                <c:pt idx="4">
                  <c:v>189</c:v>
                </c:pt>
                <c:pt idx="5">
                  <c:v>143</c:v>
                </c:pt>
                <c:pt idx="6">
                  <c:v>85</c:v>
                </c:pt>
                <c:pt idx="7">
                  <c:v>274</c:v>
                </c:pt>
                <c:pt idx="8">
                  <c:v>166</c:v>
                </c:pt>
                <c:pt idx="9">
                  <c:v>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2C-4F76-BDC9-186AA53F33DC}"/>
            </c:ext>
          </c:extLst>
        </c:ser>
        <c:ser>
          <c:idx val="1"/>
          <c:order val="1"/>
          <c:tx>
            <c:strRef>
              <c:f>Sheet1!$J$16</c:f>
              <c:strCache>
                <c:ptCount val="1"/>
                <c:pt idx="0">
                  <c:v>Horas apagado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Sheet1!$H$17:$H$27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Sheet1!$J$17:$J$27</c:f>
              <c:numCache>
                <c:formatCode>General</c:formatCode>
                <c:ptCount val="10"/>
                <c:pt idx="0">
                  <c:v>117</c:v>
                </c:pt>
                <c:pt idx="1">
                  <c:v>20</c:v>
                </c:pt>
                <c:pt idx="2">
                  <c:v>94</c:v>
                </c:pt>
                <c:pt idx="3">
                  <c:v>0</c:v>
                </c:pt>
                <c:pt idx="4">
                  <c:v>18</c:v>
                </c:pt>
                <c:pt idx="5">
                  <c:v>0</c:v>
                </c:pt>
                <c:pt idx="6">
                  <c:v>124</c:v>
                </c:pt>
                <c:pt idx="7">
                  <c:v>9</c:v>
                </c:pt>
                <c:pt idx="8">
                  <c:v>116</c:v>
                </c:pt>
                <c:pt idx="9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2C-4F76-BDC9-186AA53F33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6362687"/>
        <c:axId val="1960157855"/>
      </c:barChart>
      <c:catAx>
        <c:axId val="207636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960157855"/>
        <c:crosses val="autoZero"/>
        <c:auto val="1"/>
        <c:lblAlgn val="ctr"/>
        <c:lblOffset val="100"/>
        <c:noMultiLvlLbl val="0"/>
      </c:catAx>
      <c:valAx>
        <c:axId val="1960157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076362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[walkAverageAll.xlsx]Sheet1!PivotTable1</c:name>
    <c:fmtId val="19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Sheet1!$N$3:$N$4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Sheet1!$N$5:$N$15</c:f>
              <c:numCache>
                <c:formatCode>General</c:formatCode>
                <c:ptCount val="10"/>
                <c:pt idx="8">
                  <c:v>3.050499119201409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69-4536-8353-4C9820277F4E}"/>
            </c:ext>
          </c:extLst>
        </c:ser>
        <c:ser>
          <c:idx val="1"/>
          <c:order val="1"/>
          <c:tx>
            <c:strRef>
              <c:f>Sheet1!$O$3:$O$4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Sheet1!$O$5:$O$15</c:f>
              <c:numCache>
                <c:formatCode>General</c:formatCode>
                <c:ptCount val="10"/>
                <c:pt idx="4">
                  <c:v>5.1504065040650406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69-4536-8353-4C9820277F4E}"/>
            </c:ext>
          </c:extLst>
        </c:ser>
        <c:ser>
          <c:idx val="2"/>
          <c:order val="2"/>
          <c:tx>
            <c:strRef>
              <c:f>Sheet1!$P$3:$P$4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Sheet1!$P$5:$P$15</c:f>
              <c:numCache>
                <c:formatCode>General</c:formatCode>
                <c:ptCount val="10"/>
                <c:pt idx="5">
                  <c:v>1.939393939393939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69-4536-8353-4C9820277F4E}"/>
            </c:ext>
          </c:extLst>
        </c:ser>
        <c:ser>
          <c:idx val="3"/>
          <c:order val="3"/>
          <c:tx>
            <c:strRef>
              <c:f>Sheet1!$Q$3:$Q$4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Sheet1!$Q$5:$Q$15</c:f>
              <c:numCache>
                <c:formatCode>General</c:formatCode>
                <c:ptCount val="10"/>
                <c:pt idx="2">
                  <c:v>4.1808176100628929</c:v>
                </c:pt>
                <c:pt idx="3">
                  <c:v>1.678018575851393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969-4536-8353-4C9820277F4E}"/>
            </c:ext>
          </c:extLst>
        </c:ser>
        <c:ser>
          <c:idx val="4"/>
          <c:order val="4"/>
          <c:tx>
            <c:strRef>
              <c:f>Sheet1!$R$3:$R$4</c:f>
              <c:strCache>
                <c:ptCount val="1"/>
                <c:pt idx="0">
                  <c:v>13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Sheet1!$R$5:$R$15</c:f>
              <c:numCache>
                <c:formatCode>General</c:formatCode>
                <c:ptCount val="10"/>
                <c:pt idx="9">
                  <c:v>9.963035019455253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69-4536-8353-4C9820277F4E}"/>
            </c:ext>
          </c:extLst>
        </c:ser>
        <c:ser>
          <c:idx val="5"/>
          <c:order val="5"/>
          <c:tx>
            <c:strRef>
              <c:f>Sheet1!$S$3:$S$4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Sheet1!$S$5:$S$15</c:f>
              <c:numCache>
                <c:formatCode>General</c:formatCode>
                <c:ptCount val="10"/>
                <c:pt idx="7">
                  <c:v>3.109704641350211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969-4536-8353-4C9820277F4E}"/>
            </c:ext>
          </c:extLst>
        </c:ser>
        <c:ser>
          <c:idx val="6"/>
          <c:order val="6"/>
          <c:tx>
            <c:strRef>
              <c:f>Sheet1!$T$3:$T$4</c:f>
              <c:strCache>
                <c:ptCount val="1"/>
                <c:pt idx="0">
                  <c:v>15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Sheet1!$T$5:$T$15</c:f>
              <c:numCache>
                <c:formatCode>General</c:formatCode>
                <c:ptCount val="10"/>
                <c:pt idx="0">
                  <c:v>3.5310492505353319</c:v>
                </c:pt>
                <c:pt idx="1">
                  <c:v>3.935550935550935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969-4536-8353-4C9820277F4E}"/>
            </c:ext>
          </c:extLst>
        </c:ser>
        <c:ser>
          <c:idx val="7"/>
          <c:order val="7"/>
          <c:tx>
            <c:strRef>
              <c:f>Sheet1!$U$3:$U$4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Sheet1!$U$5:$U$15</c:f>
              <c:numCache>
                <c:formatCode>General</c:formatCode>
                <c:ptCount val="10"/>
                <c:pt idx="6">
                  <c:v>6.169354838709677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969-4536-8353-4C9820277F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4237599"/>
        <c:axId val="1500276527"/>
      </c:barChart>
      <c:catAx>
        <c:axId val="1504237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500276527"/>
        <c:crosses val="autoZero"/>
        <c:auto val="1"/>
        <c:lblAlgn val="ctr"/>
        <c:lblOffset val="100"/>
        <c:noMultiLvlLbl val="0"/>
      </c:catAx>
      <c:valAx>
        <c:axId val="1500276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504237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[averageDistancesTraveled.xlsx]Sheet1!PivotTable1</c:name>
    <c:fmtId val="3"/>
  </c:pivotSource>
  <c:chart>
    <c:autoTitleDeleted val="0"/>
    <c:pivotFmts>
      <c:pivotFmt>
        <c:idx val="0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Sheet1!$K$1</c:f>
              <c:strCache>
                <c:ptCount val="1"/>
                <c:pt idx="0">
                  <c:v>Recorrido Total (Kilometros)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Sheet1!$J$2:$J$12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Sheet1!$K$2:$K$12</c:f>
              <c:numCache>
                <c:formatCode>General</c:formatCode>
                <c:ptCount val="10"/>
                <c:pt idx="0">
                  <c:v>25.47</c:v>
                </c:pt>
                <c:pt idx="1">
                  <c:v>20.87</c:v>
                </c:pt>
                <c:pt idx="2">
                  <c:v>22.3</c:v>
                </c:pt>
                <c:pt idx="3">
                  <c:v>59.74</c:v>
                </c:pt>
                <c:pt idx="4">
                  <c:v>14.89</c:v>
                </c:pt>
                <c:pt idx="5">
                  <c:v>11.1</c:v>
                </c:pt>
                <c:pt idx="6">
                  <c:v>14.82</c:v>
                </c:pt>
                <c:pt idx="7">
                  <c:v>21.15</c:v>
                </c:pt>
                <c:pt idx="8">
                  <c:v>31.6</c:v>
                </c:pt>
                <c:pt idx="9">
                  <c:v>52.87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A6-4516-B0AF-8253526DBD45}"/>
            </c:ext>
          </c:extLst>
        </c:ser>
        <c:ser>
          <c:idx val="1"/>
          <c:order val="1"/>
          <c:tx>
            <c:strRef>
              <c:f>Sheet1!$L$1</c:f>
              <c:strCache>
                <c:ptCount val="1"/>
                <c:pt idx="0">
                  <c:v>Promedio de la mascota (Kilometros)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Sheet1!$J$2:$J$12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Sheet1!$L$2:$L$12</c:f>
              <c:numCache>
                <c:formatCode>General</c:formatCode>
                <c:ptCount val="10"/>
                <c:pt idx="0">
                  <c:v>5.0939999999999994</c:v>
                </c:pt>
                <c:pt idx="1">
                  <c:v>5.2175000000000002</c:v>
                </c:pt>
                <c:pt idx="2">
                  <c:v>2.7875000000000001</c:v>
                </c:pt>
                <c:pt idx="3">
                  <c:v>11.948</c:v>
                </c:pt>
                <c:pt idx="4">
                  <c:v>3.7225000000000001</c:v>
                </c:pt>
                <c:pt idx="5">
                  <c:v>1.5857142857142861</c:v>
                </c:pt>
                <c:pt idx="6">
                  <c:v>3.7050000000000001</c:v>
                </c:pt>
                <c:pt idx="7">
                  <c:v>2.6437499999999998</c:v>
                </c:pt>
                <c:pt idx="8">
                  <c:v>3.16</c:v>
                </c:pt>
                <c:pt idx="9">
                  <c:v>10.574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A6-4516-B0AF-8253526DBD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57422255"/>
        <c:axId val="1953309487"/>
      </c:barChart>
      <c:catAx>
        <c:axId val="1957422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953309487"/>
        <c:crosses val="autoZero"/>
        <c:auto val="1"/>
        <c:lblAlgn val="ctr"/>
        <c:lblOffset val="100"/>
        <c:noMultiLvlLbl val="0"/>
      </c:catAx>
      <c:valAx>
        <c:axId val="1953309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957422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6164E-DFED-ECD3-42D0-D9D89DC17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4" y="1684425"/>
            <a:ext cx="8561747" cy="2541431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IPA</a:t>
            </a:r>
            <a:br>
              <a:rPr lang="es-MX" dirty="0"/>
            </a:br>
            <a:r>
              <a:rPr lang="es-MX" dirty="0"/>
              <a:t>Informe de rendimiento (MVP)</a:t>
            </a:r>
            <a:endParaRPr lang="es-EC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2437-ECE2-5338-970D-6DA3B954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5" y="4499392"/>
            <a:ext cx="8561746" cy="977621"/>
          </a:xfrm>
        </p:spPr>
        <p:txBody>
          <a:bodyPr/>
          <a:lstStyle/>
          <a:p>
            <a:pPr algn="r"/>
            <a:r>
              <a:rPr lang="es-MX" dirty="0"/>
              <a:t>Del 29/09/2023 al 11/10/2023</a:t>
            </a:r>
            <a:endParaRPr lang="es-EC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9A6035E-F85E-BDE0-D7A7-CFC7BB91B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9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Velocidad promedio paseo por mascota</a:t>
            </a:r>
            <a:endParaRPr lang="es-EC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4B55732-4B30-9E2F-2B42-C0F5613D84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1679875"/>
              </p:ext>
            </p:extLst>
          </p:nvPr>
        </p:nvGraphicFramePr>
        <p:xfrm>
          <a:off x="1534696" y="1713156"/>
          <a:ext cx="9520158" cy="3784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6D1A0EA-7C55-CFF9-8178-3280C94EFE38}"/>
              </a:ext>
            </a:extLst>
          </p:cNvPr>
          <p:cNvSpPr txBox="1"/>
          <p:nvPr/>
        </p:nvSpPr>
        <p:spPr>
          <a:xfrm rot="16200000">
            <a:off x="903269" y="3114675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KM/H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5086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767" y="0"/>
            <a:ext cx="9520158" cy="1049235"/>
          </a:xfrm>
        </p:spPr>
        <p:txBody>
          <a:bodyPr/>
          <a:lstStyle/>
          <a:p>
            <a:r>
              <a:rPr lang="es-MX" dirty="0"/>
              <a:t>Distancias recorridas por mascota</a:t>
            </a:r>
            <a:endParaRPr lang="es-EC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CA8E225-8BC7-5BEE-20F1-38681CE5BF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2113616"/>
              </p:ext>
            </p:extLst>
          </p:nvPr>
        </p:nvGraphicFramePr>
        <p:xfrm>
          <a:off x="1589554" y="1049235"/>
          <a:ext cx="9082032" cy="4652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78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Total de alarmas activadas por rastreador</a:t>
            </a:r>
            <a:endParaRPr lang="es-EC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89D5226-B046-8B14-A726-5A8BED0C1E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448434"/>
              </p:ext>
            </p:extLst>
          </p:nvPr>
        </p:nvGraphicFramePr>
        <p:xfrm>
          <a:off x="1534695" y="2057400"/>
          <a:ext cx="9018557" cy="3665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156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726" y="234364"/>
            <a:ext cx="9520158" cy="1049235"/>
          </a:xfrm>
        </p:spPr>
        <p:txBody>
          <a:bodyPr/>
          <a:lstStyle/>
          <a:p>
            <a:r>
              <a:rPr lang="es-MX" dirty="0"/>
              <a:t>Tipos de alarmas activadas por rastreador</a:t>
            </a:r>
            <a:endParaRPr lang="es-EC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A8C8A5B-ED4C-BF90-20D0-6105705B04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1191273"/>
              </p:ext>
            </p:extLst>
          </p:nvPr>
        </p:nvGraphicFramePr>
        <p:xfrm>
          <a:off x="1577726" y="1473798"/>
          <a:ext cx="9126133" cy="4098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E78D541-0C40-242C-D792-B992EC2C9880}"/>
              </a:ext>
            </a:extLst>
          </p:cNvPr>
          <p:cNvSpPr txBox="1"/>
          <p:nvPr/>
        </p:nvSpPr>
        <p:spPr>
          <a:xfrm rot="16200000">
            <a:off x="699247" y="3130475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Cantidad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27324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751" y="361018"/>
            <a:ext cx="9520158" cy="1049235"/>
          </a:xfrm>
        </p:spPr>
        <p:txBody>
          <a:bodyPr/>
          <a:lstStyle/>
          <a:p>
            <a:r>
              <a:rPr lang="es-MX" dirty="0"/>
              <a:t>Promedio duración de batería por rastreador</a:t>
            </a:r>
            <a:endParaRPr lang="es-EC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233021B-AFB6-9B5A-7A69-CACFE412F1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9290627"/>
              </p:ext>
            </p:extLst>
          </p:nvPr>
        </p:nvGraphicFramePr>
        <p:xfrm>
          <a:off x="1842052" y="1657679"/>
          <a:ext cx="9024731" cy="3894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D3E51A-7358-C6B8-15DC-BF28C4C201C6}"/>
              </a:ext>
            </a:extLst>
          </p:cNvPr>
          <p:cNvSpPr txBox="1"/>
          <p:nvPr/>
        </p:nvSpPr>
        <p:spPr>
          <a:xfrm rot="16200000">
            <a:off x="1031224" y="3238578"/>
            <a:ext cx="795130" cy="38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DIAS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25882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338399"/>
            <a:ext cx="9520158" cy="1049235"/>
          </a:xfrm>
        </p:spPr>
        <p:txBody>
          <a:bodyPr/>
          <a:lstStyle/>
          <a:p>
            <a:r>
              <a:rPr lang="es-MX" dirty="0"/>
              <a:t>Tiempo dentro y fuera de casa de cada mascota</a:t>
            </a:r>
            <a:endParaRPr lang="es-EC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B0D670D-1950-4276-8D95-482E2F14FF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3568564"/>
              </p:ext>
            </p:extLst>
          </p:nvPr>
        </p:nvGraphicFramePr>
        <p:xfrm>
          <a:off x="1534696" y="1594680"/>
          <a:ext cx="8840673" cy="3999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44624DF-F617-0261-8B43-6EA3B02A3D06}"/>
              </a:ext>
            </a:extLst>
          </p:cNvPr>
          <p:cNvSpPr txBox="1"/>
          <p:nvPr/>
        </p:nvSpPr>
        <p:spPr>
          <a:xfrm rot="16200000">
            <a:off x="633102" y="2897687"/>
            <a:ext cx="102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HORAS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97195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Promedio tiempo encendido/apagado de todos los rastreadores</a:t>
            </a:r>
            <a:endParaRPr lang="es-EC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53A8CA-E785-7B59-5D31-575D18378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90" y="1753723"/>
            <a:ext cx="8482019" cy="387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9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Total tiempo encendido/apagado de cada rastreador</a:t>
            </a:r>
            <a:endParaRPr lang="es-EC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71E42BA-0BB4-BF29-FDC7-D2ABCCA0C1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1512633"/>
              </p:ext>
            </p:extLst>
          </p:nvPr>
        </p:nvGraphicFramePr>
        <p:xfrm>
          <a:off x="1534696" y="2057399"/>
          <a:ext cx="9226069" cy="3614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38C938D-B6EA-C72D-E2AC-B75DC26B8280}"/>
              </a:ext>
            </a:extLst>
          </p:cNvPr>
          <p:cNvSpPr txBox="1"/>
          <p:nvPr/>
        </p:nvSpPr>
        <p:spPr>
          <a:xfrm rot="16200000">
            <a:off x="739860" y="324433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HORAS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35807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Horarios promedio de paseo por cada mascota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11619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Duración en minutos promedio de paseo por mascota</a:t>
            </a:r>
            <a:endParaRPr lang="es-EC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692332-5CB7-CB7F-3B32-8175F9126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78" y="1594680"/>
            <a:ext cx="10037363" cy="42201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2E3475-0DB3-1B27-549C-09B2AE518503}"/>
              </a:ext>
            </a:extLst>
          </p:cNvPr>
          <p:cNvSpPr txBox="1"/>
          <p:nvPr/>
        </p:nvSpPr>
        <p:spPr>
          <a:xfrm rot="16200000">
            <a:off x="571501" y="324433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minutos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87295697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370</TotalTime>
  <Words>88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Palatino Linotype</vt:lpstr>
      <vt:lpstr>Gallery</vt:lpstr>
      <vt:lpstr>IPA Informe de rendimiento (MVP)</vt:lpstr>
      <vt:lpstr>Total de alarmas activadas por rastreador</vt:lpstr>
      <vt:lpstr>Tipos de alarmas activadas por rastreador</vt:lpstr>
      <vt:lpstr>Promedio duración de batería por rastreador</vt:lpstr>
      <vt:lpstr>Tiempo dentro y fuera de casa de cada mascota</vt:lpstr>
      <vt:lpstr>Promedio tiempo encendido/apagado de todos los rastreadores</vt:lpstr>
      <vt:lpstr>Total tiempo encendido/apagado de cada rastreador</vt:lpstr>
      <vt:lpstr>Horarios promedio de paseo por cada mascota</vt:lpstr>
      <vt:lpstr>Duración en minutos promedio de paseo por mascota</vt:lpstr>
      <vt:lpstr>Velocidad promedio paseo por mascota</vt:lpstr>
      <vt:lpstr>Distancias recorridas por mascota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 informe de rendimiento (MVP)</dc:title>
  <dc:creator>Nelly Herrada</dc:creator>
  <cp:lastModifiedBy>Nelly Herrada</cp:lastModifiedBy>
  <cp:revision>31</cp:revision>
  <dcterms:created xsi:type="dcterms:W3CDTF">2023-10-10T18:35:17Z</dcterms:created>
  <dcterms:modified xsi:type="dcterms:W3CDTF">2023-10-12T18:54:19Z</dcterms:modified>
</cp:coreProperties>
</file>