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lertsQuantityPerTyp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verageDistancesTraveled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lertsQuantityPerTyp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promedio_bateri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time_in_and_out_hom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time_on_off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scheduleWalk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walkAverageAl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walkAverageAl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verageDistancesTravele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[alertsQuantityPerType.xlsx]Sheet3!PivotTable2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1-653A-4688-8AE1-87B3EF33B10A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3-653A-4688-8AE1-87B3EF33B1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3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5-653A-4688-8AE1-87B3EF33B10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4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4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7-653A-4688-8AE1-87B3EF33B10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5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5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9-653A-4688-8AE1-87B3EF33B10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6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6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B-653A-4688-8AE1-87B3EF33B10A}"/>
              </c:ext>
            </c:extLst>
          </c:dPt>
          <c:dPt>
            <c:idx val="6"/>
            <c:bubble3D val="0"/>
            <c:spPr>
              <a:solidFill>
                <a:srgbClr val="00FF0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D-653A-4688-8AE1-87B3EF33B10A}"/>
              </c:ext>
            </c:extLst>
          </c:dPt>
          <c:dPt>
            <c:idx val="7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F-653A-4688-8AE1-87B3EF33B10A}"/>
              </c:ext>
            </c:extLst>
          </c:dPt>
          <c:dPt>
            <c:idx val="8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11-653A-4688-8AE1-87B3EF33B10A}"/>
              </c:ext>
            </c:extLst>
          </c:dPt>
          <c:dPt>
            <c:idx val="9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13-653A-4688-8AE1-87B3EF33B10A}"/>
              </c:ext>
            </c:extLst>
          </c:dPt>
          <c:dLbls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Sheet3!$A$2:$A$12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Sheet3!$B$2:$B$12</c:f>
              <c:numCache>
                <c:formatCode>General</c:formatCode>
                <c:ptCount val="10"/>
                <c:pt idx="0">
                  <c:v>7</c:v>
                </c:pt>
                <c:pt idx="1">
                  <c:v>9</c:v>
                </c:pt>
                <c:pt idx="2">
                  <c:v>19</c:v>
                </c:pt>
                <c:pt idx="3">
                  <c:v>10</c:v>
                </c:pt>
                <c:pt idx="4">
                  <c:v>5</c:v>
                </c:pt>
                <c:pt idx="5">
                  <c:v>13</c:v>
                </c:pt>
                <c:pt idx="6">
                  <c:v>3</c:v>
                </c:pt>
                <c:pt idx="7">
                  <c:v>5</c:v>
                </c:pt>
                <c:pt idx="8">
                  <c:v>35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53A-4688-8AE1-87B3EF33B1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996854487330826"/>
          <c:y val="0.11841061438188076"/>
          <c:w val="0.10292622944465347"/>
          <c:h val="0.763178771236238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[averageDistancesTraveled.xlsx]Sheet2!PivotTable1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Sheet2!$B$2:$B$12</c:f>
              <c:numCache>
                <c:formatCode>General</c:formatCode>
                <c:ptCount val="10"/>
                <c:pt idx="0">
                  <c:v>1.8192857142857142</c:v>
                </c:pt>
                <c:pt idx="1">
                  <c:v>1.4907142857142859</c:v>
                </c:pt>
                <c:pt idx="2">
                  <c:v>1.592857142857143</c:v>
                </c:pt>
                <c:pt idx="3">
                  <c:v>4.2671428571428569</c:v>
                </c:pt>
                <c:pt idx="4">
                  <c:v>1.0635714285714286</c:v>
                </c:pt>
                <c:pt idx="5">
                  <c:v>0.79285714285714282</c:v>
                </c:pt>
                <c:pt idx="6">
                  <c:v>1.0585714285714285</c:v>
                </c:pt>
                <c:pt idx="7">
                  <c:v>1.5107142857142857</c:v>
                </c:pt>
                <c:pt idx="8">
                  <c:v>2.2571428571428571</c:v>
                </c:pt>
                <c:pt idx="9">
                  <c:v>3.7764285714285712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44-49BD-80D9-008A78B1F5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95322912"/>
        <c:axId val="2091934656"/>
      </c:barChart>
      <c:catAx>
        <c:axId val="159532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091934656"/>
        <c:crosses val="autoZero"/>
        <c:auto val="1"/>
        <c:lblAlgn val="ctr"/>
        <c:lblOffset val="100"/>
        <c:noMultiLvlLbl val="0"/>
      </c:catAx>
      <c:valAx>
        <c:axId val="209193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595322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[alertsQuantityPerType.xlsx]Sheet2!PivotTable1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Bateria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Sheet2!$B$2:$B$12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91-47F0-8FAC-771E0ECE2497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Caida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8000"/>
                    <a:satMod val="130000"/>
                    <a:lumMod val="92000"/>
                  </a:schemeClr>
                </a:gs>
                <a:gs pos="100000">
                  <a:schemeClr val="accent3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Sheet2!$C$2:$C$12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91-47F0-8FAC-771E0ECE2497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SOS app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satMod val="110000"/>
                    <a:lumMod val="104000"/>
                  </a:schemeClr>
                </a:gs>
                <a:gs pos="69000">
                  <a:schemeClr val="accent5">
                    <a:shade val="88000"/>
                    <a:satMod val="130000"/>
                    <a:lumMod val="92000"/>
                  </a:schemeClr>
                </a:gs>
                <a:gs pos="100000">
                  <a:schemeClr val="accent5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Sheet2!$D$2:$D$12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91-47F0-8FAC-771E0ECE2497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Botón Pánico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Sheet2!$E$2:$E$12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91-47F0-8FAC-771E0ECE2497}"/>
            </c:ext>
          </c:extLst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Inactividad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Sheet2!$F$2:$F$12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91-47F0-8FAC-771E0ECE2497}"/>
            </c:ext>
          </c:extLst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Encendido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Sheet2!$G$2:$G$12</c:f>
              <c:numCache>
                <c:formatCode>General</c:formatCode>
                <c:ptCount val="10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091-47F0-8FAC-771E0ECE2497}"/>
            </c:ext>
          </c:extLst>
        </c:ser>
        <c:ser>
          <c:idx val="6"/>
          <c:order val="6"/>
          <c:tx>
            <c:strRef>
              <c:f>Sheet2!$H$1</c:f>
              <c:strCache>
                <c:ptCount val="1"/>
                <c:pt idx="0">
                  <c:v>Apagado</c:v>
                </c:pt>
              </c:strCache>
            </c:strRef>
          </c:tx>
          <c:spPr>
            <a:solidFill>
              <a:srgbClr val="00FF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Sheet2!$H$2:$H$12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91-47F0-8FAC-771E0ECE2497}"/>
            </c:ext>
          </c:extLst>
        </c:ser>
        <c:ser>
          <c:idx val="7"/>
          <c:order val="7"/>
          <c:tx>
            <c:strRef>
              <c:f>Sheet2!$I$1</c:f>
              <c:strCache>
                <c:ptCount val="1"/>
                <c:pt idx="0">
                  <c:v>Salida Geocerca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Sheet2!$I$2:$I$12</c:f>
              <c:numCache>
                <c:formatCode>General</c:formatCode>
                <c:ptCount val="10"/>
                <c:pt idx="0">
                  <c:v>3</c:v>
                </c:pt>
                <c:pt idx="1">
                  <c:v>1</c:v>
                </c:pt>
                <c:pt idx="2">
                  <c:v>13</c:v>
                </c:pt>
                <c:pt idx="3">
                  <c:v>0</c:v>
                </c:pt>
                <c:pt idx="4">
                  <c:v>1</c:v>
                </c:pt>
                <c:pt idx="5">
                  <c:v>11</c:v>
                </c:pt>
                <c:pt idx="6">
                  <c:v>0</c:v>
                </c:pt>
                <c:pt idx="7">
                  <c:v>2</c:v>
                </c:pt>
                <c:pt idx="8">
                  <c:v>33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091-47F0-8FAC-771E0ECE2497}"/>
            </c:ext>
          </c:extLst>
        </c:ser>
        <c:ser>
          <c:idx val="8"/>
          <c:order val="8"/>
          <c:tx>
            <c:strRef>
              <c:f>Sheet2!$J$1</c:f>
              <c:strCache>
                <c:ptCount val="1"/>
                <c:pt idx="0">
                  <c:v>Exceso velocidad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Sheet2!$J$2:$J$12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091-47F0-8FAC-771E0ECE24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43238880"/>
        <c:axId val="2041315344"/>
      </c:barChart>
      <c:catAx>
        <c:axId val="204323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041315344"/>
        <c:crosses val="autoZero"/>
        <c:auto val="1"/>
        <c:lblAlgn val="ctr"/>
        <c:lblOffset val="100"/>
        <c:noMultiLvlLbl val="0"/>
      </c:catAx>
      <c:valAx>
        <c:axId val="204131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043238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[promedio_bateria.xlsx]Sheet1!PivotTable1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Sheet1!$D$2:$D$12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0"/>
                <c:pt idx="0">
                  <c:v>1.3</c:v>
                </c:pt>
                <c:pt idx="1">
                  <c:v>2</c:v>
                </c:pt>
                <c:pt idx="2">
                  <c:v>2.2000000000000002</c:v>
                </c:pt>
                <c:pt idx="3">
                  <c:v>4.2</c:v>
                </c:pt>
                <c:pt idx="4">
                  <c:v>2.1</c:v>
                </c:pt>
                <c:pt idx="5">
                  <c:v>2</c:v>
                </c:pt>
                <c:pt idx="6">
                  <c:v>2.1</c:v>
                </c:pt>
                <c:pt idx="7">
                  <c:v>1.9</c:v>
                </c:pt>
                <c:pt idx="8">
                  <c:v>2.2000000000000002</c:v>
                </c:pt>
                <c:pt idx="9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98-4CE2-97C1-3EB6AED672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89768751"/>
        <c:axId val="1086931887"/>
      </c:barChart>
      <c:catAx>
        <c:axId val="1089768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086931887"/>
        <c:crosses val="autoZero"/>
        <c:auto val="1"/>
        <c:lblAlgn val="ctr"/>
        <c:lblOffset val="100"/>
        <c:noMultiLvlLbl val="0"/>
      </c:catAx>
      <c:valAx>
        <c:axId val="1086931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089768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[time_in_and_out_home.xlsx]Sheet1!PivotTable1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Horas en casa</c:v>
                </c:pt>
              </c:strCache>
            </c:strRef>
          </c:tx>
          <c:spPr>
            <a:solidFill>
              <a:srgbClr val="00FF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Sheet1!$F$2:$F$12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Sheet1!$G$2:$G$12</c:f>
              <c:numCache>
                <c:formatCode>General</c:formatCode>
                <c:ptCount val="10"/>
                <c:pt idx="0">
                  <c:v>178.6727533333333</c:v>
                </c:pt>
                <c:pt idx="1">
                  <c:v>201.55052444444439</c:v>
                </c:pt>
                <c:pt idx="2">
                  <c:v>154.36643361111109</c:v>
                </c:pt>
                <c:pt idx="3">
                  <c:v>106.68880666666669</c:v>
                </c:pt>
                <c:pt idx="4">
                  <c:v>73.316273888888887</c:v>
                </c:pt>
                <c:pt idx="5">
                  <c:v>117.35232999999999</c:v>
                </c:pt>
                <c:pt idx="6">
                  <c:v>42.655658611111107</c:v>
                </c:pt>
                <c:pt idx="7">
                  <c:v>183.83810361111111</c:v>
                </c:pt>
                <c:pt idx="8">
                  <c:v>212.19067861111111</c:v>
                </c:pt>
                <c:pt idx="9">
                  <c:v>127.88500500000001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2B-4F81-AEF2-BA7FCD470B9A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Horas afuera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Sheet1!$F$2:$F$12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Sheet1!$H$2:$H$12</c:f>
              <c:numCache>
                <c:formatCode>General</c:formatCode>
                <c:ptCount val="10"/>
                <c:pt idx="0">
                  <c:v>2.8337616666666672</c:v>
                </c:pt>
                <c:pt idx="1">
                  <c:v>8.144715555555555</c:v>
                </c:pt>
                <c:pt idx="2">
                  <c:v>3.3185705555555551</c:v>
                </c:pt>
                <c:pt idx="3">
                  <c:v>17.479679444444439</c:v>
                </c:pt>
                <c:pt idx="4">
                  <c:v>4.1962247222222224</c:v>
                </c:pt>
                <c:pt idx="5">
                  <c:v>2.2162852777777782</c:v>
                </c:pt>
                <c:pt idx="6">
                  <c:v>7.5203888888888876E-2</c:v>
                </c:pt>
                <c:pt idx="7">
                  <c:v>1.331275</c:v>
                </c:pt>
                <c:pt idx="8">
                  <c:v>0.42446</c:v>
                </c:pt>
                <c:pt idx="9">
                  <c:v>7.6480355555555546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2B-4F81-AEF2-BA7FCD470B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31096159"/>
        <c:axId val="925453023"/>
      </c:barChart>
      <c:catAx>
        <c:axId val="931096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25453023"/>
        <c:crosses val="autoZero"/>
        <c:auto val="1"/>
        <c:lblAlgn val="ctr"/>
        <c:lblOffset val="100"/>
        <c:noMultiLvlLbl val="0"/>
      </c:catAx>
      <c:valAx>
        <c:axId val="92545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31096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[time_on_off.xlsx]Sheet1!PivotTable1</c:name>
    <c:fmtId val="2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Sheet1!$I$16</c:f>
              <c:strCache>
                <c:ptCount val="1"/>
                <c:pt idx="0">
                  <c:v>Horas encendido</c:v>
                </c:pt>
              </c:strCache>
            </c:strRef>
          </c:tx>
          <c:spPr>
            <a:solidFill>
              <a:srgbClr val="00FF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Sheet1!$H$17:$H$27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Sheet1!$I$17:$I$27</c:f>
              <c:numCache>
                <c:formatCode>General</c:formatCode>
                <c:ptCount val="10"/>
                <c:pt idx="0">
                  <c:v>123</c:v>
                </c:pt>
                <c:pt idx="1">
                  <c:v>176</c:v>
                </c:pt>
                <c:pt idx="2">
                  <c:v>194</c:v>
                </c:pt>
                <c:pt idx="3">
                  <c:v>224</c:v>
                </c:pt>
                <c:pt idx="4">
                  <c:v>189</c:v>
                </c:pt>
                <c:pt idx="5">
                  <c:v>143</c:v>
                </c:pt>
                <c:pt idx="6">
                  <c:v>85</c:v>
                </c:pt>
                <c:pt idx="7">
                  <c:v>274</c:v>
                </c:pt>
                <c:pt idx="8">
                  <c:v>166</c:v>
                </c:pt>
                <c:pt idx="9">
                  <c:v>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2C-4F76-BDC9-186AA53F33DC}"/>
            </c:ext>
          </c:extLst>
        </c:ser>
        <c:ser>
          <c:idx val="1"/>
          <c:order val="1"/>
          <c:tx>
            <c:strRef>
              <c:f>Sheet1!$J$16</c:f>
              <c:strCache>
                <c:ptCount val="1"/>
                <c:pt idx="0">
                  <c:v>Horas apagado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Sheet1!$H$17:$H$27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Sheet1!$J$17:$J$27</c:f>
              <c:numCache>
                <c:formatCode>General</c:formatCode>
                <c:ptCount val="10"/>
                <c:pt idx="0">
                  <c:v>117</c:v>
                </c:pt>
                <c:pt idx="1">
                  <c:v>20</c:v>
                </c:pt>
                <c:pt idx="2">
                  <c:v>94</c:v>
                </c:pt>
                <c:pt idx="3">
                  <c:v>0</c:v>
                </c:pt>
                <c:pt idx="4">
                  <c:v>18</c:v>
                </c:pt>
                <c:pt idx="5">
                  <c:v>0</c:v>
                </c:pt>
                <c:pt idx="6">
                  <c:v>124</c:v>
                </c:pt>
                <c:pt idx="7">
                  <c:v>9</c:v>
                </c:pt>
                <c:pt idx="8">
                  <c:v>116</c:v>
                </c:pt>
                <c:pt idx="9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2C-4F76-BDC9-186AA53F33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76362687"/>
        <c:axId val="1960157855"/>
      </c:barChart>
      <c:catAx>
        <c:axId val="207636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960157855"/>
        <c:crosses val="autoZero"/>
        <c:auto val="1"/>
        <c:lblAlgn val="ctr"/>
        <c:lblOffset val="100"/>
        <c:noMultiLvlLbl val="0"/>
      </c:catAx>
      <c:valAx>
        <c:axId val="196015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076362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[scheduleWalks.xlsx]Sheet1!PivotTable2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Sheet1!$E$6:$E$7</c:f>
              <c:strCache>
                <c:ptCount val="1"/>
                <c:pt idx="0">
                  <c:v>Amigo</c:v>
                </c:pt>
              </c:strCache>
            </c:strRef>
          </c:tx>
          <c:spPr>
            <a:solidFill>
              <a:srgbClr val="00FF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Sheet1!$E$8:$E$16</c:f>
              <c:numCache>
                <c:formatCode>General</c:formatCode>
                <c:ptCount val="8"/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99-4FFF-8E06-65FA3EA3A712}"/>
            </c:ext>
          </c:extLst>
        </c:ser>
        <c:ser>
          <c:idx val="1"/>
          <c:order val="1"/>
          <c:tx>
            <c:strRef>
              <c:f>Sheet1!$F$6:$F$7</c:f>
              <c:strCache>
                <c:ptCount val="1"/>
                <c:pt idx="0">
                  <c:v>Chimu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8000"/>
                    <a:satMod val="130000"/>
                    <a:lumMod val="92000"/>
                  </a:schemeClr>
                </a:gs>
                <a:gs pos="100000">
                  <a:schemeClr val="accent2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Sheet1!$F$8:$F$16</c:f>
              <c:numCache>
                <c:formatCode>General</c:formatCode>
                <c:ptCount val="8"/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99-4FFF-8E06-65FA3EA3A712}"/>
            </c:ext>
          </c:extLst>
        </c:ser>
        <c:ser>
          <c:idx val="2"/>
          <c:order val="2"/>
          <c:tx>
            <c:strRef>
              <c:f>Sheet1!$G$6:$G$7</c:f>
              <c:strCache>
                <c:ptCount val="1"/>
                <c:pt idx="0">
                  <c:v>Lara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8000"/>
                    <a:satMod val="130000"/>
                    <a:lumMod val="92000"/>
                  </a:schemeClr>
                </a:gs>
                <a:gs pos="100000">
                  <a:schemeClr val="accent3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Sheet1!$G$8:$G$16</c:f>
              <c:numCache>
                <c:formatCode>General</c:formatCode>
                <c:ptCount val="8"/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99-4FFF-8E06-65FA3EA3A712}"/>
            </c:ext>
          </c:extLst>
        </c:ser>
        <c:ser>
          <c:idx val="3"/>
          <c:order val="3"/>
          <c:tx>
            <c:strRef>
              <c:f>Sheet1!$H$6:$H$7</c:f>
              <c:strCache>
                <c:ptCount val="1"/>
                <c:pt idx="0">
                  <c:v>Maddy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satMod val="110000"/>
                    <a:lumMod val="104000"/>
                  </a:schemeClr>
                </a:gs>
                <a:gs pos="69000">
                  <a:schemeClr val="accent4">
                    <a:shade val="88000"/>
                    <a:satMod val="130000"/>
                    <a:lumMod val="92000"/>
                  </a:schemeClr>
                </a:gs>
                <a:gs pos="100000">
                  <a:schemeClr val="accent4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Sheet1!$H$8:$H$16</c:f>
              <c:numCache>
                <c:formatCode>General</c:formatCode>
                <c:ptCount val="8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99-4FFF-8E06-65FA3EA3A712}"/>
            </c:ext>
          </c:extLst>
        </c:ser>
        <c:ser>
          <c:idx val="4"/>
          <c:order val="4"/>
          <c:tx>
            <c:strRef>
              <c:f>Sheet1!$I$6:$I$7</c:f>
              <c:strCache>
                <c:ptCount val="1"/>
                <c:pt idx="0">
                  <c:v>Mora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satMod val="110000"/>
                    <a:lumMod val="104000"/>
                  </a:schemeClr>
                </a:gs>
                <a:gs pos="69000">
                  <a:schemeClr val="accent5">
                    <a:shade val="88000"/>
                    <a:satMod val="130000"/>
                    <a:lumMod val="92000"/>
                  </a:schemeClr>
                </a:gs>
                <a:gs pos="100000">
                  <a:schemeClr val="accent5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Sheet1!$I$8:$I$16</c:f>
              <c:numCache>
                <c:formatCode>General</c:formatCode>
                <c:ptCount val="8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99-4FFF-8E06-65FA3EA3A712}"/>
            </c:ext>
          </c:extLst>
        </c:ser>
        <c:ser>
          <c:idx val="5"/>
          <c:order val="5"/>
          <c:tx>
            <c:strRef>
              <c:f>Sheet1!$J$6:$J$7</c:f>
              <c:strCache>
                <c:ptCount val="1"/>
                <c:pt idx="0">
                  <c:v>Neutron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satMod val="110000"/>
                    <a:lumMod val="104000"/>
                  </a:schemeClr>
                </a:gs>
                <a:gs pos="69000">
                  <a:schemeClr val="accent6">
                    <a:shade val="88000"/>
                    <a:satMod val="130000"/>
                    <a:lumMod val="92000"/>
                  </a:schemeClr>
                </a:gs>
                <a:gs pos="100000">
                  <a:schemeClr val="accent6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Sheet1!$J$8:$J$16</c:f>
              <c:numCache>
                <c:formatCode>General</c:formatCode>
                <c:ptCount val="8"/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499-4FFF-8E06-65FA3EA3A712}"/>
            </c:ext>
          </c:extLst>
        </c:ser>
        <c:ser>
          <c:idx val="6"/>
          <c:order val="6"/>
          <c:tx>
            <c:strRef>
              <c:f>Sheet1!$K$6:$K$7</c:f>
              <c:strCache>
                <c:ptCount val="1"/>
                <c:pt idx="0">
                  <c:v>René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lumMod val="60000"/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lumMod val="60000"/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Sheet1!$K$8:$K$16</c:f>
              <c:numCache>
                <c:formatCode>General</c:formatCode>
                <c:ptCount val="8"/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499-4FFF-8E06-65FA3EA3A712}"/>
            </c:ext>
          </c:extLst>
        </c:ser>
        <c:ser>
          <c:idx val="7"/>
          <c:order val="7"/>
          <c:tx>
            <c:strRef>
              <c:f>Sheet1!$L$6:$L$7</c:f>
              <c:strCache>
                <c:ptCount val="1"/>
                <c:pt idx="0">
                  <c:v>Sambayón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lumMod val="60000"/>
                    <a:shade val="88000"/>
                    <a:satMod val="130000"/>
                    <a:lumMod val="92000"/>
                  </a:schemeClr>
                </a:gs>
                <a:gs pos="100000">
                  <a:schemeClr val="accent2">
                    <a:lumMod val="60000"/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Sheet1!$L$8:$L$16</c:f>
              <c:numCache>
                <c:formatCode>General</c:formatCode>
                <c:ptCount val="8"/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499-4FFF-8E06-65FA3EA3A712}"/>
            </c:ext>
          </c:extLst>
        </c:ser>
        <c:ser>
          <c:idx val="8"/>
          <c:order val="8"/>
          <c:tx>
            <c:strRef>
              <c:f>Sheet1!$M$6:$M$7</c:f>
              <c:strCache>
                <c:ptCount val="1"/>
                <c:pt idx="0">
                  <c:v>Sari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Sheet1!$M$8:$M$16</c:f>
              <c:numCache>
                <c:formatCode>General</c:formatCode>
                <c:ptCount val="8"/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499-4FFF-8E06-65FA3EA3A712}"/>
            </c:ext>
          </c:extLst>
        </c:ser>
        <c:ser>
          <c:idx val="9"/>
          <c:order val="9"/>
          <c:tx>
            <c:strRef>
              <c:f>Sheet1!$N$6:$N$7</c:f>
              <c:strCache>
                <c:ptCount val="1"/>
                <c:pt idx="0">
                  <c:v>Tiana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Sheet1!$D$8:$D$16</c:f>
              <c:strCache>
                <c:ptCount val="8"/>
                <c:pt idx="0">
                  <c:v>de 07:00 a 08:00</c:v>
                </c:pt>
                <c:pt idx="1">
                  <c:v>de 08:00 a 09:00</c:v>
                </c:pt>
                <c:pt idx="2">
                  <c:v>de 09:00 a 10:00</c:v>
                </c:pt>
                <c:pt idx="3">
                  <c:v>de 11:00 a 12:00</c:v>
                </c:pt>
                <c:pt idx="4">
                  <c:v>de 18:00 a 19:00</c:v>
                </c:pt>
                <c:pt idx="5">
                  <c:v>de 20:00 a 21:00</c:v>
                </c:pt>
                <c:pt idx="6">
                  <c:v>de 21:00 a 22:00</c:v>
                </c:pt>
                <c:pt idx="7">
                  <c:v>de 23:00 a 00:00</c:v>
                </c:pt>
              </c:strCache>
            </c:strRef>
          </c:cat>
          <c:val>
            <c:numRef>
              <c:f>Sheet1!$N$8:$N$16</c:f>
              <c:numCache>
                <c:formatCode>General</c:formatCode>
                <c:ptCount val="8"/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499-4FFF-8E06-65FA3EA3A7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1472736"/>
        <c:axId val="459699792"/>
      </c:barChart>
      <c:catAx>
        <c:axId val="461472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459699792"/>
        <c:crosses val="autoZero"/>
        <c:auto val="1"/>
        <c:lblAlgn val="ctr"/>
        <c:lblOffset val="100"/>
        <c:noMultiLvlLbl val="0"/>
      </c:catAx>
      <c:valAx>
        <c:axId val="459699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461472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[walkAverageAll.xlsx]Sheet2!PivotTable1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Sheet2!$B$2:$B$12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10</c:v>
                </c:pt>
                <c:pt idx="3">
                  <c:v>10</c:v>
                </c:pt>
                <c:pt idx="4">
                  <c:v>6</c:v>
                </c:pt>
                <c:pt idx="5">
                  <c:v>8</c:v>
                </c:pt>
                <c:pt idx="6">
                  <c:v>20</c:v>
                </c:pt>
                <c:pt idx="7">
                  <c:v>14</c:v>
                </c:pt>
                <c:pt idx="8">
                  <c:v>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94-42E6-BAC4-FED2B6A304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39149695"/>
        <c:axId val="252953327"/>
      </c:barChart>
      <c:catAx>
        <c:axId val="439149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52953327"/>
        <c:crosses val="autoZero"/>
        <c:auto val="1"/>
        <c:lblAlgn val="ctr"/>
        <c:lblOffset val="100"/>
        <c:noMultiLvlLbl val="0"/>
      </c:catAx>
      <c:valAx>
        <c:axId val="252953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439149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[walkAverageAll.xlsx]Sheet2!PivotTable1</c:name>
    <c:fmtId val="4"/>
  </c:pivotSource>
  <c:chart>
    <c:autoTitleDeleted val="1"/>
    <c:pivotFmts>
      <c:pivotFmt>
        <c:idx val="0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3">
                  <a:tint val="98000"/>
                  <a:satMod val="110000"/>
                  <a:lumMod val="104000"/>
                </a:schemeClr>
              </a:gs>
              <a:gs pos="69000">
                <a:schemeClr val="accent3">
                  <a:shade val="88000"/>
                  <a:satMod val="130000"/>
                  <a:lumMod val="92000"/>
                </a:schemeClr>
              </a:gs>
              <a:gs pos="100000">
                <a:schemeClr val="accent3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8000"/>
                    <a:satMod val="130000"/>
                    <a:lumMod val="92000"/>
                  </a:schemeClr>
                </a:gs>
                <a:gs pos="100000">
                  <a:schemeClr val="accent3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delete val="1"/>
          </c:dLbls>
          <c:cat>
            <c:strRef>
              <c:f>Sheet2!$A$2:$A$12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Sheet2!$B$2:$B$12</c:f>
              <c:numCache>
                <c:formatCode>General</c:formatCode>
                <c:ptCount val="10"/>
                <c:pt idx="0">
                  <c:v>3.5310492505353319</c:v>
                </c:pt>
                <c:pt idx="1">
                  <c:v>3.935550935550935</c:v>
                </c:pt>
                <c:pt idx="2">
                  <c:v>4.1213017751479288</c:v>
                </c:pt>
                <c:pt idx="3">
                  <c:v>1.678018575851393</c:v>
                </c:pt>
                <c:pt idx="4">
                  <c:v>5.1504065040650406</c:v>
                </c:pt>
                <c:pt idx="5">
                  <c:v>1.9907834101382491</c:v>
                </c:pt>
                <c:pt idx="6">
                  <c:v>6.169354838709677</c:v>
                </c:pt>
                <c:pt idx="7">
                  <c:v>3.109704641350211</c:v>
                </c:pt>
                <c:pt idx="8">
                  <c:v>2.943096234309623</c:v>
                </c:pt>
                <c:pt idx="9">
                  <c:v>9.9456310679611644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30-409B-9F78-E014C708A1E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4"/>
        <c:axId val="375600432"/>
        <c:axId val="372149376"/>
      </c:barChart>
      <c:catAx>
        <c:axId val="37560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372149376"/>
        <c:crosses val="autoZero"/>
        <c:auto val="1"/>
        <c:lblAlgn val="ctr"/>
        <c:lblOffset val="100"/>
        <c:noMultiLvlLbl val="0"/>
      </c:catAx>
      <c:valAx>
        <c:axId val="37214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37560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[averageDistancesTraveled.xlsx]Sheet2!PivotTable2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Sheet2!$B$21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Sheet2!$A$22:$A$32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Sheet2!$B$22:$B$32</c:f>
              <c:numCache>
                <c:formatCode>General</c:formatCode>
                <c:ptCount val="10"/>
                <c:pt idx="0">
                  <c:v>25.47</c:v>
                </c:pt>
                <c:pt idx="1">
                  <c:v>20.87</c:v>
                </c:pt>
                <c:pt idx="2">
                  <c:v>22.3</c:v>
                </c:pt>
                <c:pt idx="3">
                  <c:v>59.74</c:v>
                </c:pt>
                <c:pt idx="4">
                  <c:v>14.89</c:v>
                </c:pt>
                <c:pt idx="5">
                  <c:v>11.1</c:v>
                </c:pt>
                <c:pt idx="6">
                  <c:v>14.82</c:v>
                </c:pt>
                <c:pt idx="7">
                  <c:v>21.15</c:v>
                </c:pt>
                <c:pt idx="8">
                  <c:v>31.6</c:v>
                </c:pt>
                <c:pt idx="9">
                  <c:v>52.87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53-45BA-B01F-A5E7F07BAA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95320512"/>
        <c:axId val="2091930192"/>
      </c:barChart>
      <c:catAx>
        <c:axId val="159532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091930192"/>
        <c:crosses val="autoZero"/>
        <c:auto val="1"/>
        <c:lblAlgn val="ctr"/>
        <c:lblOffset val="100"/>
        <c:noMultiLvlLbl val="0"/>
      </c:catAx>
      <c:valAx>
        <c:axId val="2091930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595320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164E-DFED-ECD3-42D0-D9D89DC1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4" y="1684425"/>
            <a:ext cx="8561747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IPA</a:t>
            </a:r>
            <a:br>
              <a:rPr lang="es-MX" dirty="0"/>
            </a:br>
            <a:r>
              <a:rPr lang="es-MX" dirty="0"/>
              <a:t>Informe de rendimiento (MVP)</a:t>
            </a:r>
            <a:endParaRPr lang="es-EC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2437-ECE2-5338-970D-6DA3B954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5" y="4499392"/>
            <a:ext cx="8561746" cy="977621"/>
          </a:xfrm>
        </p:spPr>
        <p:txBody>
          <a:bodyPr/>
          <a:lstStyle/>
          <a:p>
            <a:pPr algn="r"/>
            <a:r>
              <a:rPr lang="es-MX" dirty="0"/>
              <a:t>Del 29/09/2023 al 12/10/2023</a:t>
            </a:r>
            <a:endParaRPr lang="es-EC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A6035E-F85E-BDE0-D7A7-CFC7BB91B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9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767" y="0"/>
            <a:ext cx="9520158" cy="1049235"/>
          </a:xfrm>
        </p:spPr>
        <p:txBody>
          <a:bodyPr/>
          <a:lstStyle/>
          <a:p>
            <a:r>
              <a:rPr lang="es-MX" dirty="0"/>
              <a:t>Total distancia recorrida por mascota</a:t>
            </a:r>
            <a:endParaRPr lang="es-EC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45401-FE75-B16D-38AC-C84E9022156F}"/>
              </a:ext>
            </a:extLst>
          </p:cNvPr>
          <p:cNvSpPr txBox="1"/>
          <p:nvPr/>
        </p:nvSpPr>
        <p:spPr>
          <a:xfrm rot="16200000">
            <a:off x="899692" y="289792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KMS</a:t>
            </a:r>
            <a:endParaRPr lang="es-EC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64C82B9-FE2D-DED9-D5EC-394BDCF96F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9976104"/>
              </p:ext>
            </p:extLst>
          </p:nvPr>
        </p:nvGraphicFramePr>
        <p:xfrm>
          <a:off x="1513242" y="1235488"/>
          <a:ext cx="8889402" cy="4121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05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767" y="0"/>
            <a:ext cx="9520158" cy="1049235"/>
          </a:xfrm>
        </p:spPr>
        <p:txBody>
          <a:bodyPr/>
          <a:lstStyle/>
          <a:p>
            <a:r>
              <a:rPr lang="es-MX" dirty="0"/>
              <a:t>Promedio distancias recorridas por mascota/día</a:t>
            </a:r>
            <a:endParaRPr lang="es-EC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45401-FE75-B16D-38AC-C84E9022156F}"/>
              </a:ext>
            </a:extLst>
          </p:cNvPr>
          <p:cNvSpPr txBox="1"/>
          <p:nvPr/>
        </p:nvSpPr>
        <p:spPr>
          <a:xfrm rot="16200000">
            <a:off x="899692" y="289792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KMS</a:t>
            </a:r>
            <a:endParaRPr lang="es-EC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F5DC743-B68E-6929-7C07-809B98EE95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392027"/>
              </p:ext>
            </p:extLst>
          </p:nvPr>
        </p:nvGraphicFramePr>
        <p:xfrm>
          <a:off x="1656678" y="1170943"/>
          <a:ext cx="8477026" cy="4530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78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Total de alarmas activadas por rastreador</a:t>
            </a:r>
            <a:endParaRPr lang="es-EC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89D5226-B046-8B14-A726-5A8BED0C1E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448434"/>
              </p:ext>
            </p:extLst>
          </p:nvPr>
        </p:nvGraphicFramePr>
        <p:xfrm>
          <a:off x="1534695" y="2057400"/>
          <a:ext cx="9018557" cy="3665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156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726" y="234364"/>
            <a:ext cx="9520158" cy="1049235"/>
          </a:xfrm>
        </p:spPr>
        <p:txBody>
          <a:bodyPr/>
          <a:lstStyle/>
          <a:p>
            <a:r>
              <a:rPr lang="es-MX" dirty="0"/>
              <a:t>Tipos de alarmas activadas por rastreador</a:t>
            </a:r>
            <a:endParaRPr lang="es-EC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A8C8A5B-ED4C-BF90-20D0-6105705B04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1191273"/>
              </p:ext>
            </p:extLst>
          </p:nvPr>
        </p:nvGraphicFramePr>
        <p:xfrm>
          <a:off x="1577726" y="1473798"/>
          <a:ext cx="9126133" cy="4098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E78D541-0C40-242C-D792-B992EC2C9880}"/>
              </a:ext>
            </a:extLst>
          </p:cNvPr>
          <p:cNvSpPr txBox="1"/>
          <p:nvPr/>
        </p:nvSpPr>
        <p:spPr>
          <a:xfrm rot="16200000">
            <a:off x="699247" y="313047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Cantidad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7324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751" y="361018"/>
            <a:ext cx="9520158" cy="1049235"/>
          </a:xfrm>
        </p:spPr>
        <p:txBody>
          <a:bodyPr/>
          <a:lstStyle/>
          <a:p>
            <a:r>
              <a:rPr lang="es-MX" dirty="0"/>
              <a:t>Promedio duración de batería por rastreador</a:t>
            </a:r>
            <a:endParaRPr lang="es-EC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233021B-AFB6-9B5A-7A69-CACFE412F1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290627"/>
              </p:ext>
            </p:extLst>
          </p:nvPr>
        </p:nvGraphicFramePr>
        <p:xfrm>
          <a:off x="1842052" y="1657679"/>
          <a:ext cx="9024731" cy="3894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D3E51A-7358-C6B8-15DC-BF28C4C201C6}"/>
              </a:ext>
            </a:extLst>
          </p:cNvPr>
          <p:cNvSpPr txBox="1"/>
          <p:nvPr/>
        </p:nvSpPr>
        <p:spPr>
          <a:xfrm rot="16200000">
            <a:off x="1031224" y="3238578"/>
            <a:ext cx="795130" cy="38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5882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38399"/>
            <a:ext cx="9520158" cy="1049235"/>
          </a:xfrm>
        </p:spPr>
        <p:txBody>
          <a:bodyPr/>
          <a:lstStyle/>
          <a:p>
            <a:r>
              <a:rPr lang="es-MX" dirty="0"/>
              <a:t>Tiempo dentro y fuera de casa de cada mascota</a:t>
            </a:r>
            <a:endParaRPr lang="es-EC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624DF-F617-0261-8B43-6EA3B02A3D06}"/>
              </a:ext>
            </a:extLst>
          </p:cNvPr>
          <p:cNvSpPr txBox="1"/>
          <p:nvPr/>
        </p:nvSpPr>
        <p:spPr>
          <a:xfrm rot="16200000">
            <a:off x="633102" y="2897687"/>
            <a:ext cx="102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HORAS</a:t>
            </a:r>
            <a:endParaRPr lang="es-EC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B0D670D-1950-4276-8D95-482E2F14FF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002358"/>
              </p:ext>
            </p:extLst>
          </p:nvPr>
        </p:nvGraphicFramePr>
        <p:xfrm>
          <a:off x="1534696" y="1387634"/>
          <a:ext cx="9520158" cy="4013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195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Total tiempo encendido/apagado de cada rastreador</a:t>
            </a:r>
            <a:endParaRPr lang="es-EC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71E42BA-0BB4-BF29-FDC7-D2ABCCA0C1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567477"/>
              </p:ext>
            </p:extLst>
          </p:nvPr>
        </p:nvGraphicFramePr>
        <p:xfrm>
          <a:off x="1534696" y="2057399"/>
          <a:ext cx="9226069" cy="3614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38C938D-B6EA-C72D-E2AC-B75DC26B8280}"/>
              </a:ext>
            </a:extLst>
          </p:cNvPr>
          <p:cNvSpPr txBox="1"/>
          <p:nvPr/>
        </p:nvSpPr>
        <p:spPr>
          <a:xfrm rot="16200000">
            <a:off x="739860" y="324433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HORAS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3580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267149"/>
            <a:ext cx="9520158" cy="1049235"/>
          </a:xfrm>
        </p:spPr>
        <p:txBody>
          <a:bodyPr/>
          <a:lstStyle/>
          <a:p>
            <a:r>
              <a:rPr lang="es-MX" dirty="0"/>
              <a:t>Horario mas frecuente de paseo por cada mascota</a:t>
            </a:r>
            <a:endParaRPr lang="es-EC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D479ED4-BAC7-60BA-E324-E3B0EB0E3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031942"/>
              </p:ext>
            </p:extLst>
          </p:nvPr>
        </p:nvGraphicFramePr>
        <p:xfrm>
          <a:off x="1534695" y="1316384"/>
          <a:ext cx="9599469" cy="4429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619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Duración en minutos promedio de paseo por mascota</a:t>
            </a:r>
            <a:endParaRPr lang="es-EC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E3475-0DB3-1B27-549C-09B2AE518503}"/>
              </a:ext>
            </a:extLst>
          </p:cNvPr>
          <p:cNvSpPr txBox="1"/>
          <p:nvPr/>
        </p:nvSpPr>
        <p:spPr>
          <a:xfrm rot="16200000">
            <a:off x="571501" y="324433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minutos</a:t>
            </a:r>
            <a:endParaRPr lang="es-EC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7242DA2-658C-CD6E-BFD2-FE563D277F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318660"/>
              </p:ext>
            </p:extLst>
          </p:nvPr>
        </p:nvGraphicFramePr>
        <p:xfrm>
          <a:off x="1739152" y="1698291"/>
          <a:ext cx="8713695" cy="3949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295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273" y="254988"/>
            <a:ext cx="9520158" cy="1049235"/>
          </a:xfrm>
        </p:spPr>
        <p:txBody>
          <a:bodyPr/>
          <a:lstStyle/>
          <a:p>
            <a:r>
              <a:rPr lang="es-MX" dirty="0"/>
              <a:t>Velocidad promedio de paseo por mascota</a:t>
            </a:r>
            <a:endParaRPr lang="es-EC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1A0EA-7C55-CFF9-8178-3280C94EFE38}"/>
              </a:ext>
            </a:extLst>
          </p:cNvPr>
          <p:cNvSpPr txBox="1"/>
          <p:nvPr/>
        </p:nvSpPr>
        <p:spPr>
          <a:xfrm rot="16200000">
            <a:off x="903269" y="311467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KM/H</a:t>
            </a:r>
            <a:endParaRPr lang="es-EC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7023BA8-575B-1FAD-50BA-CCA111A3D7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688482"/>
              </p:ext>
            </p:extLst>
          </p:nvPr>
        </p:nvGraphicFramePr>
        <p:xfrm>
          <a:off x="1642273" y="1594680"/>
          <a:ext cx="8534462" cy="4117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08636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448</TotalTime>
  <Words>91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Palatino Linotype</vt:lpstr>
      <vt:lpstr>Gallery</vt:lpstr>
      <vt:lpstr>IPA Informe de rendimiento (MVP)</vt:lpstr>
      <vt:lpstr>Total de alarmas activadas por rastreador</vt:lpstr>
      <vt:lpstr>Tipos de alarmas activadas por rastreador</vt:lpstr>
      <vt:lpstr>Promedio duración de batería por rastreador</vt:lpstr>
      <vt:lpstr>Tiempo dentro y fuera de casa de cada mascota</vt:lpstr>
      <vt:lpstr>Total tiempo encendido/apagado de cada rastreador</vt:lpstr>
      <vt:lpstr>Horario mas frecuente de paseo por cada mascota</vt:lpstr>
      <vt:lpstr>Duración en minutos promedio de paseo por mascota</vt:lpstr>
      <vt:lpstr>Velocidad promedio de paseo por mascota</vt:lpstr>
      <vt:lpstr>Total distancia recorrida por mascota</vt:lpstr>
      <vt:lpstr>Promedio distancias recorridas por mascota/día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 informe de rendimiento (MVP)</dc:title>
  <dc:creator>Nelly Herrada</dc:creator>
  <cp:lastModifiedBy>Nelly Herrada</cp:lastModifiedBy>
  <cp:revision>44</cp:revision>
  <dcterms:created xsi:type="dcterms:W3CDTF">2023-10-10T18:35:17Z</dcterms:created>
  <dcterms:modified xsi:type="dcterms:W3CDTF">2023-10-12T20:52:51Z</dcterms:modified>
</cp:coreProperties>
</file>