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por_dispositi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E50-4D24-A5B1-981918E33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50-4D24-A5B1-981918E330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50-4D24-A5B1-981918E330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50-4D24-A5B1-981918E330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50-4D24-A5B1-981918E3303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50-4D24-A5B1-981918E3303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50-4D24-A5B1-981918E3303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E50-4D24-A5B1-981918E3303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50-4D24-A5B1-981918E3303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E50-4D24-A5B1-981918E3303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E50-4D24-A5B1-981918E3303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E50-4D24-A5B1-981918E3303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E50-4D24-A5B1-981918E3303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E50-4D24-A5B1-981918E3303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E50-4D24-A5B1-981918E3303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E50-4D24-A5B1-981918E3303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E50-4D24-A5B1-981918E3303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E50-4D24-A5B1-981918E3303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50-4D24-A5B1-981918E3303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E50-4D24-A5B1-981918E3303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Lara</c:v>
                </c:pt>
                <c:pt idx="1">
                  <c:v>Sari</c:v>
                </c:pt>
                <c:pt idx="2">
                  <c:v>Sambayón</c:v>
                </c:pt>
                <c:pt idx="3">
                  <c:v>Mora</c:v>
                </c:pt>
                <c:pt idx="4">
                  <c:v>Maddy</c:v>
                </c:pt>
                <c:pt idx="5">
                  <c:v>Chimu</c:v>
                </c:pt>
                <c:pt idx="6">
                  <c:v>Amigo</c:v>
                </c:pt>
                <c:pt idx="7">
                  <c:v>René</c:v>
                </c:pt>
                <c:pt idx="8">
                  <c:v>Tiana</c:v>
                </c:pt>
                <c:pt idx="9">
                  <c:v>Neutron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0-4D24-A5B1-981918E3303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[alertsQuantityPerType.xlsx]Sheet1!PivotTable3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Alerta de apagado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Sheet1!$N$4:$N$14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6-4DA2-B136-75A237F06043}"/>
            </c:ext>
          </c:extLst>
        </c:ser>
        <c:ser>
          <c:idx val="1"/>
          <c:order val="1"/>
          <c:tx>
            <c:strRef>
              <c:f>Sheet1!$O$3</c:f>
              <c:strCache>
                <c:ptCount val="1"/>
                <c:pt idx="0">
                  <c:v>Alerta de inactividad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Sheet1!$O$4:$O$14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6-4DA2-B136-75A237F06043}"/>
            </c:ext>
          </c:extLst>
        </c:ser>
        <c:ser>
          <c:idx val="2"/>
          <c:order val="2"/>
          <c:tx>
            <c:strRef>
              <c:f>Sheet1!$P$3</c:f>
              <c:strCache>
                <c:ptCount val="1"/>
                <c:pt idx="0">
                  <c:v>Alerta de encendido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Sheet1!$P$4:$P$14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66-4DA2-B136-75A237F06043}"/>
            </c:ext>
          </c:extLst>
        </c:ser>
        <c:ser>
          <c:idx val="3"/>
          <c:order val="3"/>
          <c:tx>
            <c:strRef>
              <c:f>Sheet1!$Q$3</c:f>
              <c:strCache>
                <c:ptCount val="1"/>
                <c:pt idx="0">
                  <c:v>Alerta de exceso de velocidad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Sheet1!$Q$4:$Q$14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66-4DA2-B136-75A237F06043}"/>
            </c:ext>
          </c:extLst>
        </c:ser>
        <c:ser>
          <c:idx val="4"/>
          <c:order val="4"/>
          <c:tx>
            <c:strRef>
              <c:f>Sheet1!$R$3</c:f>
              <c:strCache>
                <c:ptCount val="1"/>
                <c:pt idx="0">
                  <c:v>Alerta de balanceo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Sheet1!$R$4:$R$14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66-4DA2-B136-75A237F06043}"/>
            </c:ext>
          </c:extLst>
        </c:ser>
        <c:ser>
          <c:idx val="5"/>
          <c:order val="5"/>
          <c:tx>
            <c:strRef>
              <c:f>Sheet1!$S$3</c:f>
              <c:strCache>
                <c:ptCount val="1"/>
                <c:pt idx="0">
                  <c:v>Alerta barteria baja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Sheet1!$S$4:$S$14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66-4DA2-B136-75A237F06043}"/>
            </c:ext>
          </c:extLst>
        </c:ser>
        <c:ser>
          <c:idx val="6"/>
          <c:order val="6"/>
          <c:tx>
            <c:strRef>
              <c:f>Sheet1!$T$3</c:f>
              <c:strCache>
                <c:ptCount val="1"/>
                <c:pt idx="0">
                  <c:v>Alerta de caida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Sheet1!$T$4:$T$14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66-4DA2-B136-75A237F06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010368"/>
        <c:axId val="31405264"/>
      </c:barChart>
      <c:catAx>
        <c:axId val="176301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1405264"/>
        <c:crosses val="autoZero"/>
        <c:auto val="1"/>
        <c:lblAlgn val="ctr"/>
        <c:lblOffset val="100"/>
        <c:noMultiLvlLbl val="0"/>
      </c:catAx>
      <c:valAx>
        <c:axId val="3140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301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73411005737916"/>
          <c:y val="7.3871625725304355E-2"/>
          <c:w val="0.186721868050305"/>
          <c:h val="0.87132518084593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[promedio_por_dispositivo.xlsx]Sheet1!PivotTable1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Sheet1!$E$3:$E$4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0-41E1-81BD-5605301A03A7}"/>
            </c:ext>
          </c:extLst>
        </c:ser>
        <c:ser>
          <c:idx val="1"/>
          <c:order val="1"/>
          <c:tx>
            <c:strRef>
              <c:f>Sheet1!$F$3:$F$4</c:f>
              <c:strCache>
                <c:ptCount val="1"/>
                <c:pt idx="0">
                  <c:v>Chimu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0-41E1-81BD-5605301A03A7}"/>
            </c:ext>
          </c:extLst>
        </c:ser>
        <c:ser>
          <c:idx val="2"/>
          <c:order val="2"/>
          <c:tx>
            <c:strRef>
              <c:f>Sheet1!$G$3:$G$4</c:f>
              <c:strCache>
                <c:ptCount val="1"/>
                <c:pt idx="0">
                  <c:v>Lara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0-41E1-81BD-5605301A03A7}"/>
            </c:ext>
          </c:extLst>
        </c:ser>
        <c:ser>
          <c:idx val="3"/>
          <c:order val="3"/>
          <c:tx>
            <c:strRef>
              <c:f>Sheet1!$H$3:$H$4</c:f>
              <c:strCache>
                <c:ptCount val="1"/>
                <c:pt idx="0">
                  <c:v>Maddy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90-41E1-81BD-5605301A03A7}"/>
            </c:ext>
          </c:extLst>
        </c:ser>
        <c:ser>
          <c:idx val="4"/>
          <c:order val="4"/>
          <c:tx>
            <c:strRef>
              <c:f>Sheet1!$I$3:$I$4</c:f>
              <c:strCache>
                <c:ptCount val="1"/>
                <c:pt idx="0">
                  <c:v>Mora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Sheet1!$I$5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90-41E1-81BD-5605301A03A7}"/>
            </c:ext>
          </c:extLst>
        </c:ser>
        <c:ser>
          <c:idx val="5"/>
          <c:order val="5"/>
          <c:tx>
            <c:strRef>
              <c:f>Sheet1!$J$3:$J$4</c:f>
              <c:strCache>
                <c:ptCount val="1"/>
                <c:pt idx="0">
                  <c:v>Neutron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Sheet1!$J$5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90-41E1-81BD-5605301A03A7}"/>
            </c:ext>
          </c:extLst>
        </c:ser>
        <c:ser>
          <c:idx val="6"/>
          <c:order val="6"/>
          <c:tx>
            <c:strRef>
              <c:f>Sheet1!$K$3:$K$4</c:f>
              <c:strCache>
                <c:ptCount val="1"/>
                <c:pt idx="0">
                  <c:v>René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Sheet1!$K$5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90-41E1-81BD-5605301A03A7}"/>
            </c:ext>
          </c:extLst>
        </c:ser>
        <c:ser>
          <c:idx val="7"/>
          <c:order val="7"/>
          <c:tx>
            <c:strRef>
              <c:f>Sheet1!$L$3:$L$4</c:f>
              <c:strCache>
                <c:ptCount val="1"/>
                <c:pt idx="0">
                  <c:v>Sambayón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Sheet1!$L$5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90-41E1-81BD-5605301A03A7}"/>
            </c:ext>
          </c:extLst>
        </c:ser>
        <c:ser>
          <c:idx val="8"/>
          <c:order val="8"/>
          <c:tx>
            <c:strRef>
              <c:f>Sheet1!$M$3:$M$4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Sheet1!$M$5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90-41E1-81BD-5605301A03A7}"/>
            </c:ext>
          </c:extLst>
        </c:ser>
        <c:ser>
          <c:idx val="9"/>
          <c:order val="9"/>
          <c:tx>
            <c:strRef>
              <c:f>Sheet1!$N$3:$N$4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Sheet1!$N$5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A90-41E1-81BD-5605301A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189679"/>
        <c:axId val="215111391"/>
      </c:barChart>
      <c:catAx>
        <c:axId val="22018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15111391"/>
        <c:crosses val="autoZero"/>
        <c:auto val="1"/>
        <c:lblAlgn val="ctr"/>
        <c:lblOffset val="100"/>
        <c:noMultiLvlLbl val="0"/>
      </c:catAx>
      <c:valAx>
        <c:axId val="21511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018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[walkAverageAll.xlsx]Sheet1!PivotTable1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Sheet1!$N$3:$N$4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Sheet1!$N$5:$N$15</c:f>
              <c:numCache>
                <c:formatCode>General</c:formatCode>
                <c:ptCount val="10"/>
                <c:pt idx="8">
                  <c:v>3.050499119201409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9-4536-8353-4C9820277F4E}"/>
            </c:ext>
          </c:extLst>
        </c:ser>
        <c:ser>
          <c:idx val="1"/>
          <c:order val="1"/>
          <c:tx>
            <c:strRef>
              <c:f>Sheet1!$O$3:$O$4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Sheet1!$O$5:$O$15</c:f>
              <c:numCache>
                <c:formatCode>General</c:formatCode>
                <c:ptCount val="10"/>
                <c:pt idx="4">
                  <c:v>5.1504065040650406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69-4536-8353-4C9820277F4E}"/>
            </c:ext>
          </c:extLst>
        </c:ser>
        <c:ser>
          <c:idx val="2"/>
          <c:order val="2"/>
          <c:tx>
            <c:strRef>
              <c:f>Sheet1!$P$3:$P$4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Sheet1!$P$5:$P$15</c:f>
              <c:numCache>
                <c:formatCode>General</c:formatCode>
                <c:ptCount val="10"/>
                <c:pt idx="5">
                  <c:v>1.939393939393939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69-4536-8353-4C9820277F4E}"/>
            </c:ext>
          </c:extLst>
        </c:ser>
        <c:ser>
          <c:idx val="3"/>
          <c:order val="3"/>
          <c:tx>
            <c:strRef>
              <c:f>Sheet1!$Q$3:$Q$4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Sheet1!$Q$5:$Q$15</c:f>
              <c:numCache>
                <c:formatCode>General</c:formatCode>
                <c:ptCount val="10"/>
                <c:pt idx="2">
                  <c:v>4.1808176100628929</c:v>
                </c:pt>
                <c:pt idx="3">
                  <c:v>1.678018575851393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69-4536-8353-4C9820277F4E}"/>
            </c:ext>
          </c:extLst>
        </c:ser>
        <c:ser>
          <c:idx val="4"/>
          <c:order val="4"/>
          <c:tx>
            <c:strRef>
              <c:f>Sheet1!$R$3:$R$4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Sheet1!$R$5:$R$15</c:f>
              <c:numCache>
                <c:formatCode>General</c:formatCode>
                <c:ptCount val="10"/>
                <c:pt idx="9">
                  <c:v>9.963035019455253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69-4536-8353-4C9820277F4E}"/>
            </c:ext>
          </c:extLst>
        </c:ser>
        <c:ser>
          <c:idx val="5"/>
          <c:order val="5"/>
          <c:tx>
            <c:strRef>
              <c:f>Sheet1!$S$3:$S$4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Sheet1!$S$5:$S$15</c:f>
              <c:numCache>
                <c:formatCode>General</c:formatCode>
                <c:ptCount val="10"/>
                <c:pt idx="7">
                  <c:v>3.109704641350211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69-4536-8353-4C9820277F4E}"/>
            </c:ext>
          </c:extLst>
        </c:ser>
        <c:ser>
          <c:idx val="6"/>
          <c:order val="6"/>
          <c:tx>
            <c:strRef>
              <c:f>Sheet1!$T$3:$T$4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Sheet1!$T$5:$T$15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9-4536-8353-4C9820277F4E}"/>
            </c:ext>
          </c:extLst>
        </c:ser>
        <c:ser>
          <c:idx val="7"/>
          <c:order val="7"/>
          <c:tx>
            <c:strRef>
              <c:f>Sheet1!$U$3:$U$4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Sheet1!$U$5:$U$15</c:f>
              <c:numCache>
                <c:formatCode>General</c:formatCode>
                <c:ptCount val="10"/>
                <c:pt idx="6">
                  <c:v>6.169354838709677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969-4536-8353-4C9820277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37599"/>
        <c:axId val="1500276527"/>
      </c:barChart>
      <c:catAx>
        <c:axId val="15042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0276527"/>
        <c:crosses val="autoZero"/>
        <c:auto val="1"/>
        <c:lblAlgn val="ctr"/>
        <c:lblOffset val="100"/>
        <c:noMultiLvlLbl val="0"/>
      </c:catAx>
      <c:valAx>
        <c:axId val="150027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423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[averageDistancesTraveled.xlsx]Sheet1!PivotTable1</c:name>
    <c:fmtId val="3"/>
  </c:pivotSource>
  <c:chart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Recorrido Total (Kilometros)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Sheet1!$K$2:$K$12</c:f>
              <c:numCache>
                <c:formatCode>General</c:formatCode>
                <c:ptCount val="10"/>
                <c:pt idx="0">
                  <c:v>25.47</c:v>
                </c:pt>
                <c:pt idx="1">
                  <c:v>20.87</c:v>
                </c:pt>
                <c:pt idx="2">
                  <c:v>22.3</c:v>
                </c:pt>
                <c:pt idx="3">
                  <c:v>59.74</c:v>
                </c:pt>
                <c:pt idx="4">
                  <c:v>14.89</c:v>
                </c:pt>
                <c:pt idx="5">
                  <c:v>11.1</c:v>
                </c:pt>
                <c:pt idx="6">
                  <c:v>14.82</c:v>
                </c:pt>
                <c:pt idx="7">
                  <c:v>21.15</c:v>
                </c:pt>
                <c:pt idx="8">
                  <c:v>31.6</c:v>
                </c:pt>
                <c:pt idx="9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6-4516-B0AF-8253526DBD45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Promedio de la mascota (Kilometros)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Sheet1!$L$2:$L$12</c:f>
              <c:numCache>
                <c:formatCode>General</c:formatCode>
                <c:ptCount val="10"/>
                <c:pt idx="0">
                  <c:v>5.0939999999999994</c:v>
                </c:pt>
                <c:pt idx="1">
                  <c:v>5.2175000000000002</c:v>
                </c:pt>
                <c:pt idx="2">
                  <c:v>2.7875000000000001</c:v>
                </c:pt>
                <c:pt idx="3">
                  <c:v>11.948</c:v>
                </c:pt>
                <c:pt idx="4">
                  <c:v>3.7225000000000001</c:v>
                </c:pt>
                <c:pt idx="5">
                  <c:v>1.5857142857142861</c:v>
                </c:pt>
                <c:pt idx="6">
                  <c:v>3.7050000000000001</c:v>
                </c:pt>
                <c:pt idx="7">
                  <c:v>2.6437499999999998</c:v>
                </c:pt>
                <c:pt idx="8">
                  <c:v>3.16</c:v>
                </c:pt>
                <c:pt idx="9">
                  <c:v>10.574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6-4516-B0AF-8253526DB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422255"/>
        <c:axId val="1953309487"/>
      </c:barChart>
      <c:catAx>
        <c:axId val="195742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3309487"/>
        <c:crosses val="autoZero"/>
        <c:auto val="1"/>
        <c:lblAlgn val="ctr"/>
        <c:lblOffset val="100"/>
        <c:noMultiLvlLbl val="0"/>
      </c:catAx>
      <c:valAx>
        <c:axId val="195330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742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Velocidad promedio paseo por mascota (KM/H)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B55732-4B30-9E2F-2B42-C0F5613D8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79875"/>
              </p:ext>
            </p:extLst>
          </p:nvPr>
        </p:nvGraphicFramePr>
        <p:xfrm>
          <a:off x="1534696" y="1713156"/>
          <a:ext cx="9520158" cy="37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Distancias recorridas por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A8E225-8BC7-5BEE-20F1-38681CE5B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499425"/>
              </p:ext>
            </p:extLst>
          </p:nvPr>
        </p:nvGraphicFramePr>
        <p:xfrm>
          <a:off x="1589554" y="1049235"/>
          <a:ext cx="9082032" cy="465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dispositivo</a:t>
            </a:r>
            <a:endParaRPr lang="es-EC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F5FEB90-BBEF-2813-43AE-7B6490E69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78097"/>
              </p:ext>
            </p:extLst>
          </p:nvPr>
        </p:nvGraphicFramePr>
        <p:xfrm>
          <a:off x="1535113" y="1722783"/>
          <a:ext cx="9520237" cy="433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alarmas activadas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D5C653-5263-8470-AD47-6860148D2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667035"/>
              </p:ext>
            </p:extLst>
          </p:nvPr>
        </p:nvGraphicFramePr>
        <p:xfrm>
          <a:off x="834879" y="2057400"/>
          <a:ext cx="10919791" cy="399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3E5EC7-FC3F-D76C-696F-1B595A697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68811"/>
              </p:ext>
            </p:extLst>
          </p:nvPr>
        </p:nvGraphicFramePr>
        <p:xfrm>
          <a:off x="1290917" y="2205317"/>
          <a:ext cx="10015369" cy="350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69B3AD3B-75B3-49F3-CF21-688B34495C09}"/>
              </a:ext>
            </a:extLst>
          </p:cNvPr>
          <p:cNvSpPr txBox="1"/>
          <p:nvPr/>
        </p:nvSpPr>
        <p:spPr>
          <a:xfrm>
            <a:off x="5671474" y="1952856"/>
            <a:ext cx="849052" cy="25246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/>
              <a:t>HORAS:</a:t>
            </a:r>
            <a:endParaRPr lang="es-EC" sz="1100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92526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tiempo encendido/apagado de todos los dispositivos</a:t>
            </a:r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3A8CA-E785-7B59-5D31-575D1837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775238"/>
            <a:ext cx="8482019" cy="3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dispositivo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12633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Horarios promedio de paseo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4743-477E-3803-7CED-22ED5907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594680"/>
            <a:ext cx="8931414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92332-5CB7-CB7F-3B32-8175F912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5" y="1594680"/>
            <a:ext cx="10037363" cy="42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183</TotalTime>
  <Words>81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IPA Informe de rendimiento (MVP)</vt:lpstr>
      <vt:lpstr>Total de alarmas activadas por dispositivo</vt:lpstr>
      <vt:lpstr>Tipos de alarmas activadas por dispositivo</vt:lpstr>
      <vt:lpstr>Promedio duración de batería por dispositivo</vt:lpstr>
      <vt:lpstr>Promedio duración de batería por dispositivo</vt:lpstr>
      <vt:lpstr>Promedio tiempo encendido/apagado de todos los dispositivos</vt:lpstr>
      <vt:lpstr>Total tiempo encendido/apagado de cada dispositivo</vt:lpstr>
      <vt:lpstr>Horarios promedio de paseo</vt:lpstr>
      <vt:lpstr>Duración en minutos promedio de paseo por mascota</vt:lpstr>
      <vt:lpstr>Velocidad promedio paseo por mascota (KM/H)</vt:lpstr>
      <vt:lpstr>Distancias recorridas por mascota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15</cp:revision>
  <dcterms:created xsi:type="dcterms:W3CDTF">2023-10-10T18:35:17Z</dcterms:created>
  <dcterms:modified xsi:type="dcterms:W3CDTF">2023-10-10T22:17:21Z</dcterms:modified>
</cp:coreProperties>
</file>