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entury Gothic Paneuropean Bold" charset="1" panose="020B0702020202020204"/>
      <p:regular r:id="rId17"/>
    </p:embeddedFont>
    <p:embeddedFont>
      <p:font typeface="Century Gothic Paneuropean" charset="1" panose="020B0502020202020204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039" y="2181838"/>
            <a:ext cx="15164904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HELICAL ANTENNA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75416" y="5019675"/>
            <a:ext cx="8522150" cy="324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</a:t>
            </a:r>
          </a:p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 Rakshana</a:t>
            </a:r>
          </a:p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Thandu Sirivalli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26346" y="4072412"/>
            <a:ext cx="12069186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Hence a Helical antenna for 3Ghz using Ansys HFSS was designed and simulated successfully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APPLICATIONS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28755" y="3797700"/>
            <a:ext cx="13233915" cy="467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2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Helical antennas are commonly used in </a:t>
            </a:r>
            <a:r>
              <a:rPr lang="en-US" sz="2966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satellite communication</a:t>
            </a:r>
            <a:r>
              <a:rPr lang="en-US" sz="2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GPS, and space missions due to their ability to provide circular polarization and high gain.  These antennas are also used in </a:t>
            </a:r>
            <a:r>
              <a:rPr lang="en-US" sz="2966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weather satellites</a:t>
            </a:r>
            <a:r>
              <a:rPr lang="en-US" sz="2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remote sensing systems like </a:t>
            </a:r>
            <a:r>
              <a:rPr lang="en-US" sz="2966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SAR</a:t>
            </a:r>
            <a:r>
              <a:rPr lang="en-US" sz="2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and CubeSats because of their compact and efficient design. Additionally, they are employed in </a:t>
            </a:r>
            <a:r>
              <a:rPr lang="en-US" sz="2966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military communication</a:t>
            </a:r>
            <a:r>
              <a:rPr lang="en-US" sz="2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2966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UAVs</a:t>
            </a:r>
            <a:r>
              <a:rPr lang="en-US" sz="2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and </a:t>
            </a:r>
            <a:r>
              <a:rPr lang="en-US" sz="2966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radio astronomy</a:t>
            </a:r>
            <a:r>
              <a:rPr lang="en-US" sz="296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where reliable, long-range, and wide-band communication is essential. Their versatility makes them valuable in various high-frequency and space-related applications.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8644" y="866466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ADVANTAGES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44879" y="2637297"/>
            <a:ext cx="6599121" cy="196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980" indent="-304490" lvl="1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Wide bandwidth (broadband)</a:t>
            </a:r>
          </a:p>
          <a:p>
            <a:pPr algn="l" marL="608980" indent="-304490" lvl="1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Simple structure</a:t>
            </a:r>
          </a:p>
          <a:p>
            <a:pPr algn="l" marL="608980" indent="-304490" lvl="1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Low cost</a:t>
            </a:r>
          </a:p>
          <a:p>
            <a:pPr algn="l" marL="608980" indent="-304490" lvl="1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High gain.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38414" y="5172262"/>
            <a:ext cx="12120886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MODES OF OPERATION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97767" y="6832520"/>
            <a:ext cx="8850801" cy="196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980" indent="-304490" lvl="1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Normal mode (broadside): Similar to radiation pattern of dipole antenna</a:t>
            </a:r>
          </a:p>
          <a:p>
            <a:pPr algn="l" marL="608980" indent="-304490" lvl="1">
              <a:lnSpc>
                <a:spcPts val="3948"/>
              </a:lnSpc>
              <a:buFont typeface="Arial"/>
              <a:buChar char="•"/>
            </a:pPr>
            <a:r>
              <a:rPr lang="en-US" sz="282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Axial mode (end-fire): Only one major lobe (maximum intensity is along the helix axis)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64295" y="3247708"/>
            <a:ext cx="16235363" cy="770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9"/>
              </a:lnSpc>
            </a:pPr>
            <a:r>
              <a:rPr lang="en-US" sz="22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of Helical Antenna (Axial Mode)</a:t>
            </a:r>
          </a:p>
          <a:p>
            <a:pPr algn="l">
              <a:lnSpc>
                <a:spcPts val="3159"/>
              </a:lnSpc>
            </a:pPr>
            <a:r>
              <a:rPr lang="en-US" sz="22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Axial Mode</a:t>
            </a:r>
          </a:p>
          <a:p>
            <a:pPr algn="l" marL="487166" indent="-243583" lvl="1">
              <a:lnSpc>
                <a:spcPts val="3159"/>
              </a:lnSpc>
              <a:buFont typeface="Arial"/>
              <a:buChar char="•"/>
            </a:pPr>
            <a:r>
              <a:rPr lang="en-US" sz="22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Pitch angle:</a:t>
            </a:r>
          </a:p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</a:t>
            </a: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α=tan^⁡−1(S/C) , 0^∘≤α≤90^∘</a:t>
            </a:r>
          </a:p>
          <a:p>
            <a:pPr algn="l" marL="497833" indent="-248916" lvl="1">
              <a:lnSpc>
                <a:spcPts val="3228"/>
              </a:lnSpc>
              <a:buFont typeface="Arial"/>
              <a:buChar char="•"/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Optimum Condition:</a:t>
            </a:r>
          </a:p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    </a:t>
            </a: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12∘  ≤ α  ≤  14∘</a:t>
            </a:r>
          </a:p>
          <a:p>
            <a:pPr algn="l" marL="497833" indent="-248916" lvl="1">
              <a:lnSpc>
                <a:spcPts val="3228"/>
              </a:lnSpc>
              <a:buFont typeface="Arial"/>
              <a:buChar char="•"/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Spacing between each turn:</a:t>
            </a:r>
          </a:p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</a:t>
            </a: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α=tan⁡−1(S/C)⇒S=Ctan⁡α</a:t>
            </a:r>
          </a:p>
          <a:p>
            <a:pPr algn="l" marL="497833" indent="-248916" lvl="1">
              <a:lnSpc>
                <a:spcPts val="3228"/>
              </a:lnSpc>
              <a:buFont typeface="Arial"/>
              <a:buChar char="•"/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Total length of antenna &amp; wire:</a:t>
            </a:r>
          </a:p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L0^2=S^2+C^2 , Lw=NLo ,  L=NS</a:t>
            </a:r>
          </a:p>
          <a:p>
            <a:pPr algn="l" marL="497833" indent="-248916" lvl="1">
              <a:lnSpc>
                <a:spcPts val="3228"/>
              </a:lnSpc>
              <a:buFont typeface="Arial"/>
              <a:buChar char="•"/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Half-power beamwidth (HPBW):</a:t>
            </a:r>
          </a:p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HPBW (degrees) = </a:t>
            </a: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(52 × λ₀³ᐟ²) / (C × √(N × S))</a:t>
            </a:r>
          </a:p>
          <a:p>
            <a:pPr algn="l">
              <a:lnSpc>
                <a:spcPts val="3228"/>
              </a:lnSpc>
            </a:pPr>
            <a:r>
              <a:rPr lang="en-US" sz="23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Source: Constantine A. Balanis, Antenna Theory: Analysis and Design, 4th Edition</a:t>
            </a: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  <a:p>
            <a:pPr algn="l">
              <a:lnSpc>
                <a:spcPts val="3228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3708161" y="3285808"/>
            <a:ext cx="2703520" cy="5407039"/>
          </a:xfrm>
          <a:custGeom>
            <a:avLst/>
            <a:gdLst/>
            <a:ahLst/>
            <a:cxnLst/>
            <a:rect r="r" b="b" t="t" l="l"/>
            <a:pathLst>
              <a:path h="5407039" w="2703520">
                <a:moveTo>
                  <a:pt x="0" y="0"/>
                </a:moveTo>
                <a:lnTo>
                  <a:pt x="2703519" y="0"/>
                </a:lnTo>
                <a:lnTo>
                  <a:pt x="2703519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977157" y="1690069"/>
            <a:ext cx="1033368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DESIGN PARAMETERS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39238" y="2962592"/>
            <a:ext cx="95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69057" y="3532402"/>
            <a:ext cx="12741785" cy="618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of Helical Antenna (Axial Mode)</a:t>
            </a: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Axial Mode</a:t>
            </a:r>
          </a:p>
          <a:p>
            <a:pPr algn="just">
              <a:lnSpc>
                <a:spcPts val="3441"/>
              </a:lnSpc>
            </a:pP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Diameter of ground plane:</a:t>
            </a: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</a:t>
            </a: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Dg ≥ (3/4)λ₀</a:t>
            </a:r>
          </a:p>
          <a:p>
            <a:pPr algn="just">
              <a:lnSpc>
                <a:spcPts val="3441"/>
              </a:lnSpc>
            </a:pP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Circumference of helix:</a:t>
            </a: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</a:t>
            </a: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(3/4) &lt; C/λ₀ &lt; (4/3) , C/λ₀ = 1 (near optimum) , D = C / π</a:t>
            </a:r>
          </a:p>
          <a:p>
            <a:pPr algn="just">
              <a:lnSpc>
                <a:spcPts val="3441"/>
              </a:lnSpc>
            </a:pP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Axial ratio (AR):</a:t>
            </a: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</a:t>
            </a: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 = (2N + 1) / 2N</a:t>
            </a: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⟹ N ≈ 1 / [2 × (AR – 1)]</a:t>
            </a:r>
          </a:p>
          <a:p>
            <a:pPr algn="just">
              <a:lnSpc>
                <a:spcPts val="3441"/>
              </a:lnSpc>
            </a:pPr>
          </a:p>
          <a:p>
            <a:pPr algn="just">
              <a:lnSpc>
                <a:spcPts val="3441"/>
              </a:lnSpc>
            </a:pPr>
            <a:r>
              <a:rPr lang="en-US" sz="2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Source: Constantine A. Balanis, Antenna Theory: Analysis and Design, 4th Edition</a:t>
            </a:r>
          </a:p>
          <a:p>
            <a:pPr algn="l">
              <a:lnSpc>
                <a:spcPts val="4538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015423" y="3285808"/>
            <a:ext cx="2703520" cy="5407039"/>
          </a:xfrm>
          <a:custGeom>
            <a:avLst/>
            <a:gdLst/>
            <a:ahLst/>
            <a:cxnLst/>
            <a:rect r="r" b="b" t="t" l="l"/>
            <a:pathLst>
              <a:path h="5407039" w="2703520">
                <a:moveTo>
                  <a:pt x="0" y="0"/>
                </a:moveTo>
                <a:lnTo>
                  <a:pt x="2703520" y="0"/>
                </a:lnTo>
                <a:lnTo>
                  <a:pt x="2703520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977157" y="1690069"/>
            <a:ext cx="1033368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DESIGN PARAMETERS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39238" y="2962592"/>
            <a:ext cx="95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80909" y="3446293"/>
            <a:ext cx="5014306" cy="4735963"/>
          </a:xfrm>
          <a:custGeom>
            <a:avLst/>
            <a:gdLst/>
            <a:ahLst/>
            <a:cxnLst/>
            <a:rect r="r" b="b" t="t" l="l"/>
            <a:pathLst>
              <a:path h="4735963" w="5014306">
                <a:moveTo>
                  <a:pt x="0" y="0"/>
                </a:moveTo>
                <a:lnTo>
                  <a:pt x="5014306" y="0"/>
                </a:lnTo>
                <a:lnTo>
                  <a:pt x="5014306" y="4735964"/>
                </a:lnTo>
                <a:lnTo>
                  <a:pt x="0" y="4735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180" t="0" r="-1595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807990" y="3586174"/>
            <a:ext cx="6911402" cy="4596082"/>
          </a:xfrm>
          <a:custGeom>
            <a:avLst/>
            <a:gdLst/>
            <a:ahLst/>
            <a:cxnLst/>
            <a:rect r="r" b="b" t="t" l="l"/>
            <a:pathLst>
              <a:path h="4596082" w="6911402">
                <a:moveTo>
                  <a:pt x="0" y="0"/>
                </a:moveTo>
                <a:lnTo>
                  <a:pt x="6911402" y="0"/>
                </a:lnTo>
                <a:lnTo>
                  <a:pt x="6911402" y="4596083"/>
                </a:lnTo>
                <a:lnTo>
                  <a:pt x="0" y="4596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65774" y="731764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DESIGN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81359" y="4234326"/>
            <a:ext cx="5277941" cy="2790711"/>
          </a:xfrm>
          <a:custGeom>
            <a:avLst/>
            <a:gdLst/>
            <a:ahLst/>
            <a:cxnLst/>
            <a:rect r="r" b="b" t="t" l="l"/>
            <a:pathLst>
              <a:path h="2790711" w="5277941">
                <a:moveTo>
                  <a:pt x="0" y="0"/>
                </a:moveTo>
                <a:lnTo>
                  <a:pt x="5277941" y="0"/>
                </a:lnTo>
                <a:lnTo>
                  <a:pt x="5277941" y="2790711"/>
                </a:lnTo>
                <a:lnTo>
                  <a:pt x="0" y="2790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9350" y="571911"/>
            <a:ext cx="12569300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IMPEDANCE MATCHING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35564" y="2674110"/>
            <a:ext cx="10342355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Tapered Impedance Matching 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helical antennas, especially in axial mode, the input impedance is typically high (around 140–200 ohms).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match this to a standard 50-ohm feed line, the initial part of the helix is gradually tapered in radius or pitch to act as a smooth transition from 50 ohms to the helix impedance.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602089" y="2247513"/>
            <a:ext cx="7962900" cy="3125438"/>
          </a:xfrm>
          <a:custGeom>
            <a:avLst/>
            <a:gdLst/>
            <a:ahLst/>
            <a:cxnLst/>
            <a:rect r="r" b="b" t="t" l="l"/>
            <a:pathLst>
              <a:path h="3125438" w="7962900">
                <a:moveTo>
                  <a:pt x="0" y="0"/>
                </a:moveTo>
                <a:lnTo>
                  <a:pt x="7962900" y="0"/>
                </a:lnTo>
                <a:lnTo>
                  <a:pt x="7962900" y="3125438"/>
                </a:lnTo>
                <a:lnTo>
                  <a:pt x="0" y="3125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36367" y="5910638"/>
            <a:ext cx="8463291" cy="3441244"/>
          </a:xfrm>
          <a:custGeom>
            <a:avLst/>
            <a:gdLst/>
            <a:ahLst/>
            <a:cxnLst/>
            <a:rect r="r" b="b" t="t" l="l"/>
            <a:pathLst>
              <a:path h="3441244" w="8463291">
                <a:moveTo>
                  <a:pt x="0" y="0"/>
                </a:moveTo>
                <a:lnTo>
                  <a:pt x="8463290" y="0"/>
                </a:lnTo>
                <a:lnTo>
                  <a:pt x="8463290" y="3441244"/>
                </a:lnTo>
                <a:lnTo>
                  <a:pt x="0" y="34412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61" r="0" b="-226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02781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ANALYSIS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88343" y="5820626"/>
            <a:ext cx="8723539" cy="3413085"/>
          </a:xfrm>
          <a:custGeom>
            <a:avLst/>
            <a:gdLst/>
            <a:ahLst/>
            <a:cxnLst/>
            <a:rect r="r" b="b" t="t" l="l"/>
            <a:pathLst>
              <a:path h="3413085" w="8723539">
                <a:moveTo>
                  <a:pt x="0" y="0"/>
                </a:moveTo>
                <a:lnTo>
                  <a:pt x="8723539" y="0"/>
                </a:lnTo>
                <a:lnTo>
                  <a:pt x="8723539" y="3413085"/>
                </a:lnTo>
                <a:lnTo>
                  <a:pt x="0" y="34130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45317" y="2212777"/>
            <a:ext cx="7857867" cy="3175241"/>
          </a:xfrm>
          <a:custGeom>
            <a:avLst/>
            <a:gdLst/>
            <a:ahLst/>
            <a:cxnLst/>
            <a:rect r="r" b="b" t="t" l="l"/>
            <a:pathLst>
              <a:path h="3175241" w="7857867">
                <a:moveTo>
                  <a:pt x="0" y="0"/>
                </a:moveTo>
                <a:lnTo>
                  <a:pt x="7857868" y="0"/>
                </a:lnTo>
                <a:lnTo>
                  <a:pt x="7857868" y="3175241"/>
                </a:lnTo>
                <a:lnTo>
                  <a:pt x="0" y="317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40" t="0" r="-164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50785" y="5949993"/>
            <a:ext cx="8268157" cy="3234917"/>
          </a:xfrm>
          <a:custGeom>
            <a:avLst/>
            <a:gdLst/>
            <a:ahLst/>
            <a:cxnLst/>
            <a:rect r="r" b="b" t="t" l="l"/>
            <a:pathLst>
              <a:path h="3234917" w="8268157">
                <a:moveTo>
                  <a:pt x="0" y="0"/>
                </a:moveTo>
                <a:lnTo>
                  <a:pt x="8268158" y="0"/>
                </a:lnTo>
                <a:lnTo>
                  <a:pt x="8268158" y="3234917"/>
                </a:lnTo>
                <a:lnTo>
                  <a:pt x="0" y="32349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DAGkO6i2yVM</dc:identifier>
  <dcterms:modified xsi:type="dcterms:W3CDTF">2011-08-01T06:04:30Z</dcterms:modified>
  <cp:revision>1</cp:revision>
  <dc:title>Helical antenna</dc:title>
</cp:coreProperties>
</file>