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2" r:id="rId9"/>
    <p:sldId id="266" r:id="rId10"/>
    <p:sldId id="264" r:id="rId11"/>
    <p:sldId id="265" r:id="rId12"/>
    <p:sldId id="269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40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3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F50A-8E9D-460E-8060-33A7201CA72D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B222D-EFEB-4C08-9F97-72FC977AC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70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F50A-8E9D-460E-8060-33A7201CA72D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B222D-EFEB-4C08-9F97-72FC977AC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35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F50A-8E9D-460E-8060-33A7201CA72D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B222D-EFEB-4C08-9F97-72FC977AC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2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F50A-8E9D-460E-8060-33A7201CA72D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B222D-EFEB-4C08-9F97-72FC977AC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18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F50A-8E9D-460E-8060-33A7201CA72D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B222D-EFEB-4C08-9F97-72FC977AC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68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F50A-8E9D-460E-8060-33A7201CA72D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B222D-EFEB-4C08-9F97-72FC977AC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30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F50A-8E9D-460E-8060-33A7201CA72D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B222D-EFEB-4C08-9F97-72FC977AC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66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F50A-8E9D-460E-8060-33A7201CA72D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B222D-EFEB-4C08-9F97-72FC977AC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6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F50A-8E9D-460E-8060-33A7201CA72D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B222D-EFEB-4C08-9F97-72FC977AC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99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F50A-8E9D-460E-8060-33A7201CA72D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B222D-EFEB-4C08-9F97-72FC977AC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69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F50A-8E9D-460E-8060-33A7201CA72D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B222D-EFEB-4C08-9F97-72FC977AC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71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AF50A-8E9D-460E-8060-33A7201CA72D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B222D-EFEB-4C08-9F97-72FC977AC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4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BrainScript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--extending the</a:t>
            </a:r>
            <a:br>
              <a:rPr lang="en-US" dirty="0" smtClean="0"/>
            </a:br>
            <a:r>
              <a:rPr lang="en-US" dirty="0" smtClean="0"/>
              <a:t>CNTK configuration language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Frank Seide, 2015/8/25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733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to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sz="2000" dirty="0">
                <a:latin typeface="Lucida Console" panose="020B0609040504020204" pitchFamily="49" charset="0"/>
              </a:rPr>
              <a:t>new</a:t>
            </a:r>
            <a:r>
              <a:rPr lang="en-US" dirty="0" smtClean="0"/>
              <a:t>” keyword to create a C++ object</a:t>
            </a:r>
          </a:p>
          <a:p>
            <a:pPr lvl="1"/>
            <a:r>
              <a:rPr lang="en-US" sz="1800" dirty="0" smtClean="0">
                <a:latin typeface="Lucida Console" panose="020B0609040504020204" pitchFamily="49" charset="0"/>
              </a:rPr>
              <a:t>Log(z) </a:t>
            </a:r>
            <a:r>
              <a:rPr lang="en-US" sz="1800" dirty="0">
                <a:latin typeface="Lucida Console" panose="020B0609040504020204" pitchFamily="49" charset="0"/>
              </a:rPr>
              <a:t>= new </a:t>
            </a:r>
            <a:r>
              <a:rPr lang="en-US" sz="1800" dirty="0" err="1" smtClean="0">
                <a:latin typeface="Lucida Console" panose="020B0609040504020204" pitchFamily="49" charset="0"/>
              </a:rPr>
              <a:t>LogNode</a:t>
            </a:r>
            <a:r>
              <a:rPr lang="en-US" sz="1800" dirty="0" smtClean="0">
                <a:latin typeface="Lucida Console" panose="020B0609040504020204" pitchFamily="49" charset="0"/>
              </a:rPr>
              <a:t> [ input </a:t>
            </a:r>
            <a:r>
              <a:rPr lang="en-US" sz="1800" dirty="0">
                <a:latin typeface="Lucida Console" panose="020B0609040504020204" pitchFamily="49" charset="0"/>
              </a:rPr>
              <a:t>= </a:t>
            </a:r>
            <a:r>
              <a:rPr lang="en-US" sz="1800" dirty="0" smtClean="0">
                <a:latin typeface="Lucida Console" panose="020B0609040504020204" pitchFamily="49" charset="0"/>
              </a:rPr>
              <a:t>z ; tag = “compute” ]</a:t>
            </a:r>
          </a:p>
          <a:p>
            <a:r>
              <a:rPr lang="en-US" dirty="0" smtClean="0"/>
              <a:t>C++ object has constructor from </a:t>
            </a:r>
            <a:r>
              <a:rPr lang="en-US" sz="1800" dirty="0" err="1" smtClean="0">
                <a:latin typeface="Lucida Console" panose="020B0609040504020204" pitchFamily="49" charset="0"/>
              </a:rPr>
              <a:t>ConfigRecord</a:t>
            </a:r>
            <a:endParaRPr lang="en-US" sz="2400" dirty="0" smtClean="0">
              <a:latin typeface="Lucida Console" panose="020B0609040504020204" pitchFamily="49" charset="0"/>
            </a:endParaRPr>
          </a:p>
          <a:p>
            <a:pPr lvl="1"/>
            <a:r>
              <a:rPr lang="en-US" sz="1800" dirty="0" err="1" smtClean="0">
                <a:latin typeface="Lucida Console" panose="020B0609040504020204" pitchFamily="49" charset="0"/>
              </a:rPr>
              <a:t>ComputationNode</a:t>
            </a:r>
            <a:r>
              <a:rPr lang="en-US" sz="1800" dirty="0" smtClean="0">
                <a:latin typeface="Lucida Console" panose="020B0609040504020204" pitchFamily="49" charset="0"/>
              </a:rPr>
              <a:t>(</a:t>
            </a:r>
            <a:r>
              <a:rPr lang="en-US" sz="1800" dirty="0" err="1" smtClean="0">
                <a:latin typeface="Lucida Console" panose="020B0609040504020204" pitchFamily="49" charset="0"/>
              </a:rPr>
              <a:t>const</a:t>
            </a:r>
            <a:r>
              <a:rPr lang="en-US" sz="1800" dirty="0" smtClean="0">
                <a:latin typeface="Lucida Console" panose="020B0609040504020204" pitchFamily="49" charset="0"/>
              </a:rPr>
              <a:t> </a:t>
            </a:r>
            <a:r>
              <a:rPr lang="en-US" sz="1800" dirty="0" err="1" smtClean="0">
                <a:latin typeface="Lucida Console" panose="020B0609040504020204" pitchFamily="49" charset="0"/>
              </a:rPr>
              <a:t>ConfigRecord</a:t>
            </a:r>
            <a:r>
              <a:rPr lang="en-US" sz="1800" dirty="0" smtClean="0">
                <a:latin typeface="Lucida Console" panose="020B0609040504020204" pitchFamily="49" charset="0"/>
              </a:rPr>
              <a:t> &amp; config)</a:t>
            </a:r>
            <a:br>
              <a:rPr lang="en-US" sz="1800" dirty="0" smtClean="0">
                <a:latin typeface="Lucida Console" panose="020B0609040504020204" pitchFamily="49" charset="0"/>
              </a:rPr>
            </a:br>
            <a:r>
              <a:rPr lang="en-US" sz="1800" dirty="0" smtClean="0">
                <a:latin typeface="Lucida Console" panose="020B0609040504020204" pitchFamily="49" charset="0"/>
              </a:rPr>
              <a:t>{</a:t>
            </a:r>
            <a:br>
              <a:rPr lang="en-US" sz="1800" dirty="0" smtClean="0">
                <a:latin typeface="Lucida Console" panose="020B0609040504020204" pitchFamily="49" charset="0"/>
              </a:rPr>
            </a:br>
            <a:r>
              <a:rPr lang="en-US" sz="1800" dirty="0" smtClean="0">
                <a:latin typeface="Lucida Console" panose="020B0609040504020204" pitchFamily="49" charset="0"/>
              </a:rPr>
              <a:t>    </a:t>
            </a:r>
            <a:r>
              <a:rPr lang="en-US" sz="1800" dirty="0" err="1" smtClean="0">
                <a:latin typeface="Lucida Console" panose="020B0609040504020204" pitchFamily="49" charset="0"/>
              </a:rPr>
              <a:t>m_tag</a:t>
            </a:r>
            <a:r>
              <a:rPr lang="en-US" sz="1800" dirty="0" smtClean="0">
                <a:latin typeface="Lucida Console" panose="020B0609040504020204" pitchFamily="49" charset="0"/>
              </a:rPr>
              <a:t> = config[</a:t>
            </a:r>
            <a:r>
              <a:rPr lang="en-US" sz="1800" dirty="0" err="1" smtClean="0">
                <a:latin typeface="Lucida Console" panose="020B0609040504020204" pitchFamily="49" charset="0"/>
              </a:rPr>
              <a:t>L”tag</a:t>
            </a:r>
            <a:r>
              <a:rPr lang="en-US" sz="1800" dirty="0" smtClean="0">
                <a:latin typeface="Lucida Console" panose="020B0609040504020204" pitchFamily="49" charset="0"/>
              </a:rPr>
              <a:t>”];</a:t>
            </a:r>
            <a:br>
              <a:rPr lang="en-US" sz="1800" dirty="0" smtClean="0">
                <a:latin typeface="Lucida Console" panose="020B0609040504020204" pitchFamily="49" charset="0"/>
              </a:rPr>
            </a:br>
            <a:r>
              <a:rPr lang="en-US" sz="1800" dirty="0" smtClean="0">
                <a:latin typeface="Lucida Console" panose="020B0609040504020204" pitchFamily="49" charset="0"/>
              </a:rPr>
              <a:t>    </a:t>
            </a:r>
            <a:r>
              <a:rPr lang="en-US" sz="1800" dirty="0" err="1" smtClean="0">
                <a:latin typeface="Lucida Console" panose="020B0609040504020204" pitchFamily="49" charset="0"/>
              </a:rPr>
              <a:t>AttachInput</a:t>
            </a:r>
            <a:r>
              <a:rPr lang="en-US" sz="1800" dirty="0" smtClean="0">
                <a:latin typeface="Lucida Console" panose="020B0609040504020204" pitchFamily="49" charset="0"/>
              </a:rPr>
              <a:t>(config[</a:t>
            </a:r>
            <a:r>
              <a:rPr lang="en-US" sz="1800" dirty="0" err="1" smtClean="0">
                <a:latin typeface="Lucida Console" panose="020B0609040504020204" pitchFamily="49" charset="0"/>
              </a:rPr>
              <a:t>L”input</a:t>
            </a:r>
            <a:r>
              <a:rPr lang="en-US" sz="1800" dirty="0" smtClean="0">
                <a:latin typeface="Lucida Console" panose="020B0609040504020204" pitchFamily="49" charset="0"/>
              </a:rPr>
              <a:t>”]);</a:t>
            </a:r>
            <a:br>
              <a:rPr lang="en-US" sz="1800" dirty="0" smtClean="0">
                <a:latin typeface="Lucida Console" panose="020B0609040504020204" pitchFamily="49" charset="0"/>
              </a:rPr>
            </a:br>
            <a:r>
              <a:rPr lang="en-US" sz="1800" dirty="0" smtClean="0">
                <a:latin typeface="Lucida Console" panose="020B0609040504020204" pitchFamily="49" charset="0"/>
              </a:rPr>
              <a:t>}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config[]</a:t>
            </a:r>
            <a:r>
              <a:rPr lang="en-US" dirty="0" smtClean="0"/>
              <a:t> automatically casts</a:t>
            </a:r>
          </a:p>
          <a:p>
            <a:pPr lvl="1"/>
            <a:r>
              <a:rPr lang="en-US" dirty="0" smtClean="0"/>
              <a:t>if type does not match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type error</a:t>
            </a:r>
          </a:p>
          <a:p>
            <a:pPr lvl="1"/>
            <a:r>
              <a:rPr lang="en-US" dirty="0" smtClean="0"/>
              <a:t>remember—unlike current CNTK, config values are fully typed</a:t>
            </a:r>
          </a:p>
          <a:p>
            <a:r>
              <a:rPr lang="en-US" dirty="0" smtClean="0"/>
              <a:t>all configurable values derive from </a:t>
            </a:r>
            <a:r>
              <a:rPr lang="en-US" sz="1800" dirty="0">
                <a:latin typeface="Lucida Console" panose="020B0609040504020204" pitchFamily="49" charset="0"/>
              </a:rPr>
              <a:t>Config::</a:t>
            </a:r>
            <a:r>
              <a:rPr lang="en-US" sz="1800" dirty="0" smtClean="0">
                <a:latin typeface="Lucida Console" panose="020B0609040504020204" pitchFamily="49" charset="0"/>
              </a:rPr>
              <a:t>Object</a:t>
            </a:r>
            <a:endParaRPr lang="en-US" dirty="0" smtClean="0"/>
          </a:p>
          <a:p>
            <a:pPr lvl="1"/>
            <a:r>
              <a:rPr lang="en-US" dirty="0" smtClean="0"/>
              <a:t>special boxing for </a:t>
            </a:r>
            <a:r>
              <a:rPr lang="en-US" sz="1800" dirty="0">
                <a:latin typeface="Lucida Console" panose="020B0609040504020204" pitchFamily="49" charset="0"/>
              </a:rPr>
              <a:t>double</a:t>
            </a:r>
            <a:r>
              <a:rPr lang="en-US" dirty="0" smtClean="0"/>
              <a:t>, </a:t>
            </a:r>
            <a:r>
              <a:rPr lang="en-US" sz="1800" dirty="0">
                <a:latin typeface="Lucida Console" panose="020B0609040504020204" pitchFamily="49" charset="0"/>
              </a:rPr>
              <a:t>bool</a:t>
            </a:r>
            <a:r>
              <a:rPr lang="en-US" dirty="0" smtClean="0"/>
              <a:t>, and existing classes like </a:t>
            </a:r>
            <a:r>
              <a:rPr lang="en-US" sz="1800" dirty="0" err="1" smtClean="0">
                <a:latin typeface="Lucida Console" panose="020B0609040504020204" pitchFamily="49" charset="0"/>
              </a:rPr>
              <a:t>wstring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464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bonus: lambda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3153"/>
            <a:ext cx="10515600" cy="4351338"/>
          </a:xfrm>
        </p:spPr>
        <p:txBody>
          <a:bodyPr/>
          <a:lstStyle/>
          <a:p>
            <a:r>
              <a:rPr lang="en-US" dirty="0" smtClean="0"/>
              <a:t>lambda support</a:t>
            </a:r>
          </a:p>
          <a:p>
            <a:pPr lvl="1"/>
            <a:r>
              <a:rPr lang="en-US" sz="1800" dirty="0" smtClean="0">
                <a:latin typeface="Lucida Console" panose="020B0609040504020204" pitchFamily="49" charset="0"/>
              </a:rPr>
              <a:t>GBFF(v, f) = [ Eh = </a:t>
            </a:r>
            <a:r>
              <a:rPr lang="en-US" sz="18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f</a:t>
            </a:r>
            <a:r>
              <a:rPr lang="en-US" sz="1800" dirty="0" smtClean="0">
                <a:latin typeface="Lucida Console" panose="020B0609040504020204" pitchFamily="49" charset="0"/>
              </a:rPr>
              <a:t>(W*</a:t>
            </a:r>
            <a:r>
              <a:rPr lang="en-US" sz="1800" dirty="0" err="1" smtClean="0">
                <a:latin typeface="Lucida Console" panose="020B0609040504020204" pitchFamily="49" charset="0"/>
              </a:rPr>
              <a:t>v+b</a:t>
            </a:r>
            <a:r>
              <a:rPr lang="en-US" sz="1800" dirty="0" smtClean="0">
                <a:latin typeface="Lucida Console" panose="020B0609040504020204" pitchFamily="49" charset="0"/>
              </a:rPr>
              <a:t>) ; W = Parameter(…) ; b = Parameter(…) ]</a:t>
            </a:r>
            <a:br>
              <a:rPr lang="en-US" sz="1800" dirty="0" smtClean="0">
                <a:latin typeface="Lucida Console" panose="020B0609040504020204" pitchFamily="49" charset="0"/>
              </a:rPr>
            </a:br>
            <a:r>
              <a:rPr lang="en-US" sz="1800" dirty="0" smtClean="0">
                <a:latin typeface="Lucida Console" panose="020B0609040504020204" pitchFamily="49" charset="0"/>
              </a:rPr>
              <a:t>SBFF(v</a:t>
            </a:r>
            <a:r>
              <a:rPr lang="en-US" sz="1800" dirty="0">
                <a:latin typeface="Lucida Console" panose="020B0609040504020204" pitchFamily="49" charset="0"/>
              </a:rPr>
              <a:t>) = </a:t>
            </a:r>
            <a:r>
              <a:rPr lang="en-US" sz="1800" dirty="0" smtClean="0">
                <a:latin typeface="Lucida Console" panose="020B0609040504020204" pitchFamily="49" charset="0"/>
              </a:rPr>
              <a:t>GBFF(v, </a:t>
            </a:r>
            <a:r>
              <a:rPr lang="en-US" sz="18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(z </a:t>
            </a:r>
            <a:r>
              <a:rPr lang="en-US" sz="1800" dirty="0">
                <a:solidFill>
                  <a:srgbClr val="7030A0"/>
                </a:solidFill>
                <a:latin typeface="Lucida Console" panose="020B0609040504020204" pitchFamily="49" charset="0"/>
              </a:rPr>
              <a:t>=&gt; Sigmoid(z</a:t>
            </a:r>
            <a:r>
              <a:rPr lang="en-US" sz="18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))</a:t>
            </a:r>
            <a:r>
              <a:rPr lang="en-US" sz="1800" dirty="0" smtClean="0">
                <a:latin typeface="Lucida Console" panose="020B0609040504020204" pitchFamily="49" charset="0"/>
              </a:rPr>
              <a:t>)</a:t>
            </a:r>
            <a:br>
              <a:rPr lang="en-US" sz="1800" dirty="0" smtClean="0">
                <a:latin typeface="Lucida Console" panose="020B0609040504020204" pitchFamily="49" charset="0"/>
              </a:rPr>
            </a:br>
            <a:r>
              <a:rPr lang="en-US" sz="1800" dirty="0" smtClean="0">
                <a:latin typeface="Lucida Console" panose="020B0609040504020204" pitchFamily="49" charset="0"/>
              </a:rPr>
              <a:t>// or just:</a:t>
            </a:r>
            <a:br>
              <a:rPr lang="en-US" sz="1800" dirty="0" smtClean="0">
                <a:latin typeface="Lucida Console" panose="020B0609040504020204" pitchFamily="49" charset="0"/>
              </a:rPr>
            </a:br>
            <a:r>
              <a:rPr lang="en-US" sz="1800" dirty="0" smtClean="0">
                <a:latin typeface="Lucida Console" panose="020B0609040504020204" pitchFamily="49" charset="0"/>
              </a:rPr>
              <a:t>SBFF(v</a:t>
            </a:r>
            <a:r>
              <a:rPr lang="en-US" sz="1800" dirty="0">
                <a:latin typeface="Lucida Console" panose="020B0609040504020204" pitchFamily="49" charset="0"/>
              </a:rPr>
              <a:t>) = </a:t>
            </a:r>
            <a:r>
              <a:rPr lang="en-US" sz="1800" dirty="0" smtClean="0">
                <a:latin typeface="Lucida Console" panose="020B0609040504020204" pitchFamily="49" charset="0"/>
              </a:rPr>
              <a:t>GBFF(v, </a:t>
            </a:r>
            <a:r>
              <a:rPr lang="en-US" sz="18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Sigmoid</a:t>
            </a:r>
            <a:r>
              <a:rPr lang="en-US" sz="1800" dirty="0" smtClean="0">
                <a:latin typeface="Lucida Console" panose="020B0609040504020204" pitchFamily="49" charset="0"/>
              </a:rPr>
              <a:t>)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dirty="0" smtClean="0"/>
              <a:t>function (macro) definitions are really a short-hand for a lambda</a:t>
            </a:r>
          </a:p>
          <a:p>
            <a:pPr lvl="1"/>
            <a:r>
              <a:rPr lang="en-US" sz="1800" dirty="0">
                <a:latin typeface="Lucida Console" panose="020B0609040504020204" pitchFamily="49" charset="0"/>
              </a:rPr>
              <a:t>f(x) = x*x</a:t>
            </a:r>
            <a:r>
              <a:rPr lang="en-US" dirty="0" smtClean="0"/>
              <a:t>      is internally converted to      </a:t>
            </a:r>
            <a:r>
              <a:rPr lang="en-US" sz="1800" dirty="0">
                <a:latin typeface="Lucida Console" panose="020B0609040504020204" pitchFamily="49" charset="0"/>
              </a:rPr>
              <a:t>f = (x =&gt; x*x)</a:t>
            </a:r>
          </a:p>
          <a:p>
            <a:r>
              <a:rPr lang="en-US" dirty="0" smtClean="0"/>
              <a:t>lambdas can be called from C++ code</a:t>
            </a:r>
          </a:p>
          <a:p>
            <a:pPr lvl="1"/>
            <a:r>
              <a:rPr lang="en-US" sz="1800" dirty="0" err="1">
                <a:latin typeface="Lucida Console" panose="020B0609040504020204" pitchFamily="49" charset="0"/>
              </a:rPr>
              <a:t>ConfigLambda</a:t>
            </a:r>
            <a:r>
              <a:rPr lang="en-US" sz="1800" dirty="0">
                <a:latin typeface="Lucida Console" panose="020B0609040504020204" pitchFamily="49" charset="0"/>
              </a:rPr>
              <a:t> f = config[L”NL</a:t>
            </a:r>
            <a:r>
              <a:rPr lang="en-US" sz="1800" dirty="0" smtClean="0">
                <a:latin typeface="Lucida Console" panose="020B0609040504020204" pitchFamily="49" charset="0"/>
              </a:rPr>
              <a:t>”];</a:t>
            </a:r>
            <a:br>
              <a:rPr lang="en-US" sz="1800" dirty="0" smtClean="0">
                <a:latin typeface="Lucida Console" panose="020B0609040504020204" pitchFamily="49" charset="0"/>
              </a:rPr>
            </a:br>
            <a:r>
              <a:rPr lang="en-US" sz="1800" dirty="0" smtClean="0">
                <a:latin typeface="Lucida Console" panose="020B0609040504020204" pitchFamily="49" charset="0"/>
              </a:rPr>
              <a:t>double x = 42.13;</a:t>
            </a:r>
            <a:br>
              <a:rPr lang="en-US" sz="1800" dirty="0" smtClean="0">
                <a:latin typeface="Lucida Console" panose="020B0609040504020204" pitchFamily="49" charset="0"/>
              </a:rPr>
            </a:br>
            <a:r>
              <a:rPr lang="en-US" sz="1800" dirty="0" err="1" smtClean="0">
                <a:latin typeface="Lucida Console" panose="020B0609040504020204" pitchFamily="49" charset="0"/>
              </a:rPr>
              <a:t>ConfigValuePtr</a:t>
            </a:r>
            <a:r>
              <a:rPr lang="en-US" sz="1800" dirty="0" smtClean="0">
                <a:latin typeface="Lucida Console" panose="020B0609040504020204" pitchFamily="49" charset="0"/>
              </a:rPr>
              <a:t> </a:t>
            </a:r>
            <a:r>
              <a:rPr lang="en-US" sz="1800" dirty="0" err="1" smtClean="0">
                <a:latin typeface="Lucida Console" panose="020B0609040504020204" pitchFamily="49" charset="0"/>
              </a:rPr>
              <a:t>xAsVal</a:t>
            </a:r>
            <a:r>
              <a:rPr lang="en-US" sz="1800" dirty="0" smtClean="0">
                <a:latin typeface="Lucida Console" panose="020B0609040504020204" pitchFamily="49" charset="0"/>
              </a:rPr>
              <a:t> = </a:t>
            </a:r>
            <a:r>
              <a:rPr lang="en-US" sz="1800" dirty="0" err="1">
                <a:latin typeface="Lucida Console" panose="020B0609040504020204" pitchFamily="49" charset="0"/>
              </a:rPr>
              <a:t>make_shared</a:t>
            </a:r>
            <a:r>
              <a:rPr lang="en-US" sz="1800" dirty="0">
                <a:latin typeface="Lucida Console" panose="020B0609040504020204" pitchFamily="49" charset="0"/>
              </a:rPr>
              <a:t>&lt;</a:t>
            </a:r>
            <a:r>
              <a:rPr lang="en-US" sz="1800" dirty="0" err="1">
                <a:latin typeface="Lucida Console" panose="020B0609040504020204" pitchFamily="49" charset="0"/>
              </a:rPr>
              <a:t>BoxOf</a:t>
            </a:r>
            <a:r>
              <a:rPr lang="en-US" sz="1800" dirty="0">
                <a:latin typeface="Lucida Console" panose="020B0609040504020204" pitchFamily="49" charset="0"/>
              </a:rPr>
              <a:t>&lt;Wrapped&lt;double&gt;&gt;&gt;(x</a:t>
            </a:r>
            <a:r>
              <a:rPr lang="en-US" sz="1800" dirty="0" smtClean="0">
                <a:latin typeface="Lucida Console" panose="020B0609040504020204" pitchFamily="49" charset="0"/>
              </a:rPr>
              <a:t>);</a:t>
            </a:r>
            <a:br>
              <a:rPr lang="en-US" sz="1800" dirty="0" smtClean="0">
                <a:latin typeface="Lucida Console" panose="020B0609040504020204" pitchFamily="49" charset="0"/>
              </a:rPr>
            </a:br>
            <a:r>
              <a:rPr lang="en-US" sz="1800" dirty="0" err="1" smtClean="0">
                <a:latin typeface="Lucida Console" panose="020B0609040504020204" pitchFamily="49" charset="0"/>
              </a:rPr>
              <a:t>ConfigValuePtr</a:t>
            </a:r>
            <a:r>
              <a:rPr lang="en-US" sz="1800" dirty="0" smtClean="0">
                <a:latin typeface="Lucida Console" panose="020B0609040504020204" pitchFamily="49" charset="0"/>
              </a:rPr>
              <a:t> </a:t>
            </a:r>
            <a:r>
              <a:rPr lang="en-US" sz="1800" dirty="0" err="1" smtClean="0">
                <a:latin typeface="Lucida Console" panose="020B0609040504020204" pitchFamily="49" charset="0"/>
              </a:rPr>
              <a:t>resVal</a:t>
            </a:r>
            <a:r>
              <a:rPr lang="en-US" sz="1800" dirty="0" smtClean="0">
                <a:latin typeface="Lucida Console" panose="020B0609040504020204" pitchFamily="49" charset="0"/>
              </a:rPr>
              <a:t> = </a:t>
            </a:r>
            <a:r>
              <a:rPr lang="en-US" sz="1800" dirty="0">
                <a:latin typeface="Lucida Console" panose="020B0609040504020204" pitchFamily="49" charset="0"/>
              </a:rPr>
              <a:t>f-&gt;</a:t>
            </a:r>
            <a:r>
              <a:rPr lang="en-US" sz="1800" dirty="0" smtClean="0">
                <a:latin typeface="Lucida Console" panose="020B0609040504020204" pitchFamily="49" charset="0"/>
              </a:rPr>
              <a:t>Apply(</a:t>
            </a:r>
            <a:r>
              <a:rPr lang="en-US" sz="1800" dirty="0">
                <a:latin typeface="Lucida Console" panose="020B0609040504020204" pitchFamily="49" charset="0"/>
              </a:rPr>
              <a:t>vector&lt;</a:t>
            </a:r>
            <a:r>
              <a:rPr lang="en-US" sz="1800" dirty="0" err="1">
                <a:latin typeface="Lucida Console" panose="020B0609040504020204" pitchFamily="49" charset="0"/>
              </a:rPr>
              <a:t>ConfigValuePtr</a:t>
            </a:r>
            <a:r>
              <a:rPr lang="en-US" sz="1800" dirty="0">
                <a:latin typeface="Lucida Console" panose="020B0609040504020204" pitchFamily="49" charset="0"/>
              </a:rPr>
              <a:t>&gt; { </a:t>
            </a:r>
            <a:r>
              <a:rPr lang="en-US" sz="1800" dirty="0" err="1" smtClean="0">
                <a:latin typeface="Lucida Console" panose="020B0609040504020204" pitchFamily="49" charset="0"/>
              </a:rPr>
              <a:t>xAsVal</a:t>
            </a:r>
            <a:r>
              <a:rPr lang="en-US" sz="1800" dirty="0" smtClean="0">
                <a:latin typeface="Lucida Console" panose="020B0609040504020204" pitchFamily="49" charset="0"/>
              </a:rPr>
              <a:t> </a:t>
            </a:r>
            <a:r>
              <a:rPr lang="en-US" sz="1800" dirty="0">
                <a:latin typeface="Lucida Console" panose="020B0609040504020204" pitchFamily="49" charset="0"/>
              </a:rPr>
              <a:t>}</a:t>
            </a:r>
            <a:r>
              <a:rPr lang="en-US" sz="1800" dirty="0" smtClean="0">
                <a:latin typeface="Lucida Console" panose="020B0609040504020204" pitchFamily="49" charset="0"/>
              </a:rPr>
              <a:t>);</a:t>
            </a:r>
            <a:r>
              <a:rPr lang="en-US" sz="1800" dirty="0">
                <a:latin typeface="Lucida Console" panose="020B0609040504020204" pitchFamily="49" charset="0"/>
              </a:rPr>
              <a:t/>
            </a:r>
            <a:br>
              <a:rPr lang="en-US" sz="1800" dirty="0">
                <a:latin typeface="Lucida Console" panose="020B0609040504020204" pitchFamily="49" charset="0"/>
              </a:rPr>
            </a:br>
            <a:r>
              <a:rPr lang="en-US" sz="1800" dirty="0">
                <a:latin typeface="Lucida Console" panose="020B0609040504020204" pitchFamily="49" charset="0"/>
              </a:rPr>
              <a:t>double result </a:t>
            </a:r>
            <a:r>
              <a:rPr lang="en-US" sz="1800" dirty="0" smtClean="0">
                <a:latin typeface="Lucida Console" panose="020B0609040504020204" pitchFamily="49" charset="0"/>
              </a:rPr>
              <a:t>= </a:t>
            </a:r>
            <a:r>
              <a:rPr lang="en-US" sz="1800" dirty="0" err="1" smtClean="0">
                <a:latin typeface="Lucida Console" panose="020B0609040504020204" pitchFamily="49" charset="0"/>
              </a:rPr>
              <a:t>resVal</a:t>
            </a:r>
            <a:r>
              <a:rPr lang="en-US" sz="1800" dirty="0" smtClean="0">
                <a:latin typeface="Lucida Console" panose="020B0609040504020204" pitchFamily="49" charset="0"/>
              </a:rPr>
              <a:t>;		// auto-cast to double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dirty="0" smtClean="0"/>
              <a:t>potential use for MEL, SGD momentum, and user-defined Scan()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545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sample to show </a:t>
            </a:r>
            <a:r>
              <a:rPr lang="en-US" dirty="0" smtClean="0">
                <a:solidFill>
                  <a:srgbClr val="C00000"/>
                </a:solidFill>
              </a:rPr>
              <a:t>what changes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69" y="1553669"/>
            <a:ext cx="4939862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Lucida Console" panose="020B0609040504020204" pitchFamily="49" charset="0"/>
              </a:rPr>
              <a:t>WorkDir</a:t>
            </a:r>
            <a:r>
              <a:rPr lang="en-US" sz="1100" dirty="0" smtClean="0">
                <a:latin typeface="Lucida Console" panose="020B0609040504020204" pitchFamily="49" charset="0"/>
              </a:rPr>
              <a:t>=</a:t>
            </a:r>
            <a:r>
              <a:rPr lang="en-US" sz="11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“</a:t>
            </a:r>
            <a:r>
              <a:rPr lang="en-US" sz="1100" dirty="0" smtClean="0">
                <a:latin typeface="Lucida Console" panose="020B0609040504020204" pitchFamily="49" charset="0"/>
              </a:rPr>
              <a:t>.</a:t>
            </a:r>
            <a:r>
              <a:rPr lang="en-US" sz="11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”	// strings must be quoted</a:t>
            </a:r>
            <a:endParaRPr lang="en-US" sz="1100" dirty="0">
              <a:solidFill>
                <a:srgbClr val="C0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Lucida Console" panose="020B0609040504020204" pitchFamily="49" charset="0"/>
              </a:rPr>
              <a:t>ModelDir</a:t>
            </a:r>
            <a:r>
              <a:rPr lang="en-US" sz="1100" dirty="0">
                <a:latin typeface="Lucida Console" panose="020B0609040504020204" pitchFamily="49" charset="0"/>
              </a:rPr>
              <a:t>=</a:t>
            </a:r>
            <a:r>
              <a:rPr lang="en-US" sz="1100" strike="sngStrike" dirty="0">
                <a:solidFill>
                  <a:srgbClr val="C00000"/>
                </a:solidFill>
                <a:latin typeface="Lucida Console" panose="020B0609040504020204" pitchFamily="49" charset="0"/>
              </a:rPr>
              <a:t>$</a:t>
            </a:r>
            <a:r>
              <a:rPr lang="en-US" sz="1100" dirty="0" err="1">
                <a:latin typeface="Lucida Console" panose="020B0609040504020204" pitchFamily="49" charset="0"/>
              </a:rPr>
              <a:t>WorkDir</a:t>
            </a:r>
            <a:r>
              <a:rPr lang="en-US" sz="1100" strike="sngStrike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$</a:t>
            </a:r>
            <a:r>
              <a:rPr lang="en-US" sz="11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 + “</a:t>
            </a:r>
            <a:r>
              <a:rPr lang="en-US" sz="1100" dirty="0" smtClean="0">
                <a:latin typeface="Lucida Console" panose="020B0609040504020204" pitchFamily="49" charset="0"/>
              </a:rPr>
              <a:t>\_</a:t>
            </a:r>
            <a:r>
              <a:rPr lang="en-US" sz="1100" dirty="0">
                <a:latin typeface="Lucida Console" panose="020B0609040504020204" pitchFamily="49" charset="0"/>
              </a:rPr>
              <a:t>out</a:t>
            </a:r>
            <a:r>
              <a:rPr lang="en-US" sz="1100" dirty="0" smtClean="0">
                <a:latin typeface="Lucida Console" panose="020B0609040504020204" pitchFamily="49" charset="0"/>
              </a:rPr>
              <a:t>\</a:t>
            </a:r>
            <a:r>
              <a:rPr lang="en-US" sz="11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” + </a:t>
            </a:r>
            <a:r>
              <a:rPr lang="en-US" sz="1100" strike="sngStrike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$</a:t>
            </a:r>
            <a:r>
              <a:rPr lang="en-US" sz="1100" dirty="0" err="1">
                <a:latin typeface="Lucida Console" panose="020B0609040504020204" pitchFamily="49" charset="0"/>
              </a:rPr>
              <a:t>ConfigName</a:t>
            </a:r>
            <a:r>
              <a:rPr lang="en-US" sz="1100" strike="sngStrike" dirty="0">
                <a:solidFill>
                  <a:srgbClr val="C00000"/>
                </a:solidFill>
                <a:latin typeface="Lucida Console" panose="020B0609040504020204" pitchFamily="49" charset="0"/>
              </a:rPr>
              <a:t>$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include </a:t>
            </a:r>
            <a:r>
              <a:rPr lang="en-US" sz="1100" strike="sngStrike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ndlMacros</a:t>
            </a:r>
            <a:r>
              <a:rPr lang="en-US" sz="1100" strike="sngStrike" dirty="0">
                <a:solidFill>
                  <a:srgbClr val="C00000"/>
                </a:solidFill>
                <a:latin typeface="Lucida Console" panose="020B0609040504020204" pitchFamily="49" charset="0"/>
              </a:rPr>
              <a:t>=$</a:t>
            </a:r>
            <a:r>
              <a:rPr lang="en-US" sz="1100" strike="sngStrike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WorkDir</a:t>
            </a:r>
            <a:r>
              <a:rPr lang="en-US" sz="1100" strike="sngStrike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$\</a:t>
            </a:r>
            <a:r>
              <a:rPr lang="en-US" sz="11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 “</a:t>
            </a:r>
            <a:r>
              <a:rPr lang="en-US" sz="1100" dirty="0" err="1" smtClean="0">
                <a:latin typeface="Lucida Console" panose="020B0609040504020204" pitchFamily="49" charset="0"/>
              </a:rPr>
              <a:t>Macros.ndl</a:t>
            </a:r>
            <a:r>
              <a:rPr lang="en-US" sz="11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”</a:t>
            </a:r>
            <a:endParaRPr lang="en-US" sz="1100" dirty="0">
              <a:solidFill>
                <a:srgbClr val="C0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 smtClean="0">
                <a:latin typeface="Lucida Console" panose="020B0609040504020204" pitchFamily="49" charset="0"/>
              </a:rPr>
              <a:t>precision=</a:t>
            </a:r>
            <a:r>
              <a:rPr lang="en-US" sz="11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‘</a:t>
            </a:r>
            <a:r>
              <a:rPr lang="en-US" sz="1100" dirty="0" smtClean="0">
                <a:latin typeface="Lucida Console" panose="020B0609040504020204" pitchFamily="49" charset="0"/>
              </a:rPr>
              <a:t>float</a:t>
            </a:r>
            <a:r>
              <a:rPr lang="en-US" sz="11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’</a:t>
            </a:r>
            <a:r>
              <a:rPr lang="en-US" sz="1100" dirty="0" smtClean="0">
                <a:latin typeface="Lucida Console" panose="020B0609040504020204" pitchFamily="49" charset="0"/>
              </a:rPr>
              <a:t> ; </a:t>
            </a:r>
            <a:r>
              <a:rPr lang="en-US" sz="1100" dirty="0" err="1" smtClean="0">
                <a:latin typeface="Lucida Console" panose="020B0609040504020204" pitchFamily="49" charset="0"/>
              </a:rPr>
              <a:t>deviceId</a:t>
            </a:r>
            <a:r>
              <a:rPr lang="en-US" sz="1100" dirty="0" smtClean="0">
                <a:latin typeface="Lucida Console" panose="020B0609040504020204" pitchFamily="49" charset="0"/>
              </a:rPr>
              <a:t>=Auto</a:t>
            </a:r>
            <a:endParaRPr lang="en-US" sz="11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Lucida Console" panose="020B0609040504020204" pitchFamily="49" charset="0"/>
              </a:rPr>
              <a:t>command=</a:t>
            </a:r>
            <a:r>
              <a:rPr lang="en-US" sz="1100" dirty="0" err="1">
                <a:latin typeface="Lucida Console" panose="020B0609040504020204" pitchFamily="49" charset="0"/>
              </a:rPr>
              <a:t>Train:Test</a:t>
            </a:r>
            <a:endParaRPr lang="en-US" sz="11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 smtClean="0">
                <a:latin typeface="Lucida Console" panose="020B0609040504020204" pitchFamily="49" charset="0"/>
              </a:rPr>
              <a:t>Train=</a:t>
            </a:r>
            <a:r>
              <a:rPr lang="en-US" sz="11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new </a:t>
            </a:r>
            <a:r>
              <a:rPr lang="en-US" sz="1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TrainAction</a:t>
            </a:r>
            <a:r>
              <a:rPr lang="en-US" sz="1100" dirty="0" smtClean="0">
                <a:latin typeface="Lucida Console" panose="020B0609040504020204" pitchFamily="49" charset="0"/>
              </a:rPr>
              <a:t>[</a:t>
            </a:r>
            <a:r>
              <a:rPr lang="en-US" sz="11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	// now a typed object</a:t>
            </a:r>
            <a:endParaRPr lang="en-US" sz="1100" dirty="0">
              <a:solidFill>
                <a:srgbClr val="C0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strike="sngStrike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//action=train</a:t>
            </a:r>
            <a:r>
              <a:rPr lang="en-US" sz="11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		// subsumed by C++ type</a:t>
            </a:r>
            <a:endParaRPr lang="en-US" sz="1100" dirty="0">
              <a:solidFill>
                <a:srgbClr val="C0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modelPath</a:t>
            </a:r>
            <a:r>
              <a:rPr lang="en-US" sz="1100" dirty="0" smtClean="0">
                <a:latin typeface="Lucida Console" panose="020B0609040504020204" pitchFamily="49" charset="0"/>
              </a:rPr>
              <a:t>=</a:t>
            </a:r>
            <a:r>
              <a:rPr lang="en-US" sz="1100" strike="sngStrike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$</a:t>
            </a:r>
            <a:r>
              <a:rPr lang="en-US" sz="1100" dirty="0" err="1" smtClean="0">
                <a:latin typeface="Lucida Console" panose="020B0609040504020204" pitchFamily="49" charset="0"/>
              </a:rPr>
              <a:t>ModelDir</a:t>
            </a:r>
            <a:r>
              <a:rPr lang="en-US" sz="1100" strike="sngStrike" dirty="0">
                <a:solidFill>
                  <a:srgbClr val="C00000"/>
                </a:solidFill>
                <a:latin typeface="Lucida Console" panose="020B0609040504020204" pitchFamily="49" charset="0"/>
              </a:rPr>
              <a:t>$</a:t>
            </a:r>
            <a:r>
              <a:rPr lang="en-US" sz="1100" dirty="0">
                <a:solidFill>
                  <a:srgbClr val="C00000"/>
                </a:solidFill>
                <a:latin typeface="Lucida Console" panose="020B0609040504020204" pitchFamily="49" charset="0"/>
              </a:rPr>
              <a:t> + “</a:t>
            </a:r>
            <a:r>
              <a:rPr lang="en-US" sz="1100" dirty="0" smtClean="0">
                <a:latin typeface="Lucida Console" panose="020B0609040504020204" pitchFamily="49" charset="0"/>
              </a:rPr>
              <a:t>\01_OneHidden</a:t>
            </a:r>
            <a:r>
              <a:rPr lang="en-US" sz="1100" dirty="0">
                <a:solidFill>
                  <a:srgbClr val="C00000"/>
                </a:solidFill>
                <a:latin typeface="Lucida Console" panose="020B0609040504020204" pitchFamily="49" charset="0"/>
              </a:rPr>
              <a:t>”</a:t>
            </a:r>
            <a:endParaRPr lang="en-US" sz="11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 smtClean="0">
                <a:latin typeface="Lucida Console" panose="020B0609040504020204" pitchFamily="49" charset="0"/>
              </a:rPr>
              <a:t>    </a:t>
            </a:r>
            <a:r>
              <a:rPr lang="en-US" sz="11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network=new</a:t>
            </a:r>
            <a:r>
              <a:rPr lang="en-US" sz="1100" dirty="0" smtClean="0">
                <a:latin typeface="Lucida Console" panose="020B0609040504020204" pitchFamily="49" charset="0"/>
              </a:rPr>
              <a:t> </a:t>
            </a:r>
            <a:r>
              <a:rPr lang="en-US" sz="1100" dirty="0" err="1" smtClean="0">
                <a:latin typeface="Lucida Console" panose="020B0609040504020204" pitchFamily="49" charset="0"/>
              </a:rPr>
              <a:t>NDLNetworkBuilder</a:t>
            </a:r>
            <a:r>
              <a:rPr lang="en-US" sz="1100" dirty="0" smtClean="0">
                <a:latin typeface="Lucida Console" panose="020B0609040504020204" pitchFamily="49" charset="0"/>
              </a:rPr>
              <a:t> </a:t>
            </a:r>
            <a:r>
              <a:rPr lang="en-US" sz="1100" strike="sngStrike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[</a:t>
            </a:r>
            <a:r>
              <a:rPr lang="en-US" sz="1100" dirty="0" smtClean="0">
                <a:latin typeface="Lucida Console" panose="020B0609040504020204" pitchFamily="49" charset="0"/>
              </a:rPr>
              <a:t>	</a:t>
            </a:r>
            <a:r>
              <a:rPr lang="en-US" sz="11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// typed obj.</a:t>
            </a:r>
            <a:endParaRPr lang="en-US" sz="1100" dirty="0">
              <a:solidFill>
                <a:srgbClr val="C0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Lucida Console" panose="020B0609040504020204" pitchFamily="49" charset="0"/>
              </a:rPr>
              <a:t>        </a:t>
            </a:r>
            <a:r>
              <a:rPr lang="en-US" sz="1100" strike="sngStrike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//</a:t>
            </a:r>
            <a:r>
              <a:rPr lang="en-US" sz="1100" strike="sngStrike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networkDescription</a:t>
            </a:r>
            <a:r>
              <a:rPr lang="en-US" sz="1100" strike="sngStrike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=</a:t>
            </a:r>
            <a:r>
              <a:rPr lang="en-US" sz="1100" strike="sngStrike" dirty="0">
                <a:solidFill>
                  <a:srgbClr val="C00000"/>
                </a:solidFill>
                <a:latin typeface="Lucida Console" panose="020B0609040504020204" pitchFamily="49" charset="0"/>
              </a:rPr>
              <a:t>$</a:t>
            </a:r>
            <a:r>
              <a:rPr lang="en-US" sz="1100" strike="sngStrike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WorkDir</a:t>
            </a:r>
            <a:r>
              <a:rPr lang="en-US" sz="1100" strike="sngStrike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$\01_OneHidden.ndl</a:t>
            </a:r>
            <a:endParaRPr lang="en-US" sz="1100" strike="sngStrike" dirty="0">
              <a:solidFill>
                <a:srgbClr val="C0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 smtClean="0">
                <a:latin typeface="Lucida Console" panose="020B0609040504020204" pitchFamily="49" charset="0"/>
              </a:rPr>
              <a:t>        </a:t>
            </a:r>
            <a:r>
              <a:rPr lang="en-US" sz="11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include “</a:t>
            </a:r>
            <a:r>
              <a:rPr lang="en-US" sz="1100" dirty="0" smtClean="0">
                <a:latin typeface="Lucida Console" panose="020B0609040504020204" pitchFamily="49" charset="0"/>
              </a:rPr>
              <a:t>01_OneHidden.ndl</a:t>
            </a:r>
            <a:r>
              <a:rPr lang="en-US" sz="11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”	// or inline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 smtClean="0">
                <a:latin typeface="Lucida Console" panose="020B0609040504020204" pitchFamily="49" charset="0"/>
              </a:rPr>
              <a:t>    </a:t>
            </a:r>
            <a:r>
              <a:rPr lang="en-US" sz="1100" strike="sngStrike" dirty="0">
                <a:solidFill>
                  <a:srgbClr val="C00000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Lucida Console" panose="020B0609040504020204" pitchFamily="49" charset="0"/>
              </a:rPr>
              <a:t>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optimizer=new</a:t>
            </a:r>
            <a:r>
              <a:rPr lang="en-US" sz="1100" dirty="0" smtClean="0">
                <a:latin typeface="Lucida Console" panose="020B0609040504020204" pitchFamily="49" charset="0"/>
              </a:rPr>
              <a:t> SGD [	</a:t>
            </a:r>
            <a:r>
              <a:rPr lang="en-US" sz="11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// typed object</a:t>
            </a:r>
            <a:endParaRPr lang="en-US" sz="1100" dirty="0">
              <a:solidFill>
                <a:srgbClr val="C0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Lucida Console" panose="020B0609040504020204" pitchFamily="49" charset="0"/>
              </a:rPr>
              <a:t>        </a:t>
            </a:r>
            <a:r>
              <a:rPr lang="en-US" sz="1100" dirty="0" err="1">
                <a:latin typeface="Lucida Console" panose="020B0609040504020204" pitchFamily="49" charset="0"/>
              </a:rPr>
              <a:t>epochSize</a:t>
            </a:r>
            <a:r>
              <a:rPr lang="en-US" sz="1100" dirty="0">
                <a:latin typeface="Lucida Console" panose="020B0609040504020204" pitchFamily="49" charset="0"/>
              </a:rPr>
              <a:t>=60000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Lucida Console" panose="020B0609040504020204" pitchFamily="49" charset="0"/>
              </a:rPr>
              <a:t>        </a:t>
            </a:r>
            <a:r>
              <a:rPr lang="en-US" sz="1100" dirty="0" err="1">
                <a:latin typeface="Lucida Console" panose="020B0609040504020204" pitchFamily="49" charset="0"/>
              </a:rPr>
              <a:t>minibatchSize</a:t>
            </a:r>
            <a:r>
              <a:rPr lang="en-US" sz="1100" dirty="0">
                <a:latin typeface="Lucida Console" panose="020B0609040504020204" pitchFamily="49" charset="0"/>
              </a:rPr>
              <a:t>=32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Lucida Console" panose="020B0609040504020204" pitchFamily="49" charset="0"/>
              </a:rPr>
              <a:t>        </a:t>
            </a:r>
            <a:r>
              <a:rPr lang="en-US" sz="1100" dirty="0" err="1">
                <a:latin typeface="Lucida Console" panose="020B0609040504020204" pitchFamily="49" charset="0"/>
              </a:rPr>
              <a:t>learningRatesPerMB</a:t>
            </a:r>
            <a:r>
              <a:rPr lang="en-US" sz="1100" dirty="0">
                <a:latin typeface="Lucida Console" panose="020B0609040504020204" pitchFamily="49" charset="0"/>
              </a:rPr>
              <a:t>=0.1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Lucida Console" panose="020B0609040504020204" pitchFamily="49" charset="0"/>
              </a:rPr>
              <a:t>        </a:t>
            </a:r>
            <a:r>
              <a:rPr lang="en-US" sz="1100" dirty="0" err="1">
                <a:latin typeface="Lucida Console" panose="020B0609040504020204" pitchFamily="49" charset="0"/>
              </a:rPr>
              <a:t>momentumPerMB</a:t>
            </a:r>
            <a:r>
              <a:rPr lang="en-US" sz="1100" dirty="0">
                <a:latin typeface="Lucida Console" panose="020B0609040504020204" pitchFamily="49" charset="0"/>
              </a:rPr>
              <a:t>=0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Lucida Console" panose="020B0609040504020204" pitchFamily="49" charset="0"/>
              </a:rPr>
              <a:t>        </a:t>
            </a:r>
            <a:r>
              <a:rPr lang="en-US" sz="1100" dirty="0" err="1">
                <a:latin typeface="Lucida Console" panose="020B0609040504020204" pitchFamily="49" charset="0"/>
              </a:rPr>
              <a:t>maxEpochs</a:t>
            </a:r>
            <a:r>
              <a:rPr lang="en-US" sz="1100" dirty="0">
                <a:latin typeface="Lucida Console" panose="020B0609040504020204" pitchFamily="49" charset="0"/>
              </a:rPr>
              <a:t>=30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Lucida Console" panose="020B0609040504020204" pitchFamily="49" charset="0"/>
              </a:rPr>
              <a:t>   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dirty="0" err="1" smtClean="0">
              <a:latin typeface="Lucida Console" panose="020B060904050402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78364" y="1553668"/>
            <a:ext cx="6415253" cy="504025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 smtClean="0">
                <a:latin typeface="Lucida Console" panose="020B0609040504020204" pitchFamily="49" charset="0"/>
              </a:rPr>
              <a:t>// 01_OneHidden.ndl:</a:t>
            </a:r>
            <a:endParaRPr lang="en-US" sz="1100" dirty="0" smtClean="0">
              <a:solidFill>
                <a:srgbClr val="C0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//load=</a:t>
            </a:r>
            <a:r>
              <a:rPr lang="en-US" sz="1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ndlMnistMacros</a:t>
            </a:r>
            <a:r>
              <a:rPr lang="en-US" sz="11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 ; run=DNN</a:t>
            </a:r>
            <a:endParaRPr lang="en-US" sz="1100" dirty="0">
              <a:solidFill>
                <a:srgbClr val="C0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C00000"/>
                </a:solidFill>
                <a:latin typeface="Lucida Console" panose="020B0609040504020204" pitchFamily="49" charset="0"/>
              </a:rPr>
              <a:t>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 smtClean="0">
                <a:latin typeface="Lucida Console" panose="020B0609040504020204" pitchFamily="49" charset="0"/>
              </a:rPr>
              <a:t>  </a:t>
            </a:r>
            <a:r>
              <a:rPr lang="en-US" sz="1100" dirty="0" err="1" smtClean="0">
                <a:latin typeface="Lucida Console" panose="020B0609040504020204" pitchFamily="49" charset="0"/>
              </a:rPr>
              <a:t>ndlMnistMacros</a:t>
            </a:r>
            <a:r>
              <a:rPr lang="en-US" sz="1100" dirty="0" smtClean="0">
                <a:latin typeface="Lucida Console" panose="020B0609040504020204" pitchFamily="49" charset="0"/>
              </a:rPr>
              <a:t> </a:t>
            </a:r>
            <a:r>
              <a:rPr lang="en-US" sz="1100" dirty="0">
                <a:latin typeface="Lucida Console" panose="020B0609040504020204" pitchFamily="49" charset="0"/>
              </a:rPr>
              <a:t>= </a:t>
            </a:r>
            <a:r>
              <a:rPr lang="en-US" sz="1100" dirty="0" smtClean="0">
                <a:latin typeface="Lucida Console" panose="020B0609040504020204" pitchFamily="49" charset="0"/>
              </a:rPr>
              <a:t>[		</a:t>
            </a:r>
            <a:r>
              <a:rPr lang="en-US" sz="11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// shared module</a:t>
            </a:r>
            <a:endParaRPr lang="en-US" sz="1100" dirty="0">
              <a:solidFill>
                <a:srgbClr val="C0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 smtClean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FeatDim</a:t>
            </a:r>
            <a:r>
              <a:rPr lang="en-US" sz="1100" dirty="0">
                <a:latin typeface="Lucida Console" panose="020B0609040504020204" pitchFamily="49" charset="0"/>
              </a:rPr>
              <a:t> = 784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 smtClean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LabelDim</a:t>
            </a:r>
            <a:r>
              <a:rPr lang="en-US" sz="1100" dirty="0">
                <a:latin typeface="Lucida Console" panose="020B0609040504020204" pitchFamily="49" charset="0"/>
              </a:rPr>
              <a:t> = 10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 smtClean="0">
                <a:latin typeface="Lucida Console" panose="020B0609040504020204" pitchFamily="49" charset="0"/>
              </a:rPr>
              <a:t>    </a:t>
            </a:r>
            <a:r>
              <a:rPr lang="en-US" sz="1100" dirty="0">
                <a:latin typeface="Lucida Console" panose="020B0609040504020204" pitchFamily="49" charset="0"/>
              </a:rPr>
              <a:t>features = Input(</a:t>
            </a:r>
            <a:r>
              <a:rPr lang="en-US" sz="1100" dirty="0" err="1">
                <a:latin typeface="Lucida Console" panose="020B0609040504020204" pitchFamily="49" charset="0"/>
              </a:rPr>
              <a:t>FeatDim</a:t>
            </a:r>
            <a:r>
              <a:rPr lang="en-US" sz="1100" dirty="0">
                <a:latin typeface="Lucida Console" panose="020B0609040504020204" pitchFamily="49" charset="0"/>
              </a:rPr>
              <a:t>, tag = </a:t>
            </a:r>
            <a:r>
              <a:rPr lang="en-US" sz="11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‘</a:t>
            </a:r>
            <a:r>
              <a:rPr lang="en-US" sz="1100" dirty="0" smtClean="0">
                <a:latin typeface="Lucida Console" panose="020B0609040504020204" pitchFamily="49" charset="0"/>
              </a:rPr>
              <a:t>feature</a:t>
            </a:r>
            <a:r>
              <a:rPr lang="en-US" sz="11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’</a:t>
            </a:r>
            <a:r>
              <a:rPr lang="en-US" sz="1100" dirty="0" smtClean="0">
                <a:latin typeface="Lucida Console" panose="020B0609040504020204" pitchFamily="49" charset="0"/>
              </a:rPr>
              <a:t>)</a:t>
            </a:r>
            <a:endParaRPr lang="en-US" sz="11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 smtClean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featScale</a:t>
            </a:r>
            <a:r>
              <a:rPr lang="en-US" sz="1100" dirty="0">
                <a:latin typeface="Lucida Console" panose="020B0609040504020204" pitchFamily="49" charset="0"/>
              </a:rPr>
              <a:t> = </a:t>
            </a:r>
            <a:r>
              <a:rPr lang="en-US" sz="1100" dirty="0" err="1">
                <a:latin typeface="Lucida Console" panose="020B0609040504020204" pitchFamily="49" charset="0"/>
              </a:rPr>
              <a:t>Const</a:t>
            </a:r>
            <a:r>
              <a:rPr lang="en-US" sz="1100" dirty="0">
                <a:latin typeface="Lucida Console" panose="020B0609040504020204" pitchFamily="49" charset="0"/>
              </a:rPr>
              <a:t>(0.00390625)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 smtClean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featScaled</a:t>
            </a:r>
            <a:r>
              <a:rPr lang="en-US" sz="1100" dirty="0">
                <a:latin typeface="Lucida Console" panose="020B0609040504020204" pitchFamily="49" charset="0"/>
              </a:rPr>
              <a:t> = Scale(</a:t>
            </a:r>
            <a:r>
              <a:rPr lang="en-US" sz="1100" dirty="0" err="1">
                <a:latin typeface="Lucida Console" panose="020B0609040504020204" pitchFamily="49" charset="0"/>
              </a:rPr>
              <a:t>featScale</a:t>
            </a:r>
            <a:r>
              <a:rPr lang="en-US" sz="1100" dirty="0">
                <a:latin typeface="Lucida Console" panose="020B0609040504020204" pitchFamily="49" charset="0"/>
              </a:rPr>
              <a:t>, features)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 smtClean="0">
                <a:latin typeface="Lucida Console" panose="020B0609040504020204" pitchFamily="49" charset="0"/>
              </a:rPr>
              <a:t>    </a:t>
            </a:r>
            <a:r>
              <a:rPr lang="en-US" sz="1100" dirty="0">
                <a:latin typeface="Lucida Console" panose="020B0609040504020204" pitchFamily="49" charset="0"/>
              </a:rPr>
              <a:t>labels = Input(</a:t>
            </a:r>
            <a:r>
              <a:rPr lang="en-US" sz="1100" dirty="0" err="1">
                <a:latin typeface="Lucida Console" panose="020B0609040504020204" pitchFamily="49" charset="0"/>
              </a:rPr>
              <a:t>LabelDim</a:t>
            </a:r>
            <a:r>
              <a:rPr lang="en-US" sz="1100" dirty="0">
                <a:latin typeface="Lucida Console" panose="020B0609040504020204" pitchFamily="49" charset="0"/>
              </a:rPr>
              <a:t>, tag = </a:t>
            </a:r>
            <a:r>
              <a:rPr lang="en-US" sz="11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‘</a:t>
            </a:r>
            <a:r>
              <a:rPr lang="en-US" sz="1100" dirty="0" smtClean="0">
                <a:latin typeface="Lucida Console" panose="020B0609040504020204" pitchFamily="49" charset="0"/>
              </a:rPr>
              <a:t>label</a:t>
            </a:r>
            <a:r>
              <a:rPr lang="en-US" sz="11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’</a:t>
            </a:r>
            <a:r>
              <a:rPr lang="en-US" sz="1100" dirty="0" smtClean="0">
                <a:latin typeface="Lucida Console" panose="020B0609040504020204" pitchFamily="49" charset="0"/>
              </a:rPr>
              <a:t>)</a:t>
            </a:r>
            <a:endParaRPr lang="en-US" sz="11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 smtClean="0">
                <a:latin typeface="Lucida Console" panose="020B0609040504020204" pitchFamily="49" charset="0"/>
              </a:rPr>
              <a:t>  ]</a:t>
            </a:r>
            <a:endParaRPr lang="en-US" sz="1100" dirty="0" smtClean="0">
              <a:solidFill>
                <a:srgbClr val="C0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strike="sngStrike" dirty="0" smtClean="0">
              <a:solidFill>
                <a:srgbClr val="C0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  </a:t>
            </a:r>
            <a:r>
              <a:rPr lang="en-US" sz="1100" dirty="0">
                <a:latin typeface="Lucida Console" panose="020B0609040504020204" pitchFamily="49" charset="0"/>
              </a:rPr>
              <a:t>DNN =</a:t>
            </a:r>
            <a:r>
              <a:rPr lang="en-US" sz="11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ndlMnistMacros</a:t>
            </a:r>
            <a:r>
              <a:rPr lang="en-US" sz="11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 +	// merge </a:t>
            </a:r>
            <a:r>
              <a:rPr lang="en-US" sz="11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records </a:t>
            </a:r>
            <a:r>
              <a:rPr lang="en-US" sz="11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to import shared module</a:t>
            </a:r>
            <a:endParaRPr lang="en-US" sz="1100" dirty="0">
              <a:solidFill>
                <a:srgbClr val="C0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 smtClean="0">
                <a:latin typeface="Lucida Console" panose="020B0609040504020204" pitchFamily="49" charset="0"/>
              </a:rPr>
              <a:t> 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 smtClean="0">
                <a:latin typeface="Lucida Console" panose="020B0609040504020204" pitchFamily="49" charset="0"/>
              </a:rPr>
              <a:t>    </a:t>
            </a:r>
            <a:r>
              <a:rPr lang="en-US" sz="1100" dirty="0" err="1" smtClean="0">
                <a:latin typeface="Lucida Console" panose="020B0609040504020204" pitchFamily="49" charset="0"/>
              </a:rPr>
              <a:t>hiddenDim</a:t>
            </a:r>
            <a:r>
              <a:rPr lang="en-US" sz="1100" dirty="0" smtClean="0">
                <a:latin typeface="Lucida Console" panose="020B0609040504020204" pitchFamily="49" charset="0"/>
              </a:rPr>
              <a:t> </a:t>
            </a:r>
            <a:r>
              <a:rPr lang="en-US" sz="1100" dirty="0">
                <a:latin typeface="Lucida Console" panose="020B0609040504020204" pitchFamily="49" charset="0"/>
              </a:rPr>
              <a:t>= 200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 smtClean="0">
                <a:latin typeface="Lucida Console" panose="020B0609040504020204" pitchFamily="49" charset="0"/>
              </a:rPr>
              <a:t>    h1=</a:t>
            </a:r>
            <a:r>
              <a:rPr lang="en-US" sz="1100" dirty="0" err="1" smtClean="0">
                <a:latin typeface="Lucida Console" panose="020B0609040504020204" pitchFamily="49" charset="0"/>
              </a:rPr>
              <a:t>DNNLayer</a:t>
            </a:r>
            <a:r>
              <a:rPr lang="en-US" sz="1100" dirty="0" smtClean="0">
                <a:latin typeface="Lucida Console" panose="020B0609040504020204" pitchFamily="49" charset="0"/>
              </a:rPr>
              <a:t>(</a:t>
            </a:r>
            <a:r>
              <a:rPr lang="en-US" sz="1100" dirty="0" err="1" smtClean="0">
                <a:latin typeface="Lucida Console" panose="020B0609040504020204" pitchFamily="49" charset="0"/>
              </a:rPr>
              <a:t>FeatDim</a:t>
            </a:r>
            <a:r>
              <a:rPr lang="en-US" sz="1100" dirty="0">
                <a:latin typeface="Lucida Console" panose="020B0609040504020204" pitchFamily="49" charset="0"/>
              </a:rPr>
              <a:t>, </a:t>
            </a:r>
            <a:r>
              <a:rPr lang="en-US" sz="1100" dirty="0" err="1">
                <a:latin typeface="Lucida Console" panose="020B0609040504020204" pitchFamily="49" charset="0"/>
              </a:rPr>
              <a:t>hiddenDim</a:t>
            </a:r>
            <a:r>
              <a:rPr lang="en-US" sz="1100" dirty="0">
                <a:latin typeface="Lucida Console" panose="020B0609040504020204" pitchFamily="49" charset="0"/>
              </a:rPr>
              <a:t>, </a:t>
            </a:r>
            <a:r>
              <a:rPr lang="en-US" sz="1100" dirty="0" err="1">
                <a:latin typeface="Lucida Console" panose="020B0609040504020204" pitchFamily="49" charset="0"/>
              </a:rPr>
              <a:t>featScaled</a:t>
            </a:r>
            <a:r>
              <a:rPr lang="en-US" sz="1100" dirty="0">
                <a:latin typeface="Lucida Console" panose="020B0609040504020204" pitchFamily="49" charset="0"/>
              </a:rPr>
              <a:t>, 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 smtClean="0">
                <a:latin typeface="Lucida Console" panose="020B0609040504020204" pitchFamily="49" charset="0"/>
              </a:rPr>
              <a:t>    </a:t>
            </a:r>
            <a:r>
              <a:rPr lang="en-US" sz="1100" dirty="0" err="1" smtClean="0">
                <a:latin typeface="Lucida Console" panose="020B0609040504020204" pitchFamily="49" charset="0"/>
              </a:rPr>
              <a:t>ol</a:t>
            </a:r>
            <a:r>
              <a:rPr lang="en-US" sz="1100" dirty="0" smtClean="0">
                <a:latin typeface="Lucida Console" panose="020B0609040504020204" pitchFamily="49" charset="0"/>
              </a:rPr>
              <a:t>=</a:t>
            </a:r>
            <a:r>
              <a:rPr lang="en-US" sz="1100" dirty="0" err="1" smtClean="0">
                <a:latin typeface="Lucida Console" panose="020B0609040504020204" pitchFamily="49" charset="0"/>
              </a:rPr>
              <a:t>DNNLastLayer</a:t>
            </a:r>
            <a:r>
              <a:rPr lang="en-US" sz="1100" dirty="0" smtClean="0">
                <a:latin typeface="Lucida Console" panose="020B0609040504020204" pitchFamily="49" charset="0"/>
              </a:rPr>
              <a:t>(</a:t>
            </a:r>
            <a:r>
              <a:rPr lang="en-US" sz="1100" dirty="0" err="1" smtClean="0">
                <a:latin typeface="Lucida Console" panose="020B0609040504020204" pitchFamily="49" charset="0"/>
              </a:rPr>
              <a:t>labelDim</a:t>
            </a:r>
            <a:r>
              <a:rPr lang="en-US" sz="1100" dirty="0">
                <a:latin typeface="Lucida Console" panose="020B0609040504020204" pitchFamily="49" charset="0"/>
              </a:rPr>
              <a:t>, </a:t>
            </a:r>
            <a:r>
              <a:rPr lang="en-US" sz="1100" dirty="0" err="1">
                <a:latin typeface="Lucida Console" panose="020B0609040504020204" pitchFamily="49" charset="0"/>
              </a:rPr>
              <a:t>hiddenDim</a:t>
            </a:r>
            <a:r>
              <a:rPr lang="en-US" sz="1100" dirty="0">
                <a:latin typeface="Lucida Console" panose="020B0609040504020204" pitchFamily="49" charset="0"/>
              </a:rPr>
              <a:t>, h1, 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Lucida Console" panose="020B0609040504020204" pitchFamily="49" charset="0"/>
              </a:rPr>
              <a:t>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 smtClean="0">
                <a:latin typeface="Lucida Console" panose="020B0609040504020204" pitchFamily="49" charset="0"/>
              </a:rPr>
              <a:t>    CE </a:t>
            </a:r>
            <a:r>
              <a:rPr lang="en-US" sz="1100" dirty="0">
                <a:latin typeface="Lucida Console" panose="020B0609040504020204" pitchFamily="49" charset="0"/>
              </a:rPr>
              <a:t>= </a:t>
            </a:r>
            <a:r>
              <a:rPr lang="en-US" sz="1100" dirty="0" err="1">
                <a:latin typeface="Lucida Console" panose="020B0609040504020204" pitchFamily="49" charset="0"/>
              </a:rPr>
              <a:t>CrossEntropyWithSoftmax</a:t>
            </a:r>
            <a:r>
              <a:rPr lang="en-US" sz="1100" dirty="0">
                <a:latin typeface="Lucida Console" panose="020B0609040504020204" pitchFamily="49" charset="0"/>
              </a:rPr>
              <a:t>(labels, </a:t>
            </a:r>
            <a:r>
              <a:rPr lang="en-US" sz="1100" dirty="0" err="1">
                <a:latin typeface="Lucida Console" panose="020B0609040504020204" pitchFamily="49" charset="0"/>
              </a:rPr>
              <a:t>ol</a:t>
            </a:r>
            <a:r>
              <a:rPr lang="en-US" sz="1100" dirty="0">
                <a:latin typeface="Lucida Console" panose="020B0609040504020204" pitchFamily="49" charset="0"/>
              </a:rPr>
              <a:t>, tag = </a:t>
            </a:r>
            <a:r>
              <a:rPr lang="en-US" sz="11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‘</a:t>
            </a:r>
            <a:r>
              <a:rPr lang="en-US" sz="1100" dirty="0" smtClean="0">
                <a:latin typeface="Lucida Console" panose="020B0609040504020204" pitchFamily="49" charset="0"/>
              </a:rPr>
              <a:t>Criteria</a:t>
            </a:r>
            <a:r>
              <a:rPr lang="en-US" sz="11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’</a:t>
            </a:r>
            <a:r>
              <a:rPr lang="en-US" sz="1100" dirty="0" smtClean="0">
                <a:latin typeface="Lucida Console" panose="020B0609040504020204" pitchFamily="49" charset="0"/>
              </a:rPr>
              <a:t>)</a:t>
            </a:r>
            <a:endParaRPr lang="en-US" sz="11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 smtClean="0">
                <a:latin typeface="Lucida Console" panose="020B0609040504020204" pitchFamily="49" charset="0"/>
              </a:rPr>
              <a:t>    Err </a:t>
            </a:r>
            <a:r>
              <a:rPr lang="en-US" sz="1100" dirty="0">
                <a:latin typeface="Lucida Console" panose="020B0609040504020204" pitchFamily="49" charset="0"/>
              </a:rPr>
              <a:t>= </a:t>
            </a:r>
            <a:r>
              <a:rPr lang="en-US" sz="1100" dirty="0" err="1">
                <a:latin typeface="Lucida Console" panose="020B0609040504020204" pitchFamily="49" charset="0"/>
              </a:rPr>
              <a:t>ErrorPrediction</a:t>
            </a:r>
            <a:r>
              <a:rPr lang="en-US" sz="1100" dirty="0">
                <a:latin typeface="Lucida Console" panose="020B0609040504020204" pitchFamily="49" charset="0"/>
              </a:rPr>
              <a:t>(labels, </a:t>
            </a:r>
            <a:r>
              <a:rPr lang="en-US" sz="1100" dirty="0" err="1">
                <a:latin typeface="Lucida Console" panose="020B0609040504020204" pitchFamily="49" charset="0"/>
              </a:rPr>
              <a:t>ol</a:t>
            </a:r>
            <a:r>
              <a:rPr lang="en-US" sz="1100" dirty="0">
                <a:latin typeface="Lucida Console" panose="020B0609040504020204" pitchFamily="49" charset="0"/>
              </a:rPr>
              <a:t>, tag = </a:t>
            </a:r>
            <a:r>
              <a:rPr lang="en-US" sz="11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‘</a:t>
            </a:r>
            <a:r>
              <a:rPr lang="en-US" sz="1100" dirty="0" err="1" smtClean="0">
                <a:latin typeface="Lucida Console" panose="020B0609040504020204" pitchFamily="49" charset="0"/>
              </a:rPr>
              <a:t>Eval</a:t>
            </a:r>
            <a:r>
              <a:rPr lang="en-US" sz="11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’</a:t>
            </a:r>
            <a:r>
              <a:rPr lang="en-US" sz="1100" dirty="0" smtClean="0">
                <a:latin typeface="Lucida Console" panose="020B0609040504020204" pitchFamily="49" charset="0"/>
              </a:rPr>
              <a:t>)</a:t>
            </a:r>
            <a:endParaRPr lang="en-US" sz="11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 smtClean="0">
                <a:latin typeface="Lucida Console" panose="020B0609040504020204" pitchFamily="49" charset="0"/>
              </a:rPr>
              <a:t>    </a:t>
            </a:r>
            <a:r>
              <a:rPr lang="en-US" sz="1100" dirty="0" err="1" smtClean="0">
                <a:latin typeface="Lucida Console" panose="020B0609040504020204" pitchFamily="49" charset="0"/>
              </a:rPr>
              <a:t>OutputNodes</a:t>
            </a:r>
            <a:r>
              <a:rPr lang="en-US" sz="1100" dirty="0" smtClean="0">
                <a:latin typeface="Lucida Console" panose="020B0609040504020204" pitchFamily="49" charset="0"/>
              </a:rPr>
              <a:t> </a:t>
            </a:r>
            <a:r>
              <a:rPr lang="en-US" sz="1100" dirty="0">
                <a:latin typeface="Lucida Console" panose="020B0609040504020204" pitchFamily="49" charset="0"/>
              </a:rPr>
              <a:t>= </a:t>
            </a:r>
            <a:r>
              <a:rPr lang="en-US" sz="1100" dirty="0" err="1">
                <a:latin typeface="Lucida Console" panose="020B0609040504020204" pitchFamily="49" charset="0"/>
              </a:rPr>
              <a:t>ol</a:t>
            </a:r>
            <a:endParaRPr lang="en-US" sz="11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 smtClean="0">
                <a:latin typeface="Lucida Console" panose="020B0609040504020204" pitchFamily="49" charset="0"/>
              </a:rPr>
              <a:t> 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].DNN			// merged record is what we return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// This is a contrived example that retains current sharing structure.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// This simple example does not really need </a:t>
            </a:r>
            <a:r>
              <a:rPr lang="en-US" sz="1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ndlMnistMacros</a:t>
            </a:r>
            <a:r>
              <a:rPr lang="en-US" sz="11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 to be separate.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// Alternative is to ‘include’ the shared module source, or to declare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// it outside.</a:t>
            </a:r>
            <a:endParaRPr lang="en-US" sz="1100" dirty="0">
              <a:solidFill>
                <a:srgbClr val="C0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dirty="0" err="1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451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6668"/>
            <a:ext cx="10515600" cy="4351338"/>
          </a:xfrm>
        </p:spPr>
        <p:txBody>
          <a:bodyPr/>
          <a:lstStyle/>
          <a:p>
            <a:r>
              <a:rPr lang="en-US" dirty="0" smtClean="0"/>
              <a:t>mostly implemented except</a:t>
            </a:r>
          </a:p>
          <a:p>
            <a:pPr lvl="1"/>
            <a:r>
              <a:rPr lang="en-US" dirty="0" smtClean="0"/>
              <a:t>MEL not sorted out yet</a:t>
            </a:r>
          </a:p>
          <a:p>
            <a:pPr lvl="1"/>
            <a:r>
              <a:rPr lang="en-US" dirty="0" smtClean="0"/>
              <a:t>overriding </a:t>
            </a:r>
            <a:r>
              <a:rPr lang="en-US" dirty="0" smtClean="0"/>
              <a:t>record members</a:t>
            </a:r>
          </a:p>
          <a:p>
            <a:pPr lvl="2"/>
            <a:r>
              <a:rPr lang="en-US" dirty="0" smtClean="0"/>
              <a:t>from the command line</a:t>
            </a:r>
          </a:p>
          <a:p>
            <a:pPr lvl="2"/>
            <a:r>
              <a:rPr lang="en-US" dirty="0" smtClean="0"/>
              <a:t>record merging (MEL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experimental integration </a:t>
            </a:r>
            <a:r>
              <a:rPr lang="en-US" dirty="0" smtClean="0"/>
              <a:t>for NDL </a:t>
            </a:r>
            <a:r>
              <a:rPr lang="en-US" dirty="0" smtClean="0"/>
              <a:t>only</a:t>
            </a:r>
          </a:p>
          <a:p>
            <a:pPr lvl="1"/>
            <a:r>
              <a:rPr lang="en-US" dirty="0" smtClean="0"/>
              <a:t>to use for NDL, say this:</a:t>
            </a:r>
            <a:br>
              <a:rPr lang="en-US" dirty="0" smtClean="0"/>
            </a:b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ExperimentalNetworkBuilder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= [ .../*new NDL*/ ]</a:t>
            </a:r>
            <a:endParaRPr lang="en-US" dirty="0" smtClean="0"/>
          </a:p>
          <a:p>
            <a:pPr lvl="1"/>
            <a:r>
              <a:rPr lang="en-US" dirty="0" smtClean="0"/>
              <a:t>not yet supporting configuration of objects outside network definitions</a:t>
            </a:r>
          </a:p>
          <a:p>
            <a:pPr lvl="1"/>
            <a:r>
              <a:rPr lang="en-US" dirty="0" smtClean="0"/>
              <a:t>not yet supporting MEL</a:t>
            </a:r>
          </a:p>
          <a:p>
            <a:pPr lvl="1"/>
            <a:r>
              <a:rPr lang="en-US" dirty="0" smtClean="0"/>
              <a:t>no change when not using 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ExperimentalNetworkBuilder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endParaRPr lang="en-US" dirty="0" smtClean="0"/>
          </a:p>
          <a:p>
            <a:r>
              <a:rPr lang="en-US" dirty="0" smtClean="0"/>
              <a:t>committed to master</a:t>
            </a:r>
          </a:p>
          <a:p>
            <a:pPr lvl="1"/>
            <a:r>
              <a:rPr lang="en-US" dirty="0" smtClean="0"/>
              <a:t>try it out, let </a:t>
            </a:r>
            <a:r>
              <a:rPr lang="en-US" smtClean="0"/>
              <a:t>us know your feedback!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805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CNTK configuration language up to 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similar but incompatible languages</a:t>
            </a:r>
          </a:p>
          <a:p>
            <a:pPr lvl="1"/>
            <a:r>
              <a:rPr lang="en-US" dirty="0" smtClean="0"/>
              <a:t>config</a:t>
            </a:r>
          </a:p>
          <a:p>
            <a:pPr lvl="1"/>
            <a:r>
              <a:rPr lang="en-US" dirty="0" smtClean="0"/>
              <a:t>NDL</a:t>
            </a:r>
          </a:p>
          <a:p>
            <a:pPr lvl="1"/>
            <a:r>
              <a:rPr lang="en-US" dirty="0" smtClean="0"/>
              <a:t>MEL</a:t>
            </a:r>
          </a:p>
          <a:p>
            <a:r>
              <a:rPr lang="en-US" dirty="0" smtClean="0"/>
              <a:t>organically grown/ad-hoc</a:t>
            </a:r>
          </a:p>
          <a:p>
            <a:pPr lvl="1"/>
            <a:r>
              <a:rPr lang="en-US" dirty="0" smtClean="0"/>
              <a:t>not always clearly defined (or hard to know the definition)</a:t>
            </a:r>
          </a:p>
          <a:p>
            <a:pPr lvl="1"/>
            <a:r>
              <a:rPr lang="en-US" dirty="0" smtClean="0"/>
              <a:t>causing unexpected behaviors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497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“</a:t>
            </a:r>
            <a:r>
              <a:rPr lang="en-US" dirty="0" err="1" smtClean="0"/>
              <a:t>BrainScript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853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reimagine current config</a:t>
            </a:r>
            <a:r>
              <a:rPr lang="en-US" sz="2400" dirty="0" smtClean="0"/>
              <a:t>, NDL, and MEL into a single parser/language</a:t>
            </a:r>
          </a:p>
          <a:p>
            <a:pPr lvl="1"/>
            <a:r>
              <a:rPr lang="en-US" sz="2000" dirty="0" smtClean="0"/>
              <a:t>change syntax as little as possible</a:t>
            </a:r>
          </a:p>
          <a:p>
            <a:pPr lvl="1"/>
            <a:r>
              <a:rPr lang="en-US" sz="2000" dirty="0" smtClean="0"/>
              <a:t>but eliminating </a:t>
            </a:r>
            <a:r>
              <a:rPr lang="en-US" sz="2000" dirty="0" smtClean="0"/>
              <a:t>inconsistencies</a:t>
            </a:r>
          </a:p>
          <a:p>
            <a:pPr lvl="1"/>
            <a:r>
              <a:rPr lang="en-US" sz="2000" dirty="0" smtClean="0"/>
              <a:t>limited additions that make it much more powerful</a:t>
            </a:r>
            <a:endParaRPr lang="en-US" sz="2000" dirty="0" smtClean="0"/>
          </a:p>
          <a:p>
            <a:r>
              <a:rPr lang="en-US" sz="2400" dirty="0" smtClean="0"/>
              <a:t>full expression parsing, e.g.</a:t>
            </a:r>
          </a:p>
          <a:p>
            <a:pPr lvl="1"/>
            <a:r>
              <a:rPr lang="en-US" sz="1600" dirty="0" err="1" smtClean="0">
                <a:latin typeface="Lucida Console" panose="020B0609040504020204" pitchFamily="49" charset="0"/>
              </a:rPr>
              <a:t>inDim</a:t>
            </a:r>
            <a:r>
              <a:rPr lang="en-US" sz="1600" dirty="0" smtClean="0">
                <a:latin typeface="Lucida Console" panose="020B0609040504020204" pitchFamily="49" charset="0"/>
              </a:rPr>
              <a:t>=13 ; </a:t>
            </a:r>
            <a:r>
              <a:rPr lang="en-US" sz="1600" dirty="0" err="1" smtClean="0">
                <a:latin typeface="Lucida Console" panose="020B0609040504020204" pitchFamily="49" charset="0"/>
              </a:rPr>
              <a:t>outDim</a:t>
            </a:r>
            <a:r>
              <a:rPr lang="en-US" sz="1600" dirty="0" smtClean="0">
                <a:latin typeface="Lucida Console" panose="020B0609040504020204" pitchFamily="49" charset="0"/>
              </a:rPr>
              <a:t> = 42 ; </a:t>
            </a:r>
            <a:r>
              <a:rPr lang="en-US" sz="1600" dirty="0" err="1" smtClean="0">
                <a:latin typeface="Lucida Console" panose="020B0609040504020204" pitchFamily="49" charset="0"/>
              </a:rPr>
              <a:t>totalElem</a:t>
            </a:r>
            <a:r>
              <a:rPr lang="en-US" sz="1600" dirty="0" smtClean="0">
                <a:latin typeface="Lucida Console" panose="020B0609040504020204" pitchFamily="49" charset="0"/>
              </a:rPr>
              <a:t> = </a:t>
            </a:r>
            <a:r>
              <a:rPr lang="en-US" sz="1600" dirty="0" err="1" smtClean="0">
                <a:latin typeface="Lucida Console" panose="020B0609040504020204" pitchFamily="49" charset="0"/>
              </a:rPr>
              <a:t>inDim</a:t>
            </a:r>
            <a:r>
              <a:rPr lang="en-US" sz="1600" dirty="0" smtClean="0">
                <a:latin typeface="Lucida Console" panose="020B0609040504020204" pitchFamily="49" charset="0"/>
              </a:rPr>
              <a:t> * </a:t>
            </a:r>
            <a:r>
              <a:rPr lang="en-US" sz="1600" dirty="0" err="1" smtClean="0">
                <a:latin typeface="Lucida Console" panose="020B0609040504020204" pitchFamily="49" charset="0"/>
              </a:rPr>
              <a:t>outDim</a:t>
            </a:r>
            <a:endParaRPr lang="en-US" sz="1600" dirty="0" smtClean="0">
              <a:latin typeface="Lucida Console" panose="020B0609040504020204" pitchFamily="49" charset="0"/>
            </a:endParaRPr>
          </a:p>
          <a:p>
            <a:r>
              <a:rPr lang="en-US" sz="2400" dirty="0" smtClean="0"/>
              <a:t>values should be fully-typed C++ objects</a:t>
            </a:r>
          </a:p>
          <a:p>
            <a:pPr lvl="1"/>
            <a:r>
              <a:rPr lang="en-US" sz="2000" dirty="0" smtClean="0"/>
              <a:t>instead of strings</a:t>
            </a:r>
          </a:p>
          <a:p>
            <a:r>
              <a:rPr lang="en-US" sz="2400" dirty="0" smtClean="0"/>
              <a:t>NDL should allow:</a:t>
            </a:r>
          </a:p>
          <a:p>
            <a:pPr lvl="1"/>
            <a:r>
              <a:rPr lang="en-US" sz="2000" dirty="0" smtClean="0"/>
              <a:t>local macros</a:t>
            </a:r>
          </a:p>
          <a:p>
            <a:pPr lvl="1"/>
            <a:r>
              <a:rPr lang="en-US" sz="2000" dirty="0" smtClean="0"/>
              <a:t>“flow control”</a:t>
            </a:r>
          </a:p>
          <a:p>
            <a:pPr lvl="2"/>
            <a:r>
              <a:rPr lang="en-US" sz="1600" dirty="0" smtClean="0"/>
              <a:t>recursion</a:t>
            </a:r>
          </a:p>
          <a:p>
            <a:pPr lvl="2"/>
            <a:r>
              <a:rPr lang="en-US" sz="1600" dirty="0" smtClean="0"/>
              <a:t>conditionals</a:t>
            </a:r>
          </a:p>
          <a:p>
            <a:pPr lvl="2"/>
            <a:r>
              <a:rPr lang="en-US" sz="1600" dirty="0" smtClean="0"/>
              <a:t>for loops / arrays (e.g. layers or frames in a truncated window)</a:t>
            </a:r>
          </a:p>
        </p:txBody>
      </p:sp>
    </p:spTree>
    <p:extLst>
      <p:ext uri="{BB962C8B-B14F-4D97-AF65-F5344CB8AC3E}">
        <p14:creationId xmlns:p14="http://schemas.microsoft.com/office/powerpoint/2010/main" val="1181800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BrainScript</a:t>
            </a:r>
            <a:r>
              <a:rPr lang="en-US" dirty="0" smtClean="0"/>
              <a:t>??”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13037"/>
            <a:ext cx="10515600" cy="4351338"/>
          </a:xfrm>
        </p:spPr>
        <p:txBody>
          <a:bodyPr/>
          <a:lstStyle/>
          <a:p>
            <a:r>
              <a:rPr lang="en-US" i="1" dirty="0" smtClean="0"/>
              <a:t>full name</a:t>
            </a:r>
            <a:r>
              <a:rPr lang="en-US" dirty="0" smtClean="0"/>
              <a:t> perfectly expresses our grand </a:t>
            </a:r>
            <a:r>
              <a:rPr lang="en-US" i="1" dirty="0" smtClean="0"/>
              <a:t>long-term ambition</a:t>
            </a:r>
          </a:p>
          <a:p>
            <a:endParaRPr lang="en-US" dirty="0"/>
          </a:p>
          <a:p>
            <a:r>
              <a:rPr lang="en-US" i="1" dirty="0" smtClean="0"/>
              <a:t>two-letter acronym </a:t>
            </a:r>
            <a:r>
              <a:rPr lang="en-US" dirty="0" smtClean="0"/>
              <a:t>perfectly expresses </a:t>
            </a:r>
            <a:r>
              <a:rPr lang="en-US" i="1" dirty="0" smtClean="0"/>
              <a:t>today’s state</a:t>
            </a:r>
            <a:r>
              <a:rPr lang="en-US" dirty="0" smtClean="0"/>
              <a:t> of the degree that artificial neural networks actually implement brains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4560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BrainScript</a:t>
            </a:r>
            <a:r>
              <a:rPr lang="en-US" dirty="0" smtClean="0"/>
              <a:t>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0315"/>
            <a:ext cx="10515600" cy="4351338"/>
          </a:xfrm>
        </p:spPr>
        <p:txBody>
          <a:bodyPr/>
          <a:lstStyle/>
          <a:p>
            <a:r>
              <a:rPr lang="en-US" dirty="0" smtClean="0"/>
              <a:t>language defines config </a:t>
            </a:r>
            <a:r>
              <a:rPr lang="en-US" dirty="0" smtClean="0"/>
              <a:t>records</a:t>
            </a:r>
            <a:endParaRPr lang="en-US" dirty="0" smtClean="0"/>
          </a:p>
          <a:p>
            <a:r>
              <a:rPr lang="en-US" dirty="0" smtClean="0"/>
              <a:t>everything is an expression</a:t>
            </a:r>
          </a:p>
          <a:p>
            <a:pPr lvl="1"/>
            <a:r>
              <a:rPr lang="en-US" dirty="0" smtClean="0"/>
              <a:t>a record is a multi-value expression</a:t>
            </a:r>
          </a:p>
          <a:p>
            <a:pPr lvl="1"/>
            <a:r>
              <a:rPr lang="en-US" dirty="0" smtClean="0"/>
              <a:t>records consist of expressions accessible by name</a:t>
            </a:r>
          </a:p>
          <a:p>
            <a:pPr lvl="1"/>
            <a:r>
              <a:rPr lang="en-US" dirty="0" smtClean="0"/>
              <a:t>(there’s also an array now, expressions accessible by a computable index)</a:t>
            </a:r>
          </a:p>
          <a:p>
            <a:r>
              <a:rPr lang="en-US" sz="2000" dirty="0" smtClean="0">
                <a:latin typeface="Lucida Console" panose="020B0609040504020204" pitchFamily="49" charset="0"/>
              </a:rPr>
              <a:t>[				// record </a:t>
            </a:r>
            <a:r>
              <a:rPr lang="en-US" sz="2000" dirty="0" err="1" smtClean="0">
                <a:latin typeface="Lucida Console" panose="020B0609040504020204" pitchFamily="49" charset="0"/>
              </a:rPr>
              <a:t>expresion</a:t>
            </a:r>
            <a:r>
              <a:rPr lang="en-US" sz="2000" dirty="0" smtClean="0">
                <a:latin typeface="Lucida Console" panose="020B0609040504020204" pitchFamily="49" charset="0"/>
              </a:rPr>
              <a:t/>
            </a:r>
            <a:br>
              <a:rPr lang="en-US" sz="2000" dirty="0" smtClean="0">
                <a:latin typeface="Lucida Console" panose="020B0609040504020204" pitchFamily="49" charset="0"/>
              </a:rPr>
            </a:br>
            <a:r>
              <a:rPr lang="en-US" sz="2000" dirty="0" smtClean="0">
                <a:latin typeface="Lucida Console" panose="020B0609040504020204" pitchFamily="49" charset="0"/>
              </a:rPr>
              <a:t>  X = 13			// scalar expression for X</a:t>
            </a:r>
            <a:br>
              <a:rPr lang="en-US" sz="2000" dirty="0" smtClean="0">
                <a:latin typeface="Lucida Console" panose="020B0609040504020204" pitchFamily="49" charset="0"/>
              </a:rPr>
            </a:br>
            <a:r>
              <a:rPr lang="en-US" sz="2000" dirty="0" smtClean="0">
                <a:latin typeface="Lucida Console" panose="020B0609040504020204" pitchFamily="49" charset="0"/>
              </a:rPr>
              <a:t>  Y = [			// nested record expression for Y</a:t>
            </a:r>
            <a:br>
              <a:rPr lang="en-US" sz="2000" dirty="0" smtClean="0">
                <a:latin typeface="Lucida Console" panose="020B0609040504020204" pitchFamily="49" charset="0"/>
              </a:rPr>
            </a:br>
            <a:r>
              <a:rPr lang="en-US" sz="2000" dirty="0" smtClean="0">
                <a:latin typeface="Lucida Console" panose="020B0609040504020204" pitchFamily="49" charset="0"/>
              </a:rPr>
              <a:t>    f(x) = x*x		// function definition</a:t>
            </a:r>
            <a:br>
              <a:rPr lang="en-US" sz="2000" dirty="0" smtClean="0">
                <a:latin typeface="Lucida Console" panose="020B0609040504020204" pitchFamily="49" charset="0"/>
              </a:rPr>
            </a:br>
            <a:r>
              <a:rPr lang="en-US" sz="2000" dirty="0" smtClean="0">
                <a:latin typeface="Lucida Console" panose="020B0609040504020204" pitchFamily="49" charset="0"/>
              </a:rPr>
              <a:t>    v = f(X)+42		// math syntax</a:t>
            </a:r>
            <a:br>
              <a:rPr lang="en-US" sz="2000" dirty="0" smtClean="0">
                <a:latin typeface="Lucida Console" panose="020B0609040504020204" pitchFamily="49" charset="0"/>
              </a:rPr>
            </a:br>
            <a:r>
              <a:rPr lang="en-US" sz="2000" dirty="0" smtClean="0">
                <a:latin typeface="Lucida Console" panose="020B0609040504020204" pitchFamily="49" charset="0"/>
              </a:rPr>
              <a:t>  ]</a:t>
            </a:r>
            <a:br>
              <a:rPr lang="en-US" sz="2000" dirty="0" smtClean="0">
                <a:latin typeface="Lucida Console" panose="020B0609040504020204" pitchFamily="49" charset="0"/>
              </a:rPr>
            </a:br>
            <a:r>
              <a:rPr lang="en-US" sz="2000" dirty="0" smtClean="0">
                <a:latin typeface="Lucida Console" panose="020B0609040504020204" pitchFamily="49" charset="0"/>
              </a:rPr>
              <a:t>  Z = </a:t>
            </a:r>
            <a:r>
              <a:rPr lang="en-US" sz="2000" dirty="0" err="1" smtClean="0">
                <a:latin typeface="Lucida Console" panose="020B0609040504020204" pitchFamily="49" charset="0"/>
              </a:rPr>
              <a:t>Y.v</a:t>
            </a:r>
            <a:r>
              <a:rPr lang="en-US" sz="2000" dirty="0" smtClean="0">
                <a:latin typeface="Lucida Console" panose="020B0609040504020204" pitchFamily="49" charset="0"/>
              </a:rPr>
              <a:t>			// record member access</a:t>
            </a:r>
            <a:br>
              <a:rPr lang="en-US" sz="2000" dirty="0" smtClean="0">
                <a:latin typeface="Lucida Console" panose="020B0609040504020204" pitchFamily="49" charset="0"/>
              </a:rPr>
            </a:br>
            <a:r>
              <a:rPr lang="en-US" sz="2000" dirty="0" smtClean="0">
                <a:latin typeface="Lucida Console" panose="020B0609040504020204" pitchFamily="49" charset="0"/>
              </a:rPr>
              <a:t>]</a:t>
            </a:r>
          </a:p>
          <a:p>
            <a:r>
              <a:rPr lang="en-US" dirty="0" smtClean="0"/>
              <a:t>intuitive syntax, directly readable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113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79521" cy="4351338"/>
          </a:xfrm>
        </p:spPr>
        <p:txBody>
          <a:bodyPr>
            <a:noAutofit/>
          </a:bodyPr>
          <a:lstStyle/>
          <a:p>
            <a:r>
              <a:rPr lang="en-US" sz="2400" dirty="0" smtClean="0"/>
              <a:t>all usual operators are supported as expected, with precedence, short-circuit, etc.</a:t>
            </a:r>
          </a:p>
          <a:p>
            <a:pPr lvl="1"/>
            <a:r>
              <a:rPr lang="en-US" sz="1600" dirty="0" smtClean="0">
                <a:latin typeface="Lucida Console" panose="020B0609040504020204" pitchFamily="49" charset="0"/>
              </a:rPr>
              <a:t>flag </a:t>
            </a:r>
            <a:r>
              <a:rPr lang="en-US" sz="1600" dirty="0">
                <a:latin typeface="Lucida Console" panose="020B0609040504020204" pitchFamily="49" charset="0"/>
              </a:rPr>
              <a:t>= </a:t>
            </a:r>
            <a:r>
              <a:rPr lang="en-US" sz="1600" dirty="0" smtClean="0">
                <a:latin typeface="Lucida Console" panose="020B0609040504020204" pitchFamily="49" charset="0"/>
              </a:rPr>
              <a:t>!(13*42 </a:t>
            </a:r>
            <a:r>
              <a:rPr lang="en-US" sz="1600" dirty="0">
                <a:latin typeface="Lucida Console" panose="020B0609040504020204" pitchFamily="49" charset="0"/>
              </a:rPr>
              <a:t>&gt; </a:t>
            </a:r>
            <a:r>
              <a:rPr lang="en-US" sz="1600" dirty="0" smtClean="0">
                <a:latin typeface="Lucida Console" panose="020B0609040504020204" pitchFamily="49" charset="0"/>
              </a:rPr>
              <a:t>256)</a:t>
            </a:r>
            <a:r>
              <a:rPr lang="en-US" sz="1600" dirty="0">
                <a:latin typeface="Lucida Console" panose="020B0609040504020204" pitchFamily="49" charset="0"/>
              </a:rPr>
              <a:t>		// this is a bool</a:t>
            </a:r>
          </a:p>
          <a:p>
            <a:r>
              <a:rPr lang="en-US" sz="2400" dirty="0" smtClean="0"/>
              <a:t>strings must be quoted</a:t>
            </a:r>
          </a:p>
          <a:p>
            <a:pPr lvl="1"/>
            <a:r>
              <a:rPr lang="en-US" sz="1600" dirty="0">
                <a:latin typeface="Lucida Console" panose="020B0609040504020204" pitchFamily="49" charset="0"/>
              </a:rPr>
              <a:t>path=c:\$file$.</a:t>
            </a:r>
            <a:r>
              <a:rPr lang="en-US" sz="1600" dirty="0" smtClean="0">
                <a:latin typeface="Lucida Console" panose="020B0609040504020204" pitchFamily="49" charset="0"/>
              </a:rPr>
              <a:t>txt</a:t>
            </a:r>
            <a:r>
              <a:rPr lang="en-US" sz="2000" dirty="0" smtClean="0"/>
              <a:t>      </a:t>
            </a:r>
            <a:r>
              <a:rPr lang="en-US" sz="2000" dirty="0" smtClean="0">
                <a:sym typeface="Wingdings" panose="05000000000000000000" pitchFamily="2" charset="2"/>
              </a:rPr>
              <a:t>      </a:t>
            </a:r>
            <a:r>
              <a:rPr lang="en-US" sz="1600" dirty="0" smtClean="0">
                <a:latin typeface="Lucida Console" panose="020B0609040504020204" pitchFamily="49" charset="0"/>
              </a:rPr>
              <a:t>path=</a:t>
            </a:r>
            <a:r>
              <a:rPr lang="en-US" sz="1600" dirty="0" smtClean="0">
                <a:latin typeface="Lucida Console" panose="020B0609040504020204" pitchFamily="49" charset="0"/>
                <a:sym typeface="Wingdings" panose="05000000000000000000" pitchFamily="2" charset="2"/>
              </a:rPr>
              <a:t>“c:\” + file + “.txt”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conditionals</a:t>
            </a:r>
          </a:p>
          <a:p>
            <a:pPr lvl="1"/>
            <a:r>
              <a:rPr lang="en-US" sz="1600" dirty="0">
                <a:latin typeface="Lucida Console" panose="020B0609040504020204" pitchFamily="49" charset="0"/>
              </a:rPr>
              <a:t>Min(</a:t>
            </a:r>
            <a:r>
              <a:rPr lang="en-US" sz="1600" dirty="0" err="1">
                <a:latin typeface="Lucida Console" panose="020B0609040504020204" pitchFamily="49" charset="0"/>
              </a:rPr>
              <a:t>a,b</a:t>
            </a:r>
            <a:r>
              <a:rPr lang="en-US" sz="1600" dirty="0">
                <a:latin typeface="Lucida Console" panose="020B0609040504020204" pitchFamily="49" charset="0"/>
              </a:rPr>
              <a:t>) = if a &lt; b then a else b</a:t>
            </a:r>
            <a:endParaRPr lang="en-US" sz="1600" dirty="0">
              <a:latin typeface="Lucida Console" panose="020B0609040504020204" pitchFamily="49" charset="0"/>
              <a:sym typeface="Wingdings" panose="05000000000000000000" pitchFamily="2" charset="2"/>
            </a:endParaRPr>
          </a:p>
          <a:p>
            <a:r>
              <a:rPr lang="en-US" sz="2400" dirty="0" smtClean="0">
                <a:sym typeface="Wingdings" panose="05000000000000000000" pitchFamily="2" charset="2"/>
              </a:rPr>
              <a:t>sequences (arrays) now first class objects</a:t>
            </a:r>
          </a:p>
          <a:p>
            <a:pPr lvl="1"/>
            <a:r>
              <a:rPr lang="en-US" sz="1600" dirty="0" smtClean="0">
                <a:latin typeface="Lucida Console" panose="020B0609040504020204" pitchFamily="49" charset="0"/>
                <a:sym typeface="Wingdings" panose="05000000000000000000" pitchFamily="2" charset="2"/>
              </a:rPr>
              <a:t>command </a:t>
            </a:r>
            <a:r>
              <a:rPr lang="en-US" sz="1600" dirty="0">
                <a:latin typeface="Lucida Console" panose="020B0609040504020204" pitchFamily="49" charset="0"/>
                <a:sym typeface="Wingdings" panose="05000000000000000000" pitchFamily="2" charset="2"/>
              </a:rPr>
              <a:t>= </a:t>
            </a:r>
            <a:r>
              <a:rPr lang="en-US" sz="16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PretrainAction</a:t>
            </a:r>
            <a:r>
              <a:rPr lang="en-US" sz="1600" dirty="0">
                <a:latin typeface="Lucida Console" panose="020B0609040504020204" pitchFamily="49" charset="0"/>
                <a:sym typeface="Wingdings" panose="05000000000000000000" pitchFamily="2" charset="2"/>
              </a:rPr>
              <a:t> : </a:t>
            </a:r>
            <a:r>
              <a:rPr lang="en-US" sz="16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EditAction</a:t>
            </a:r>
            <a:r>
              <a:rPr lang="en-US" sz="1600" dirty="0">
                <a:latin typeface="Lucida Console" panose="020B0609040504020204" pitchFamily="49" charset="0"/>
                <a:sym typeface="Wingdings" panose="05000000000000000000" pitchFamily="2" charset="2"/>
              </a:rPr>
              <a:t> : </a:t>
            </a:r>
            <a:r>
              <a:rPr lang="en-US" sz="1600" dirty="0" err="1" smtClean="0">
                <a:latin typeface="Lucida Console" panose="020B0609040504020204" pitchFamily="49" charset="0"/>
                <a:sym typeface="Wingdings" panose="05000000000000000000" pitchFamily="2" charset="2"/>
              </a:rPr>
              <a:t>FinetuneAction</a:t>
            </a:r>
            <a:r>
              <a:rPr lang="en-US" sz="1600" dirty="0" smtClean="0">
                <a:latin typeface="Lucida Console" panose="020B0609040504020204" pitchFamily="49" charset="0"/>
                <a:sym typeface="Wingdings" panose="05000000000000000000" pitchFamily="2" charset="2"/>
              </a:rPr>
              <a:t>  // =array of C++ objects</a:t>
            </a:r>
            <a:endParaRPr lang="en-US" sz="1600" dirty="0">
              <a:latin typeface="Lucida Console" panose="020B0609040504020204" pitchFamily="49" charset="0"/>
              <a:sym typeface="Wingdings" panose="05000000000000000000" pitchFamily="2" charset="2"/>
            </a:endParaRPr>
          </a:p>
          <a:p>
            <a:r>
              <a:rPr lang="en-US" sz="2400" dirty="0" smtClean="0">
                <a:sym typeface="Wingdings" panose="05000000000000000000" pitchFamily="2" charset="2"/>
              </a:rPr>
              <a:t>utility functions (easy to add new ones)</a:t>
            </a:r>
          </a:p>
          <a:p>
            <a:pPr lvl="1"/>
            <a:r>
              <a:rPr lang="en-US" sz="1600" dirty="0">
                <a:latin typeface="Lucida Console" panose="020B0609040504020204" pitchFamily="49" charset="0"/>
                <a:sym typeface="Wingdings" panose="05000000000000000000" pitchFamily="2" charset="2"/>
              </a:rPr>
              <a:t>k = </a:t>
            </a:r>
            <a:r>
              <a:rPr lang="en-US" sz="1600" dirty="0" smtClean="0">
                <a:latin typeface="Lucida Console" panose="020B0609040504020204" pitchFamily="49" charset="0"/>
                <a:sym typeface="Wingdings" panose="05000000000000000000" pitchFamily="2" charset="2"/>
              </a:rPr>
              <a:t>Floor(m/n)</a:t>
            </a:r>
          </a:p>
          <a:p>
            <a:pPr lvl="1"/>
            <a:r>
              <a:rPr lang="en-US" sz="1600" dirty="0" smtClean="0">
                <a:latin typeface="Lucida Console" panose="020B0609040504020204" pitchFamily="49" charset="0"/>
                <a:sym typeface="Wingdings" panose="05000000000000000000" pitchFamily="2" charset="2"/>
              </a:rPr>
              <a:t>s = Format(13.42, “.1”)</a:t>
            </a:r>
          </a:p>
          <a:p>
            <a:pPr lvl="1"/>
            <a:r>
              <a:rPr lang="en-US" sz="1600" dirty="0" err="1" smtClean="0">
                <a:latin typeface="Lucida Console" panose="020B0609040504020204" pitchFamily="49" charset="0"/>
                <a:sym typeface="Wingdings" panose="05000000000000000000" pitchFamily="2" charset="2"/>
              </a:rPr>
              <a:t>logPath</a:t>
            </a:r>
            <a:r>
              <a:rPr lang="en-US" sz="1600" dirty="0" smtClean="0">
                <a:latin typeface="Lucida Console" panose="020B0609040504020204" pitchFamily="49" charset="0"/>
                <a:sym typeface="Wingdings" panose="05000000000000000000" pitchFamily="2" charset="2"/>
              </a:rPr>
              <a:t> = </a:t>
            </a:r>
            <a:r>
              <a:rPr lang="en-US" sz="1600" dirty="0" err="1" smtClean="0">
                <a:latin typeface="Lucida Console" panose="020B0609040504020204" pitchFamily="49" charset="0"/>
                <a:sym typeface="Wingdings" panose="05000000000000000000" pitchFamily="2" charset="2"/>
              </a:rPr>
              <a:t>RegexReplace</a:t>
            </a:r>
            <a:r>
              <a:rPr lang="en-US" sz="1600" dirty="0" smtClean="0">
                <a:latin typeface="Lucida Console" panose="020B0609040504020204" pitchFamily="49" charset="0"/>
                <a:sym typeface="Wingdings" panose="05000000000000000000" pitchFamily="2" charset="2"/>
              </a:rPr>
              <a:t>(</a:t>
            </a:r>
            <a:r>
              <a:rPr lang="en-US" sz="1600" dirty="0" err="1" smtClean="0">
                <a:latin typeface="Lucida Console" panose="020B0609040504020204" pitchFamily="49" charset="0"/>
                <a:sym typeface="Wingdings" panose="05000000000000000000" pitchFamily="2" charset="2"/>
              </a:rPr>
              <a:t>modelPath</a:t>
            </a:r>
            <a:r>
              <a:rPr lang="en-US" sz="1600" dirty="0" smtClean="0">
                <a:latin typeface="Lucida Console" panose="020B0609040504020204" pitchFamily="49" charset="0"/>
                <a:sym typeface="Wingdings" panose="05000000000000000000" pitchFamily="2" charset="2"/>
              </a:rPr>
              <a:t>, “.dnn$”, “.log”)</a:t>
            </a:r>
          </a:p>
          <a:p>
            <a:pPr lvl="1"/>
            <a:r>
              <a:rPr lang="en-US" sz="1600" dirty="0" smtClean="0">
                <a:latin typeface="Lucida Console" panose="020B0609040504020204" pitchFamily="49" charset="0"/>
                <a:sym typeface="Wingdings" panose="05000000000000000000" pitchFamily="2" charset="2"/>
              </a:rPr>
              <a:t>...</a:t>
            </a:r>
            <a:endParaRPr lang="en-US" sz="20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59359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trike="sngStrike" dirty="0" smtClean="0"/>
              <a:t>macros</a:t>
            </a:r>
            <a:r>
              <a:rPr lang="en-US" dirty="0" smtClean="0"/>
              <a:t> functions can be declared </a:t>
            </a:r>
            <a:r>
              <a:rPr lang="en-US" dirty="0" smtClean="0">
                <a:solidFill>
                  <a:srgbClr val="00B050"/>
                </a:solidFill>
              </a:rPr>
              <a:t>anywhere</a:t>
            </a:r>
            <a:r>
              <a:rPr lang="en-US" dirty="0" smtClean="0"/>
              <a:t> and can be </a:t>
            </a:r>
            <a:r>
              <a:rPr lang="en-US" dirty="0" smtClean="0">
                <a:solidFill>
                  <a:srgbClr val="00B0F0"/>
                </a:solidFill>
              </a:rPr>
              <a:t>recursive</a:t>
            </a:r>
          </a:p>
          <a:p>
            <a:pPr marL="0" indent="0">
              <a:buNone/>
            </a:pPr>
            <a:r>
              <a:rPr lang="en-US" sz="1400" dirty="0" smtClean="0">
                <a:latin typeface="Lucida Console" panose="020B0609040504020204" pitchFamily="49" charset="0"/>
              </a:rPr>
              <a:t>BFF(v, M, N) </a:t>
            </a:r>
            <a:r>
              <a:rPr lang="en-US" sz="1400" dirty="0">
                <a:latin typeface="Lucida Console" panose="020B0609040504020204" pitchFamily="49" charset="0"/>
              </a:rPr>
              <a:t>= [ B = </a:t>
            </a:r>
            <a:r>
              <a:rPr lang="en-US" sz="1400" dirty="0" smtClean="0">
                <a:latin typeface="Lucida Console" panose="020B0609040504020204" pitchFamily="49" charset="0"/>
              </a:rPr>
              <a:t>Parameter(M, 1) </a:t>
            </a:r>
            <a:r>
              <a:rPr lang="en-US" sz="1400" dirty="0">
                <a:latin typeface="Lucida Console" panose="020B0609040504020204" pitchFamily="49" charset="0"/>
              </a:rPr>
              <a:t>; W = </a:t>
            </a:r>
            <a:r>
              <a:rPr lang="en-US" sz="1400" dirty="0" smtClean="0">
                <a:latin typeface="Lucida Console" panose="020B0609040504020204" pitchFamily="49" charset="0"/>
              </a:rPr>
              <a:t>Parameter(M, N) </a:t>
            </a:r>
            <a:r>
              <a:rPr lang="en-US" sz="1400" dirty="0">
                <a:latin typeface="Lucida Console" panose="020B0609040504020204" pitchFamily="49" charset="0"/>
              </a:rPr>
              <a:t>; z = </a:t>
            </a:r>
            <a:r>
              <a:rPr lang="en-US" sz="1400" dirty="0" smtClean="0">
                <a:latin typeface="Lucida Console" panose="020B0609040504020204" pitchFamily="49" charset="0"/>
              </a:rPr>
              <a:t>W*</a:t>
            </a:r>
            <a:r>
              <a:rPr lang="en-US" sz="1400" dirty="0" err="1" smtClean="0">
                <a:latin typeface="Lucida Console" panose="020B0609040504020204" pitchFamily="49" charset="0"/>
              </a:rPr>
              <a:t>v+B</a:t>
            </a:r>
            <a:r>
              <a:rPr lang="en-US" sz="1400" dirty="0" smtClean="0">
                <a:latin typeface="Lucida Console" panose="020B0609040504020204" pitchFamily="49" charset="0"/>
              </a:rPr>
              <a:t> ]</a:t>
            </a:r>
            <a:br>
              <a:rPr lang="en-US" sz="1400" dirty="0" smtClean="0">
                <a:latin typeface="Lucida Console" panose="020B0609040504020204" pitchFamily="49" charset="0"/>
              </a:rPr>
            </a:br>
            <a:r>
              <a:rPr lang="en-US" sz="1400" dirty="0" smtClean="0">
                <a:latin typeface="Lucida Console" panose="020B0609040504020204" pitchFamily="49" charset="0"/>
              </a:rPr>
              <a:t>SBFF(v, M, N) </a:t>
            </a:r>
            <a:r>
              <a:rPr lang="en-US" sz="1400" dirty="0">
                <a:latin typeface="Lucida Console" panose="020B0609040504020204" pitchFamily="49" charset="0"/>
              </a:rPr>
              <a:t>= [ Eh = </a:t>
            </a:r>
            <a:r>
              <a:rPr lang="en-US" sz="1400" dirty="0" smtClean="0">
                <a:latin typeface="Lucida Console" panose="020B0609040504020204" pitchFamily="49" charset="0"/>
              </a:rPr>
              <a:t>Sigmoid(BFF(v, M, N).</a:t>
            </a:r>
            <a:r>
              <a:rPr lang="en-US" sz="1400" dirty="0">
                <a:latin typeface="Lucida Console" panose="020B0609040504020204" pitchFamily="49" charset="0"/>
              </a:rPr>
              <a:t>z) </a:t>
            </a:r>
            <a:r>
              <a:rPr lang="en-US" sz="1400" dirty="0" smtClean="0">
                <a:latin typeface="Lucida Console" panose="020B0609040504020204" pitchFamily="49" charset="0"/>
              </a:rPr>
              <a:t>]</a:t>
            </a:r>
            <a:br>
              <a:rPr lang="en-US" sz="1400" dirty="0" smtClean="0">
                <a:latin typeface="Lucida Console" panose="020B0609040504020204" pitchFamily="49" charset="0"/>
              </a:rPr>
            </a:br>
            <a:r>
              <a:rPr lang="en-US" sz="1400" dirty="0" smtClean="0">
                <a:latin typeface="Lucida Console" panose="020B0609040504020204" pitchFamily="49" charset="0"/>
              </a:rPr>
              <a:t/>
            </a:r>
            <a:br>
              <a:rPr lang="en-US" sz="1400" dirty="0" smtClean="0">
                <a:latin typeface="Lucida Console" panose="020B0609040504020204" pitchFamily="49" charset="0"/>
              </a:rPr>
            </a:br>
            <a:r>
              <a:rPr lang="en-US" sz="1400" dirty="0" smtClean="0">
                <a:latin typeface="Lucida Console" panose="020B0609040504020204" pitchFamily="49" charset="0"/>
              </a:rPr>
              <a:t>network </a:t>
            </a:r>
            <a:r>
              <a:rPr lang="en-US" sz="1400" dirty="0">
                <a:latin typeface="Lucida Console" panose="020B0609040504020204" pitchFamily="49" charset="0"/>
              </a:rPr>
              <a:t>= new </a:t>
            </a:r>
            <a:r>
              <a:rPr lang="en-US" sz="1400" dirty="0" err="1" smtClean="0">
                <a:latin typeface="Lucida Console" panose="020B0609040504020204" pitchFamily="49" charset="0"/>
              </a:rPr>
              <a:t>NDLComputationNetwork</a:t>
            </a:r>
            <a:r>
              <a:rPr lang="en-US" sz="1400" dirty="0" smtClean="0">
                <a:latin typeface="Lucida Console" panose="020B0609040504020204" pitchFamily="49" charset="0"/>
              </a:rPr>
              <a:t> [</a:t>
            </a:r>
            <a:br>
              <a:rPr lang="en-US" sz="1400" dirty="0" smtClean="0">
                <a:latin typeface="Lucida Console" panose="020B0609040504020204" pitchFamily="49" charset="0"/>
              </a:rPr>
            </a:br>
            <a:r>
              <a:rPr lang="en-US" sz="1400" dirty="0" smtClean="0">
                <a:latin typeface="Lucida Console" panose="020B0609040504020204" pitchFamily="49" charset="0"/>
              </a:rPr>
              <a:t/>
            </a:r>
            <a:br>
              <a:rPr lang="en-US" sz="1400" dirty="0" smtClean="0">
                <a:latin typeface="Lucida Console" panose="020B0609040504020204" pitchFamily="49" charset="0"/>
              </a:rPr>
            </a:br>
            <a:r>
              <a:rPr lang="en-US" sz="1400" dirty="0" smtClean="0">
                <a:latin typeface="Lucida Console" panose="020B0609040504020204" pitchFamily="49" charset="0"/>
              </a:rPr>
              <a:t>  </a:t>
            </a:r>
            <a:r>
              <a:rPr lang="en-US" sz="1400" dirty="0" err="1" smtClean="0">
                <a:latin typeface="Lucida Console" panose="020B0609040504020204" pitchFamily="49" charset="0"/>
              </a:rPr>
              <a:t>featDim</a:t>
            </a:r>
            <a:r>
              <a:rPr lang="en-US" sz="1400" dirty="0" smtClean="0">
                <a:latin typeface="Lucida Console" panose="020B0609040504020204" pitchFamily="49" charset="0"/>
              </a:rPr>
              <a:t> = 40*31 </a:t>
            </a:r>
            <a:r>
              <a:rPr lang="en-US" sz="1400" dirty="0">
                <a:latin typeface="Lucida Console" panose="020B0609040504020204" pitchFamily="49" charset="0"/>
              </a:rPr>
              <a:t>; </a:t>
            </a:r>
            <a:r>
              <a:rPr lang="en-US" sz="1400" dirty="0" err="1" smtClean="0">
                <a:latin typeface="Lucida Console" panose="020B0609040504020204" pitchFamily="49" charset="0"/>
              </a:rPr>
              <a:t>labelDim</a:t>
            </a:r>
            <a:r>
              <a:rPr lang="en-US" sz="1400" dirty="0" smtClean="0">
                <a:latin typeface="Lucida Console" panose="020B0609040504020204" pitchFamily="49" charset="0"/>
              </a:rPr>
              <a:t> = 9000 </a:t>
            </a:r>
            <a:r>
              <a:rPr lang="en-US" sz="1400" dirty="0">
                <a:latin typeface="Lucida Console" panose="020B0609040504020204" pitchFamily="49" charset="0"/>
              </a:rPr>
              <a:t>; </a:t>
            </a:r>
            <a:r>
              <a:rPr lang="en-US" sz="1400" dirty="0" err="1" smtClean="0">
                <a:latin typeface="Lucida Console" panose="020B0609040504020204" pitchFamily="49" charset="0"/>
              </a:rPr>
              <a:t>hiddenDim</a:t>
            </a:r>
            <a:r>
              <a:rPr lang="en-US" sz="1400" dirty="0" smtClean="0">
                <a:latin typeface="Lucida Console" panose="020B0609040504020204" pitchFamily="49" charset="0"/>
              </a:rPr>
              <a:t> = 2048 </a:t>
            </a:r>
            <a:r>
              <a:rPr lang="en-US" sz="1400" dirty="0">
                <a:latin typeface="Lucida Console" panose="020B0609040504020204" pitchFamily="49" charset="0"/>
              </a:rPr>
              <a:t>; </a:t>
            </a:r>
            <a:r>
              <a:rPr lang="en-US" sz="1400" dirty="0" err="1">
                <a:latin typeface="Lucida Console" panose="020B0609040504020204" pitchFamily="49" charset="0"/>
              </a:rPr>
              <a:t>numHiddenLayers</a:t>
            </a:r>
            <a:r>
              <a:rPr lang="en-US" sz="1400" dirty="0">
                <a:latin typeface="Lucida Console" panose="020B0609040504020204" pitchFamily="49" charset="0"/>
              </a:rPr>
              <a:t> = 3 </a:t>
            </a:r>
            <a:r>
              <a:rPr lang="en-US" sz="1400" dirty="0" smtClean="0">
                <a:latin typeface="Lucida Console" panose="020B0609040504020204" pitchFamily="49" charset="0"/>
              </a:rPr>
              <a:t/>
            </a:r>
            <a:br>
              <a:rPr lang="en-US" sz="1400" dirty="0" smtClean="0">
                <a:latin typeface="Lucida Console" panose="020B0609040504020204" pitchFamily="49" charset="0"/>
              </a:rPr>
            </a:br>
            <a:r>
              <a:rPr lang="en-US" sz="1400" dirty="0" smtClean="0">
                <a:latin typeface="Lucida Console" panose="020B0609040504020204" pitchFamily="49" charset="0"/>
              </a:rPr>
              <a:t/>
            </a:r>
            <a:br>
              <a:rPr lang="en-US" sz="1400" dirty="0" smtClean="0">
                <a:latin typeface="Lucida Console" panose="020B0609040504020204" pitchFamily="49" charset="0"/>
              </a:rPr>
            </a:br>
            <a:r>
              <a:rPr lang="en-US" sz="1400" dirty="0" smtClean="0">
                <a:latin typeface="Lucida Console" panose="020B0609040504020204" pitchFamily="49" charset="0"/>
              </a:rPr>
              <a:t>  </a:t>
            </a:r>
            <a:r>
              <a:rPr lang="en-US" sz="1400" dirty="0" err="1">
                <a:latin typeface="Lucida Console" panose="020B0609040504020204" pitchFamily="49" charset="0"/>
              </a:rPr>
              <a:t>myFeatures</a:t>
            </a:r>
            <a:r>
              <a:rPr lang="en-US" sz="1400" dirty="0">
                <a:latin typeface="Lucida Console" panose="020B0609040504020204" pitchFamily="49" charset="0"/>
              </a:rPr>
              <a:t> = Input(</a:t>
            </a:r>
            <a:r>
              <a:rPr lang="en-US" sz="1400" dirty="0" err="1">
                <a:latin typeface="Lucida Console" panose="020B0609040504020204" pitchFamily="49" charset="0"/>
              </a:rPr>
              <a:t>featDim</a:t>
            </a:r>
            <a:r>
              <a:rPr lang="en-US" sz="1400" dirty="0">
                <a:latin typeface="Lucida Console" panose="020B0609040504020204" pitchFamily="49" charset="0"/>
              </a:rPr>
              <a:t>) ; </a:t>
            </a:r>
            <a:r>
              <a:rPr lang="en-US" sz="1400" dirty="0" err="1">
                <a:latin typeface="Lucida Console" panose="020B0609040504020204" pitchFamily="49" charset="0"/>
              </a:rPr>
              <a:t>myLabels</a:t>
            </a:r>
            <a:r>
              <a:rPr lang="en-US" sz="1400" dirty="0">
                <a:latin typeface="Lucida Console" panose="020B0609040504020204" pitchFamily="49" charset="0"/>
              </a:rPr>
              <a:t> = Input(</a:t>
            </a:r>
            <a:r>
              <a:rPr lang="en-US" sz="1400" dirty="0" err="1">
                <a:latin typeface="Lucida Console" panose="020B0609040504020204" pitchFamily="49" charset="0"/>
              </a:rPr>
              <a:t>labelDim</a:t>
            </a:r>
            <a:r>
              <a:rPr lang="en-US" sz="1400" dirty="0">
                <a:latin typeface="Lucida Console" panose="020B0609040504020204" pitchFamily="49" charset="0"/>
              </a:rPr>
              <a:t>) </a:t>
            </a:r>
            <a:r>
              <a:rPr lang="en-US" sz="1400" dirty="0" smtClean="0">
                <a:latin typeface="Lucida Console" panose="020B0609040504020204" pitchFamily="49" charset="0"/>
              </a:rPr>
              <a:t/>
            </a:r>
            <a:br>
              <a:rPr lang="en-US" sz="1400" dirty="0" smtClean="0">
                <a:latin typeface="Lucida Console" panose="020B0609040504020204" pitchFamily="49" charset="0"/>
              </a:rPr>
            </a:br>
            <a:r>
              <a:rPr lang="en-US" sz="1400" dirty="0" smtClean="0">
                <a:latin typeface="Lucida Console" panose="020B0609040504020204" pitchFamily="49" charset="0"/>
              </a:rPr>
              <a:t>  </a:t>
            </a:r>
            <a:r>
              <a:rPr lang="en-US" sz="1400" dirty="0" err="1">
                <a:latin typeface="Lucida Console" panose="020B0609040504020204" pitchFamily="49" charset="0"/>
              </a:rPr>
              <a:t>featNorm</a:t>
            </a:r>
            <a:r>
              <a:rPr lang="en-US" sz="1400" dirty="0">
                <a:latin typeface="Lucida Console" panose="020B0609040504020204" pitchFamily="49" charset="0"/>
              </a:rPr>
              <a:t> = </a:t>
            </a:r>
            <a:r>
              <a:rPr lang="en-US" sz="1400" dirty="0" err="1">
                <a:latin typeface="Lucida Console" panose="020B0609040504020204" pitchFamily="49" charset="0"/>
              </a:rPr>
              <a:t>MeanVarNorm</a:t>
            </a:r>
            <a:r>
              <a:rPr lang="en-US" sz="1400" dirty="0">
                <a:latin typeface="Lucida Console" panose="020B0609040504020204" pitchFamily="49" charset="0"/>
              </a:rPr>
              <a:t>(</a:t>
            </a:r>
            <a:r>
              <a:rPr lang="en-US" sz="1400" dirty="0" err="1">
                <a:latin typeface="Lucida Console" panose="020B0609040504020204" pitchFamily="49" charset="0"/>
              </a:rPr>
              <a:t>myFeatures</a:t>
            </a:r>
            <a:r>
              <a:rPr lang="en-US" sz="1400" dirty="0">
                <a:latin typeface="Lucida Console" panose="020B0609040504020204" pitchFamily="49" charset="0"/>
              </a:rPr>
              <a:t>) </a:t>
            </a:r>
            <a:r>
              <a:rPr lang="en-US" sz="1400" dirty="0" smtClean="0">
                <a:latin typeface="Lucida Console" panose="020B0609040504020204" pitchFamily="49" charset="0"/>
              </a:rPr>
              <a:t/>
            </a:r>
            <a:br>
              <a:rPr lang="en-US" sz="1400" dirty="0" smtClean="0">
                <a:latin typeface="Lucida Console" panose="020B0609040504020204" pitchFamily="49" charset="0"/>
              </a:rPr>
            </a:br>
            <a:r>
              <a:rPr lang="en-US" sz="1400" dirty="0" smtClean="0">
                <a:latin typeface="Lucida Console" panose="020B0609040504020204" pitchFamily="49" charset="0"/>
              </a:rPr>
              <a:t/>
            </a:r>
            <a:br>
              <a:rPr lang="en-US" sz="1400" dirty="0" smtClean="0">
                <a:latin typeface="Lucida Console" panose="020B0609040504020204" pitchFamily="49" charset="0"/>
              </a:rPr>
            </a:br>
            <a:r>
              <a:rPr lang="en-US" sz="1400" dirty="0" smtClean="0">
                <a:latin typeface="Lucida Console" panose="020B0609040504020204" pitchFamily="49" charset="0"/>
              </a:rPr>
              <a:t>  </a:t>
            </a:r>
            <a:r>
              <a:rPr lang="en-US" sz="14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HiddenStack</a:t>
            </a:r>
            <a:r>
              <a:rPr lang="en-US" sz="1400" dirty="0">
                <a:solidFill>
                  <a:srgbClr val="00B050"/>
                </a:solidFill>
                <a:latin typeface="Lucida Console" panose="020B0609040504020204" pitchFamily="49" charset="0"/>
              </a:rPr>
              <a:t>(layer)</a:t>
            </a:r>
            <a:r>
              <a:rPr lang="en-US" sz="1400" dirty="0">
                <a:latin typeface="Lucida Console" panose="020B0609040504020204" pitchFamily="49" charset="0"/>
              </a:rPr>
              <a:t> = if layer &gt; </a:t>
            </a:r>
            <a:r>
              <a:rPr lang="en-US" sz="1400" dirty="0" smtClean="0">
                <a:latin typeface="Lucida Console" panose="020B0609040504020204" pitchFamily="49" charset="0"/>
              </a:rPr>
              <a:t>1</a:t>
            </a:r>
            <a:br>
              <a:rPr lang="en-US" sz="1400" dirty="0" smtClean="0">
                <a:latin typeface="Lucida Console" panose="020B0609040504020204" pitchFamily="49" charset="0"/>
              </a:rPr>
            </a:br>
            <a:r>
              <a:rPr lang="en-US" sz="1400" dirty="0" smtClean="0">
                <a:latin typeface="Lucida Console" panose="020B0609040504020204" pitchFamily="49" charset="0"/>
              </a:rPr>
              <a:t>                       </a:t>
            </a:r>
            <a:r>
              <a:rPr lang="en-US" sz="1400" dirty="0">
                <a:latin typeface="Lucida Console" panose="020B0609040504020204" pitchFamily="49" charset="0"/>
              </a:rPr>
              <a:t>then </a:t>
            </a:r>
            <a:r>
              <a:rPr lang="en-US" sz="1400" dirty="0" smtClean="0">
                <a:latin typeface="Lucida Console" panose="020B0609040504020204" pitchFamily="49" charset="0"/>
              </a:rPr>
              <a:t>SBFF(</a:t>
            </a:r>
            <a:r>
              <a:rPr lang="en-US" sz="1400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HiddenStack</a:t>
            </a:r>
            <a:r>
              <a:rPr lang="en-US" sz="14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(layer-1</a:t>
            </a:r>
            <a:r>
              <a:rPr lang="en-US" sz="1400" dirty="0">
                <a:solidFill>
                  <a:srgbClr val="00B0F0"/>
                </a:solidFill>
                <a:latin typeface="Lucida Console" panose="020B0609040504020204" pitchFamily="49" charset="0"/>
              </a:rPr>
              <a:t>)</a:t>
            </a:r>
            <a:r>
              <a:rPr lang="en-US" sz="1400" dirty="0">
                <a:latin typeface="Lucida Console" panose="020B0609040504020204" pitchFamily="49" charset="0"/>
              </a:rPr>
              <a:t>.Eh, </a:t>
            </a:r>
            <a:r>
              <a:rPr lang="en-US" sz="1400" dirty="0" err="1">
                <a:latin typeface="Lucida Console" panose="020B0609040504020204" pitchFamily="49" charset="0"/>
              </a:rPr>
              <a:t>hiddenDim</a:t>
            </a:r>
            <a:r>
              <a:rPr lang="en-US" sz="1400" dirty="0">
                <a:latin typeface="Lucida Console" panose="020B0609040504020204" pitchFamily="49" charset="0"/>
              </a:rPr>
              <a:t>, </a:t>
            </a:r>
            <a:r>
              <a:rPr lang="en-US" sz="1400" dirty="0" err="1">
                <a:latin typeface="Lucida Console" panose="020B0609040504020204" pitchFamily="49" charset="0"/>
              </a:rPr>
              <a:t>hiddenDim</a:t>
            </a:r>
            <a:r>
              <a:rPr lang="en-US" sz="1400" dirty="0" smtClean="0">
                <a:latin typeface="Lucida Console" panose="020B0609040504020204" pitchFamily="49" charset="0"/>
              </a:rPr>
              <a:t>)</a:t>
            </a:r>
            <a:br>
              <a:rPr lang="en-US" sz="1400" dirty="0" smtClean="0">
                <a:latin typeface="Lucida Console" panose="020B0609040504020204" pitchFamily="49" charset="0"/>
              </a:rPr>
            </a:br>
            <a:r>
              <a:rPr lang="en-US" sz="1400" dirty="0" smtClean="0">
                <a:latin typeface="Lucida Console" panose="020B0609040504020204" pitchFamily="49" charset="0"/>
              </a:rPr>
              <a:t>                       </a:t>
            </a:r>
            <a:r>
              <a:rPr lang="en-US" sz="1400" dirty="0">
                <a:latin typeface="Lucida Console" panose="020B0609040504020204" pitchFamily="49" charset="0"/>
              </a:rPr>
              <a:t>else SBFF(</a:t>
            </a:r>
            <a:r>
              <a:rPr lang="en-US" sz="1400" dirty="0" err="1">
                <a:latin typeface="Lucida Console" panose="020B0609040504020204" pitchFamily="49" charset="0"/>
              </a:rPr>
              <a:t>featNorm</a:t>
            </a:r>
            <a:r>
              <a:rPr lang="en-US" sz="1400" dirty="0">
                <a:latin typeface="Lucida Console" panose="020B0609040504020204" pitchFamily="49" charset="0"/>
              </a:rPr>
              <a:t>, </a:t>
            </a:r>
            <a:r>
              <a:rPr lang="en-US" sz="1400" dirty="0" err="1">
                <a:latin typeface="Lucida Console" panose="020B0609040504020204" pitchFamily="49" charset="0"/>
              </a:rPr>
              <a:t>hiddenDim</a:t>
            </a:r>
            <a:r>
              <a:rPr lang="en-US" sz="1400" dirty="0">
                <a:latin typeface="Lucida Console" panose="020B0609040504020204" pitchFamily="49" charset="0"/>
              </a:rPr>
              <a:t>, </a:t>
            </a:r>
            <a:r>
              <a:rPr lang="en-US" sz="1400" dirty="0" err="1">
                <a:latin typeface="Lucida Console" panose="020B0609040504020204" pitchFamily="49" charset="0"/>
              </a:rPr>
              <a:t>featDim</a:t>
            </a:r>
            <a:r>
              <a:rPr lang="en-US" sz="1400" dirty="0">
                <a:latin typeface="Lucida Console" panose="020B0609040504020204" pitchFamily="49" charset="0"/>
              </a:rPr>
              <a:t>) </a:t>
            </a:r>
            <a:r>
              <a:rPr lang="en-US" sz="1400" dirty="0" smtClean="0">
                <a:latin typeface="Lucida Console" panose="020B0609040504020204" pitchFamily="49" charset="0"/>
              </a:rPr>
              <a:t/>
            </a:r>
            <a:br>
              <a:rPr lang="en-US" sz="1400" dirty="0" smtClean="0">
                <a:latin typeface="Lucida Console" panose="020B0609040504020204" pitchFamily="49" charset="0"/>
              </a:rPr>
            </a:br>
            <a:r>
              <a:rPr lang="en-US" sz="1400" dirty="0" smtClean="0">
                <a:latin typeface="Lucida Console" panose="020B0609040504020204" pitchFamily="49" charset="0"/>
              </a:rPr>
              <a:t>  </a:t>
            </a:r>
            <a:r>
              <a:rPr lang="en-US" sz="1400" dirty="0" err="1">
                <a:latin typeface="Lucida Console" panose="020B0609040504020204" pitchFamily="49" charset="0"/>
              </a:rPr>
              <a:t>outLayer</a:t>
            </a:r>
            <a:r>
              <a:rPr lang="en-US" sz="1400" dirty="0">
                <a:latin typeface="Lucida Console" panose="020B0609040504020204" pitchFamily="49" charset="0"/>
              </a:rPr>
              <a:t> = BFF(</a:t>
            </a:r>
            <a:r>
              <a:rPr lang="en-US" sz="1400" dirty="0" err="1">
                <a:latin typeface="Lucida Console" panose="020B0609040504020204" pitchFamily="49" charset="0"/>
              </a:rPr>
              <a:t>HiddenStack</a:t>
            </a:r>
            <a:r>
              <a:rPr lang="en-US" sz="1400" dirty="0">
                <a:latin typeface="Lucida Console" panose="020B0609040504020204" pitchFamily="49" charset="0"/>
              </a:rPr>
              <a:t>(</a:t>
            </a:r>
            <a:r>
              <a:rPr lang="en-US" sz="1400" dirty="0" err="1">
                <a:latin typeface="Lucida Console" panose="020B0609040504020204" pitchFamily="49" charset="0"/>
              </a:rPr>
              <a:t>numHiddenLayers</a:t>
            </a:r>
            <a:r>
              <a:rPr lang="en-US" sz="1400" dirty="0">
                <a:latin typeface="Lucida Console" panose="020B0609040504020204" pitchFamily="49" charset="0"/>
              </a:rPr>
              <a:t>).Eh, </a:t>
            </a:r>
            <a:r>
              <a:rPr lang="en-US" sz="1400" dirty="0" err="1">
                <a:latin typeface="Lucida Console" panose="020B0609040504020204" pitchFamily="49" charset="0"/>
              </a:rPr>
              <a:t>labelDim</a:t>
            </a:r>
            <a:r>
              <a:rPr lang="en-US" sz="1400" dirty="0">
                <a:latin typeface="Lucida Console" panose="020B0609040504020204" pitchFamily="49" charset="0"/>
              </a:rPr>
              <a:t>, </a:t>
            </a:r>
            <a:r>
              <a:rPr lang="en-US" sz="1400" dirty="0" err="1">
                <a:latin typeface="Lucida Console" panose="020B0609040504020204" pitchFamily="49" charset="0"/>
              </a:rPr>
              <a:t>hiddenDim</a:t>
            </a:r>
            <a:r>
              <a:rPr lang="en-US" sz="1400" dirty="0">
                <a:latin typeface="Lucida Console" panose="020B0609040504020204" pitchFamily="49" charset="0"/>
              </a:rPr>
              <a:t>) </a:t>
            </a:r>
            <a:r>
              <a:rPr lang="en-US" sz="1400" dirty="0" smtClean="0">
                <a:latin typeface="Lucida Console" panose="020B0609040504020204" pitchFamily="49" charset="0"/>
              </a:rPr>
              <a:t/>
            </a:r>
            <a:br>
              <a:rPr lang="en-US" sz="1400" dirty="0" smtClean="0">
                <a:latin typeface="Lucida Console" panose="020B0609040504020204" pitchFamily="49" charset="0"/>
              </a:rPr>
            </a:br>
            <a:r>
              <a:rPr lang="en-US" sz="1400" dirty="0" smtClean="0">
                <a:latin typeface="Lucida Console" panose="020B0609040504020204" pitchFamily="49" charset="0"/>
              </a:rPr>
              <a:t>  </a:t>
            </a:r>
            <a:r>
              <a:rPr lang="en-US" sz="1400" dirty="0" err="1">
                <a:latin typeface="Lucida Console" panose="020B0609040504020204" pitchFamily="49" charset="0"/>
              </a:rPr>
              <a:t>outZ</a:t>
            </a:r>
            <a:r>
              <a:rPr lang="en-US" sz="1400" dirty="0">
                <a:latin typeface="Lucida Console" panose="020B0609040504020204" pitchFamily="49" charset="0"/>
              </a:rPr>
              <a:t> = </a:t>
            </a:r>
            <a:r>
              <a:rPr lang="en-US" sz="1400" dirty="0" err="1">
                <a:latin typeface="Lucida Console" panose="020B0609040504020204" pitchFamily="49" charset="0"/>
              </a:rPr>
              <a:t>outLayer.z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latin typeface="Lucida Console" panose="020B0609040504020204" pitchFamily="49" charset="0"/>
              </a:rPr>
              <a:t/>
            </a:r>
            <a:br>
              <a:rPr lang="en-US" sz="1400" dirty="0" smtClean="0">
                <a:latin typeface="Lucida Console" panose="020B0609040504020204" pitchFamily="49" charset="0"/>
              </a:rPr>
            </a:br>
            <a:r>
              <a:rPr lang="en-US" sz="1400" dirty="0" smtClean="0">
                <a:latin typeface="Lucida Console" panose="020B0609040504020204" pitchFamily="49" charset="0"/>
              </a:rPr>
              <a:t/>
            </a:r>
            <a:br>
              <a:rPr lang="en-US" sz="1400" dirty="0" smtClean="0">
                <a:latin typeface="Lucida Console" panose="020B0609040504020204" pitchFamily="49" charset="0"/>
              </a:rPr>
            </a:br>
            <a:r>
              <a:rPr lang="en-US" sz="1400" dirty="0" smtClean="0">
                <a:latin typeface="Lucida Console" panose="020B0609040504020204" pitchFamily="49" charset="0"/>
              </a:rPr>
              <a:t>  </a:t>
            </a:r>
            <a:r>
              <a:rPr lang="en-US" sz="1400" dirty="0">
                <a:latin typeface="Lucida Console" panose="020B0609040504020204" pitchFamily="49" charset="0"/>
              </a:rPr>
              <a:t>CE = </a:t>
            </a:r>
            <a:r>
              <a:rPr lang="en-US" sz="1400" dirty="0" err="1">
                <a:latin typeface="Lucida Console" panose="020B0609040504020204" pitchFamily="49" charset="0"/>
              </a:rPr>
              <a:t>CrossEntropyWithSoftmax</a:t>
            </a:r>
            <a:r>
              <a:rPr lang="en-US" sz="1400" dirty="0">
                <a:latin typeface="Lucida Console" panose="020B0609040504020204" pitchFamily="49" charset="0"/>
              </a:rPr>
              <a:t>(</a:t>
            </a:r>
            <a:r>
              <a:rPr lang="en-US" sz="1400" dirty="0" err="1">
                <a:latin typeface="Lucida Console" panose="020B0609040504020204" pitchFamily="49" charset="0"/>
              </a:rPr>
              <a:t>myLabels</a:t>
            </a:r>
            <a:r>
              <a:rPr lang="en-US" sz="1400" dirty="0">
                <a:latin typeface="Lucida Console" panose="020B0609040504020204" pitchFamily="49" charset="0"/>
              </a:rPr>
              <a:t>, </a:t>
            </a:r>
            <a:r>
              <a:rPr lang="en-US" sz="1400" dirty="0" err="1">
                <a:latin typeface="Lucida Console" panose="020B0609040504020204" pitchFamily="49" charset="0"/>
              </a:rPr>
              <a:t>outZ</a:t>
            </a:r>
            <a:r>
              <a:rPr lang="en-US" sz="1400" dirty="0">
                <a:latin typeface="Lucida Console" panose="020B0609040504020204" pitchFamily="49" charset="0"/>
              </a:rPr>
              <a:t>) </a:t>
            </a:r>
            <a:r>
              <a:rPr lang="en-US" sz="1400" dirty="0" smtClean="0">
                <a:latin typeface="Lucida Console" panose="020B0609040504020204" pitchFamily="49" charset="0"/>
              </a:rPr>
              <a:t/>
            </a:r>
            <a:br>
              <a:rPr lang="en-US" sz="1400" dirty="0" smtClean="0">
                <a:latin typeface="Lucida Console" panose="020B0609040504020204" pitchFamily="49" charset="0"/>
              </a:rPr>
            </a:br>
            <a:r>
              <a:rPr lang="en-US" sz="1400" dirty="0" smtClean="0">
                <a:latin typeface="Lucida Console" panose="020B0609040504020204" pitchFamily="49" charset="0"/>
              </a:rPr>
              <a:t>  </a:t>
            </a:r>
            <a:r>
              <a:rPr lang="en-US" sz="1400" dirty="0">
                <a:latin typeface="Lucida Console" panose="020B0609040504020204" pitchFamily="49" charset="0"/>
              </a:rPr>
              <a:t>Err = </a:t>
            </a:r>
            <a:r>
              <a:rPr lang="en-US" sz="1400" dirty="0" err="1">
                <a:latin typeface="Lucida Console" panose="020B0609040504020204" pitchFamily="49" charset="0"/>
              </a:rPr>
              <a:t>ErrorPrediction</a:t>
            </a:r>
            <a:r>
              <a:rPr lang="en-US" sz="1400" dirty="0">
                <a:latin typeface="Lucida Console" panose="020B0609040504020204" pitchFamily="49" charset="0"/>
              </a:rPr>
              <a:t>(</a:t>
            </a:r>
            <a:r>
              <a:rPr lang="en-US" sz="1400" dirty="0" err="1">
                <a:latin typeface="Lucida Console" panose="020B0609040504020204" pitchFamily="49" charset="0"/>
              </a:rPr>
              <a:t>myLabels</a:t>
            </a:r>
            <a:r>
              <a:rPr lang="en-US" sz="1400" dirty="0">
                <a:latin typeface="Lucida Console" panose="020B0609040504020204" pitchFamily="49" charset="0"/>
              </a:rPr>
              <a:t>, </a:t>
            </a:r>
            <a:r>
              <a:rPr lang="en-US" sz="1400" dirty="0" err="1">
                <a:latin typeface="Lucida Console" panose="020B0609040504020204" pitchFamily="49" charset="0"/>
              </a:rPr>
              <a:t>outZ</a:t>
            </a:r>
            <a:r>
              <a:rPr lang="en-US" sz="1400" dirty="0">
                <a:latin typeface="Lucida Console" panose="020B0609040504020204" pitchFamily="49" charset="0"/>
              </a:rPr>
              <a:t>) </a:t>
            </a:r>
            <a:r>
              <a:rPr lang="en-US" sz="1400" dirty="0" smtClean="0">
                <a:latin typeface="Lucida Console" panose="020B0609040504020204" pitchFamily="49" charset="0"/>
              </a:rPr>
              <a:t/>
            </a:r>
            <a:br>
              <a:rPr lang="en-US" sz="1400" dirty="0" smtClean="0">
                <a:latin typeface="Lucida Console" panose="020B0609040504020204" pitchFamily="49" charset="0"/>
              </a:rPr>
            </a:br>
            <a:r>
              <a:rPr lang="en-US" sz="1400" dirty="0" smtClean="0">
                <a:latin typeface="Lucida Console" panose="020B0609040504020204" pitchFamily="49" charset="0"/>
              </a:rPr>
              <a:t/>
            </a:r>
            <a:br>
              <a:rPr lang="en-US" sz="1400" dirty="0" smtClean="0">
                <a:latin typeface="Lucida Console" panose="020B0609040504020204" pitchFamily="49" charset="0"/>
              </a:rPr>
            </a:br>
            <a:r>
              <a:rPr lang="en-US" sz="1400" dirty="0" smtClean="0">
                <a:latin typeface="Lucida Console" panose="020B0609040504020204" pitchFamily="49" charset="0"/>
              </a:rPr>
              <a:t>  </a:t>
            </a:r>
            <a:r>
              <a:rPr lang="en-US" sz="1400" dirty="0" err="1">
                <a:latin typeface="Lucida Console" panose="020B0609040504020204" pitchFamily="49" charset="0"/>
              </a:rPr>
              <a:t>logPrior</a:t>
            </a:r>
            <a:r>
              <a:rPr lang="en-US" sz="1400" dirty="0">
                <a:latin typeface="Lucida Console" panose="020B0609040504020204" pitchFamily="49" charset="0"/>
              </a:rPr>
              <a:t> = </a:t>
            </a:r>
            <a:r>
              <a:rPr lang="en-US" sz="1400" dirty="0" err="1">
                <a:latin typeface="Lucida Console" panose="020B0609040504020204" pitchFamily="49" charset="0"/>
              </a:rPr>
              <a:t>LogPrior</a:t>
            </a:r>
            <a:r>
              <a:rPr lang="en-US" sz="1400" dirty="0">
                <a:latin typeface="Lucida Console" panose="020B0609040504020204" pitchFamily="49" charset="0"/>
              </a:rPr>
              <a:t>(</a:t>
            </a:r>
            <a:r>
              <a:rPr lang="en-US" sz="1400" dirty="0" err="1">
                <a:latin typeface="Lucida Console" panose="020B0609040504020204" pitchFamily="49" charset="0"/>
              </a:rPr>
              <a:t>myLabels</a:t>
            </a:r>
            <a:r>
              <a:rPr lang="en-US" sz="1400" dirty="0">
                <a:latin typeface="Lucida Console" panose="020B0609040504020204" pitchFamily="49" charset="0"/>
              </a:rPr>
              <a:t>) </a:t>
            </a:r>
            <a:r>
              <a:rPr lang="en-US" sz="1400" dirty="0" smtClean="0">
                <a:latin typeface="Lucida Console" panose="020B0609040504020204" pitchFamily="49" charset="0"/>
              </a:rPr>
              <a:t/>
            </a:r>
            <a:br>
              <a:rPr lang="en-US" sz="1400" dirty="0" smtClean="0">
                <a:latin typeface="Lucida Console" panose="020B0609040504020204" pitchFamily="49" charset="0"/>
              </a:rPr>
            </a:br>
            <a:r>
              <a:rPr lang="en-US" sz="1400" dirty="0" smtClean="0">
                <a:latin typeface="Lucida Console" panose="020B0609040504020204" pitchFamily="49" charset="0"/>
              </a:rPr>
              <a:t>  </a:t>
            </a:r>
            <a:r>
              <a:rPr lang="en-US" sz="1400" dirty="0" err="1">
                <a:latin typeface="Lucida Console" panose="020B0609040504020204" pitchFamily="49" charset="0"/>
              </a:rPr>
              <a:t>ScaledLogLikelihood</a:t>
            </a:r>
            <a:r>
              <a:rPr lang="en-US" sz="1400" dirty="0">
                <a:latin typeface="Lucida Console" panose="020B0609040504020204" pitchFamily="49" charset="0"/>
              </a:rPr>
              <a:t> = </a:t>
            </a:r>
            <a:r>
              <a:rPr lang="en-US" sz="1400" dirty="0" err="1">
                <a:latin typeface="Lucida Console" panose="020B0609040504020204" pitchFamily="49" charset="0"/>
              </a:rPr>
              <a:t>outZ</a:t>
            </a:r>
            <a:r>
              <a:rPr lang="en-US" sz="1400" dirty="0">
                <a:latin typeface="Lucida Console" panose="020B0609040504020204" pitchFamily="49" charset="0"/>
              </a:rPr>
              <a:t> - </a:t>
            </a:r>
            <a:r>
              <a:rPr lang="en-US" sz="1400" dirty="0" err="1">
                <a:latin typeface="Lucida Console" panose="020B0609040504020204" pitchFamily="49" charset="0"/>
              </a:rPr>
              <a:t>logPrior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latin typeface="Lucida Console" panose="020B0609040504020204" pitchFamily="49" charset="0"/>
              </a:rPr>
              <a:t/>
            </a:r>
            <a:br>
              <a:rPr lang="en-US" sz="1400" dirty="0" smtClean="0">
                <a:latin typeface="Lucida Console" panose="020B0609040504020204" pitchFamily="49" charset="0"/>
              </a:rPr>
            </a:br>
            <a:r>
              <a:rPr lang="en-US" sz="1400" dirty="0" smtClean="0">
                <a:latin typeface="Lucida Console" panose="020B0609040504020204" pitchFamily="49" charset="0"/>
              </a:rPr>
              <a:t/>
            </a:r>
            <a:br>
              <a:rPr lang="en-US" sz="1400" dirty="0" smtClean="0">
                <a:latin typeface="Lucida Console" panose="020B0609040504020204" pitchFamily="49" charset="0"/>
              </a:rPr>
            </a:br>
            <a:r>
              <a:rPr lang="en-US" sz="1400" dirty="0" smtClean="0">
                <a:latin typeface="Lucida Console" panose="020B060904050402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15089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4505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rgbClr val="00B0F0"/>
                </a:solidFill>
              </a:rPr>
              <a:t>indexable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>arrays with </a:t>
            </a:r>
            <a:r>
              <a:rPr lang="en-US" dirty="0" smtClean="0">
                <a:solidFill>
                  <a:srgbClr val="7030A0"/>
                </a:solidFill>
              </a:rPr>
              <a:t>aggregate initialization</a:t>
            </a:r>
            <a:r>
              <a:rPr lang="en-US" dirty="0" smtClean="0"/>
              <a:t> that allows </a:t>
            </a:r>
            <a:r>
              <a:rPr lang="en-US" dirty="0" smtClean="0">
                <a:solidFill>
                  <a:srgbClr val="00B050"/>
                </a:solidFill>
              </a:rPr>
              <a:t>recursion</a:t>
            </a:r>
          </a:p>
          <a:p>
            <a:pPr marL="0" indent="0">
              <a:buNone/>
            </a:pPr>
            <a:r>
              <a:rPr lang="en-US" sz="1400" dirty="0" smtClean="0">
                <a:latin typeface="Lucida Console" panose="020B0609040504020204" pitchFamily="49" charset="0"/>
              </a:rPr>
              <a:t>BFF(v, M, N) </a:t>
            </a:r>
            <a:r>
              <a:rPr lang="en-US" sz="1400" dirty="0">
                <a:latin typeface="Lucida Console" panose="020B0609040504020204" pitchFamily="49" charset="0"/>
              </a:rPr>
              <a:t>= [ B = </a:t>
            </a:r>
            <a:r>
              <a:rPr lang="en-US" sz="1400" dirty="0" smtClean="0">
                <a:latin typeface="Lucida Console" panose="020B0609040504020204" pitchFamily="49" charset="0"/>
              </a:rPr>
              <a:t>Parameter(M, 1) </a:t>
            </a:r>
            <a:r>
              <a:rPr lang="en-US" sz="1400" dirty="0">
                <a:latin typeface="Lucida Console" panose="020B0609040504020204" pitchFamily="49" charset="0"/>
              </a:rPr>
              <a:t>; W = </a:t>
            </a:r>
            <a:r>
              <a:rPr lang="en-US" sz="1400" dirty="0" smtClean="0">
                <a:latin typeface="Lucida Console" panose="020B0609040504020204" pitchFamily="49" charset="0"/>
              </a:rPr>
              <a:t>Parameter(M, N) </a:t>
            </a:r>
            <a:r>
              <a:rPr lang="en-US" sz="1400" dirty="0">
                <a:latin typeface="Lucida Console" panose="020B0609040504020204" pitchFamily="49" charset="0"/>
              </a:rPr>
              <a:t>; z = </a:t>
            </a:r>
            <a:r>
              <a:rPr lang="en-US" sz="1400" dirty="0" smtClean="0">
                <a:latin typeface="Lucida Console" panose="020B0609040504020204" pitchFamily="49" charset="0"/>
              </a:rPr>
              <a:t>W*</a:t>
            </a:r>
            <a:r>
              <a:rPr lang="en-US" sz="1400" dirty="0" err="1" smtClean="0">
                <a:latin typeface="Lucida Console" panose="020B0609040504020204" pitchFamily="49" charset="0"/>
              </a:rPr>
              <a:t>v+B</a:t>
            </a:r>
            <a:r>
              <a:rPr lang="en-US" sz="1400" dirty="0" smtClean="0">
                <a:latin typeface="Lucida Console" panose="020B0609040504020204" pitchFamily="49" charset="0"/>
              </a:rPr>
              <a:t> ]</a:t>
            </a:r>
            <a:br>
              <a:rPr lang="en-US" sz="1400" dirty="0" smtClean="0">
                <a:latin typeface="Lucida Console" panose="020B0609040504020204" pitchFamily="49" charset="0"/>
              </a:rPr>
            </a:br>
            <a:r>
              <a:rPr lang="en-US" sz="1400" dirty="0" smtClean="0">
                <a:latin typeface="Lucida Console" panose="020B0609040504020204" pitchFamily="49" charset="0"/>
              </a:rPr>
              <a:t>SBFF(v, M, N) </a:t>
            </a:r>
            <a:r>
              <a:rPr lang="en-US" sz="1400" dirty="0">
                <a:latin typeface="Lucida Console" panose="020B0609040504020204" pitchFamily="49" charset="0"/>
              </a:rPr>
              <a:t>= [ Eh = </a:t>
            </a:r>
            <a:r>
              <a:rPr lang="en-US" sz="1400" dirty="0" smtClean="0">
                <a:latin typeface="Lucida Console" panose="020B0609040504020204" pitchFamily="49" charset="0"/>
              </a:rPr>
              <a:t>Sigmoid(BFF(v, M, N).</a:t>
            </a:r>
            <a:r>
              <a:rPr lang="en-US" sz="1400" dirty="0">
                <a:latin typeface="Lucida Console" panose="020B0609040504020204" pitchFamily="49" charset="0"/>
              </a:rPr>
              <a:t>z) </a:t>
            </a:r>
            <a:r>
              <a:rPr lang="en-US" sz="1400" dirty="0" smtClean="0">
                <a:latin typeface="Lucida Console" panose="020B0609040504020204" pitchFamily="49" charset="0"/>
              </a:rPr>
              <a:t>]</a:t>
            </a:r>
            <a:br>
              <a:rPr lang="en-US" sz="1400" dirty="0" smtClean="0">
                <a:latin typeface="Lucida Console" panose="020B0609040504020204" pitchFamily="49" charset="0"/>
              </a:rPr>
            </a:br>
            <a:r>
              <a:rPr lang="en-US" sz="1400" dirty="0" smtClean="0">
                <a:latin typeface="Lucida Console" panose="020B0609040504020204" pitchFamily="49" charset="0"/>
              </a:rPr>
              <a:t/>
            </a:r>
            <a:br>
              <a:rPr lang="en-US" sz="1400" dirty="0" smtClean="0">
                <a:latin typeface="Lucida Console" panose="020B0609040504020204" pitchFamily="49" charset="0"/>
              </a:rPr>
            </a:br>
            <a:r>
              <a:rPr lang="en-US" sz="1400" dirty="0" smtClean="0">
                <a:latin typeface="Lucida Console" panose="020B0609040504020204" pitchFamily="49" charset="0"/>
              </a:rPr>
              <a:t>network </a:t>
            </a:r>
            <a:r>
              <a:rPr lang="en-US" sz="1400" dirty="0">
                <a:latin typeface="Lucida Console" panose="020B0609040504020204" pitchFamily="49" charset="0"/>
              </a:rPr>
              <a:t>= new </a:t>
            </a:r>
            <a:r>
              <a:rPr lang="en-US" sz="1400" dirty="0" err="1" smtClean="0">
                <a:latin typeface="Lucida Console" panose="020B0609040504020204" pitchFamily="49" charset="0"/>
              </a:rPr>
              <a:t>NDLComputationNetwork</a:t>
            </a:r>
            <a:r>
              <a:rPr lang="en-US" sz="1400" dirty="0" smtClean="0">
                <a:latin typeface="Lucida Console" panose="020B0609040504020204" pitchFamily="49" charset="0"/>
              </a:rPr>
              <a:t> [</a:t>
            </a:r>
            <a:br>
              <a:rPr lang="en-US" sz="1400" dirty="0" smtClean="0">
                <a:latin typeface="Lucida Console" panose="020B0609040504020204" pitchFamily="49" charset="0"/>
              </a:rPr>
            </a:br>
            <a:r>
              <a:rPr lang="en-US" sz="1400" dirty="0" smtClean="0">
                <a:latin typeface="Lucida Console" panose="020B0609040504020204" pitchFamily="49" charset="0"/>
              </a:rPr>
              <a:t/>
            </a:r>
            <a:br>
              <a:rPr lang="en-US" sz="1400" dirty="0" smtClean="0">
                <a:latin typeface="Lucida Console" panose="020B0609040504020204" pitchFamily="49" charset="0"/>
              </a:rPr>
            </a:br>
            <a:r>
              <a:rPr lang="en-US" sz="1400" dirty="0" smtClean="0">
                <a:latin typeface="Lucida Console" panose="020B0609040504020204" pitchFamily="49" charset="0"/>
              </a:rPr>
              <a:t>  </a:t>
            </a:r>
            <a:r>
              <a:rPr lang="en-US" sz="1400" dirty="0" err="1" smtClean="0">
                <a:latin typeface="Lucida Console" panose="020B0609040504020204" pitchFamily="49" charset="0"/>
              </a:rPr>
              <a:t>featDim</a:t>
            </a:r>
            <a:r>
              <a:rPr lang="en-US" sz="1400" dirty="0" smtClean="0">
                <a:latin typeface="Lucida Console" panose="020B0609040504020204" pitchFamily="49" charset="0"/>
              </a:rPr>
              <a:t> = 40*31 </a:t>
            </a:r>
            <a:r>
              <a:rPr lang="en-US" sz="1400" dirty="0">
                <a:latin typeface="Lucida Console" panose="020B0609040504020204" pitchFamily="49" charset="0"/>
              </a:rPr>
              <a:t>; </a:t>
            </a:r>
            <a:r>
              <a:rPr lang="en-US" sz="1400" dirty="0" err="1" smtClean="0">
                <a:latin typeface="Lucida Console" panose="020B0609040504020204" pitchFamily="49" charset="0"/>
              </a:rPr>
              <a:t>labelDim</a:t>
            </a:r>
            <a:r>
              <a:rPr lang="en-US" sz="1400" dirty="0" smtClean="0">
                <a:latin typeface="Lucida Console" panose="020B0609040504020204" pitchFamily="49" charset="0"/>
              </a:rPr>
              <a:t> = 9000 </a:t>
            </a:r>
            <a:r>
              <a:rPr lang="en-US" sz="1400" dirty="0">
                <a:latin typeface="Lucida Console" panose="020B0609040504020204" pitchFamily="49" charset="0"/>
              </a:rPr>
              <a:t>; </a:t>
            </a:r>
            <a:r>
              <a:rPr lang="en-US" sz="1400" dirty="0" err="1" smtClean="0">
                <a:latin typeface="Lucida Console" panose="020B0609040504020204" pitchFamily="49" charset="0"/>
              </a:rPr>
              <a:t>hiddenDim</a:t>
            </a:r>
            <a:r>
              <a:rPr lang="en-US" sz="1400" dirty="0" smtClean="0">
                <a:latin typeface="Lucida Console" panose="020B0609040504020204" pitchFamily="49" charset="0"/>
              </a:rPr>
              <a:t> = 2048 </a:t>
            </a:r>
            <a:r>
              <a:rPr lang="en-US" sz="1400" dirty="0">
                <a:latin typeface="Lucida Console" panose="020B0609040504020204" pitchFamily="49" charset="0"/>
              </a:rPr>
              <a:t>; </a:t>
            </a:r>
            <a:r>
              <a:rPr lang="en-US" sz="1400" dirty="0" err="1">
                <a:latin typeface="Lucida Console" panose="020B0609040504020204" pitchFamily="49" charset="0"/>
              </a:rPr>
              <a:t>numHiddenLayers</a:t>
            </a:r>
            <a:r>
              <a:rPr lang="en-US" sz="1400" dirty="0">
                <a:latin typeface="Lucida Console" panose="020B0609040504020204" pitchFamily="49" charset="0"/>
              </a:rPr>
              <a:t> = 3 </a:t>
            </a:r>
            <a:r>
              <a:rPr lang="en-US" sz="1400" dirty="0" smtClean="0">
                <a:latin typeface="Lucida Console" panose="020B0609040504020204" pitchFamily="49" charset="0"/>
              </a:rPr>
              <a:t/>
            </a:r>
            <a:br>
              <a:rPr lang="en-US" sz="1400" dirty="0" smtClean="0">
                <a:latin typeface="Lucida Console" panose="020B0609040504020204" pitchFamily="49" charset="0"/>
              </a:rPr>
            </a:br>
            <a:r>
              <a:rPr lang="en-US" sz="1400" dirty="0" smtClean="0">
                <a:latin typeface="Lucida Console" panose="020B0609040504020204" pitchFamily="49" charset="0"/>
              </a:rPr>
              <a:t/>
            </a:r>
            <a:br>
              <a:rPr lang="en-US" sz="1400" dirty="0" smtClean="0">
                <a:latin typeface="Lucida Console" panose="020B0609040504020204" pitchFamily="49" charset="0"/>
              </a:rPr>
            </a:br>
            <a:r>
              <a:rPr lang="en-US" sz="1400" dirty="0" smtClean="0">
                <a:latin typeface="Lucida Console" panose="020B0609040504020204" pitchFamily="49" charset="0"/>
              </a:rPr>
              <a:t>  </a:t>
            </a:r>
            <a:r>
              <a:rPr lang="en-US" sz="1400" dirty="0" err="1">
                <a:latin typeface="Lucida Console" panose="020B0609040504020204" pitchFamily="49" charset="0"/>
              </a:rPr>
              <a:t>myFeatures</a:t>
            </a:r>
            <a:r>
              <a:rPr lang="en-US" sz="1400" dirty="0">
                <a:latin typeface="Lucida Console" panose="020B0609040504020204" pitchFamily="49" charset="0"/>
              </a:rPr>
              <a:t> = Input(</a:t>
            </a:r>
            <a:r>
              <a:rPr lang="en-US" sz="1400" dirty="0" err="1">
                <a:latin typeface="Lucida Console" panose="020B0609040504020204" pitchFamily="49" charset="0"/>
              </a:rPr>
              <a:t>featDim</a:t>
            </a:r>
            <a:r>
              <a:rPr lang="en-US" sz="1400" dirty="0">
                <a:latin typeface="Lucida Console" panose="020B0609040504020204" pitchFamily="49" charset="0"/>
              </a:rPr>
              <a:t>) ; </a:t>
            </a:r>
            <a:r>
              <a:rPr lang="en-US" sz="1400" dirty="0" err="1">
                <a:latin typeface="Lucida Console" panose="020B0609040504020204" pitchFamily="49" charset="0"/>
              </a:rPr>
              <a:t>myLabels</a:t>
            </a:r>
            <a:r>
              <a:rPr lang="en-US" sz="1400" dirty="0">
                <a:latin typeface="Lucida Console" panose="020B0609040504020204" pitchFamily="49" charset="0"/>
              </a:rPr>
              <a:t> = Input(</a:t>
            </a:r>
            <a:r>
              <a:rPr lang="en-US" sz="1400" dirty="0" err="1">
                <a:latin typeface="Lucida Console" panose="020B0609040504020204" pitchFamily="49" charset="0"/>
              </a:rPr>
              <a:t>labelDim</a:t>
            </a:r>
            <a:r>
              <a:rPr lang="en-US" sz="1400" dirty="0">
                <a:latin typeface="Lucida Console" panose="020B0609040504020204" pitchFamily="49" charset="0"/>
              </a:rPr>
              <a:t>) </a:t>
            </a:r>
            <a:r>
              <a:rPr lang="en-US" sz="1400" dirty="0" smtClean="0">
                <a:latin typeface="Lucida Console" panose="020B0609040504020204" pitchFamily="49" charset="0"/>
              </a:rPr>
              <a:t/>
            </a:r>
            <a:br>
              <a:rPr lang="en-US" sz="1400" dirty="0" smtClean="0">
                <a:latin typeface="Lucida Console" panose="020B0609040504020204" pitchFamily="49" charset="0"/>
              </a:rPr>
            </a:br>
            <a:r>
              <a:rPr lang="en-US" sz="1400" dirty="0" smtClean="0">
                <a:latin typeface="Lucida Console" panose="020B0609040504020204" pitchFamily="49" charset="0"/>
              </a:rPr>
              <a:t>  </a:t>
            </a:r>
            <a:r>
              <a:rPr lang="en-US" sz="1400" dirty="0" err="1">
                <a:latin typeface="Lucida Console" panose="020B0609040504020204" pitchFamily="49" charset="0"/>
              </a:rPr>
              <a:t>featNorm</a:t>
            </a:r>
            <a:r>
              <a:rPr lang="en-US" sz="1400" dirty="0">
                <a:latin typeface="Lucida Console" panose="020B0609040504020204" pitchFamily="49" charset="0"/>
              </a:rPr>
              <a:t> = </a:t>
            </a:r>
            <a:r>
              <a:rPr lang="en-US" sz="1400" dirty="0" err="1">
                <a:latin typeface="Lucida Console" panose="020B0609040504020204" pitchFamily="49" charset="0"/>
              </a:rPr>
              <a:t>MeanVarNorm</a:t>
            </a:r>
            <a:r>
              <a:rPr lang="en-US" sz="1400" dirty="0">
                <a:latin typeface="Lucida Console" panose="020B0609040504020204" pitchFamily="49" charset="0"/>
              </a:rPr>
              <a:t>(</a:t>
            </a:r>
            <a:r>
              <a:rPr lang="en-US" sz="1400" dirty="0" err="1">
                <a:latin typeface="Lucida Console" panose="020B0609040504020204" pitchFamily="49" charset="0"/>
              </a:rPr>
              <a:t>myFeatures</a:t>
            </a:r>
            <a:r>
              <a:rPr lang="en-US" sz="1400" dirty="0">
                <a:latin typeface="Lucida Console" panose="020B0609040504020204" pitchFamily="49" charset="0"/>
              </a:rPr>
              <a:t>) </a:t>
            </a:r>
            <a:br>
              <a:rPr lang="en-US" sz="1400" dirty="0">
                <a:latin typeface="Lucida Console" panose="020B0609040504020204" pitchFamily="49" charset="0"/>
              </a:rPr>
            </a:br>
            <a:r>
              <a:rPr lang="en-US" sz="1400" dirty="0">
                <a:latin typeface="Lucida Console" panose="020B0609040504020204" pitchFamily="49" charset="0"/>
              </a:rPr>
              <a:t/>
            </a:r>
            <a:br>
              <a:rPr lang="en-US" sz="1400" dirty="0">
                <a:latin typeface="Lucida Console" panose="020B0609040504020204" pitchFamily="49" charset="0"/>
              </a:rPr>
            </a:br>
            <a:r>
              <a:rPr lang="en-US" sz="1400" dirty="0" smtClean="0">
                <a:latin typeface="Lucida Console" panose="020B0609040504020204" pitchFamily="49" charset="0"/>
              </a:rPr>
              <a:t>  </a:t>
            </a:r>
            <a:r>
              <a:rPr lang="en-US" sz="1400" dirty="0">
                <a:solidFill>
                  <a:srgbClr val="7030A0"/>
                </a:solidFill>
                <a:latin typeface="Lucida Console" panose="020B0609040504020204" pitchFamily="49" charset="0"/>
              </a:rPr>
              <a:t>layers[layer:1..numHiddenLayers] </a:t>
            </a:r>
            <a:r>
              <a:rPr lang="en-US" sz="14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=</a:t>
            </a:r>
            <a:r>
              <a:rPr lang="en-US" sz="1400" dirty="0" smtClean="0">
                <a:latin typeface="Lucida Console" panose="020B0609040504020204" pitchFamily="49" charset="0"/>
              </a:rPr>
              <a:t> if </a:t>
            </a:r>
            <a:r>
              <a:rPr lang="en-US" sz="1400" dirty="0">
                <a:latin typeface="Lucida Console" panose="020B0609040504020204" pitchFamily="49" charset="0"/>
              </a:rPr>
              <a:t>layer &gt; </a:t>
            </a:r>
            <a:r>
              <a:rPr lang="en-US" sz="1400" dirty="0" smtClean="0">
                <a:latin typeface="Lucida Console" panose="020B0609040504020204" pitchFamily="49" charset="0"/>
              </a:rPr>
              <a:t>1</a:t>
            </a:r>
            <a:br>
              <a:rPr lang="en-US" sz="1400" dirty="0" smtClean="0">
                <a:latin typeface="Lucida Console" panose="020B0609040504020204" pitchFamily="49" charset="0"/>
              </a:rPr>
            </a:br>
            <a:r>
              <a:rPr lang="en-US" sz="1400" dirty="0" smtClean="0">
                <a:latin typeface="Lucida Console" panose="020B0609040504020204" pitchFamily="49" charset="0"/>
              </a:rPr>
              <a:t>                                     </a:t>
            </a:r>
            <a:r>
              <a:rPr lang="en-US" sz="1400" dirty="0">
                <a:latin typeface="Lucida Console" panose="020B0609040504020204" pitchFamily="49" charset="0"/>
              </a:rPr>
              <a:t>then SBFF(</a:t>
            </a:r>
            <a:r>
              <a:rPr lang="en-US" sz="1400" dirty="0">
                <a:solidFill>
                  <a:srgbClr val="00B0F0"/>
                </a:solidFill>
                <a:latin typeface="Lucida Console" panose="020B0609040504020204" pitchFamily="49" charset="0"/>
              </a:rPr>
              <a:t>layers[</a:t>
            </a:r>
            <a:r>
              <a:rPr lang="en-US" sz="1400" dirty="0">
                <a:solidFill>
                  <a:srgbClr val="00B050"/>
                </a:solidFill>
                <a:latin typeface="Lucida Console" panose="020B0609040504020204" pitchFamily="49" charset="0"/>
              </a:rPr>
              <a:t>layer-1</a:t>
            </a:r>
            <a:r>
              <a:rPr lang="en-US" sz="1400" dirty="0">
                <a:latin typeface="Lucida Console" panose="020B0609040504020204" pitchFamily="49" charset="0"/>
              </a:rPr>
              <a:t>].Eh, </a:t>
            </a:r>
            <a:r>
              <a:rPr lang="en-US" sz="1400" dirty="0" err="1">
                <a:latin typeface="Lucida Console" panose="020B0609040504020204" pitchFamily="49" charset="0"/>
              </a:rPr>
              <a:t>hiddenDim</a:t>
            </a:r>
            <a:r>
              <a:rPr lang="en-US" sz="1400" dirty="0">
                <a:latin typeface="Lucida Console" panose="020B0609040504020204" pitchFamily="49" charset="0"/>
              </a:rPr>
              <a:t>, </a:t>
            </a:r>
            <a:r>
              <a:rPr lang="en-US" sz="1400" dirty="0" err="1" smtClean="0">
                <a:latin typeface="Lucida Console" panose="020B0609040504020204" pitchFamily="49" charset="0"/>
              </a:rPr>
              <a:t>hiddenDim</a:t>
            </a:r>
            <a:r>
              <a:rPr lang="en-US" sz="1400" dirty="0" smtClean="0">
                <a:latin typeface="Lucida Console" panose="020B0609040504020204" pitchFamily="49" charset="0"/>
              </a:rPr>
              <a:t>)</a:t>
            </a:r>
            <a:br>
              <a:rPr lang="en-US" sz="1400" dirty="0" smtClean="0">
                <a:latin typeface="Lucida Console" panose="020B0609040504020204" pitchFamily="49" charset="0"/>
              </a:rPr>
            </a:br>
            <a:r>
              <a:rPr lang="en-US" sz="1400" dirty="0" smtClean="0">
                <a:latin typeface="Lucida Console" panose="020B0609040504020204" pitchFamily="49" charset="0"/>
              </a:rPr>
              <a:t>                                     else </a:t>
            </a:r>
            <a:r>
              <a:rPr lang="en-US" sz="1400" dirty="0">
                <a:latin typeface="Lucida Console" panose="020B0609040504020204" pitchFamily="49" charset="0"/>
              </a:rPr>
              <a:t>SBFF(</a:t>
            </a:r>
            <a:r>
              <a:rPr lang="en-US" sz="1400" dirty="0" err="1">
                <a:latin typeface="Lucida Console" panose="020B0609040504020204" pitchFamily="49" charset="0"/>
              </a:rPr>
              <a:t>featNorm</a:t>
            </a:r>
            <a:r>
              <a:rPr lang="en-US" sz="1400" dirty="0">
                <a:latin typeface="Lucida Console" panose="020B0609040504020204" pitchFamily="49" charset="0"/>
              </a:rPr>
              <a:t>, </a:t>
            </a:r>
            <a:r>
              <a:rPr lang="en-US" sz="1400" dirty="0" err="1">
                <a:latin typeface="Lucida Console" panose="020B0609040504020204" pitchFamily="49" charset="0"/>
              </a:rPr>
              <a:t>hiddenDim</a:t>
            </a:r>
            <a:r>
              <a:rPr lang="en-US" sz="1400" dirty="0">
                <a:latin typeface="Lucida Console" panose="020B0609040504020204" pitchFamily="49" charset="0"/>
              </a:rPr>
              <a:t>, </a:t>
            </a:r>
            <a:r>
              <a:rPr lang="en-US" sz="1400" dirty="0" err="1">
                <a:latin typeface="Lucida Console" panose="020B0609040504020204" pitchFamily="49" charset="0"/>
              </a:rPr>
              <a:t>featDim</a:t>
            </a:r>
            <a:r>
              <a:rPr lang="en-US" sz="1400" dirty="0">
                <a:latin typeface="Lucida Console" panose="020B0609040504020204" pitchFamily="49" charset="0"/>
              </a:rPr>
              <a:t>) </a:t>
            </a:r>
            <a:r>
              <a:rPr lang="en-US" sz="1400" dirty="0" smtClean="0">
                <a:latin typeface="Lucida Console" panose="020B0609040504020204" pitchFamily="49" charset="0"/>
              </a:rPr>
              <a:t/>
            </a:r>
            <a:br>
              <a:rPr lang="en-US" sz="1400" dirty="0" smtClean="0">
                <a:latin typeface="Lucida Console" panose="020B0609040504020204" pitchFamily="49" charset="0"/>
              </a:rPr>
            </a:br>
            <a:r>
              <a:rPr lang="en-US" sz="1400" dirty="0" smtClean="0">
                <a:latin typeface="Lucida Console" panose="020B0609040504020204" pitchFamily="49" charset="0"/>
              </a:rPr>
              <a:t>  </a:t>
            </a:r>
            <a:r>
              <a:rPr lang="en-US" sz="1400" dirty="0" err="1" smtClean="0">
                <a:latin typeface="Lucida Console" panose="020B0609040504020204" pitchFamily="49" charset="0"/>
              </a:rPr>
              <a:t>outLayer</a:t>
            </a:r>
            <a:r>
              <a:rPr lang="en-US" sz="1400" dirty="0" smtClean="0">
                <a:latin typeface="Lucida Console" panose="020B0609040504020204" pitchFamily="49" charset="0"/>
              </a:rPr>
              <a:t> </a:t>
            </a:r>
            <a:r>
              <a:rPr lang="en-US" sz="1400" dirty="0">
                <a:latin typeface="Lucida Console" panose="020B0609040504020204" pitchFamily="49" charset="0"/>
              </a:rPr>
              <a:t>= </a:t>
            </a:r>
            <a:r>
              <a:rPr lang="en-US" sz="1400" dirty="0" smtClean="0">
                <a:latin typeface="Lucida Console" panose="020B0609040504020204" pitchFamily="49" charset="0"/>
              </a:rPr>
              <a:t>BFF(</a:t>
            </a:r>
            <a:r>
              <a:rPr lang="en-US" sz="14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layers[</a:t>
            </a:r>
            <a:r>
              <a:rPr lang="en-US" sz="1400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numHiddenLayers</a:t>
            </a:r>
            <a:r>
              <a:rPr lang="en-US" sz="1400" dirty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  <a:r>
              <a:rPr lang="en-US" sz="1400" dirty="0" smtClean="0">
                <a:latin typeface="Lucida Console" panose="020B0609040504020204" pitchFamily="49" charset="0"/>
              </a:rPr>
              <a:t>.</a:t>
            </a:r>
            <a:r>
              <a:rPr lang="en-US" sz="1400" dirty="0">
                <a:latin typeface="Lucida Console" panose="020B0609040504020204" pitchFamily="49" charset="0"/>
              </a:rPr>
              <a:t>Eh, </a:t>
            </a:r>
            <a:r>
              <a:rPr lang="en-US" sz="1400" dirty="0" err="1">
                <a:latin typeface="Lucida Console" panose="020B0609040504020204" pitchFamily="49" charset="0"/>
              </a:rPr>
              <a:t>labelDim</a:t>
            </a:r>
            <a:r>
              <a:rPr lang="en-US" sz="1400" dirty="0">
                <a:latin typeface="Lucida Console" panose="020B0609040504020204" pitchFamily="49" charset="0"/>
              </a:rPr>
              <a:t>, </a:t>
            </a:r>
            <a:r>
              <a:rPr lang="en-US" sz="1400" dirty="0" err="1">
                <a:latin typeface="Lucida Console" panose="020B0609040504020204" pitchFamily="49" charset="0"/>
              </a:rPr>
              <a:t>hiddenDim</a:t>
            </a:r>
            <a:r>
              <a:rPr lang="en-US" sz="1400" dirty="0">
                <a:latin typeface="Lucida Console" panose="020B0609040504020204" pitchFamily="49" charset="0"/>
              </a:rPr>
              <a:t>) </a:t>
            </a:r>
            <a:r>
              <a:rPr lang="en-US" sz="1400" dirty="0" smtClean="0">
                <a:latin typeface="Lucida Console" panose="020B0609040504020204" pitchFamily="49" charset="0"/>
              </a:rPr>
              <a:t/>
            </a:r>
            <a:br>
              <a:rPr lang="en-US" sz="1400" dirty="0" smtClean="0">
                <a:latin typeface="Lucida Console" panose="020B0609040504020204" pitchFamily="49" charset="0"/>
              </a:rPr>
            </a:br>
            <a:r>
              <a:rPr lang="en-US" sz="1400" dirty="0" smtClean="0">
                <a:latin typeface="Lucida Console" panose="020B0609040504020204" pitchFamily="49" charset="0"/>
              </a:rPr>
              <a:t>  </a:t>
            </a:r>
            <a:r>
              <a:rPr lang="en-US" sz="1400" dirty="0" err="1">
                <a:latin typeface="Lucida Console" panose="020B0609040504020204" pitchFamily="49" charset="0"/>
              </a:rPr>
              <a:t>outZ</a:t>
            </a:r>
            <a:r>
              <a:rPr lang="en-US" sz="1400" dirty="0">
                <a:latin typeface="Lucida Console" panose="020B0609040504020204" pitchFamily="49" charset="0"/>
              </a:rPr>
              <a:t> = </a:t>
            </a:r>
            <a:r>
              <a:rPr lang="en-US" sz="1400" dirty="0" err="1">
                <a:latin typeface="Lucida Console" panose="020B0609040504020204" pitchFamily="49" charset="0"/>
              </a:rPr>
              <a:t>outLayer.z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latin typeface="Lucida Console" panose="020B0609040504020204" pitchFamily="49" charset="0"/>
              </a:rPr>
              <a:t/>
            </a:r>
            <a:br>
              <a:rPr lang="en-US" sz="1400" dirty="0" smtClean="0">
                <a:latin typeface="Lucida Console" panose="020B0609040504020204" pitchFamily="49" charset="0"/>
              </a:rPr>
            </a:br>
            <a:r>
              <a:rPr lang="en-US" sz="1400" dirty="0" smtClean="0">
                <a:latin typeface="Lucida Console" panose="020B0609040504020204" pitchFamily="49" charset="0"/>
              </a:rPr>
              <a:t/>
            </a:r>
            <a:br>
              <a:rPr lang="en-US" sz="1400" dirty="0" smtClean="0">
                <a:latin typeface="Lucida Console" panose="020B0609040504020204" pitchFamily="49" charset="0"/>
              </a:rPr>
            </a:br>
            <a:r>
              <a:rPr lang="en-US" sz="1400" dirty="0" smtClean="0">
                <a:latin typeface="Lucida Console" panose="020B0609040504020204" pitchFamily="49" charset="0"/>
              </a:rPr>
              <a:t>  </a:t>
            </a:r>
            <a:r>
              <a:rPr lang="en-US" sz="1400" dirty="0">
                <a:latin typeface="Lucida Console" panose="020B0609040504020204" pitchFamily="49" charset="0"/>
              </a:rPr>
              <a:t>CE = </a:t>
            </a:r>
            <a:r>
              <a:rPr lang="en-US" sz="1400" dirty="0" err="1">
                <a:latin typeface="Lucida Console" panose="020B0609040504020204" pitchFamily="49" charset="0"/>
              </a:rPr>
              <a:t>CrossEntropyWithSoftmax</a:t>
            </a:r>
            <a:r>
              <a:rPr lang="en-US" sz="1400" dirty="0">
                <a:latin typeface="Lucida Console" panose="020B0609040504020204" pitchFamily="49" charset="0"/>
              </a:rPr>
              <a:t>(</a:t>
            </a:r>
            <a:r>
              <a:rPr lang="en-US" sz="1400" dirty="0" err="1">
                <a:latin typeface="Lucida Console" panose="020B0609040504020204" pitchFamily="49" charset="0"/>
              </a:rPr>
              <a:t>myLabels</a:t>
            </a:r>
            <a:r>
              <a:rPr lang="en-US" sz="1400" dirty="0">
                <a:latin typeface="Lucida Console" panose="020B0609040504020204" pitchFamily="49" charset="0"/>
              </a:rPr>
              <a:t>, </a:t>
            </a:r>
            <a:r>
              <a:rPr lang="en-US" sz="1400" dirty="0" err="1">
                <a:latin typeface="Lucida Console" panose="020B0609040504020204" pitchFamily="49" charset="0"/>
              </a:rPr>
              <a:t>outZ</a:t>
            </a:r>
            <a:r>
              <a:rPr lang="en-US" sz="1400" dirty="0">
                <a:latin typeface="Lucida Console" panose="020B0609040504020204" pitchFamily="49" charset="0"/>
              </a:rPr>
              <a:t>) </a:t>
            </a:r>
            <a:r>
              <a:rPr lang="en-US" sz="1400" dirty="0" smtClean="0">
                <a:latin typeface="Lucida Console" panose="020B0609040504020204" pitchFamily="49" charset="0"/>
              </a:rPr>
              <a:t/>
            </a:r>
            <a:br>
              <a:rPr lang="en-US" sz="1400" dirty="0" smtClean="0">
                <a:latin typeface="Lucida Console" panose="020B0609040504020204" pitchFamily="49" charset="0"/>
              </a:rPr>
            </a:br>
            <a:r>
              <a:rPr lang="en-US" sz="1400" dirty="0" smtClean="0">
                <a:latin typeface="Lucida Console" panose="020B0609040504020204" pitchFamily="49" charset="0"/>
              </a:rPr>
              <a:t>  </a:t>
            </a:r>
            <a:r>
              <a:rPr lang="en-US" sz="1400" dirty="0">
                <a:latin typeface="Lucida Console" panose="020B0609040504020204" pitchFamily="49" charset="0"/>
              </a:rPr>
              <a:t>Err = </a:t>
            </a:r>
            <a:r>
              <a:rPr lang="en-US" sz="1400" dirty="0" err="1">
                <a:latin typeface="Lucida Console" panose="020B0609040504020204" pitchFamily="49" charset="0"/>
              </a:rPr>
              <a:t>ErrorPrediction</a:t>
            </a:r>
            <a:r>
              <a:rPr lang="en-US" sz="1400" dirty="0">
                <a:latin typeface="Lucida Console" panose="020B0609040504020204" pitchFamily="49" charset="0"/>
              </a:rPr>
              <a:t>(</a:t>
            </a:r>
            <a:r>
              <a:rPr lang="en-US" sz="1400" dirty="0" err="1">
                <a:latin typeface="Lucida Console" panose="020B0609040504020204" pitchFamily="49" charset="0"/>
              </a:rPr>
              <a:t>myLabels</a:t>
            </a:r>
            <a:r>
              <a:rPr lang="en-US" sz="1400" dirty="0">
                <a:latin typeface="Lucida Console" panose="020B0609040504020204" pitchFamily="49" charset="0"/>
              </a:rPr>
              <a:t>, </a:t>
            </a:r>
            <a:r>
              <a:rPr lang="en-US" sz="1400" dirty="0" err="1">
                <a:latin typeface="Lucida Console" panose="020B0609040504020204" pitchFamily="49" charset="0"/>
              </a:rPr>
              <a:t>outZ</a:t>
            </a:r>
            <a:r>
              <a:rPr lang="en-US" sz="1400" dirty="0">
                <a:latin typeface="Lucida Console" panose="020B0609040504020204" pitchFamily="49" charset="0"/>
              </a:rPr>
              <a:t>) </a:t>
            </a:r>
            <a:r>
              <a:rPr lang="en-US" sz="1400" dirty="0" smtClean="0">
                <a:latin typeface="Lucida Console" panose="020B0609040504020204" pitchFamily="49" charset="0"/>
              </a:rPr>
              <a:t/>
            </a:r>
            <a:br>
              <a:rPr lang="en-US" sz="1400" dirty="0" smtClean="0">
                <a:latin typeface="Lucida Console" panose="020B0609040504020204" pitchFamily="49" charset="0"/>
              </a:rPr>
            </a:br>
            <a:r>
              <a:rPr lang="en-US" sz="1400" dirty="0" smtClean="0">
                <a:latin typeface="Lucida Console" panose="020B0609040504020204" pitchFamily="49" charset="0"/>
              </a:rPr>
              <a:t/>
            </a:r>
            <a:br>
              <a:rPr lang="en-US" sz="1400" dirty="0" smtClean="0">
                <a:latin typeface="Lucida Console" panose="020B0609040504020204" pitchFamily="49" charset="0"/>
              </a:rPr>
            </a:br>
            <a:r>
              <a:rPr lang="en-US" sz="1400" dirty="0" smtClean="0">
                <a:latin typeface="Lucida Console" panose="020B0609040504020204" pitchFamily="49" charset="0"/>
              </a:rPr>
              <a:t>  </a:t>
            </a:r>
            <a:r>
              <a:rPr lang="en-US" sz="1400" dirty="0" err="1">
                <a:latin typeface="Lucida Console" panose="020B0609040504020204" pitchFamily="49" charset="0"/>
              </a:rPr>
              <a:t>logPrior</a:t>
            </a:r>
            <a:r>
              <a:rPr lang="en-US" sz="1400" dirty="0">
                <a:latin typeface="Lucida Console" panose="020B0609040504020204" pitchFamily="49" charset="0"/>
              </a:rPr>
              <a:t> = </a:t>
            </a:r>
            <a:r>
              <a:rPr lang="en-US" sz="1400" dirty="0" err="1">
                <a:latin typeface="Lucida Console" panose="020B0609040504020204" pitchFamily="49" charset="0"/>
              </a:rPr>
              <a:t>LogPrior</a:t>
            </a:r>
            <a:r>
              <a:rPr lang="en-US" sz="1400" dirty="0">
                <a:latin typeface="Lucida Console" panose="020B0609040504020204" pitchFamily="49" charset="0"/>
              </a:rPr>
              <a:t>(</a:t>
            </a:r>
            <a:r>
              <a:rPr lang="en-US" sz="1400" dirty="0" err="1">
                <a:latin typeface="Lucida Console" panose="020B0609040504020204" pitchFamily="49" charset="0"/>
              </a:rPr>
              <a:t>myLabels</a:t>
            </a:r>
            <a:r>
              <a:rPr lang="en-US" sz="1400" dirty="0">
                <a:latin typeface="Lucida Console" panose="020B0609040504020204" pitchFamily="49" charset="0"/>
              </a:rPr>
              <a:t>) </a:t>
            </a:r>
            <a:r>
              <a:rPr lang="en-US" sz="1400" dirty="0" smtClean="0">
                <a:latin typeface="Lucida Console" panose="020B0609040504020204" pitchFamily="49" charset="0"/>
              </a:rPr>
              <a:t/>
            </a:r>
            <a:br>
              <a:rPr lang="en-US" sz="1400" dirty="0" smtClean="0">
                <a:latin typeface="Lucida Console" panose="020B0609040504020204" pitchFamily="49" charset="0"/>
              </a:rPr>
            </a:br>
            <a:r>
              <a:rPr lang="en-US" sz="1400" dirty="0" smtClean="0">
                <a:latin typeface="Lucida Console" panose="020B0609040504020204" pitchFamily="49" charset="0"/>
              </a:rPr>
              <a:t>  </a:t>
            </a:r>
            <a:r>
              <a:rPr lang="en-US" sz="1400" dirty="0" err="1">
                <a:latin typeface="Lucida Console" panose="020B0609040504020204" pitchFamily="49" charset="0"/>
              </a:rPr>
              <a:t>ScaledLogLikelihood</a:t>
            </a:r>
            <a:r>
              <a:rPr lang="en-US" sz="1400" dirty="0">
                <a:latin typeface="Lucida Console" panose="020B0609040504020204" pitchFamily="49" charset="0"/>
              </a:rPr>
              <a:t> = </a:t>
            </a:r>
            <a:r>
              <a:rPr lang="en-US" sz="1400" dirty="0" err="1">
                <a:latin typeface="Lucida Console" panose="020B0609040504020204" pitchFamily="49" charset="0"/>
              </a:rPr>
              <a:t>outZ</a:t>
            </a:r>
            <a:r>
              <a:rPr lang="en-US" sz="1400" dirty="0">
                <a:latin typeface="Lucida Console" panose="020B0609040504020204" pitchFamily="49" charset="0"/>
              </a:rPr>
              <a:t> - </a:t>
            </a:r>
            <a:r>
              <a:rPr lang="en-US" sz="1400" dirty="0" err="1">
                <a:latin typeface="Lucida Console" panose="020B0609040504020204" pitchFamily="49" charset="0"/>
              </a:rPr>
              <a:t>logPrior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latin typeface="Lucida Console" panose="020B0609040504020204" pitchFamily="49" charset="0"/>
              </a:rPr>
              <a:t/>
            </a:r>
            <a:br>
              <a:rPr lang="en-US" sz="1400" dirty="0" smtClean="0">
                <a:latin typeface="Lucida Console" panose="020B0609040504020204" pitchFamily="49" charset="0"/>
              </a:rPr>
            </a:br>
            <a:r>
              <a:rPr lang="en-US" sz="1400" dirty="0" smtClean="0">
                <a:latin typeface="Lucida Console" panose="020B0609040504020204" pitchFamily="49" charset="0"/>
              </a:rPr>
              <a:t/>
            </a:r>
            <a:br>
              <a:rPr lang="en-US" sz="1400" dirty="0" smtClean="0">
                <a:latin typeface="Lucida Console" panose="020B0609040504020204" pitchFamily="49" charset="0"/>
              </a:rPr>
            </a:br>
            <a:r>
              <a:rPr lang="en-US" sz="1400" dirty="0" smtClean="0">
                <a:latin typeface="Lucida Console" panose="020B060904050402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244942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on-demand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47990" cy="4351338"/>
          </a:xfrm>
        </p:spPr>
        <p:txBody>
          <a:bodyPr/>
          <a:lstStyle/>
          <a:p>
            <a:r>
              <a:rPr lang="en-US" dirty="0" smtClean="0"/>
              <a:t>record and array members are computed on demand</a:t>
            </a:r>
          </a:p>
          <a:p>
            <a:pPr lvl="1"/>
            <a:r>
              <a:rPr lang="en-US" dirty="0" smtClean="0"/>
              <a:t>to allow recursion</a:t>
            </a:r>
          </a:p>
          <a:p>
            <a:pPr lvl="1"/>
            <a:r>
              <a:rPr lang="en-US" dirty="0" smtClean="0"/>
              <a:t>initially, all member values are </a:t>
            </a:r>
            <a:r>
              <a:rPr lang="en-US" dirty="0" err="1" smtClean="0"/>
              <a:t>Thunks</a:t>
            </a:r>
            <a:r>
              <a:rPr lang="en-US" dirty="0" smtClean="0"/>
              <a:t> (lambdas to compute their values)</a:t>
            </a:r>
          </a:p>
          <a:p>
            <a:pPr lvl="1"/>
            <a:r>
              <a:rPr lang="en-US" dirty="0" smtClean="0"/>
              <a:t>upon first retrieval of a member, the </a:t>
            </a:r>
            <a:r>
              <a:rPr lang="en-US" dirty="0" err="1" smtClean="0"/>
              <a:t>Thunk</a:t>
            </a:r>
            <a:r>
              <a:rPr lang="en-US" dirty="0" smtClean="0"/>
              <a:t> is run and replaced with the value</a:t>
            </a:r>
          </a:p>
          <a:p>
            <a:r>
              <a:rPr lang="en-US" dirty="0" smtClean="0"/>
              <a:t>top-level evaluation triggered by “</a:t>
            </a:r>
            <a:r>
              <a:rPr lang="en-US" sz="1800" dirty="0" smtClean="0">
                <a:latin typeface="Lucida Console" panose="020B0609040504020204" pitchFamily="49" charset="0"/>
              </a:rPr>
              <a:t>command</a:t>
            </a:r>
            <a:r>
              <a:rPr lang="en-US" dirty="0" smtClean="0"/>
              <a:t>,” then ripples through</a:t>
            </a:r>
          </a:p>
          <a:p>
            <a:pPr lvl="1"/>
            <a:r>
              <a:rPr lang="en-US" sz="1400" dirty="0" smtClean="0">
                <a:latin typeface="Lucida Console" panose="020B0609040504020204" pitchFamily="49" charset="0"/>
              </a:rPr>
              <a:t>X = 42		// [](){return Double(42);}</a:t>
            </a:r>
            <a:br>
              <a:rPr lang="en-US" sz="1400" dirty="0" smtClean="0">
                <a:latin typeface="Lucida Console" panose="020B0609040504020204" pitchFamily="49" charset="0"/>
              </a:rPr>
            </a:br>
            <a:r>
              <a:rPr lang="en-US" sz="1400" dirty="0" smtClean="0">
                <a:latin typeface="Lucida Console" panose="020B0609040504020204" pitchFamily="49" charset="0"/>
              </a:rPr>
              <a:t>Y = X * 13		// [</a:t>
            </a:r>
            <a:r>
              <a:rPr lang="en-US" sz="1400" dirty="0" err="1" smtClean="0">
                <a:latin typeface="Lucida Console" panose="020B0609040504020204" pitchFamily="49" charset="0"/>
              </a:rPr>
              <a:t>a,b</a:t>
            </a:r>
            <a:r>
              <a:rPr lang="en-US" sz="1400" dirty="0" smtClean="0">
                <a:latin typeface="Lucida Console" panose="020B0609040504020204" pitchFamily="49" charset="0"/>
              </a:rPr>
              <a:t>](){return </a:t>
            </a:r>
            <a:r>
              <a:rPr lang="en-US" sz="1400" dirty="0" err="1" smtClean="0">
                <a:latin typeface="Lucida Console" panose="020B0609040504020204" pitchFamily="49" charset="0"/>
              </a:rPr>
              <a:t>Eval</a:t>
            </a:r>
            <a:r>
              <a:rPr lang="en-US" sz="1400" dirty="0" smtClean="0">
                <a:latin typeface="Lucida Console" panose="020B0609040504020204" pitchFamily="49" charset="0"/>
              </a:rPr>
              <a:t>(a)/*</a:t>
            </a:r>
            <a:r>
              <a:rPr lang="en-US" sz="1400" dirty="0" err="1" smtClean="0">
                <a:latin typeface="Lucida Console" panose="020B0609040504020204" pitchFamily="49" charset="0"/>
              </a:rPr>
              <a:t>LookUp</a:t>
            </a:r>
            <a:r>
              <a:rPr lang="en-US" sz="1400" dirty="0" smtClean="0">
                <a:latin typeface="Lucida Console" panose="020B0609040504020204" pitchFamily="49" charset="0"/>
              </a:rPr>
              <a:t>(“X”)*/ * </a:t>
            </a:r>
            <a:r>
              <a:rPr lang="en-US" sz="1400" dirty="0" err="1" smtClean="0">
                <a:latin typeface="Lucida Console" panose="020B0609040504020204" pitchFamily="49" charset="0"/>
              </a:rPr>
              <a:t>Eval</a:t>
            </a:r>
            <a:r>
              <a:rPr lang="en-US" sz="1400" dirty="0" smtClean="0">
                <a:latin typeface="Lucida Console" panose="020B0609040504020204" pitchFamily="49" charset="0"/>
              </a:rPr>
              <a:t>(b)/*Double(13)*/;}</a:t>
            </a:r>
            <a:br>
              <a:rPr lang="en-US" sz="1400" dirty="0" smtClean="0">
                <a:latin typeface="Lucida Console" panose="020B0609040504020204" pitchFamily="49" charset="0"/>
              </a:rPr>
            </a:br>
            <a:r>
              <a:rPr lang="en-US" sz="1400" dirty="0" smtClean="0">
                <a:latin typeface="Lucida Console" panose="020B0609040504020204" pitchFamily="49" charset="0"/>
              </a:rPr>
              <a:t>command = Print(Y)	// [</a:t>
            </a:r>
            <a:r>
              <a:rPr lang="en-US" sz="1400" dirty="0" err="1" smtClean="0">
                <a:latin typeface="Lucida Console" panose="020B0609040504020204" pitchFamily="49" charset="0"/>
              </a:rPr>
              <a:t>cfg</a:t>
            </a:r>
            <a:r>
              <a:rPr lang="en-US" sz="1400" dirty="0" smtClean="0">
                <a:latin typeface="Lucida Console" panose="020B0609040504020204" pitchFamily="49" charset="0"/>
              </a:rPr>
              <a:t>](){return new </a:t>
            </a:r>
            <a:r>
              <a:rPr lang="en-US" sz="1400" dirty="0" err="1" smtClean="0">
                <a:latin typeface="Lucida Console" panose="020B0609040504020204" pitchFamily="49" charset="0"/>
              </a:rPr>
              <a:t>PrintAction</a:t>
            </a:r>
            <a:r>
              <a:rPr lang="en-US" sz="1400" dirty="0" smtClean="0">
                <a:latin typeface="Lucida Console" panose="020B0609040504020204" pitchFamily="49" charset="0"/>
              </a:rPr>
              <a:t>(</a:t>
            </a:r>
            <a:r>
              <a:rPr lang="en-US" sz="1400" dirty="0" err="1" smtClean="0">
                <a:latin typeface="Lucida Console" panose="020B0609040504020204" pitchFamily="49" charset="0"/>
              </a:rPr>
              <a:t>Eval</a:t>
            </a:r>
            <a:r>
              <a:rPr lang="en-US" sz="1400" dirty="0" smtClean="0">
                <a:latin typeface="Lucida Console" panose="020B0609040504020204" pitchFamily="49" charset="0"/>
              </a:rPr>
              <a:t>(</a:t>
            </a:r>
            <a:r>
              <a:rPr lang="en-US" sz="1400" dirty="0" err="1" smtClean="0">
                <a:latin typeface="Lucida Console" panose="020B0609040504020204" pitchFamily="49" charset="0"/>
              </a:rPr>
              <a:t>cfg</a:t>
            </a:r>
            <a:r>
              <a:rPr lang="en-US" sz="1400" dirty="0" smtClean="0">
                <a:latin typeface="Lucida Console" panose="020B0609040504020204" pitchFamily="49" charset="0"/>
              </a:rPr>
              <a:t>)/*</a:t>
            </a:r>
            <a:r>
              <a:rPr lang="en-US" sz="1400" dirty="0" err="1" smtClean="0">
                <a:latin typeface="Lucida Console" panose="020B0609040504020204" pitchFamily="49" charset="0"/>
              </a:rPr>
              <a:t>LookUp</a:t>
            </a:r>
            <a:r>
              <a:rPr lang="en-US" sz="1400" dirty="0" smtClean="0">
                <a:latin typeface="Lucida Console" panose="020B0609040504020204" pitchFamily="49" charset="0"/>
              </a:rPr>
              <a:t>(“Y”)*/);}</a:t>
            </a:r>
          </a:p>
          <a:p>
            <a:r>
              <a:rPr lang="en-US" dirty="0" smtClean="0"/>
              <a:t>why this is important: actions with side effects</a:t>
            </a:r>
          </a:p>
          <a:p>
            <a:pPr lvl="1"/>
            <a:r>
              <a:rPr lang="en-US" sz="1600" dirty="0" err="1" smtClean="0">
                <a:latin typeface="Lucida Console" panose="020B0609040504020204" pitchFamily="49" charset="0"/>
              </a:rPr>
              <a:t>dpt</a:t>
            </a:r>
            <a:r>
              <a:rPr lang="en-US" sz="1600" dirty="0" smtClean="0">
                <a:latin typeface="Lucida Console" panose="020B0609040504020204" pitchFamily="49" charset="0"/>
              </a:rPr>
              <a:t>(layer) = if layer == 1 then </a:t>
            </a:r>
            <a:r>
              <a:rPr lang="en-US" sz="1600" dirty="0" err="1" smtClean="0">
                <a:latin typeface="Lucida Console" panose="020B0609040504020204" pitchFamily="49" charset="0"/>
              </a:rPr>
              <a:t>CreateNetworkAction</a:t>
            </a:r>
            <a:r>
              <a:rPr lang="en-US" sz="1600" dirty="0" smtClean="0">
                <a:latin typeface="Lucida Console" panose="020B0609040504020204" pitchFamily="49" charset="0"/>
              </a:rPr>
              <a:t/>
            </a:r>
            <a:br>
              <a:rPr lang="en-US" sz="1600" dirty="0" smtClean="0">
                <a:latin typeface="Lucida Console" panose="020B0609040504020204" pitchFamily="49" charset="0"/>
              </a:rPr>
            </a:br>
            <a:r>
              <a:rPr lang="en-US" sz="1600" dirty="0" smtClean="0">
                <a:latin typeface="Lucida Console" panose="020B0609040504020204" pitchFamily="49" charset="0"/>
              </a:rPr>
              <a:t>             else </a:t>
            </a:r>
            <a:r>
              <a:rPr lang="en-US" sz="1600" dirty="0" err="1">
                <a:latin typeface="Lucida Console" panose="020B0609040504020204" pitchFamily="49" charset="0"/>
              </a:rPr>
              <a:t>dpt</a:t>
            </a:r>
            <a:r>
              <a:rPr lang="en-US" sz="1600" dirty="0">
                <a:latin typeface="Lucida Console" panose="020B0609040504020204" pitchFamily="49" charset="0"/>
              </a:rPr>
              <a:t>(layer-1) </a:t>
            </a:r>
            <a:r>
              <a:rPr lang="en-US" sz="1600" dirty="0" smtClean="0">
                <a:latin typeface="Lucida Console" panose="020B0609040504020204" pitchFamily="49" charset="0"/>
              </a:rPr>
              <a:t>: </a:t>
            </a:r>
            <a:r>
              <a:rPr lang="en-US" sz="1600" dirty="0" err="1" smtClean="0">
                <a:latin typeface="Lucida Console" panose="020B0609040504020204" pitchFamily="49" charset="0"/>
              </a:rPr>
              <a:t>AddHiddenLayerEditAction</a:t>
            </a:r>
            <a:r>
              <a:rPr lang="en-US" sz="1600" dirty="0" smtClean="0">
                <a:latin typeface="Lucida Console" panose="020B0609040504020204" pitchFamily="49" charset="0"/>
              </a:rPr>
              <a:t> : </a:t>
            </a:r>
            <a:r>
              <a:rPr lang="en-US" sz="1600" dirty="0" err="1" smtClean="0">
                <a:latin typeface="Lucida Console" panose="020B0609040504020204" pitchFamily="49" charset="0"/>
              </a:rPr>
              <a:t>TrainAction</a:t>
            </a:r>
            <a:r>
              <a:rPr lang="en-US" sz="1600" dirty="0" smtClean="0">
                <a:latin typeface="Lucida Console" panose="020B0609040504020204" pitchFamily="49" charset="0"/>
              </a:rPr>
              <a:t>(5)</a:t>
            </a:r>
            <a:br>
              <a:rPr lang="en-US" sz="1600" dirty="0" smtClean="0">
                <a:latin typeface="Lucida Console" panose="020B0609040504020204" pitchFamily="49" charset="0"/>
              </a:rPr>
            </a:br>
            <a:r>
              <a:rPr lang="en-US" sz="1600" dirty="0" smtClean="0">
                <a:latin typeface="Lucida Console" panose="020B0609040504020204" pitchFamily="49" charset="0"/>
              </a:rPr>
              <a:t>command = </a:t>
            </a:r>
            <a:r>
              <a:rPr lang="en-US" sz="1600" dirty="0" err="1" smtClean="0">
                <a:latin typeface="Lucida Console" panose="020B0609040504020204" pitchFamily="49" charset="0"/>
              </a:rPr>
              <a:t>dpt</a:t>
            </a:r>
            <a:r>
              <a:rPr lang="en-US" sz="1600" dirty="0" smtClean="0">
                <a:latin typeface="Lucida Console" panose="020B0609040504020204" pitchFamily="49" charset="0"/>
              </a:rPr>
              <a:t>(numLayers-1) : </a:t>
            </a:r>
            <a:r>
              <a:rPr lang="en-US" sz="1600" dirty="0" err="1" smtClean="0">
                <a:latin typeface="Lucida Console" panose="020B0609040504020204" pitchFamily="49" charset="0"/>
              </a:rPr>
              <a:t>AddOutputLayerEditAction</a:t>
            </a:r>
            <a:r>
              <a:rPr lang="en-US" sz="1600" dirty="0" smtClean="0">
                <a:latin typeface="Lucida Console" panose="020B0609040504020204" pitchFamily="49" charset="0"/>
              </a:rPr>
              <a:t> : </a:t>
            </a:r>
            <a:r>
              <a:rPr lang="en-US" sz="1600" dirty="0" err="1" smtClean="0">
                <a:latin typeface="Lucida Console" panose="020B0609040504020204" pitchFamily="49" charset="0"/>
              </a:rPr>
              <a:t>TrainAction</a:t>
            </a:r>
            <a:r>
              <a:rPr lang="en-US" sz="1600" dirty="0" smtClean="0">
                <a:latin typeface="Lucida Console" panose="020B0609040504020204" pitchFamily="49" charset="0"/>
              </a:rPr>
              <a:t>(160)</a:t>
            </a:r>
          </a:p>
          <a:p>
            <a:r>
              <a:rPr lang="en-US" dirty="0" smtClean="0"/>
              <a:t>also used to connect circular graphs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08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</TotalTime>
  <Words>465</Words>
  <Application>Microsoft Office PowerPoint</Application>
  <PresentationFormat>Widescreen</PresentationFormat>
  <Paragraphs>154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Lucida Console</vt:lpstr>
      <vt:lpstr>Wingdings</vt:lpstr>
      <vt:lpstr>Office Theme</vt:lpstr>
      <vt:lpstr>BrainScript --extending the CNTK configuration language</vt:lpstr>
      <vt:lpstr>CNTK configuration language up to now</vt:lpstr>
      <vt:lpstr>introducing “BrainScript”</vt:lpstr>
      <vt:lpstr>“BrainScript??”</vt:lpstr>
      <vt:lpstr>BrainScript basics</vt:lpstr>
      <vt:lpstr>basic expressions</vt:lpstr>
      <vt:lpstr>recursion</vt:lpstr>
      <vt:lpstr>arrays</vt:lpstr>
      <vt:lpstr>on-demand evaluation</vt:lpstr>
      <vt:lpstr>connection to C++</vt:lpstr>
      <vt:lpstr>bonus: lambda support</vt:lpstr>
      <vt:lpstr>annotated sample to show what changes</vt:lpstr>
      <vt:lpstr>current state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CNTK config language extension</dc:title>
  <dc:creator>Frank Seide</dc:creator>
  <cp:lastModifiedBy>Frank Seide</cp:lastModifiedBy>
  <cp:revision>52</cp:revision>
  <dcterms:created xsi:type="dcterms:W3CDTF">2015-08-25T21:49:42Z</dcterms:created>
  <dcterms:modified xsi:type="dcterms:W3CDTF">2015-09-03T21:24:59Z</dcterms:modified>
</cp:coreProperties>
</file>