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57" r:id="rId8"/>
    <p:sldId id="277" r:id="rId9"/>
    <p:sldId id="279" r:id="rId10"/>
    <p:sldId id="278" r:id="rId11"/>
    <p:sldId id="258" r:id="rId12"/>
    <p:sldId id="259" r:id="rId13"/>
    <p:sldId id="260" r:id="rId14"/>
    <p:sldId id="280" r:id="rId15"/>
    <p:sldId id="281" r:id="rId16"/>
    <p:sldId id="282" r:id="rId17"/>
    <p:sldId id="283" r:id="rId18"/>
    <p:sldId id="285" r:id="rId19"/>
    <p:sldId id="286" r:id="rId20"/>
    <p:sldId id="261" r:id="rId21"/>
    <p:sldId id="263" r:id="rId22"/>
    <p:sldId id="262" r:id="rId23"/>
    <p:sldId id="28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BE6B92-2290-4B26-82B2-E440FB27BA16}" v="1669" dt="2023-12-27T03:01:39.712"/>
    <p1510:client id="{66B7B106-5ADC-4212-AFBE-B7674BE24C94}" v="113" dt="2023-12-25T15:48:12.482"/>
    <p1510:client id="{F09383BE-BEB2-46B1-86A6-6D25777A756F}" v="3" dt="2023-12-25T20:20:13.876"/>
    <p1510:client id="{F4AFF388-151E-4942-9360-6716C6AB6CEA}" v="1355" dt="2023-12-25T13:20:26.173"/>
    <p1510:client id="{F7F5A174-3D91-4A35-A528-BF8EFFBD1B0D}" v="49" dt="2023-12-25T02:09:36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81B259-6B5A-4316-B75C-6389879D0AC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816140-F63B-422F-9DDF-AB4B201A565E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b="0" i="0" dirty="0"/>
            <a:t>Makalede bulunduğu için optimizasyon </a:t>
          </a:r>
          <a:r>
            <a:rPr lang="tr-TR" b="0" i="0" dirty="0" err="1"/>
            <a:t>tekniklerinede</a:t>
          </a:r>
          <a:r>
            <a:rPr lang="tr-TR" b="0" i="0" dirty="0"/>
            <a:t> </a:t>
          </a:r>
          <a:r>
            <a:rPr lang="tr-TR" b="0" i="0" dirty="0" err="1"/>
            <a:t>değineceğiz.Makalede</a:t>
          </a:r>
          <a:r>
            <a:rPr lang="tr-TR" b="0" i="0" dirty="0"/>
            <a:t> </a:t>
          </a:r>
          <a:r>
            <a:rPr lang="tr-TR" b="0" i="0" dirty="0" err="1"/>
            <a:t>genetic</a:t>
          </a:r>
          <a:r>
            <a:rPr lang="tr-TR" b="0" i="0" dirty="0"/>
            <a:t> algoritmalar ile beraber tahmin ediciler kullanıldığı için değindik.</a:t>
          </a:r>
          <a:endParaRPr lang="en-US" dirty="0"/>
        </a:p>
      </dgm:t>
    </dgm:pt>
    <dgm:pt modelId="{F04CC2BF-3F12-4B8D-B32D-B01A1689D374}" type="parTrans" cxnId="{E67318F9-4052-42C0-A617-F4B09AA242A5}">
      <dgm:prSet/>
      <dgm:spPr/>
      <dgm:t>
        <a:bodyPr/>
        <a:lstStyle/>
        <a:p>
          <a:endParaRPr lang="en-US"/>
        </a:p>
      </dgm:t>
    </dgm:pt>
    <dgm:pt modelId="{8E7F5F0C-34FA-4AC4-A633-8E9C16F34413}" type="sibTrans" cxnId="{E67318F9-4052-42C0-A617-F4B09AA242A5}">
      <dgm:prSet/>
      <dgm:spPr/>
      <dgm:t>
        <a:bodyPr/>
        <a:lstStyle/>
        <a:p>
          <a:endParaRPr lang="en-US"/>
        </a:p>
      </dgm:t>
    </dgm:pt>
    <dgm:pt modelId="{5E53377A-72F3-4638-A61F-7C6AB868624F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b="0" i="0"/>
            <a:t>Genetik algoritmalar ise bizim makalemizde tahmin edicilerle birlikte parametre tahmini  ve optimizasyon için kullanılıyor.</a:t>
          </a:r>
          <a:endParaRPr lang="en-US"/>
        </a:p>
      </dgm:t>
    </dgm:pt>
    <dgm:pt modelId="{1200F007-173C-4E2D-82E9-E298A36D7BDD}" type="parTrans" cxnId="{35A17CD6-5B8C-4ECC-8270-C0B3D12040CA}">
      <dgm:prSet/>
      <dgm:spPr/>
      <dgm:t>
        <a:bodyPr/>
        <a:lstStyle/>
        <a:p>
          <a:endParaRPr lang="en-US"/>
        </a:p>
      </dgm:t>
    </dgm:pt>
    <dgm:pt modelId="{CB50B506-CE59-4AD6-AE24-86A60033B81D}" type="sibTrans" cxnId="{35A17CD6-5B8C-4ECC-8270-C0B3D12040CA}">
      <dgm:prSet/>
      <dgm:spPr/>
      <dgm:t>
        <a:bodyPr/>
        <a:lstStyle/>
        <a:p>
          <a:endParaRPr lang="en-US"/>
        </a:p>
      </dgm:t>
    </dgm:pt>
    <dgm:pt modelId="{E288FD34-C555-428D-A8EE-5745143C03FD}" type="pres">
      <dgm:prSet presAssocID="{7681B259-6B5A-4316-B75C-6389879D0AC6}" presName="root" presStyleCnt="0">
        <dgm:presLayoutVars>
          <dgm:dir/>
          <dgm:resizeHandles val="exact"/>
        </dgm:presLayoutVars>
      </dgm:prSet>
      <dgm:spPr/>
    </dgm:pt>
    <dgm:pt modelId="{64080250-F670-4210-AA3F-C927139FFFA8}" type="pres">
      <dgm:prSet presAssocID="{9F816140-F63B-422F-9DDF-AB4B201A565E}" presName="compNode" presStyleCnt="0"/>
      <dgm:spPr/>
    </dgm:pt>
    <dgm:pt modelId="{9D1F4023-4AEF-4FBA-B4AD-6FD7D6301F00}" type="pres">
      <dgm:prSet presAssocID="{9F816140-F63B-422F-9DDF-AB4B201A565E}" presName="bgRect" presStyleLbl="bgShp" presStyleIdx="0" presStyleCnt="2"/>
      <dgm:spPr/>
    </dgm:pt>
    <dgm:pt modelId="{0268C8E7-90F0-4143-A5E2-BF2924A02C82}" type="pres">
      <dgm:prSet presAssocID="{9F816140-F63B-422F-9DDF-AB4B201A565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94E54506-4658-4967-9E48-24C9CA3C71D8}" type="pres">
      <dgm:prSet presAssocID="{9F816140-F63B-422F-9DDF-AB4B201A565E}" presName="spaceRect" presStyleCnt="0"/>
      <dgm:spPr/>
    </dgm:pt>
    <dgm:pt modelId="{D8747AFC-62D8-4783-B0BC-30FFA4718058}" type="pres">
      <dgm:prSet presAssocID="{9F816140-F63B-422F-9DDF-AB4B201A565E}" presName="parTx" presStyleLbl="revTx" presStyleIdx="0" presStyleCnt="2">
        <dgm:presLayoutVars>
          <dgm:chMax val="0"/>
          <dgm:chPref val="0"/>
        </dgm:presLayoutVars>
      </dgm:prSet>
      <dgm:spPr/>
    </dgm:pt>
    <dgm:pt modelId="{7B29F342-C420-4F82-B96A-DFD96347AC23}" type="pres">
      <dgm:prSet presAssocID="{8E7F5F0C-34FA-4AC4-A633-8E9C16F34413}" presName="sibTrans" presStyleCnt="0"/>
      <dgm:spPr/>
    </dgm:pt>
    <dgm:pt modelId="{519D01F9-DE1A-42AA-BE8E-5D599F473BBC}" type="pres">
      <dgm:prSet presAssocID="{5E53377A-72F3-4638-A61F-7C6AB868624F}" presName="compNode" presStyleCnt="0"/>
      <dgm:spPr/>
    </dgm:pt>
    <dgm:pt modelId="{9F5629E7-AB1C-4DD8-9D14-67C4AFB0D3B3}" type="pres">
      <dgm:prSet presAssocID="{5E53377A-72F3-4638-A61F-7C6AB868624F}" presName="bgRect" presStyleLbl="bgShp" presStyleIdx="1" presStyleCnt="2"/>
      <dgm:spPr/>
    </dgm:pt>
    <dgm:pt modelId="{CC432111-D59E-4C33-9B86-600E06C26DAF}" type="pres">
      <dgm:prSet presAssocID="{5E53377A-72F3-4638-A61F-7C6AB868624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2C007BD0-E874-4DAB-B98C-421ADA9A84B1}" type="pres">
      <dgm:prSet presAssocID="{5E53377A-72F3-4638-A61F-7C6AB868624F}" presName="spaceRect" presStyleCnt="0"/>
      <dgm:spPr/>
    </dgm:pt>
    <dgm:pt modelId="{30742642-7D08-418F-A1EE-EBD4700AC57B}" type="pres">
      <dgm:prSet presAssocID="{5E53377A-72F3-4638-A61F-7C6AB868624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2CBEC17-7148-41A0-BD20-C7BD99AB7DE5}" type="presOf" srcId="{5E53377A-72F3-4638-A61F-7C6AB868624F}" destId="{30742642-7D08-418F-A1EE-EBD4700AC57B}" srcOrd="0" destOrd="0" presId="urn:microsoft.com/office/officeart/2018/2/layout/IconVerticalSolidList"/>
    <dgm:cxn modelId="{1DE9224D-3F68-40EE-ADFB-D9882D616738}" type="presOf" srcId="{7681B259-6B5A-4316-B75C-6389879D0AC6}" destId="{E288FD34-C555-428D-A8EE-5745143C03FD}" srcOrd="0" destOrd="0" presId="urn:microsoft.com/office/officeart/2018/2/layout/IconVerticalSolidList"/>
    <dgm:cxn modelId="{35A17CD6-5B8C-4ECC-8270-C0B3D12040CA}" srcId="{7681B259-6B5A-4316-B75C-6389879D0AC6}" destId="{5E53377A-72F3-4638-A61F-7C6AB868624F}" srcOrd="1" destOrd="0" parTransId="{1200F007-173C-4E2D-82E9-E298A36D7BDD}" sibTransId="{CB50B506-CE59-4AD6-AE24-86A60033B81D}"/>
    <dgm:cxn modelId="{DC7841DD-AF15-4B5F-BDC5-0DB2A468049D}" type="presOf" srcId="{9F816140-F63B-422F-9DDF-AB4B201A565E}" destId="{D8747AFC-62D8-4783-B0BC-30FFA4718058}" srcOrd="0" destOrd="0" presId="urn:microsoft.com/office/officeart/2018/2/layout/IconVerticalSolidList"/>
    <dgm:cxn modelId="{E67318F9-4052-42C0-A617-F4B09AA242A5}" srcId="{7681B259-6B5A-4316-B75C-6389879D0AC6}" destId="{9F816140-F63B-422F-9DDF-AB4B201A565E}" srcOrd="0" destOrd="0" parTransId="{F04CC2BF-3F12-4B8D-B32D-B01A1689D374}" sibTransId="{8E7F5F0C-34FA-4AC4-A633-8E9C16F34413}"/>
    <dgm:cxn modelId="{ACF6680B-091D-4F22-A5D7-B5FB59F267AD}" type="presParOf" srcId="{E288FD34-C555-428D-A8EE-5745143C03FD}" destId="{64080250-F670-4210-AA3F-C927139FFFA8}" srcOrd="0" destOrd="0" presId="urn:microsoft.com/office/officeart/2018/2/layout/IconVerticalSolidList"/>
    <dgm:cxn modelId="{7CD91684-6281-43F6-9E8E-C8F8ABE74B32}" type="presParOf" srcId="{64080250-F670-4210-AA3F-C927139FFFA8}" destId="{9D1F4023-4AEF-4FBA-B4AD-6FD7D6301F00}" srcOrd="0" destOrd="0" presId="urn:microsoft.com/office/officeart/2018/2/layout/IconVerticalSolidList"/>
    <dgm:cxn modelId="{328EE89C-583D-421A-A26A-7293EB15FE07}" type="presParOf" srcId="{64080250-F670-4210-AA3F-C927139FFFA8}" destId="{0268C8E7-90F0-4143-A5E2-BF2924A02C82}" srcOrd="1" destOrd="0" presId="urn:microsoft.com/office/officeart/2018/2/layout/IconVerticalSolidList"/>
    <dgm:cxn modelId="{8CA7327B-FDFF-4AAF-9D88-1E1756D0C612}" type="presParOf" srcId="{64080250-F670-4210-AA3F-C927139FFFA8}" destId="{94E54506-4658-4967-9E48-24C9CA3C71D8}" srcOrd="2" destOrd="0" presId="urn:microsoft.com/office/officeart/2018/2/layout/IconVerticalSolidList"/>
    <dgm:cxn modelId="{7C87D7B6-9048-4B04-8B55-B2FBF1E7FE39}" type="presParOf" srcId="{64080250-F670-4210-AA3F-C927139FFFA8}" destId="{D8747AFC-62D8-4783-B0BC-30FFA4718058}" srcOrd="3" destOrd="0" presId="urn:microsoft.com/office/officeart/2018/2/layout/IconVerticalSolidList"/>
    <dgm:cxn modelId="{70363308-86F5-4756-B6FD-C10B93D5EA47}" type="presParOf" srcId="{E288FD34-C555-428D-A8EE-5745143C03FD}" destId="{7B29F342-C420-4F82-B96A-DFD96347AC23}" srcOrd="1" destOrd="0" presId="urn:microsoft.com/office/officeart/2018/2/layout/IconVerticalSolidList"/>
    <dgm:cxn modelId="{96220FB9-4E77-4F81-85B6-5C08C95BCE0C}" type="presParOf" srcId="{E288FD34-C555-428D-A8EE-5745143C03FD}" destId="{519D01F9-DE1A-42AA-BE8E-5D599F473BBC}" srcOrd="2" destOrd="0" presId="urn:microsoft.com/office/officeart/2018/2/layout/IconVerticalSolidList"/>
    <dgm:cxn modelId="{431C1750-155E-438B-8711-59737A00337A}" type="presParOf" srcId="{519D01F9-DE1A-42AA-BE8E-5D599F473BBC}" destId="{9F5629E7-AB1C-4DD8-9D14-67C4AFB0D3B3}" srcOrd="0" destOrd="0" presId="urn:microsoft.com/office/officeart/2018/2/layout/IconVerticalSolidList"/>
    <dgm:cxn modelId="{95D21F1D-3FA9-4E85-B07A-67AC5E4A7624}" type="presParOf" srcId="{519D01F9-DE1A-42AA-BE8E-5D599F473BBC}" destId="{CC432111-D59E-4C33-9B86-600E06C26DAF}" srcOrd="1" destOrd="0" presId="urn:microsoft.com/office/officeart/2018/2/layout/IconVerticalSolidList"/>
    <dgm:cxn modelId="{68E703D6-CE50-47C9-A806-B77F98CDF8C3}" type="presParOf" srcId="{519D01F9-DE1A-42AA-BE8E-5D599F473BBC}" destId="{2C007BD0-E874-4DAB-B98C-421ADA9A84B1}" srcOrd="2" destOrd="0" presId="urn:microsoft.com/office/officeart/2018/2/layout/IconVerticalSolidList"/>
    <dgm:cxn modelId="{AA82C2F7-50D9-4653-BCBA-88DED93AE3B3}" type="presParOf" srcId="{519D01F9-DE1A-42AA-BE8E-5D599F473BBC}" destId="{30742642-7D08-418F-A1EE-EBD4700AC5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F4023-4AEF-4FBA-B4AD-6FD7D6301F00}">
      <dsp:nvSpPr>
        <dsp:cNvPr id="0" name=""/>
        <dsp:cNvSpPr/>
      </dsp:nvSpPr>
      <dsp:spPr>
        <a:xfrm>
          <a:off x="0" y="615130"/>
          <a:ext cx="5616216" cy="11356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8C8E7-90F0-4143-A5E2-BF2924A02C82}">
      <dsp:nvSpPr>
        <dsp:cNvPr id="0" name=""/>
        <dsp:cNvSpPr/>
      </dsp:nvSpPr>
      <dsp:spPr>
        <a:xfrm>
          <a:off x="343526" y="870646"/>
          <a:ext cx="624594" cy="6245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747AFC-62D8-4783-B0BC-30FFA4718058}">
      <dsp:nvSpPr>
        <dsp:cNvPr id="0" name=""/>
        <dsp:cNvSpPr/>
      </dsp:nvSpPr>
      <dsp:spPr>
        <a:xfrm>
          <a:off x="1311647" y="615130"/>
          <a:ext cx="4304568" cy="11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187" tIns="120187" rIns="120187" bIns="12018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b="0" i="0" kern="1200" dirty="0"/>
            <a:t>Makalede bulunduğu için optimizasyon </a:t>
          </a:r>
          <a:r>
            <a:rPr lang="tr-TR" sz="1500" b="0" i="0" kern="1200" dirty="0" err="1"/>
            <a:t>tekniklerinede</a:t>
          </a:r>
          <a:r>
            <a:rPr lang="tr-TR" sz="1500" b="0" i="0" kern="1200" dirty="0"/>
            <a:t> </a:t>
          </a:r>
          <a:r>
            <a:rPr lang="tr-TR" sz="1500" b="0" i="0" kern="1200" dirty="0" err="1"/>
            <a:t>değineceğiz.Makalede</a:t>
          </a:r>
          <a:r>
            <a:rPr lang="tr-TR" sz="1500" b="0" i="0" kern="1200" dirty="0"/>
            <a:t> </a:t>
          </a:r>
          <a:r>
            <a:rPr lang="tr-TR" sz="1500" b="0" i="0" kern="1200" dirty="0" err="1"/>
            <a:t>genetic</a:t>
          </a:r>
          <a:r>
            <a:rPr lang="tr-TR" sz="1500" b="0" i="0" kern="1200" dirty="0"/>
            <a:t> algoritmalar ile beraber tahmin ediciler kullanıldığı için değindik.</a:t>
          </a:r>
          <a:endParaRPr lang="en-US" sz="1500" kern="1200" dirty="0"/>
        </a:p>
      </dsp:txBody>
      <dsp:txXfrm>
        <a:off x="1311647" y="615130"/>
        <a:ext cx="4304568" cy="1135625"/>
      </dsp:txXfrm>
    </dsp:sp>
    <dsp:sp modelId="{9F5629E7-AB1C-4DD8-9D14-67C4AFB0D3B3}">
      <dsp:nvSpPr>
        <dsp:cNvPr id="0" name=""/>
        <dsp:cNvSpPr/>
      </dsp:nvSpPr>
      <dsp:spPr>
        <a:xfrm>
          <a:off x="0" y="2034662"/>
          <a:ext cx="5616216" cy="11356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432111-D59E-4C33-9B86-600E06C26DAF}">
      <dsp:nvSpPr>
        <dsp:cNvPr id="0" name=""/>
        <dsp:cNvSpPr/>
      </dsp:nvSpPr>
      <dsp:spPr>
        <a:xfrm>
          <a:off x="343526" y="2290178"/>
          <a:ext cx="624594" cy="6245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42642-7D08-418F-A1EE-EBD4700AC57B}">
      <dsp:nvSpPr>
        <dsp:cNvPr id="0" name=""/>
        <dsp:cNvSpPr/>
      </dsp:nvSpPr>
      <dsp:spPr>
        <a:xfrm>
          <a:off x="1311647" y="2034662"/>
          <a:ext cx="4304568" cy="11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187" tIns="120187" rIns="120187" bIns="12018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b="0" i="0" kern="1200"/>
            <a:t>Genetik algoritmalar ise bizim makalemizde tahmin edicilerle birlikte parametre tahmini  ve optimizasyon için kullanılıyor.</a:t>
          </a:r>
          <a:endParaRPr lang="en-US" sz="1500" kern="1200"/>
        </a:p>
      </dsp:txBody>
      <dsp:txXfrm>
        <a:off x="1311647" y="2034662"/>
        <a:ext cx="4304568" cy="1135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6811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390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30011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789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6592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7126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0727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3483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5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388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0713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447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3188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6101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998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6139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849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8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thsisfun.com/data/least-squares-regression.html" TargetMode="External"/><Relationship Id="rId3" Type="http://schemas.openxmlformats.org/officeDocument/2006/relationships/hyperlink" Target="https://www.qualitygurus.com/three-parameters-weibull-distribution/" TargetMode="External"/><Relationship Id="rId7" Type="http://schemas.openxmlformats.org/officeDocument/2006/relationships/hyperlink" Target="https://acikders.ankara.edu.tr/pluginfile.php/130795/mod_resource/content/0/3-%20Tahmin.pdf" TargetMode="External"/><Relationship Id="rId2" Type="http://schemas.openxmlformats.org/officeDocument/2006/relationships/hyperlink" Target="https://dergipark.org.tr/en/download/article-file/201893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cikbilim.yok.gov.tr/bitstream/handle/20.500.12812/679307/yokAcikBilim_10303127.pdf?sequence=-1&amp;isAllowed=y" TargetMode="External"/><Relationship Id="rId5" Type="http://schemas.openxmlformats.org/officeDocument/2006/relationships/hyperlink" Target="https://libratez.cu.edu.tr/tezler/6349.pdf" TargetMode="External"/><Relationship Id="rId4" Type="http://schemas.openxmlformats.org/officeDocument/2006/relationships/hyperlink" Target="https://openaccess.firat.edu.tr/xmlui/bitstream/handle/11508/17911/432868.pdf?sequence=1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rgipark.org.tr/tr/download/article-file/75465" TargetMode="External"/><Relationship Id="rId2" Type="http://schemas.openxmlformats.org/officeDocument/2006/relationships/hyperlink" Target="https://core.ac.uk/download/pdf/4863289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604.00772.pdf" TargetMode="External"/><Relationship Id="rId5" Type="http://schemas.openxmlformats.org/officeDocument/2006/relationships/hyperlink" Target="https://ms.mcmaster.ca/canty/teaching/stat3a03/Lectures7.pdf" TargetMode="External"/><Relationship Id="rId4" Type="http://schemas.openxmlformats.org/officeDocument/2006/relationships/hyperlink" Target="https://online.stat.psu.edu/stat501/lesson/13/13.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89472" y="2732627"/>
            <a:ext cx="9144000" cy="1093638"/>
          </a:xfrm>
        </p:spPr>
        <p:txBody>
          <a:bodyPr>
            <a:normAutofit fontScale="90000"/>
          </a:bodyPr>
          <a:lstStyle/>
          <a:p>
            <a:r>
              <a:rPr lang="tr-TR">
                <a:ea typeface="Calibri Light"/>
                <a:cs typeface="Calibri Light"/>
              </a:rPr>
              <a:t>İSTATİSTİK TEORİSİ 2.ÖDEV</a:t>
            </a:r>
            <a:br>
              <a:rPr lang="tr-TR">
                <a:ea typeface="Calibri Light"/>
                <a:cs typeface="Calibri Light"/>
              </a:rPr>
            </a:br>
            <a:r>
              <a:rPr lang="tr-TR">
                <a:ea typeface="Calibri Light"/>
                <a:cs typeface="Calibri Light"/>
              </a:rPr>
              <a:t>SUNUM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tr-TR">
                <a:ea typeface="Calibri"/>
                <a:cs typeface="Calibri"/>
              </a:rPr>
              <a:t>NUR ALTAY</a:t>
            </a:r>
            <a:endParaRPr lang="tr-TR"/>
          </a:p>
          <a:p>
            <a:pPr algn="l"/>
            <a:r>
              <a:rPr lang="tr-TR">
                <a:ea typeface="Calibri"/>
                <a:cs typeface="Calibri"/>
              </a:rPr>
              <a:t>DENİZ BALCI</a:t>
            </a: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363932-02D4-4EF0-AFD3-4E4C66467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47750"/>
          </a:xfrm>
        </p:spPr>
        <p:txBody>
          <a:bodyPr>
            <a:normAutofit fontScale="90000"/>
          </a:bodyPr>
          <a:lstStyle/>
          <a:p>
            <a:r>
              <a:rPr lang="tr-TR" sz="4400" dirty="0"/>
              <a:t>3 PARAMETRELİ WEİBULL DAĞILIMI</a:t>
            </a:r>
            <a:br>
              <a:rPr lang="tr-TR" sz="4400" dirty="0"/>
            </a:br>
            <a:r>
              <a:rPr lang="tr-TR" sz="4400" dirty="0"/>
              <a:t>ÖZELLİKLERİ</a:t>
            </a:r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AC3B9B3-F7B8-4060-AD8A-7D7122067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415383"/>
            <a:ext cx="8596668" cy="3328068"/>
          </a:xfrm>
        </p:spPr>
        <p:txBody>
          <a:bodyPr/>
          <a:lstStyle/>
          <a:p>
            <a:r>
              <a:rPr lang="tr-TR" dirty="0"/>
              <a:t>Üç parametreli </a:t>
            </a:r>
            <a:r>
              <a:rPr lang="tr-TR" dirty="0" err="1"/>
              <a:t>Weibull</a:t>
            </a:r>
            <a:r>
              <a:rPr lang="tr-TR" dirty="0"/>
              <a:t> dağılımının R(t) ile gösterilen</a:t>
            </a:r>
          </a:p>
          <a:p>
            <a:r>
              <a:rPr lang="tr-TR" dirty="0"/>
              <a:t>güvenilirlik/sağ kalım fonksiyonu ; 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26D7872-4E36-47E0-9CD9-FDF3447EE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661" y="3196556"/>
            <a:ext cx="2884263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08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1302EB-8D30-F8F4-EF52-DDD297743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281" y="423963"/>
            <a:ext cx="9404723" cy="954832"/>
          </a:xfrm>
        </p:spPr>
        <p:txBody>
          <a:bodyPr>
            <a:normAutofit/>
          </a:bodyPr>
          <a:lstStyle/>
          <a:p>
            <a:pPr algn="ctr"/>
            <a:r>
              <a:rPr lang="tr-TR" dirty="0"/>
              <a:t>KULLANILAN TESTLER VE BİLGİ KRİTERLERİ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0943B43-04BC-432C-F42D-D98EEB430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576" y="3433144"/>
            <a:ext cx="6646164" cy="30740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dirty="0"/>
              <a:t>AIC(</a:t>
            </a:r>
            <a:r>
              <a:rPr lang="tr-TR" dirty="0" err="1"/>
              <a:t>Akaike</a:t>
            </a:r>
            <a:r>
              <a:rPr lang="tr-TR" dirty="0"/>
              <a:t> </a:t>
            </a:r>
            <a:r>
              <a:rPr lang="tr-TR" dirty="0" err="1"/>
              <a:t>information</a:t>
            </a:r>
            <a:r>
              <a:rPr lang="tr-TR" dirty="0"/>
              <a:t> </a:t>
            </a:r>
            <a:r>
              <a:rPr lang="tr-TR" dirty="0" err="1"/>
              <a:t>criteria</a:t>
            </a:r>
            <a:r>
              <a:rPr lang="tr-TR" dirty="0"/>
              <a:t>) bir modelin (tahmin edicinin)tahmin gücünü  ve karmaşıklığını değerlendirmek için kullanılan bir bilgi </a:t>
            </a:r>
            <a:r>
              <a:rPr lang="tr-TR" dirty="0" err="1"/>
              <a:t>kriteridir.</a:t>
            </a:r>
            <a:r>
              <a:rPr lang="tr-TR" dirty="0" err="1">
                <a:ea typeface="+mj-lt"/>
                <a:cs typeface="+mj-lt"/>
              </a:rPr>
              <a:t>AIC</a:t>
            </a:r>
            <a:r>
              <a:rPr lang="tr-TR" dirty="0">
                <a:ea typeface="+mj-lt"/>
                <a:cs typeface="+mj-lt"/>
              </a:rPr>
              <a:t> değeri ne kadar düşükse, modelin tahmin gücü ve genelleme performansı o kadar iyidir.</a:t>
            </a:r>
            <a:endParaRPr lang="tr-TR" dirty="0"/>
          </a:p>
          <a:p>
            <a:pPr>
              <a:buClr>
                <a:srgbClr val="8AD0D6"/>
              </a:buClr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B9FCCD6C-91FA-9247-DD46-B8DCEFD7EC41}"/>
              </a:ext>
            </a:extLst>
          </p:cNvPr>
          <p:cNvSpPr txBox="1"/>
          <p:nvPr/>
        </p:nvSpPr>
        <p:spPr>
          <a:xfrm>
            <a:off x="422863" y="1797170"/>
            <a:ext cx="111557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/>
              <a:t>Tahmin edici ve optimizasyon yöntemlerinden önce ,Tahmin edicileri ölçmek için kullanılan testleri açıklamamız gereklidir.</a:t>
            </a:r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D01C237A-56E1-A06B-F231-E04C7AE0D73E}"/>
              </a:ext>
            </a:extLst>
          </p:cNvPr>
          <p:cNvSpPr txBox="1">
            <a:spLocks/>
          </p:cNvSpPr>
          <p:nvPr/>
        </p:nvSpPr>
        <p:spPr>
          <a:xfrm>
            <a:off x="769757" y="2445419"/>
            <a:ext cx="9404723" cy="9548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tr-TR" sz="3800" dirty="0"/>
              <a:t>AIC BİLGİ KRİTERİ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CE1B5D2-03A7-D119-9FF3-275282237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306" y="3558368"/>
            <a:ext cx="2000250" cy="30480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FA18DB16-F3AC-6408-AEE5-4C8E53CB0FA1}"/>
              </a:ext>
            </a:extLst>
          </p:cNvPr>
          <p:cNvSpPr txBox="1"/>
          <p:nvPr/>
        </p:nvSpPr>
        <p:spPr>
          <a:xfrm>
            <a:off x="7645653" y="3997751"/>
            <a:ext cx="384552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/>
              <a:t>K=</a:t>
            </a:r>
            <a:r>
              <a:rPr lang="tr-TR" dirty="0">
                <a:ea typeface="+mn-lt"/>
                <a:cs typeface="+mn-lt"/>
              </a:rPr>
              <a:t>modeldeki tahmin edilen parametre sayısı</a:t>
            </a:r>
          </a:p>
          <a:p>
            <a:endParaRPr lang="tr-TR" dirty="0"/>
          </a:p>
          <a:p>
            <a:r>
              <a:rPr lang="tr-TR" dirty="0"/>
              <a:t>L=</a:t>
            </a:r>
            <a:r>
              <a:rPr lang="tr-TR" dirty="0">
                <a:ea typeface="+mn-lt"/>
                <a:cs typeface="+mn-lt"/>
              </a:rPr>
              <a:t>model için olabilirlik fonksiyonunun maksimum değeri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06158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934927-ECA0-DBE7-3F3C-682A65C0C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054" y="366454"/>
            <a:ext cx="9404723" cy="997964"/>
          </a:xfrm>
        </p:spPr>
        <p:txBody>
          <a:bodyPr>
            <a:normAutofit/>
          </a:bodyPr>
          <a:lstStyle/>
          <a:p>
            <a:r>
              <a:rPr lang="tr-TR" dirty="0"/>
              <a:t>K-S TEST (Kolmogorov–</a:t>
            </a:r>
            <a:r>
              <a:rPr lang="tr-TR" dirty="0" err="1"/>
              <a:t>Smirnov</a:t>
            </a:r>
            <a:r>
              <a:rPr lang="tr-TR" dirty="0"/>
              <a:t> test)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8D13CC4-E7A0-927E-5553-94D94C567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37" y="1535334"/>
            <a:ext cx="9881068" cy="50581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dirty="0"/>
              <a:t>Bu test bir uyum iyiliği </a:t>
            </a:r>
            <a:r>
              <a:rPr lang="tr-TR" err="1"/>
              <a:t>testidir.Testin</a:t>
            </a:r>
            <a:r>
              <a:rPr lang="tr-TR" dirty="0"/>
              <a:t> amacı gözlenen frekanslar ile beklenen frekansların birbirine ne düzeyde benzeştiğine </a:t>
            </a:r>
            <a:r>
              <a:rPr lang="tr-TR" err="1"/>
              <a:t>dayanır.Bu</a:t>
            </a:r>
            <a:r>
              <a:rPr lang="tr-TR" dirty="0"/>
              <a:t> yöntemde ise kümülatif (birikimli) frekansların dağılışının birbirine benzerliği araştırılır.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D=</a:t>
            </a:r>
            <a:r>
              <a:rPr lang="tr-TR" dirty="0" err="1"/>
              <a:t>max</a:t>
            </a:r>
            <a:r>
              <a:rPr lang="tr-TR" dirty="0"/>
              <a:t> [F0(x)-</a:t>
            </a:r>
            <a:r>
              <a:rPr lang="tr-TR" dirty="0" err="1"/>
              <a:t>Sn</a:t>
            </a:r>
            <a:r>
              <a:rPr lang="tr-TR" dirty="0"/>
              <a:t>(x)] burada en büyük değeri kullanırız.</a:t>
            </a:r>
          </a:p>
        </p:txBody>
      </p:sp>
    </p:spTree>
    <p:extLst>
      <p:ext uri="{BB962C8B-B14F-4D97-AF65-F5344CB8AC3E}">
        <p14:creationId xmlns:p14="http://schemas.microsoft.com/office/powerpoint/2010/main" val="1183214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B6D93C-D058-49E9-52D8-C6DD97CF0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938" y="451449"/>
            <a:ext cx="8596668" cy="716951"/>
          </a:xfrm>
        </p:spPr>
        <p:txBody>
          <a:bodyPr/>
          <a:lstStyle/>
          <a:p>
            <a:pPr algn="ctr"/>
            <a:r>
              <a:rPr lang="tr-TR" dirty="0"/>
              <a:t>TAHMİN EDİCİLER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798E2A-33C4-F855-D1E4-7E0545792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tr-TR" dirty="0">
              <a:latin typeface="Arial"/>
              <a:ea typeface="+mj-lt"/>
              <a:cs typeface="Arial"/>
            </a:endParaRPr>
          </a:p>
          <a:p>
            <a:pPr marL="285750" indent="-285750">
              <a:buClr>
                <a:srgbClr val="90C226"/>
              </a:buClr>
              <a:buFont typeface="'Wingdings 3',Sans-Serif" charset="2"/>
            </a:pPr>
            <a:endParaRPr lang="tr-TR" dirty="0">
              <a:latin typeface="Arial"/>
              <a:ea typeface="+mj-lt"/>
              <a:cs typeface="Arial"/>
            </a:endParaRPr>
          </a:p>
          <a:p>
            <a:pPr>
              <a:buClr>
                <a:srgbClr val="90C226"/>
              </a:buClr>
            </a:pPr>
            <a:endParaRPr lang="tr-TR" dirty="0">
              <a:ea typeface="+mj-lt"/>
              <a:cs typeface="+mj-lt"/>
            </a:endParaRPr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E40E1F67-B0F1-8060-89E4-084B952F25F5}"/>
              </a:ext>
            </a:extLst>
          </p:cNvPr>
          <p:cNvSpPr txBox="1">
            <a:spLocks/>
          </p:cNvSpPr>
          <p:nvPr/>
        </p:nvSpPr>
        <p:spPr>
          <a:xfrm>
            <a:off x="1304187" y="1049547"/>
            <a:ext cx="8596668" cy="5012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tr-TR" sz="2000" dirty="0">
                <a:solidFill>
                  <a:srgbClr val="90C226"/>
                </a:solidFill>
              </a:rPr>
              <a:t> Maximum </a:t>
            </a:r>
            <a:r>
              <a:rPr lang="tr-TR" sz="2000" dirty="0" err="1">
                <a:solidFill>
                  <a:srgbClr val="90C226"/>
                </a:solidFill>
              </a:rPr>
              <a:t>Likehood</a:t>
            </a:r>
            <a:r>
              <a:rPr lang="tr-TR" sz="2000" dirty="0">
                <a:solidFill>
                  <a:srgbClr val="90C226"/>
                </a:solidFill>
              </a:rPr>
              <a:t> </a:t>
            </a:r>
            <a:r>
              <a:rPr lang="tr-TR" sz="2000" dirty="0" err="1">
                <a:solidFill>
                  <a:srgbClr val="90C226"/>
                </a:solidFill>
              </a:rPr>
              <a:t>Estimation</a:t>
            </a:r>
          </a:p>
          <a:p>
            <a:pPr algn="ctr"/>
            <a:endParaRPr lang="tr-TR" sz="2000" dirty="0">
              <a:solidFill>
                <a:srgbClr val="92D050"/>
              </a:solidFill>
            </a:endParaRPr>
          </a:p>
        </p:txBody>
      </p:sp>
      <p:pic>
        <p:nvPicPr>
          <p:cNvPr id="4" name="Resim 3" descr="siyah, karanlık içeren bir resim&#10;&#10;Açıklama otomatik olarak oluşturuldu">
            <a:extLst>
              <a:ext uri="{FF2B5EF4-FFF2-40B4-BE49-F238E27FC236}">
                <a16:creationId xmlns:a16="http://schemas.microsoft.com/office/drawing/2014/main" id="{3C38854D-2080-005B-89E9-9069054FA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39" y="2740766"/>
            <a:ext cx="6057900" cy="55245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6A57EECF-5A7F-5C74-DA55-AE450B0A7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12" y="5173780"/>
            <a:ext cx="2228850" cy="23812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8C86847-9004-BE2C-00D9-D0B643F3D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65" y="4094631"/>
            <a:ext cx="5057775" cy="23812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CC0AE777-4A09-E370-875B-B9E23487FF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857" y="1719002"/>
            <a:ext cx="9230264" cy="180017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7A3D78EA-ED15-1F79-90F9-109BFF5E80D2}"/>
              </a:ext>
            </a:extLst>
          </p:cNvPr>
          <p:cNvSpPr txBox="1"/>
          <p:nvPr/>
        </p:nvSpPr>
        <p:spPr>
          <a:xfrm>
            <a:off x="612588" y="2046941"/>
            <a:ext cx="86608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/>
              <a:t>Eğer xi </a:t>
            </a:r>
            <a:r>
              <a:rPr lang="tr-TR" dirty="0" err="1"/>
              <a:t>rassal</a:t>
            </a:r>
            <a:r>
              <a:rPr lang="tr-TR" dirty="0"/>
              <a:t> değişkenlerimiz kesikli olursa </a:t>
            </a:r>
            <a:r>
              <a:rPr lang="tr-TR" dirty="0" err="1"/>
              <a:t>likehood</a:t>
            </a:r>
            <a:r>
              <a:rPr lang="tr-TR" dirty="0"/>
              <a:t> fonksiyonumuz aşağıdaki gibi tanımlanır.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153AABF9-FDBB-720F-DF02-17ED021A1359}"/>
              </a:ext>
            </a:extLst>
          </p:cNvPr>
          <p:cNvSpPr txBox="1"/>
          <p:nvPr/>
        </p:nvSpPr>
        <p:spPr>
          <a:xfrm>
            <a:off x="612587" y="3340903"/>
            <a:ext cx="86608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/>
              <a:t>Eğer xi </a:t>
            </a:r>
            <a:r>
              <a:rPr lang="tr-TR" dirty="0" err="1"/>
              <a:t>rassal</a:t>
            </a:r>
            <a:r>
              <a:rPr lang="tr-TR" dirty="0"/>
              <a:t> değişkenlerimiz sürekli olursa </a:t>
            </a:r>
            <a:r>
              <a:rPr lang="tr-TR" dirty="0" err="1"/>
              <a:t>likehood</a:t>
            </a:r>
            <a:r>
              <a:rPr lang="tr-TR" dirty="0"/>
              <a:t> fonksiyonumuz aşağıdaki gibi tanımlanır.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F642A38B-BAE5-B1C7-7DCA-3E99DB23EB55}"/>
              </a:ext>
            </a:extLst>
          </p:cNvPr>
          <p:cNvSpPr txBox="1"/>
          <p:nvPr/>
        </p:nvSpPr>
        <p:spPr>
          <a:xfrm>
            <a:off x="626964" y="4419204"/>
            <a:ext cx="86608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/>
              <a:t>Burada </a:t>
            </a:r>
            <a:r>
              <a:rPr lang="tr-TR" dirty="0" err="1"/>
              <a:t>likehood</a:t>
            </a:r>
            <a:r>
              <a:rPr lang="tr-TR" dirty="0"/>
              <a:t> fonksiyonumuzun </a:t>
            </a:r>
            <a:r>
              <a:rPr lang="tr-TR" dirty="0" err="1"/>
              <a:t>ln'nini</a:t>
            </a:r>
            <a:r>
              <a:rPr lang="tr-TR" dirty="0"/>
              <a:t> alma sebebimiz ise tam olarak </a:t>
            </a:r>
            <a:r>
              <a:rPr lang="tr-TR" dirty="0" err="1"/>
              <a:t>şu,maximizasyon</a:t>
            </a:r>
            <a:r>
              <a:rPr lang="tr-TR" dirty="0"/>
              <a:t> işlemi yaptığımız için </a:t>
            </a:r>
            <a:r>
              <a:rPr lang="tr-TR" dirty="0" err="1"/>
              <a:t>ln'nini</a:t>
            </a:r>
            <a:r>
              <a:rPr lang="tr-TR" dirty="0"/>
              <a:t> alıyoruz</a:t>
            </a:r>
          </a:p>
        </p:txBody>
      </p:sp>
    </p:spTree>
    <p:extLst>
      <p:ext uri="{BB962C8B-B14F-4D97-AF65-F5344CB8AC3E}">
        <p14:creationId xmlns:p14="http://schemas.microsoft.com/office/powerpoint/2010/main" val="2243365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A1769B5-AF19-A3E8-AAFF-F1A352682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160589"/>
            <a:ext cx="4410718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tr-TR" sz="1700"/>
              <a:t>Bu aşamadan sonra tahmin edeceğimiz parametreyi maksimum yapan değeri bulmamız gereklidir.2 farklı yöntem mevcuttur.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1700"/>
              <a:t>1.yol:fonksiyon grafiğini çizip maksimum yapan değeri bulmak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1700"/>
              <a:t>2.yol: fonksiyonun türevlerini alıp maksimum değerini elde etmek.(1.türev ile kritik noktayı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1700"/>
              <a:t>elde ederiz.2.türev aldıktan sonra kritik değeri yerine yazdığımızda ,2.türevin değeri her zaman negatif oluyorsa ,bulduğumuz kritik değer maksimum nokta oluyor.)</a:t>
            </a:r>
          </a:p>
        </p:txBody>
      </p:sp>
      <p:pic>
        <p:nvPicPr>
          <p:cNvPr id="2" name="Resim 1" descr="siyah, karanlık içeren bir resim&#10;&#10;Açıklama otomatik olarak oluşturuldu">
            <a:extLst>
              <a:ext uri="{FF2B5EF4-FFF2-40B4-BE49-F238E27FC236}">
                <a16:creationId xmlns:a16="http://schemas.microsoft.com/office/drawing/2014/main" id="{0211E266-2D36-C453-ED37-1FEE4F1FD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071" y="2692434"/>
            <a:ext cx="3944549" cy="761006"/>
          </a:xfrm>
          <a:prstGeom prst="rect">
            <a:avLst/>
          </a:prstGeom>
        </p:spPr>
      </p:pic>
      <p:pic>
        <p:nvPicPr>
          <p:cNvPr id="4" name="Resim 3" descr="siyah, karanlık içeren bir resim&#10;&#10;Açıklama otomatik olarak oluşturuldu">
            <a:extLst>
              <a:ext uri="{FF2B5EF4-FFF2-40B4-BE49-F238E27FC236}">
                <a16:creationId xmlns:a16="http://schemas.microsoft.com/office/drawing/2014/main" id="{4C6A41D2-2C69-7C9C-E249-6F68C168C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072" y="4751219"/>
            <a:ext cx="3944549" cy="75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69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81A2F23-8FC4-B293-F76C-4EDBD2B6D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975" y="320287"/>
            <a:ext cx="8596668" cy="5452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tr-TR" sz="2000" dirty="0" err="1">
                <a:solidFill>
                  <a:srgbClr val="90C226"/>
                </a:solidFill>
                <a:ea typeface="+mn-lt"/>
                <a:cs typeface="+mn-lt"/>
              </a:rPr>
              <a:t>Least</a:t>
            </a:r>
            <a:r>
              <a:rPr lang="tr-TR" sz="2000" dirty="0">
                <a:solidFill>
                  <a:srgbClr val="90C226"/>
                </a:solidFill>
                <a:ea typeface="+mn-lt"/>
                <a:cs typeface="+mn-lt"/>
              </a:rPr>
              <a:t> </a:t>
            </a:r>
            <a:r>
              <a:rPr lang="tr-TR" sz="2000" dirty="0" err="1">
                <a:solidFill>
                  <a:srgbClr val="90C226"/>
                </a:solidFill>
                <a:ea typeface="+mn-lt"/>
                <a:cs typeface="+mn-lt"/>
              </a:rPr>
              <a:t>Square</a:t>
            </a:r>
            <a:r>
              <a:rPr lang="tr-TR" sz="2000" dirty="0">
                <a:solidFill>
                  <a:srgbClr val="90C226"/>
                </a:solidFill>
                <a:ea typeface="+mn-lt"/>
                <a:cs typeface="+mn-lt"/>
              </a:rPr>
              <a:t> </a:t>
            </a:r>
            <a:r>
              <a:rPr lang="tr-TR" sz="2000" dirty="0" err="1">
                <a:solidFill>
                  <a:srgbClr val="90C226"/>
                </a:solidFill>
                <a:ea typeface="+mn-lt"/>
                <a:cs typeface="+mn-lt"/>
              </a:rPr>
              <a:t>Regression</a:t>
            </a:r>
            <a:endParaRPr lang="tr-TR" dirty="0" err="1"/>
          </a:p>
          <a:p>
            <a:pPr marL="285750" indent="-285750" algn="ctr">
              <a:spcBef>
                <a:spcPct val="0"/>
              </a:spcBef>
            </a:pPr>
            <a:endParaRPr lang="tr-TR" sz="2000" dirty="0">
              <a:solidFill>
                <a:srgbClr val="92D050"/>
              </a:solidFill>
              <a:ea typeface="+mn-lt"/>
              <a:cs typeface="+mn-lt"/>
            </a:endParaRP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81DB0610-7B61-C8C9-A43E-138EEE1C2195}"/>
              </a:ext>
            </a:extLst>
          </p:cNvPr>
          <p:cNvSpPr txBox="1"/>
          <p:nvPr/>
        </p:nvSpPr>
        <p:spPr>
          <a:xfrm>
            <a:off x="617098" y="1051520"/>
            <a:ext cx="866588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>
                <a:ea typeface="+mn-lt"/>
                <a:cs typeface="+mn-lt"/>
              </a:rPr>
              <a:t>En Küçük Kareler (EKK) yöntemi, regresyon çözümlemesinde en yaygın olarak kullanılan, daha sonra ele alınacak bazı varsayımlar altında çok aranan istatistiki özelliklere sahip yöntemdir.</a:t>
            </a:r>
            <a:endParaRPr lang="tr-TR" dirty="0"/>
          </a:p>
        </p:txBody>
      </p:sp>
      <p:pic>
        <p:nvPicPr>
          <p:cNvPr id="5" name="Resim 4" descr="çizgi, metin, diyagram, paralel içeren bir resim&#10;&#10;Açıklama otomatik olarak oluşturuldu">
            <a:extLst>
              <a:ext uri="{FF2B5EF4-FFF2-40B4-BE49-F238E27FC236}">
                <a16:creationId xmlns:a16="http://schemas.microsoft.com/office/drawing/2014/main" id="{AAD7B1C5-A12D-F15E-60D3-341C0C9E4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58" y="2099602"/>
            <a:ext cx="4876800" cy="365760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B833D196-8E06-C4F4-A3E6-0564F50725A2}"/>
              </a:ext>
            </a:extLst>
          </p:cNvPr>
          <p:cNvSpPr txBox="1"/>
          <p:nvPr/>
        </p:nvSpPr>
        <p:spPr>
          <a:xfrm>
            <a:off x="5333999" y="2117700"/>
            <a:ext cx="38996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>
                <a:ea typeface="+mn-lt"/>
                <a:cs typeface="+mn-lt"/>
              </a:rPr>
              <a:t>y=</a:t>
            </a:r>
            <a:r>
              <a:rPr lang="tr-TR" dirty="0" err="1">
                <a:ea typeface="+mn-lt"/>
                <a:cs typeface="+mn-lt"/>
              </a:rPr>
              <a:t>a+bX</a:t>
            </a:r>
            <a:r>
              <a:rPr lang="tr-TR" dirty="0">
                <a:ea typeface="+mn-lt"/>
                <a:cs typeface="+mn-lt"/>
              </a:rPr>
              <a:t> </a:t>
            </a:r>
            <a:endParaRPr lang="tr-TR" dirty="0"/>
          </a:p>
        </p:txBody>
      </p:sp>
      <p:pic>
        <p:nvPicPr>
          <p:cNvPr id="7" name="Resim 6" descr="siyah, karanlık içeren bir resim&#10;&#10;Açıklama otomatik olarak oluşturuldu">
            <a:extLst>
              <a:ext uri="{FF2B5EF4-FFF2-40B4-BE49-F238E27FC236}">
                <a16:creationId xmlns:a16="http://schemas.microsoft.com/office/drawing/2014/main" id="{E6C49856-2B61-2E6B-5A53-E56F6CB48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895" y="2639461"/>
            <a:ext cx="2400300" cy="1238250"/>
          </a:xfrm>
          <a:prstGeom prst="rect">
            <a:avLst/>
          </a:prstGeom>
        </p:spPr>
      </p:pic>
      <p:pic>
        <p:nvPicPr>
          <p:cNvPr id="8" name="Resim 7" descr="siyah, karanlık içeren bir resim&#10;&#10;Açıklama otomatik olarak oluşturuldu">
            <a:extLst>
              <a:ext uri="{FF2B5EF4-FFF2-40B4-BE49-F238E27FC236}">
                <a16:creationId xmlns:a16="http://schemas.microsoft.com/office/drawing/2014/main" id="{428F2140-ECCB-7F4A-8E3C-F453AB68D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094" y="3925749"/>
            <a:ext cx="18764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24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FCED97-C55A-09F4-57EA-C6C217CDF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862" y="580845"/>
            <a:ext cx="8596668" cy="1320800"/>
          </a:xfrm>
        </p:spPr>
        <p:txBody>
          <a:bodyPr anchor="t">
            <a:normAutofit/>
          </a:bodyPr>
          <a:lstStyle/>
          <a:p>
            <a:pPr algn="ctr"/>
            <a:r>
              <a:rPr lang="tr-TR" dirty="0"/>
              <a:t>En küçük kareler yöntemi</a:t>
            </a:r>
            <a:endParaRPr lang="tr-TR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BB360FB-A108-62AD-2E63-7A56587C0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700" y="2058690"/>
            <a:ext cx="2915973" cy="2727845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CE7195-59F7-220D-C07D-A5BF73C88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1714891"/>
            <a:ext cx="5207839" cy="432647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tr-TR" sz="1300" b="1">
                <a:ea typeface="+mn-lt"/>
                <a:cs typeface="+mn-lt"/>
              </a:rPr>
              <a:t>Lineer İlişki</a:t>
            </a:r>
            <a:r>
              <a:rPr lang="tr-TR" sz="1300">
                <a:ea typeface="+mn-lt"/>
                <a:cs typeface="+mn-lt"/>
              </a:rPr>
              <a:t>: En küçük kareler yöntemi, bağımlı değişken ile bağımsız değişken arasında lineer bir ilişkinin varlığını varsayar. Yani, verilerin bir doğru veya bir düzlem üzerinde ifade edilebilecek bir ilişki içinde olduğu düşünülür.</a:t>
            </a:r>
            <a:endParaRPr lang="tr-TR" sz="1300"/>
          </a:p>
          <a:p>
            <a:pPr marL="0" indent="0">
              <a:lnSpc>
                <a:spcPct val="90000"/>
              </a:lnSpc>
              <a:buNone/>
            </a:pPr>
            <a:r>
              <a:rPr lang="tr-TR" sz="1300" b="1">
                <a:ea typeface="+mn-lt"/>
                <a:cs typeface="+mn-lt"/>
              </a:rPr>
              <a:t>Bağımsızlık</a:t>
            </a:r>
            <a:r>
              <a:rPr lang="tr-TR" sz="1300">
                <a:ea typeface="+mn-lt"/>
                <a:cs typeface="+mn-lt"/>
              </a:rPr>
              <a:t>: Gözlemler birbirinden bağımsız olmalıdır. Yani, bir gözlemin sonucu diğer gözlemleri etkilememelidir.</a:t>
            </a:r>
            <a:endParaRPr lang="tr-TR" sz="1300"/>
          </a:p>
          <a:p>
            <a:pPr marL="0" indent="0">
              <a:lnSpc>
                <a:spcPct val="90000"/>
              </a:lnSpc>
              <a:buNone/>
            </a:pPr>
            <a:r>
              <a:rPr lang="tr-TR" sz="1300" b="1" err="1">
                <a:ea typeface="+mn-lt"/>
                <a:cs typeface="+mn-lt"/>
              </a:rPr>
              <a:t>Homoscedasticity</a:t>
            </a:r>
            <a:r>
              <a:rPr lang="tr-TR" sz="1300" b="1">
                <a:ea typeface="+mn-lt"/>
                <a:cs typeface="+mn-lt"/>
              </a:rPr>
              <a:t> (Homojen Dağılım)</a:t>
            </a:r>
            <a:r>
              <a:rPr lang="tr-TR" sz="1300">
                <a:ea typeface="+mn-lt"/>
                <a:cs typeface="+mn-lt"/>
              </a:rPr>
              <a:t>: Hataların varyansı (dalgalanma miktarı) tüm bağımsız değişken seviyelerinde aynı olmalıdır. Bu, hataların veri seti içinde tutarlı bir şekilde dağıldığı anlamına gelir.</a:t>
            </a:r>
            <a:endParaRPr lang="tr-TR" sz="1300"/>
          </a:p>
          <a:p>
            <a:pPr marL="0" indent="0">
              <a:lnSpc>
                <a:spcPct val="90000"/>
              </a:lnSpc>
              <a:buNone/>
            </a:pPr>
            <a:r>
              <a:rPr lang="tr-TR" sz="1300" b="1">
                <a:ea typeface="+mn-lt"/>
                <a:cs typeface="+mn-lt"/>
              </a:rPr>
              <a:t>Normal Dağılım</a:t>
            </a:r>
            <a:r>
              <a:rPr lang="tr-TR" sz="1300">
                <a:ea typeface="+mn-lt"/>
                <a:cs typeface="+mn-lt"/>
              </a:rPr>
              <a:t>: Hataların (gözlemler arasındaki farklar) normal olarak dağılım göstermesi istenir. Bu, hata terimlerinin genellikle ortalaması sıfır olmalı ve normal bir dağılım izlemelidir.</a:t>
            </a:r>
            <a:endParaRPr lang="tr-TR" sz="1300"/>
          </a:p>
          <a:p>
            <a:pPr marL="0" indent="0">
              <a:lnSpc>
                <a:spcPct val="90000"/>
              </a:lnSpc>
              <a:buNone/>
            </a:pPr>
            <a:r>
              <a:rPr lang="tr-TR" sz="1300" b="1">
                <a:ea typeface="+mn-lt"/>
                <a:cs typeface="+mn-lt"/>
              </a:rPr>
              <a:t>Bağımsız Değişkenlerin Lineer Bağımsızlığı</a:t>
            </a:r>
            <a:r>
              <a:rPr lang="tr-TR" sz="1300">
                <a:ea typeface="+mn-lt"/>
                <a:cs typeface="+mn-lt"/>
              </a:rPr>
              <a:t>: Eğer modelde birden fazla bağımsız değişken varsa, bu değişkenler arasında lineer bağımsızlık olmalıdır. Yani, bir bağımsız değişken diğerlerini tam olarak tahmin edememelidir.</a:t>
            </a:r>
            <a:endParaRPr lang="tr-TR" sz="1300"/>
          </a:p>
          <a:p>
            <a:pPr>
              <a:lnSpc>
                <a:spcPct val="90000"/>
              </a:lnSpc>
            </a:pPr>
            <a:endParaRPr lang="tr-TR" sz="1300"/>
          </a:p>
        </p:txBody>
      </p:sp>
    </p:spTree>
    <p:extLst>
      <p:ext uri="{BB962C8B-B14F-4D97-AF65-F5344CB8AC3E}">
        <p14:creationId xmlns:p14="http://schemas.microsoft.com/office/powerpoint/2010/main" val="402056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ED07EC-D0BA-48C1-991F-2EAD30071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329"/>
          </a:xfrm>
        </p:spPr>
        <p:txBody>
          <a:bodyPr/>
          <a:lstStyle/>
          <a:p>
            <a:pPr algn="ctr"/>
            <a:r>
              <a:rPr lang="tr-TR" dirty="0">
                <a:ea typeface="+mj-lt"/>
                <a:cs typeface="+mj-lt"/>
              </a:rPr>
              <a:t>Ağırlıklı En küçük kareler yöntemi</a:t>
            </a:r>
          </a:p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A87AFC5-8EDA-D38F-2A0D-3FBD5E5EC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7344"/>
            <a:ext cx="8596668" cy="46140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>
                <a:ea typeface="+mn-lt"/>
                <a:cs typeface="+mn-lt"/>
              </a:rPr>
              <a:t>Sıradan en küçük kareler yöntemi, hatalarda sabit varyans olduğunu varsayar (buna </a:t>
            </a:r>
            <a:r>
              <a:rPr lang="tr-TR" dirty="0" err="1">
                <a:ea typeface="+mn-lt"/>
                <a:cs typeface="+mn-lt"/>
              </a:rPr>
              <a:t>homoscedasticity</a:t>
            </a:r>
            <a:r>
              <a:rPr lang="tr-TR" dirty="0">
                <a:ea typeface="+mn-lt"/>
                <a:cs typeface="+mn-lt"/>
              </a:rPr>
              <a:t> denir). Ağırlıklı en küçük kareler yöntemi ise hatalarda sabit varyans olmadığı taktirde kullanılabilen bir yöntemdir.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506A959-1342-F42B-DAF0-8E1E2258F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17" y="2670577"/>
            <a:ext cx="4000500" cy="285750"/>
          </a:xfrm>
          <a:prstGeom prst="rect">
            <a:avLst/>
          </a:prstGeom>
        </p:spPr>
      </p:pic>
      <p:pic>
        <p:nvPicPr>
          <p:cNvPr id="5" name="Resim 4" descr="siyah, karanlık içeren bir resim&#10;&#10;Açıklama otomatik olarak oluşturuldu">
            <a:extLst>
              <a:ext uri="{FF2B5EF4-FFF2-40B4-BE49-F238E27FC236}">
                <a16:creationId xmlns:a16="http://schemas.microsoft.com/office/drawing/2014/main" id="{CACFA2C5-7A10-D51F-AAFA-9C882F5E9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46" y="3178366"/>
            <a:ext cx="3743325" cy="66675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4D657C2C-EB67-77B4-C70B-52D3C4AE2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149" y="3888795"/>
            <a:ext cx="1609725" cy="314325"/>
          </a:xfrm>
          <a:prstGeom prst="rect">
            <a:avLst/>
          </a:prstGeom>
        </p:spPr>
      </p:pic>
      <p:pic>
        <p:nvPicPr>
          <p:cNvPr id="7" name="Resim 6" descr="siyah, karanlık içeren bir resim&#10;&#10;Açıklama otomatik olarak oluşturuldu">
            <a:extLst>
              <a:ext uri="{FF2B5EF4-FFF2-40B4-BE49-F238E27FC236}">
                <a16:creationId xmlns:a16="http://schemas.microsoft.com/office/drawing/2014/main" id="{542A73FD-8225-5955-0559-449AEAC80E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260" y="4447280"/>
            <a:ext cx="3114675" cy="590550"/>
          </a:xfrm>
          <a:prstGeom prst="rect">
            <a:avLst/>
          </a:prstGeom>
        </p:spPr>
      </p:pic>
      <p:pic>
        <p:nvPicPr>
          <p:cNvPr id="8" name="Resim 7" descr="siyah, karanlık içeren bir resim&#10;&#10;Açıklama otomatik olarak oluşturuldu">
            <a:extLst>
              <a:ext uri="{FF2B5EF4-FFF2-40B4-BE49-F238E27FC236}">
                <a16:creationId xmlns:a16="http://schemas.microsoft.com/office/drawing/2014/main" id="{AD66590E-9799-6266-FCF5-E143299A0C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6357" y="2585553"/>
            <a:ext cx="31337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87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EAD79-844E-3A02-2AF0-822359EC0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B70E1E-F1FF-B0DD-81E5-D847D661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329"/>
          </a:xfrm>
        </p:spPr>
        <p:txBody>
          <a:bodyPr/>
          <a:lstStyle/>
          <a:p>
            <a:pPr algn="ctr"/>
            <a:r>
              <a:rPr lang="tr-TR" dirty="0">
                <a:ea typeface="+mj-lt"/>
                <a:cs typeface="+mj-lt"/>
              </a:rPr>
              <a:t>Ağırlıklı En küçük kareler yöntemi</a:t>
            </a:r>
          </a:p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53F7331-18FD-46F6-D084-809A166D3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7344"/>
            <a:ext cx="8596668" cy="46140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>
                <a:ea typeface="+mn-lt"/>
                <a:cs typeface="+mn-lt"/>
              </a:rPr>
              <a:t>Sıradan en küçük kareler yöntemi, hatalarda sabit varyans olduğunu varsayar (buna </a:t>
            </a:r>
            <a:r>
              <a:rPr lang="tr-TR" dirty="0" err="1">
                <a:ea typeface="+mn-lt"/>
                <a:cs typeface="+mn-lt"/>
              </a:rPr>
              <a:t>homoscedasticity</a:t>
            </a:r>
            <a:r>
              <a:rPr lang="tr-TR" dirty="0">
                <a:ea typeface="+mn-lt"/>
                <a:cs typeface="+mn-lt"/>
              </a:rPr>
              <a:t> denir). Ağırlıklı en küçük kareler yöntemi ise hatalarda sabit varyans olmadığı taktirde kullanılabilen bir yöntemdir.</a:t>
            </a:r>
            <a:endParaRPr lang="tr-TR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8BDFBA95-C4AC-ADBB-028F-3B79BBFE1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294" y="2639567"/>
            <a:ext cx="4000500" cy="285750"/>
          </a:xfrm>
          <a:prstGeom prst="rect">
            <a:avLst/>
          </a:prstGeom>
        </p:spPr>
      </p:pic>
      <p:pic>
        <p:nvPicPr>
          <p:cNvPr id="10" name="Resim 9" descr="siyah, karanlık içeren bir resim&#10;&#10;Açıklama otomatik olarak oluşturuldu">
            <a:extLst>
              <a:ext uri="{FF2B5EF4-FFF2-40B4-BE49-F238E27FC236}">
                <a16:creationId xmlns:a16="http://schemas.microsoft.com/office/drawing/2014/main" id="{D35401A8-55D3-20F9-8D5E-698A1ED68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767" y="2914498"/>
            <a:ext cx="3743325" cy="66675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034DF114-B0AC-A9EB-9553-5A4BB3134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523" y="2611184"/>
            <a:ext cx="1609725" cy="314325"/>
          </a:xfrm>
          <a:prstGeom prst="rect">
            <a:avLst/>
          </a:prstGeom>
        </p:spPr>
      </p:pic>
      <p:pic>
        <p:nvPicPr>
          <p:cNvPr id="12" name="Resim 11" descr="siyah, karanlık içeren bir resim&#10;&#10;Açıklama otomatik olarak oluşturuldu">
            <a:extLst>
              <a:ext uri="{FF2B5EF4-FFF2-40B4-BE49-F238E27FC236}">
                <a16:creationId xmlns:a16="http://schemas.microsoft.com/office/drawing/2014/main" id="{C78CDD10-38A6-8D92-F7F9-1AEFA9E8D4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102" y="3151062"/>
            <a:ext cx="3114675" cy="590550"/>
          </a:xfrm>
          <a:prstGeom prst="rect">
            <a:avLst/>
          </a:prstGeom>
        </p:spPr>
      </p:pic>
      <p:pic>
        <p:nvPicPr>
          <p:cNvPr id="13" name="Resim 12" descr="siyah, karanlık içeren bir resim&#10;&#10;Açıklama otomatik olarak oluşturuldu">
            <a:extLst>
              <a:ext uri="{FF2B5EF4-FFF2-40B4-BE49-F238E27FC236}">
                <a16:creationId xmlns:a16="http://schemas.microsoft.com/office/drawing/2014/main" id="{1941C9E2-8D3A-0A65-0F1A-25A4A5FC54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489" y="3885999"/>
            <a:ext cx="31337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46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DE9F4-177D-D7D3-0E76-264660739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7D4C6E-1B66-4B7D-64E6-8FCA411F0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329"/>
          </a:xfrm>
        </p:spPr>
        <p:txBody>
          <a:bodyPr/>
          <a:lstStyle/>
          <a:p>
            <a:pPr algn="ctr"/>
            <a:r>
              <a:rPr lang="tr-TR" dirty="0">
                <a:ea typeface="+mj-lt"/>
                <a:cs typeface="+mj-lt"/>
              </a:rPr>
              <a:t>Ağırlıklı En küçük kareler yöntemi</a:t>
            </a:r>
          </a:p>
          <a:p>
            <a:endParaRPr lang="tr-TR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5781461F-A8B4-F3EA-0CDF-C8A60EADC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5940" y="2985382"/>
            <a:ext cx="4076700" cy="333375"/>
          </a:xfrm>
        </p:spPr>
      </p:pic>
      <p:sp>
        <p:nvSpPr>
          <p:cNvPr id="5" name="Başlık 1">
            <a:extLst>
              <a:ext uri="{FF2B5EF4-FFF2-40B4-BE49-F238E27FC236}">
                <a16:creationId xmlns:a16="http://schemas.microsoft.com/office/drawing/2014/main" id="{8E5A5533-BF94-3471-99F7-E36E6B135688}"/>
              </a:ext>
            </a:extLst>
          </p:cNvPr>
          <p:cNvSpPr txBox="1">
            <a:spLocks/>
          </p:cNvSpPr>
          <p:nvPr/>
        </p:nvSpPr>
        <p:spPr>
          <a:xfrm>
            <a:off x="872866" y="1337094"/>
            <a:ext cx="8596668" cy="7313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tr-TR" sz="2000" err="1">
                <a:ea typeface="+mj-lt"/>
                <a:cs typeface="+mj-lt"/>
              </a:rPr>
              <a:t>Bergman’s</a:t>
            </a:r>
            <a:r>
              <a:rPr lang="tr-TR" sz="2000" dirty="0">
                <a:ea typeface="+mj-lt"/>
                <a:cs typeface="+mj-lt"/>
              </a:rPr>
              <a:t> </a:t>
            </a:r>
            <a:r>
              <a:rPr lang="tr-TR" sz="2000" err="1">
                <a:ea typeface="+mj-lt"/>
                <a:cs typeface="+mj-lt"/>
              </a:rPr>
              <a:t>equation</a:t>
            </a:r>
            <a:r>
              <a:rPr lang="tr-TR" sz="2000" dirty="0">
                <a:ea typeface="+mj-lt"/>
                <a:cs typeface="+mj-lt"/>
              </a:rPr>
              <a:t> ,</a:t>
            </a:r>
            <a:r>
              <a:rPr lang="tr-TR" sz="2000" err="1">
                <a:ea typeface="+mj-lt"/>
                <a:cs typeface="+mj-lt"/>
              </a:rPr>
              <a:t>Faucher</a:t>
            </a:r>
            <a:r>
              <a:rPr lang="tr-TR" sz="2000" dirty="0">
                <a:ea typeface="+mj-lt"/>
                <a:cs typeface="+mj-lt"/>
              </a:rPr>
              <a:t> &amp; </a:t>
            </a:r>
            <a:r>
              <a:rPr lang="tr-TR" sz="2000" err="1">
                <a:ea typeface="+mj-lt"/>
                <a:cs typeface="+mj-lt"/>
              </a:rPr>
              <a:t>Tyson’s</a:t>
            </a:r>
            <a:r>
              <a:rPr lang="tr-TR" sz="2000" dirty="0">
                <a:ea typeface="+mj-lt"/>
                <a:cs typeface="+mj-lt"/>
              </a:rPr>
              <a:t> </a:t>
            </a:r>
            <a:r>
              <a:rPr lang="tr-TR" sz="2000" err="1">
                <a:ea typeface="+mj-lt"/>
                <a:cs typeface="+mj-lt"/>
              </a:rPr>
              <a:t>equation</a:t>
            </a:r>
            <a:endParaRPr lang="tr-TR" sz="2000">
              <a:ea typeface="+mj-lt"/>
              <a:cs typeface="+mj-lt"/>
            </a:endParaRPr>
          </a:p>
          <a:p>
            <a:endParaRPr lang="tr-TR" sz="2000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A6D5B34-DFCD-6DA6-78FB-7E84696BE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432" y="3777663"/>
            <a:ext cx="4905375" cy="295275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C2A62787-AD3B-F484-1BA8-A5DF26E03913}"/>
              </a:ext>
            </a:extLst>
          </p:cNvPr>
          <p:cNvSpPr txBox="1"/>
          <p:nvPr/>
        </p:nvSpPr>
        <p:spPr>
          <a:xfrm>
            <a:off x="879555" y="1973927"/>
            <a:ext cx="806823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/>
              <a:t>Bu eşitlikler ise ağırlık seçimi için oluşturulmuş </a:t>
            </a:r>
            <a:r>
              <a:rPr lang="tr-TR" dirty="0" err="1"/>
              <a:t>eşitliklerdir.Bu</a:t>
            </a:r>
            <a:r>
              <a:rPr lang="tr-TR" dirty="0"/>
              <a:t> eşitliklerin kullanılma sebebi ise ağırlıkları kullanarak varyansları eşitlemektir.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5AF1B441-D29B-DFB1-B42F-BF7393F64565}"/>
              </a:ext>
            </a:extLst>
          </p:cNvPr>
          <p:cNvSpPr txBox="1"/>
          <p:nvPr/>
        </p:nvSpPr>
        <p:spPr>
          <a:xfrm>
            <a:off x="1091834" y="2982033"/>
            <a:ext cx="27694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/>
              <a:t>Bergman eşitliği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33B7301B-45A8-21CE-F4C4-7DB5CF916579}"/>
              </a:ext>
            </a:extLst>
          </p:cNvPr>
          <p:cNvSpPr txBox="1"/>
          <p:nvPr/>
        </p:nvSpPr>
        <p:spPr>
          <a:xfrm>
            <a:off x="1091833" y="3686523"/>
            <a:ext cx="27694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 err="1">
                <a:ea typeface="+mn-lt"/>
                <a:cs typeface="+mn-lt"/>
              </a:rPr>
              <a:t>Faucher</a:t>
            </a:r>
            <a:r>
              <a:rPr lang="tr-TR" dirty="0">
                <a:ea typeface="+mn-lt"/>
                <a:cs typeface="+mn-lt"/>
              </a:rPr>
              <a:t> &amp; </a:t>
            </a:r>
            <a:r>
              <a:rPr lang="tr-TR" dirty="0" err="1">
                <a:ea typeface="+mn-lt"/>
                <a:cs typeface="+mn-lt"/>
              </a:rPr>
              <a:t>Tyson</a:t>
            </a:r>
            <a:endParaRPr lang="tr-TR" dirty="0" err="1"/>
          </a:p>
        </p:txBody>
      </p:sp>
    </p:spTree>
    <p:extLst>
      <p:ext uri="{BB962C8B-B14F-4D97-AF65-F5344CB8AC3E}">
        <p14:creationId xmlns:p14="http://schemas.microsoft.com/office/powerpoint/2010/main" val="122355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D4AB06-B4A8-4EDF-9208-D50C45FC6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1"/>
            <a:ext cx="8825659" cy="1009650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Weibull</a:t>
            </a:r>
            <a:r>
              <a:rPr lang="tr-TR" dirty="0"/>
              <a:t> Dağılımı</a:t>
            </a:r>
            <a:br>
              <a:rPr lang="tr-TR" dirty="0"/>
            </a:br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FBC3F14-ED02-4271-A011-AF04BC29F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333501"/>
            <a:ext cx="8825659" cy="4686300"/>
          </a:xfrm>
        </p:spPr>
        <p:txBody>
          <a:bodyPr/>
          <a:lstStyle/>
          <a:p>
            <a:r>
              <a:rPr lang="tr-TR" sz="1800" dirty="0" err="1"/>
              <a:t>Weibull</a:t>
            </a:r>
            <a:r>
              <a:rPr lang="tr-TR" sz="1800" dirty="0"/>
              <a:t> dağılımı geniş bir uygulama alanına sahip sürekli bir olasılık dağılımıdır. İlk kez </a:t>
            </a:r>
            <a:r>
              <a:rPr lang="tr-TR" sz="1800" dirty="0" err="1"/>
              <a:t>Frechet</a:t>
            </a:r>
            <a:r>
              <a:rPr lang="tr-TR" sz="1800" dirty="0"/>
              <a:t> (1927) tarafından tanımlanmıştır. Daha sonra bu dağılım, </a:t>
            </a:r>
            <a:r>
              <a:rPr lang="tr-TR" sz="1800" dirty="0" err="1"/>
              <a:t>Rosin</a:t>
            </a:r>
            <a:r>
              <a:rPr lang="tr-TR" sz="1800" dirty="0"/>
              <a:t> ve </a:t>
            </a:r>
            <a:r>
              <a:rPr lang="tr-TR" sz="1800" dirty="0" err="1"/>
              <a:t>Rammler</a:t>
            </a:r>
            <a:r>
              <a:rPr lang="tr-TR" sz="1800" dirty="0"/>
              <a:t> (1933) tarafından taneciklerin parçacık dağılımını (moleküller ile ilgili bir çalışma) modellemek için ve dağılıma ismini veren İsveçli fizikçi profesör </a:t>
            </a:r>
            <a:r>
              <a:rPr lang="tr-TR" sz="1800" dirty="0" err="1"/>
              <a:t>Waloddi</a:t>
            </a:r>
            <a:r>
              <a:rPr lang="tr-TR" sz="1800" dirty="0"/>
              <a:t> </a:t>
            </a:r>
            <a:r>
              <a:rPr lang="tr-TR" sz="1800" dirty="0" err="1"/>
              <a:t>Weibull</a:t>
            </a:r>
            <a:r>
              <a:rPr lang="tr-TR" sz="1800" dirty="0"/>
              <a:t> (1939) tarafından malzemenin (kopuncaya veya kırılıncaya kadar dayanabildiği en yüksek) çekme geriliminin dağılımını açıklamak için kullanılmıştır. </a:t>
            </a:r>
            <a:r>
              <a:rPr lang="tr-TR" sz="1800" dirty="0" err="1"/>
              <a:t>Weibull</a:t>
            </a:r>
            <a:r>
              <a:rPr lang="tr-TR" sz="1800" dirty="0"/>
              <a:t> dağılımının uygulanabilirliğinin ve çok yönlülüğünün vurgulanması, ancak dağılımın özelliklerinin ayrıntılı olarak tanımlandığı </a:t>
            </a:r>
            <a:r>
              <a:rPr lang="tr-TR" sz="1800" dirty="0" err="1"/>
              <a:t>Waloddi</a:t>
            </a:r>
            <a:r>
              <a:rPr lang="tr-TR" sz="1800" dirty="0"/>
              <a:t> </a:t>
            </a:r>
            <a:r>
              <a:rPr lang="tr-TR" sz="1800" dirty="0" err="1"/>
              <a:t>Weibull</a:t>
            </a:r>
            <a:r>
              <a:rPr lang="tr-TR" sz="1800" dirty="0"/>
              <a:t> (1951)’</a:t>
            </a:r>
            <a:r>
              <a:rPr lang="tr-TR" sz="1800" dirty="0" err="1"/>
              <a:t>ın</a:t>
            </a:r>
            <a:r>
              <a:rPr lang="tr-TR" sz="1800" dirty="0"/>
              <a:t> çalışması ile olmuştur.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7955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37FE88-F9CA-A9CC-B02B-6052F3503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tr-TR" dirty="0"/>
              <a:t>OPTİMİZASYON TEKNİKLERİ</a:t>
            </a:r>
          </a:p>
        </p:txBody>
      </p:sp>
      <p:graphicFrame>
        <p:nvGraphicFramePr>
          <p:cNvPr id="14" name="İçerik Yer Tutucusu 2">
            <a:extLst>
              <a:ext uri="{FF2B5EF4-FFF2-40B4-BE49-F238E27FC236}">
                <a16:creationId xmlns:a16="http://schemas.microsoft.com/office/drawing/2014/main" id="{7342A85E-6DB7-BA1E-1164-B7AE7EC89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5810870"/>
              </p:ext>
            </p:extLst>
          </p:nvPr>
        </p:nvGraphicFramePr>
        <p:xfrm>
          <a:off x="332630" y="1690777"/>
          <a:ext cx="5616216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Resim 3" descr="siyah, karanlık içeren bir resim&#10;&#10;Açıklama otomatik olarak oluşturuldu">
            <a:extLst>
              <a:ext uri="{FF2B5EF4-FFF2-40B4-BE49-F238E27FC236}">
                <a16:creationId xmlns:a16="http://schemas.microsoft.com/office/drawing/2014/main" id="{907EFFD7-7820-DBA7-1083-956C75BE9F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6969" y="2113072"/>
            <a:ext cx="4425837" cy="29442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23948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51E0E-9D69-4FA2-2E3B-0AA96886C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2308DA-DFA1-A01D-7860-2DB7D6353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734" y="208303"/>
            <a:ext cx="9404723" cy="724795"/>
          </a:xfrm>
        </p:spPr>
        <p:txBody>
          <a:bodyPr>
            <a:normAutofit/>
          </a:bodyPr>
          <a:lstStyle/>
          <a:p>
            <a:pPr algn="ctr"/>
            <a:r>
              <a:rPr lang="tr-TR" dirty="0"/>
              <a:t>CMA-ES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AF5784B-2156-B4D0-68D4-D43AF679F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89" y="534926"/>
            <a:ext cx="5327524" cy="4203850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dirty="0"/>
            </a:br>
            <a:r>
              <a:rPr lang="tr-TR" dirty="0" err="1">
                <a:ea typeface="+mj-lt"/>
                <a:cs typeface="+mj-lt"/>
              </a:rPr>
              <a:t>Covariance</a:t>
            </a:r>
            <a:r>
              <a:rPr lang="tr-TR" dirty="0">
                <a:ea typeface="+mj-lt"/>
                <a:cs typeface="+mj-lt"/>
              </a:rPr>
              <a:t> </a:t>
            </a:r>
            <a:r>
              <a:rPr lang="tr-TR" dirty="0" err="1">
                <a:ea typeface="+mj-lt"/>
                <a:cs typeface="+mj-lt"/>
              </a:rPr>
              <a:t>Matrix</a:t>
            </a:r>
            <a:r>
              <a:rPr lang="tr-TR" dirty="0">
                <a:ea typeface="+mj-lt"/>
                <a:cs typeface="+mj-lt"/>
              </a:rPr>
              <a:t> Adaptation </a:t>
            </a:r>
            <a:r>
              <a:rPr lang="tr-TR" dirty="0" err="1">
                <a:ea typeface="+mj-lt"/>
                <a:cs typeface="+mj-lt"/>
              </a:rPr>
              <a:t>Evolution</a:t>
            </a:r>
            <a:r>
              <a:rPr lang="tr-TR" dirty="0">
                <a:ea typeface="+mj-lt"/>
                <a:cs typeface="+mj-lt"/>
              </a:rPr>
              <a:t> </a:t>
            </a:r>
            <a:r>
              <a:rPr lang="tr-TR" dirty="0" err="1">
                <a:ea typeface="+mj-lt"/>
                <a:cs typeface="+mj-lt"/>
              </a:rPr>
              <a:t>Strategy</a:t>
            </a:r>
            <a:r>
              <a:rPr lang="tr-TR" dirty="0">
                <a:ea typeface="+mj-lt"/>
                <a:cs typeface="+mj-lt"/>
              </a:rPr>
              <a:t> (CMA-ES), özellikle sayısal optimizasyon problemlerini çözmek için kullanılan bir evrimsel algoritma ve optimizasyon tekniğidir. Diğer genetik algoritmalardan en büyük farkı kovaryans matrisini kullanarak değişimlerin yönünü ve büyüklüğünü hesaba katar.</a:t>
            </a:r>
          </a:p>
          <a:p>
            <a:pPr>
              <a:buClr>
                <a:srgbClr val="8AD0D6"/>
              </a:buClr>
            </a:pP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22A83F7-0154-D879-969C-19B2D9E26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09" y="3763957"/>
            <a:ext cx="3848100" cy="4191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72ACB61-C5AE-E00E-4F96-DB6A2413D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42" y="4743843"/>
            <a:ext cx="3771900" cy="409575"/>
          </a:xfrm>
          <a:prstGeom prst="rect">
            <a:avLst/>
          </a:prstGeom>
        </p:spPr>
      </p:pic>
      <p:pic>
        <p:nvPicPr>
          <p:cNvPr id="6" name="Resim 5" descr="metin, yazı tipi, ekran görüntüsü, sayı, numara içeren bir resim&#10;&#10;Açıklama otomatik olarak oluşturuldu">
            <a:extLst>
              <a:ext uri="{FF2B5EF4-FFF2-40B4-BE49-F238E27FC236}">
                <a16:creationId xmlns:a16="http://schemas.microsoft.com/office/drawing/2014/main" id="{AEE43F8D-908C-65E4-D8A8-E0B2D8822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076" y="880850"/>
            <a:ext cx="6096000" cy="420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15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CAEBA5-4B44-F9D1-0A54-D26C6DEB7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862" y="5751"/>
            <a:ext cx="8596668" cy="1320800"/>
          </a:xfrm>
        </p:spPr>
        <p:txBody>
          <a:bodyPr/>
          <a:lstStyle/>
          <a:p>
            <a:pPr algn="ctr"/>
            <a:r>
              <a:rPr lang="tr-TR" dirty="0"/>
              <a:t>Kaynakça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EDE327-F6B3-B666-AD20-9FBFC67DF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447" y="657406"/>
            <a:ext cx="8596668" cy="60453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tr-TR" dirty="0">
                <a:ea typeface="+mj-lt"/>
                <a:cs typeface="+mj-lt"/>
                <a:hlinkClick r:id="rId2"/>
              </a:rPr>
              <a:t>https://dergipark.org.tr/en/download/article-file/2018931</a:t>
            </a:r>
            <a:endParaRPr lang="tr-TR" dirty="0">
              <a:ea typeface="+mj-lt"/>
              <a:cs typeface="+mj-lt"/>
            </a:endParaRP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tr-TR" dirty="0">
                <a:ea typeface="+mj-lt"/>
                <a:cs typeface="+mj-lt"/>
              </a:rPr>
              <a:t>https://downloads.hindawi.com/journals/mpe/2019/6281781.pdf </a:t>
            </a:r>
            <a:endParaRPr lang="tr-TR" dirty="0"/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tr-TR" dirty="0">
                <a:ea typeface="+mj-lt"/>
                <a:cs typeface="+mj-lt"/>
                <a:hlinkClick r:id="rId3"/>
              </a:rPr>
              <a:t>https://www.qualitygurus.com/three-parameters-weibull-distribution/</a:t>
            </a:r>
            <a:endParaRPr lang="tr-TR" dirty="0"/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tr-TR" dirty="0">
                <a:ea typeface="+mj-lt"/>
                <a:cs typeface="+mj-lt"/>
              </a:rPr>
              <a:t>https://online.stat.psu.edu/stat415/lesson/1/1.2</a:t>
            </a:r>
            <a:endParaRPr lang="tr-TR" dirty="0"/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tr-TR" dirty="0">
                <a:hlinkClick r:id="rId4"/>
              </a:rPr>
              <a:t>https://openaccess.firat.edu.tr/xmlui/bitstream/handle/11508/17911/432868.pdf?sequence=1</a:t>
            </a:r>
            <a:endParaRPr lang="tr-TR" dirty="0"/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tr-TR" dirty="0">
                <a:hlinkClick r:id="rId5"/>
              </a:rPr>
              <a:t>https://libratez.cu.edu.tr/tezler/6349.pdf</a:t>
            </a:r>
            <a:endParaRPr lang="tr-TR" dirty="0"/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tr-TR" dirty="0">
                <a:hlinkClick r:id="rId6"/>
              </a:rPr>
              <a:t>https://acikbilim.yok.gov.tr/bitstream/handle/20.500.12812/679307/yokAcikBilim_10303127.pdf?sequence=-1&amp;isAllowed=y</a:t>
            </a:r>
            <a:endParaRPr lang="tr-TR" dirty="0"/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tr-TR" sz="1800" dirty="0"/>
              <a:t>(</a:t>
            </a:r>
            <a:r>
              <a:rPr lang="tr-TR" sz="1800" dirty="0" err="1"/>
              <a:t>Gupta</a:t>
            </a:r>
            <a:r>
              <a:rPr lang="tr-TR" sz="1800" dirty="0"/>
              <a:t> ve </a:t>
            </a:r>
            <a:r>
              <a:rPr lang="tr-TR" sz="1800" dirty="0" err="1"/>
              <a:t>Kundu</a:t>
            </a:r>
            <a:r>
              <a:rPr lang="tr-TR" sz="1800" dirty="0"/>
              <a:t>, 2001; </a:t>
            </a:r>
            <a:r>
              <a:rPr lang="tr-TR" sz="1800" dirty="0" err="1"/>
              <a:t>Lai</a:t>
            </a:r>
            <a:r>
              <a:rPr lang="tr-TR" sz="1800" dirty="0"/>
              <a:t> 2014).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tr-TR" dirty="0"/>
              <a:t>(</a:t>
            </a:r>
            <a:r>
              <a:rPr lang="tr-TR" dirty="0" err="1"/>
              <a:t>Rinne</a:t>
            </a:r>
            <a:r>
              <a:rPr lang="tr-TR" dirty="0"/>
              <a:t>, 2008).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tr-TR" dirty="0"/>
              <a:t>(</a:t>
            </a:r>
            <a:r>
              <a:rPr lang="tr-TR" dirty="0" err="1"/>
              <a:t>Lawless</a:t>
            </a:r>
            <a:r>
              <a:rPr lang="tr-TR" dirty="0"/>
              <a:t>, 2003; </a:t>
            </a:r>
            <a:r>
              <a:rPr lang="tr-TR" dirty="0" err="1"/>
              <a:t>Abernethy</a:t>
            </a:r>
            <a:r>
              <a:rPr lang="tr-TR" dirty="0"/>
              <a:t>, 2004).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tr-TR" dirty="0">
                <a:ea typeface="+mn-lt"/>
                <a:cs typeface="+mn-lt"/>
                <a:hlinkClick r:id="rId7"/>
              </a:rPr>
              <a:t>https://acikders.ankara.edu.tr/pluginfile.php/130795/mod_resource/content/0/3-%20Tahmin.pdf</a:t>
            </a:r>
            <a:endParaRPr lang="tr-TR" dirty="0"/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tr-TR" dirty="0">
                <a:ea typeface="+mn-lt"/>
                <a:cs typeface="+mn-lt"/>
                <a:hlinkClick r:id="rId8"/>
              </a:rPr>
              <a:t>https://www.mathsisfun.com/data/least-squares-regression.html</a:t>
            </a:r>
            <a:endParaRPr lang="tr-TR" dirty="0"/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tr-TR" dirty="0">
                <a:ea typeface="+mn-lt"/>
                <a:cs typeface="+mn-lt"/>
              </a:rPr>
              <a:t>https://online.stat.psu.edu/stat501/lesson/13/13.1</a:t>
            </a:r>
            <a:endParaRPr lang="tr-TR" dirty="0"/>
          </a:p>
          <a:p>
            <a:pPr marL="457200" indent="-457200">
              <a:buClr>
                <a:srgbClr val="8AD0D6"/>
              </a:buClr>
              <a:buAutoNum type="arabicPeriod"/>
            </a:pPr>
            <a:endParaRPr lang="tr-TR" dirty="0"/>
          </a:p>
          <a:p>
            <a:pPr marL="457200" indent="-457200">
              <a:buClr>
                <a:srgbClr val="8AD0D6"/>
              </a:buClr>
              <a:buAutoNum type="arabicPeriod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42804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CFA2C7-C5E0-2453-2BDC-85776665A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66" y="852250"/>
            <a:ext cx="9919384" cy="583609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AutoNum type="arabicPeriod"/>
            </a:pPr>
            <a:r>
              <a:rPr lang="tr-TR" dirty="0">
                <a:ea typeface="+mn-lt"/>
                <a:cs typeface="+mn-lt"/>
                <a:hlinkClick r:id="rId2"/>
              </a:rPr>
              <a:t>https://core.ac.uk/download/pdf/48632891.pdf</a:t>
            </a:r>
            <a:endParaRPr lang="tr-TR" dirty="0"/>
          </a:p>
          <a:p>
            <a:pPr>
              <a:buAutoNum type="arabicPeriod"/>
            </a:pPr>
            <a:r>
              <a:rPr lang="tr-TR" dirty="0">
                <a:ea typeface="+mn-lt"/>
                <a:cs typeface="+mn-lt"/>
              </a:rPr>
              <a:t>Ağırlıklar</a:t>
            </a:r>
          </a:p>
          <a:p>
            <a:pPr>
              <a:buAutoNum type="arabicPeriod"/>
            </a:pPr>
            <a:r>
              <a:rPr lang="tr-TR" dirty="0">
                <a:ea typeface="+mn-lt"/>
                <a:cs typeface="+mn-lt"/>
              </a:rPr>
              <a:t>https://dergipark.org.tr/en/download/article-file/1707233</a:t>
            </a:r>
          </a:p>
          <a:p>
            <a:pPr>
              <a:buAutoNum type="arabicPeriod"/>
            </a:pPr>
            <a:r>
              <a:rPr lang="tr-TR" dirty="0">
                <a:ea typeface="+mn-lt"/>
                <a:cs typeface="+mn-lt"/>
                <a:hlinkClick r:id="rId3"/>
              </a:rPr>
              <a:t>https://dergipark.org.tr/tr/download/article-file/75465</a:t>
            </a:r>
            <a:endParaRPr lang="tr-TR" dirty="0">
              <a:ea typeface="+mn-lt"/>
              <a:cs typeface="+mn-lt"/>
            </a:endParaRPr>
          </a:p>
          <a:p>
            <a:pPr>
              <a:buAutoNum type="arabicPeriod"/>
            </a:pPr>
            <a:r>
              <a:rPr lang="tr-TR" dirty="0">
                <a:ea typeface="+mn-lt"/>
                <a:cs typeface="+mn-lt"/>
                <a:hlinkClick r:id="rId4"/>
              </a:rPr>
              <a:t>https://online.stat.psu.edu/stat501/lesson/13/13.1</a:t>
            </a:r>
            <a:endParaRPr lang="tr-TR" dirty="0">
              <a:ea typeface="+mn-lt"/>
              <a:cs typeface="+mn-lt"/>
            </a:endParaRPr>
          </a:p>
          <a:p>
            <a:pPr>
              <a:buAutoNum type="arabicPeriod"/>
            </a:pPr>
            <a:r>
              <a:rPr lang="tr-TR" dirty="0">
                <a:ea typeface="+mn-lt"/>
                <a:cs typeface="+mn-lt"/>
                <a:hlinkClick r:id="rId5"/>
              </a:rPr>
              <a:t>https://ms.mcmaster.ca/canty/teaching/stat3a03/Lectures7.pdf</a:t>
            </a:r>
            <a:endParaRPr lang="tr-TR" dirty="0">
              <a:ea typeface="+mn-lt"/>
              <a:cs typeface="+mn-lt"/>
            </a:endParaRPr>
          </a:p>
          <a:p>
            <a:pPr>
              <a:buAutoNum type="arabicPeriod"/>
            </a:pPr>
            <a:r>
              <a:rPr lang="tr-TR" dirty="0">
                <a:ea typeface="+mn-lt"/>
                <a:cs typeface="+mn-lt"/>
                <a:hlinkClick r:id="rId6"/>
              </a:rPr>
              <a:t>https://arxiv.org/pdf/1604.00772.pdf</a:t>
            </a:r>
            <a:endParaRPr lang="tr-TR" dirty="0">
              <a:ea typeface="+mn-lt"/>
              <a:cs typeface="+mn-lt"/>
            </a:endParaRPr>
          </a:p>
          <a:p>
            <a:pPr>
              <a:buAutoNum type="arabicPeriod"/>
            </a:pPr>
            <a:r>
              <a:rPr lang="tr-TR" dirty="0">
                <a:ea typeface="+mn-lt"/>
                <a:cs typeface="+mn-lt"/>
              </a:rPr>
              <a:t>https://en.wikipedia.org/wiki/CMA-ES</a:t>
            </a:r>
            <a:endParaRPr lang="tr-TR" dirty="0"/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098D470B-A35E-B534-2EA5-F9547A09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108" y="192657"/>
            <a:ext cx="8596668" cy="1320800"/>
          </a:xfrm>
        </p:spPr>
        <p:txBody>
          <a:bodyPr/>
          <a:lstStyle/>
          <a:p>
            <a:pPr algn="ctr"/>
            <a:r>
              <a:rPr lang="tr-TR" dirty="0"/>
              <a:t>Kaynakça</a:t>
            </a:r>
          </a:p>
        </p:txBody>
      </p:sp>
    </p:spTree>
    <p:extLst>
      <p:ext uri="{BB962C8B-B14F-4D97-AF65-F5344CB8AC3E}">
        <p14:creationId xmlns:p14="http://schemas.microsoft.com/office/powerpoint/2010/main" val="670464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7CBB60-93E9-4828-BF86-FE8587A42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66751"/>
            <a:ext cx="8825659" cy="923924"/>
          </a:xfrm>
        </p:spPr>
        <p:txBody>
          <a:bodyPr/>
          <a:lstStyle/>
          <a:p>
            <a:r>
              <a:rPr lang="tr-TR" dirty="0" err="1"/>
              <a:t>Weibull</a:t>
            </a:r>
            <a:r>
              <a:rPr lang="tr-TR" dirty="0"/>
              <a:t> Dağılımı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760F6F0-ED7B-4187-8A5E-0004AF4D6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476375"/>
            <a:ext cx="8825659" cy="2838450"/>
          </a:xfrm>
        </p:spPr>
        <p:txBody>
          <a:bodyPr>
            <a:noAutofit/>
          </a:bodyPr>
          <a:lstStyle/>
          <a:p>
            <a:r>
              <a:rPr lang="tr-TR" dirty="0" err="1"/>
              <a:t>Weibull</a:t>
            </a:r>
            <a:r>
              <a:rPr lang="tr-TR" dirty="0"/>
              <a:t> dağılımı özellikle güvenilirlik analizinde başarısızlık olarak adlandırılan ve genellikle bozulma ya da ölüm ile sonuçlanan olayların meydana gelmesine kadar geçen sürenin modellenmesinde yaygın olarak kullanılmaktadır. Ayrıca, hava </a:t>
            </a:r>
            <a:r>
              <a:rPr lang="tr-TR" dirty="0" err="1"/>
              <a:t>tahmini,biyolojik</a:t>
            </a:r>
            <a:r>
              <a:rPr lang="tr-TR" dirty="0"/>
              <a:t> ve tıbbi uygulamalarda örneğin insan veya laboratuvar hayvanlarında ortaya çıkan tümörlerin meydana gelme zamanlarının modellenmesi, üretilen ürünlerin ömürleri veya dayanıklılık sürelerinin modellenmesi gibi kullanım alanlarına sahip bir olasılık dağılımıdır.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6575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D1F9AE-5A67-40E8-A52C-F88A86FF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04850"/>
            <a:ext cx="8825659" cy="1209675"/>
          </a:xfrm>
        </p:spPr>
        <p:txBody>
          <a:bodyPr/>
          <a:lstStyle/>
          <a:p>
            <a:r>
              <a:rPr lang="tr-TR" dirty="0" err="1"/>
              <a:t>Weibull</a:t>
            </a:r>
            <a:r>
              <a:rPr lang="tr-TR" dirty="0"/>
              <a:t> Dağılımı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6B49DDE-9EFB-4CA0-9C9B-6BD420D0C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619250"/>
            <a:ext cx="8825659" cy="2714625"/>
          </a:xfrm>
        </p:spPr>
        <p:txBody>
          <a:bodyPr/>
          <a:lstStyle/>
          <a:p>
            <a:r>
              <a:rPr lang="tr-TR" dirty="0" err="1"/>
              <a:t>Weibull</a:t>
            </a:r>
            <a:r>
              <a:rPr lang="tr-TR" dirty="0"/>
              <a:t> dağılımı üstel dağılımın genelleştirilmiş halidir. Birçok durumda üstel dağılımın zamana karşı dayanma modeli olarak yetersiz kalması bozulma oranı fonksiyonunun sabit olmasından kaynaklanmaktadır. </a:t>
            </a:r>
            <a:r>
              <a:rPr lang="tr-TR" dirty="0" err="1"/>
              <a:t>Weibull</a:t>
            </a:r>
            <a:r>
              <a:rPr lang="tr-TR" dirty="0"/>
              <a:t> dağılımının bozulma oranı fonksiyonunun zamana bağlı olarak değişmesi nedeni ile daha genel ve esnek bir dağılım olması uygulamada üstel dağılımdan daha fazla tercih edilmesini sağlamaktadır (Saygı, 2007).</a:t>
            </a:r>
          </a:p>
        </p:txBody>
      </p:sp>
    </p:spTree>
    <p:extLst>
      <p:ext uri="{BB962C8B-B14F-4D97-AF65-F5344CB8AC3E}">
        <p14:creationId xmlns:p14="http://schemas.microsoft.com/office/powerpoint/2010/main" val="2397598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647CA5-254A-48BC-A1E8-38FD11DAA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95325"/>
            <a:ext cx="8825659" cy="657225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Weibull</a:t>
            </a:r>
            <a:r>
              <a:rPr lang="tr-TR" dirty="0"/>
              <a:t> Dağılımı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F1CD7AF-9DB9-4348-8FA1-80FC89216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504949"/>
            <a:ext cx="8825659" cy="3286126"/>
          </a:xfrm>
        </p:spPr>
        <p:txBody>
          <a:bodyPr/>
          <a:lstStyle/>
          <a:p>
            <a:r>
              <a:rPr lang="tr-TR" dirty="0"/>
              <a:t>Literatürde kullanım alanlarına göre iki veya üç parametreli </a:t>
            </a:r>
            <a:r>
              <a:rPr lang="tr-TR" dirty="0" err="1"/>
              <a:t>Weibull</a:t>
            </a:r>
            <a:r>
              <a:rPr lang="tr-TR" dirty="0"/>
              <a:t> dağılımları ile sıkça karşılaşılmaktadır. Bunlar ;</a:t>
            </a:r>
          </a:p>
          <a:p>
            <a:r>
              <a:rPr lang="tr-TR" b="1" dirty="0"/>
              <a:t>Üç Parametreli </a:t>
            </a:r>
            <a:r>
              <a:rPr lang="tr-TR" b="1" dirty="0" err="1"/>
              <a:t>Weibull</a:t>
            </a:r>
            <a:r>
              <a:rPr lang="tr-TR" b="1" dirty="0"/>
              <a:t> Dağılımı : </a:t>
            </a:r>
            <a:r>
              <a:rPr lang="tr-TR" dirty="0" err="1"/>
              <a:t>Weibull</a:t>
            </a:r>
            <a:r>
              <a:rPr lang="tr-TR" dirty="0"/>
              <a:t> dağılımının klasik en genel şekli üç parametreli </a:t>
            </a:r>
            <a:r>
              <a:rPr lang="tr-TR" dirty="0" err="1"/>
              <a:t>Weibull</a:t>
            </a:r>
            <a:r>
              <a:rPr lang="tr-TR" dirty="0"/>
              <a:t> dağılımıdır. Üç Parametreli </a:t>
            </a:r>
            <a:r>
              <a:rPr lang="tr-TR" dirty="0" err="1"/>
              <a:t>Weibull</a:t>
            </a:r>
            <a:r>
              <a:rPr lang="tr-TR" dirty="0"/>
              <a:t> dağılımına sahip 𝑋 rasgele değişkeninin olasılık yoğunluk fonksiyonu (</a:t>
            </a:r>
            <a:r>
              <a:rPr lang="tr-TR" dirty="0" err="1"/>
              <a:t>oyf</a:t>
            </a:r>
            <a:r>
              <a:rPr lang="tr-TR" dirty="0"/>
              <a:t>) aşağıdaki eşitlik ile tanımlanır ;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71FF64F-FC01-481E-88FC-44BC1D2D3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563" y="4220652"/>
            <a:ext cx="4594991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41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649DAD-7F6B-4B77-82F2-D5BA16AA5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09600"/>
            <a:ext cx="8825659" cy="1190625"/>
          </a:xfrm>
        </p:spPr>
        <p:txBody>
          <a:bodyPr/>
          <a:lstStyle/>
          <a:p>
            <a:r>
              <a:rPr lang="tr-TR" dirty="0" err="1"/>
              <a:t>Weibull</a:t>
            </a:r>
            <a:r>
              <a:rPr lang="tr-TR" dirty="0"/>
              <a:t> Dağılımı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0F1037A-0FFA-4536-BEB4-C84B9C0EC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562101"/>
            <a:ext cx="8825659" cy="34956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Burada; 𝑘 &gt; 0 olmak üzere şekil parametresidir ve dağılımın kuyruğunun şeklini, diğer bir ifade ile dağılımın çarpıklığını belirler.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𝜆 &gt; 0 olmak üzere ölçek parametresidir ve karakteristik yaşam (ömür) parametresi olarak da isimlendirilir.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𝛽 ∈ ℝ olmak üzere 𝛽 konum parametresidir. </a:t>
            </a:r>
          </a:p>
          <a:p>
            <a:r>
              <a:rPr lang="tr-TR" dirty="0"/>
              <a:t>   Üç parametreli </a:t>
            </a:r>
            <a:r>
              <a:rPr lang="tr-TR" dirty="0" err="1"/>
              <a:t>oyf</a:t>
            </a:r>
            <a:r>
              <a:rPr lang="tr-TR" dirty="0"/>
              <a:t>, parametrelerin tahmininde yaşanan zorluklardan dolayı pek fazla tercih edilmez. Bu sebepten dolayı konum parametresinin değeri sıfır olarak kabul edilir.</a:t>
            </a:r>
          </a:p>
        </p:txBody>
      </p:sp>
    </p:spTree>
    <p:extLst>
      <p:ext uri="{BB962C8B-B14F-4D97-AF65-F5344CB8AC3E}">
        <p14:creationId xmlns:p14="http://schemas.microsoft.com/office/powerpoint/2010/main" val="187259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3685DA-002C-0880-94F4-EA59E458F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062" y="571757"/>
            <a:ext cx="9252154" cy="1016654"/>
          </a:xfr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tr-TR" sz="3300" dirty="0"/>
              <a:t>3 PARAMETRELİ WEİBULL DAĞILIMI</a:t>
            </a:r>
            <a:br>
              <a:rPr lang="tr-TR" sz="3300" dirty="0"/>
            </a:br>
            <a:r>
              <a:rPr lang="tr-TR" sz="3300" dirty="0"/>
              <a:t>ÖZELLİKLERİ</a:t>
            </a:r>
            <a:endParaRPr lang="tr-TR" dirty="0"/>
          </a:p>
        </p:txBody>
      </p:sp>
      <p:pic>
        <p:nvPicPr>
          <p:cNvPr id="9" name="İçerik Yer Tutucusu 8" descr="siyah, karanlık içeren bir resim&#10;&#10;Açıklama otomatik olarak oluşturuldu">
            <a:extLst>
              <a:ext uri="{FF2B5EF4-FFF2-40B4-BE49-F238E27FC236}">
                <a16:creationId xmlns:a16="http://schemas.microsoft.com/office/drawing/2014/main" id="{49B53BD2-F133-6A14-A9D7-C1299035C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19" y="2499108"/>
            <a:ext cx="4637107" cy="731582"/>
          </a:xfrm>
          <a:prstGeom prst="rect">
            <a:avLst/>
          </a:prstGeom>
        </p:spPr>
      </p:pic>
      <p:pic>
        <p:nvPicPr>
          <p:cNvPr id="10" name="Resim 9" descr="siyah, karanlık içeren bir resim&#10;&#10;Açıklama otomatik olarak oluşturuldu">
            <a:extLst>
              <a:ext uri="{FF2B5EF4-FFF2-40B4-BE49-F238E27FC236}">
                <a16:creationId xmlns:a16="http://schemas.microsoft.com/office/drawing/2014/main" id="{5CF2E2D5-AD63-FF35-ADC7-7DD367F42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19" y="4127137"/>
            <a:ext cx="5436220" cy="844134"/>
          </a:xfrm>
          <a:prstGeom prst="rect">
            <a:avLst/>
          </a:prstGeom>
        </p:spPr>
      </p:pic>
      <p:pic>
        <p:nvPicPr>
          <p:cNvPr id="11" name="Resim 10" descr="siyah, karanlık içeren bir resim&#10;&#10;Açıklama otomatik olarak oluşturuldu">
            <a:extLst>
              <a:ext uri="{FF2B5EF4-FFF2-40B4-BE49-F238E27FC236}">
                <a16:creationId xmlns:a16="http://schemas.microsoft.com/office/drawing/2014/main" id="{165CF4A1-028E-F3DB-1F36-EA28AC7DE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629" y="2454096"/>
            <a:ext cx="2363574" cy="619031"/>
          </a:xfrm>
          <a:prstGeom prst="rect">
            <a:avLst/>
          </a:prstGeom>
        </p:spPr>
      </p:pic>
      <p:pic>
        <p:nvPicPr>
          <p:cNvPr id="12" name="Resim 11" descr="siyah, karanlık içeren bir resim&#10;&#10;Açıklama otomatik olarak oluşturuldu">
            <a:extLst>
              <a:ext uri="{FF2B5EF4-FFF2-40B4-BE49-F238E27FC236}">
                <a16:creationId xmlns:a16="http://schemas.microsoft.com/office/drawing/2014/main" id="{D2310FB7-5098-8F79-C7DA-C0F503C6E7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1676" y="4127137"/>
            <a:ext cx="3849249" cy="61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21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6A1269-9D11-43E0-B861-31132D2E9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81026"/>
            <a:ext cx="8825659" cy="1276350"/>
          </a:xfrm>
        </p:spPr>
        <p:txBody>
          <a:bodyPr/>
          <a:lstStyle/>
          <a:p>
            <a:r>
              <a:rPr lang="tr-TR" sz="3300" dirty="0"/>
              <a:t>3 PARAMETRELİ WEİBULL DAĞILIMI</a:t>
            </a:r>
            <a:br>
              <a:rPr lang="tr-TR" sz="3300" dirty="0"/>
            </a:br>
            <a:r>
              <a:rPr lang="tr-TR" sz="3300" dirty="0"/>
              <a:t>ÖZELLİKLERİ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BB1BA9C-A984-4120-854B-5DF28F3B5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-314324"/>
            <a:ext cx="8825659" cy="6334126"/>
          </a:xfrm>
        </p:spPr>
        <p:txBody>
          <a:bodyPr/>
          <a:lstStyle/>
          <a:p>
            <a:r>
              <a:rPr lang="tr-TR" dirty="0"/>
              <a:t>Sürekli tipteki t rastgele değişkeninin olasılık yoğunluk</a:t>
            </a:r>
          </a:p>
          <a:p>
            <a:r>
              <a:rPr lang="tr-TR" dirty="0"/>
              <a:t>fonksiyonu, 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0EAD2F9-D915-4272-97C4-D59DFD71E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212" y="3114704"/>
            <a:ext cx="5446573" cy="1019145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2651534-E630-4D32-A13F-D512F06196AF}"/>
              </a:ext>
            </a:extLst>
          </p:cNvPr>
          <p:cNvSpPr txBox="1"/>
          <p:nvPr/>
        </p:nvSpPr>
        <p:spPr>
          <a:xfrm>
            <a:off x="1154954" y="4375815"/>
            <a:ext cx="63936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ise t rastgele değişkenine g , s ve h parametreli </a:t>
            </a:r>
            <a:r>
              <a:rPr lang="tr-TR" dirty="0" err="1"/>
              <a:t>Weibull</a:t>
            </a:r>
            <a:r>
              <a:rPr lang="tr-TR" dirty="0"/>
              <a:t> dağılımına sahiptir denir.</a:t>
            </a:r>
          </a:p>
          <a:p>
            <a:r>
              <a:rPr lang="tr-TR" dirty="0"/>
              <a:t>Burada g , s ve h parametreleri, sırasıyla dağılımın konum, yayılım ve şekil parametreleridir.</a:t>
            </a:r>
          </a:p>
        </p:txBody>
      </p:sp>
    </p:spTree>
    <p:extLst>
      <p:ext uri="{BB962C8B-B14F-4D97-AF65-F5344CB8AC3E}">
        <p14:creationId xmlns:p14="http://schemas.microsoft.com/office/powerpoint/2010/main" val="274410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363932-02D4-4EF0-AFD3-4E4C66467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47750"/>
          </a:xfrm>
        </p:spPr>
        <p:txBody>
          <a:bodyPr>
            <a:normAutofit fontScale="90000"/>
          </a:bodyPr>
          <a:lstStyle/>
          <a:p>
            <a:r>
              <a:rPr lang="tr-TR" sz="4400" dirty="0"/>
              <a:t>3 PARAMETRELİ WEİBULL DAĞILIMI</a:t>
            </a:r>
            <a:br>
              <a:rPr lang="tr-TR" sz="4400" dirty="0"/>
            </a:br>
            <a:r>
              <a:rPr lang="tr-TR" sz="4400" dirty="0"/>
              <a:t>ÖZELLİKLERİ</a:t>
            </a:r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AC3B9B3-F7B8-4060-AD8A-7D7122067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009774"/>
            <a:ext cx="8596668" cy="1981201"/>
          </a:xfrm>
        </p:spPr>
        <p:txBody>
          <a:bodyPr/>
          <a:lstStyle/>
          <a:p>
            <a:r>
              <a:rPr lang="tr-TR" dirty="0"/>
              <a:t>Üç parametreli </a:t>
            </a:r>
            <a:r>
              <a:rPr lang="tr-TR" dirty="0" err="1"/>
              <a:t>Weibull</a:t>
            </a:r>
            <a:r>
              <a:rPr lang="tr-TR" dirty="0"/>
              <a:t> dağılımının R(T / t) ile gösterilen</a:t>
            </a:r>
          </a:p>
          <a:p>
            <a:r>
              <a:rPr lang="tr-TR" dirty="0"/>
              <a:t>koşullu güvenilirlik fonksiyonu,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36DD9C8-777D-4A3C-ABC2-03733FAEA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158" y="3390900"/>
            <a:ext cx="3011917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12334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TM02900688[[fn=Model]]</Template>
  <TotalTime>85</TotalTime>
  <Words>840</Words>
  <Application>Microsoft Office PowerPoint</Application>
  <PresentationFormat>Geniş ekran</PresentationFormat>
  <Paragraphs>60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4" baseType="lpstr">
      <vt:lpstr>Yüzeyler</vt:lpstr>
      <vt:lpstr>İSTATİSTİK TEORİSİ 2.ÖDEV SUNUM</vt:lpstr>
      <vt:lpstr>Weibull Dağılımı </vt:lpstr>
      <vt:lpstr>Weibull Dağılımı</vt:lpstr>
      <vt:lpstr>Weibull Dağılımı</vt:lpstr>
      <vt:lpstr>Weibull Dağılımı</vt:lpstr>
      <vt:lpstr>Weibull Dağılımı</vt:lpstr>
      <vt:lpstr>3 PARAMETRELİ WEİBULL DAĞILIMI ÖZELLİKLERİ</vt:lpstr>
      <vt:lpstr>3 PARAMETRELİ WEİBULL DAĞILIMI ÖZELLİKLERİ</vt:lpstr>
      <vt:lpstr>3 PARAMETRELİ WEİBULL DAĞILIMI ÖZELLİKLERİ</vt:lpstr>
      <vt:lpstr>3 PARAMETRELİ WEİBULL DAĞILIMI ÖZELLİKLERİ</vt:lpstr>
      <vt:lpstr>KULLANILAN TESTLER VE BİLGİ KRİTERLERİ</vt:lpstr>
      <vt:lpstr>K-S TEST (Kolmogorov–Smirnov test)</vt:lpstr>
      <vt:lpstr>TAHMİN EDİCİLER</vt:lpstr>
      <vt:lpstr>PowerPoint Sunusu</vt:lpstr>
      <vt:lpstr>PowerPoint Sunusu</vt:lpstr>
      <vt:lpstr>En küçük kareler yöntemi</vt:lpstr>
      <vt:lpstr>Ağırlıklı En küçük kareler yöntemi </vt:lpstr>
      <vt:lpstr>Ağırlıklı En küçük kareler yöntemi </vt:lpstr>
      <vt:lpstr>Ağırlıklı En küçük kareler yöntemi </vt:lpstr>
      <vt:lpstr>OPTİMİZASYON TEKNİKLERİ</vt:lpstr>
      <vt:lpstr>CMA-ES</vt:lpstr>
      <vt:lpstr>Kaynakça</vt:lpstr>
      <vt:lpstr>Kaynakça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Umut ALTAY</dc:creator>
  <cp:lastModifiedBy>nurun.dunyasi26@hotmail.com</cp:lastModifiedBy>
  <cp:revision>479</cp:revision>
  <dcterms:created xsi:type="dcterms:W3CDTF">2023-12-25T01:52:36Z</dcterms:created>
  <dcterms:modified xsi:type="dcterms:W3CDTF">2023-12-27T03:01:54Z</dcterms:modified>
</cp:coreProperties>
</file>