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7B106-5ADC-4212-AFBE-B7674BE24C94}" v="113" dt="2023-12-25T15:48:12.482"/>
    <p1510:client id="{F4AFF388-151E-4942-9360-6716C6AB6CEA}" v="1355" dt="2023-12-25T13:20:26.173"/>
    <p1510:client id="{F7F5A174-3D91-4A35-A528-BF8EFFBD1B0D}" v="49" dt="2023-12-25T02:09:3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1B259-6B5A-4316-B75C-6389879D0A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16140-F63B-422F-9DDF-AB4B201A565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Makalede bulunduğu için optimizasyon tekniklerinede değineceğiz.Makalede genetic algoritmalar ile beraber tahmin ediciler kullanıldığı için değindik.</a:t>
          </a:r>
          <a:endParaRPr lang="en-US"/>
        </a:p>
      </dgm:t>
    </dgm:pt>
    <dgm:pt modelId="{F04CC2BF-3F12-4B8D-B32D-B01A1689D374}" type="parTrans" cxnId="{E67318F9-4052-42C0-A617-F4B09AA242A5}">
      <dgm:prSet/>
      <dgm:spPr/>
      <dgm:t>
        <a:bodyPr/>
        <a:lstStyle/>
        <a:p>
          <a:endParaRPr lang="en-US"/>
        </a:p>
      </dgm:t>
    </dgm:pt>
    <dgm:pt modelId="{8E7F5F0C-34FA-4AC4-A633-8E9C16F34413}" type="sibTrans" cxnId="{E67318F9-4052-42C0-A617-F4B09AA242A5}">
      <dgm:prSet/>
      <dgm:spPr/>
      <dgm:t>
        <a:bodyPr/>
        <a:lstStyle/>
        <a:p>
          <a:endParaRPr lang="en-US"/>
        </a:p>
      </dgm:t>
    </dgm:pt>
    <dgm:pt modelId="{5E53377A-72F3-4638-A61F-7C6AB868624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Genetik algoritmalar ise bizim makalemizde tahmin edicilerle birlikte parametre tahmini  ve optimizasyon için kullanılıyor.</a:t>
          </a:r>
          <a:endParaRPr lang="en-US"/>
        </a:p>
      </dgm:t>
    </dgm:pt>
    <dgm:pt modelId="{1200F007-173C-4E2D-82E9-E298A36D7BDD}" type="parTrans" cxnId="{35A17CD6-5B8C-4ECC-8270-C0B3D12040CA}">
      <dgm:prSet/>
      <dgm:spPr/>
      <dgm:t>
        <a:bodyPr/>
        <a:lstStyle/>
        <a:p>
          <a:endParaRPr lang="en-US"/>
        </a:p>
      </dgm:t>
    </dgm:pt>
    <dgm:pt modelId="{CB50B506-CE59-4AD6-AE24-86A60033B81D}" type="sibTrans" cxnId="{35A17CD6-5B8C-4ECC-8270-C0B3D12040CA}">
      <dgm:prSet/>
      <dgm:spPr/>
      <dgm:t>
        <a:bodyPr/>
        <a:lstStyle/>
        <a:p>
          <a:endParaRPr lang="en-US"/>
        </a:p>
      </dgm:t>
    </dgm:pt>
    <dgm:pt modelId="{E288FD34-C555-428D-A8EE-5745143C03FD}" type="pres">
      <dgm:prSet presAssocID="{7681B259-6B5A-4316-B75C-6389879D0AC6}" presName="root" presStyleCnt="0">
        <dgm:presLayoutVars>
          <dgm:dir/>
          <dgm:resizeHandles val="exact"/>
        </dgm:presLayoutVars>
      </dgm:prSet>
      <dgm:spPr/>
    </dgm:pt>
    <dgm:pt modelId="{64080250-F670-4210-AA3F-C927139FFFA8}" type="pres">
      <dgm:prSet presAssocID="{9F816140-F63B-422F-9DDF-AB4B201A565E}" presName="compNode" presStyleCnt="0"/>
      <dgm:spPr/>
    </dgm:pt>
    <dgm:pt modelId="{9D1F4023-4AEF-4FBA-B4AD-6FD7D6301F00}" type="pres">
      <dgm:prSet presAssocID="{9F816140-F63B-422F-9DDF-AB4B201A565E}" presName="bgRect" presStyleLbl="bgShp" presStyleIdx="0" presStyleCnt="2"/>
      <dgm:spPr/>
    </dgm:pt>
    <dgm:pt modelId="{0268C8E7-90F0-4143-A5E2-BF2924A02C82}" type="pres">
      <dgm:prSet presAssocID="{9F816140-F63B-422F-9DDF-AB4B201A56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4E54506-4658-4967-9E48-24C9CA3C71D8}" type="pres">
      <dgm:prSet presAssocID="{9F816140-F63B-422F-9DDF-AB4B201A565E}" presName="spaceRect" presStyleCnt="0"/>
      <dgm:spPr/>
    </dgm:pt>
    <dgm:pt modelId="{D8747AFC-62D8-4783-B0BC-30FFA4718058}" type="pres">
      <dgm:prSet presAssocID="{9F816140-F63B-422F-9DDF-AB4B201A565E}" presName="parTx" presStyleLbl="revTx" presStyleIdx="0" presStyleCnt="2">
        <dgm:presLayoutVars>
          <dgm:chMax val="0"/>
          <dgm:chPref val="0"/>
        </dgm:presLayoutVars>
      </dgm:prSet>
      <dgm:spPr/>
    </dgm:pt>
    <dgm:pt modelId="{7B29F342-C420-4F82-B96A-DFD96347AC23}" type="pres">
      <dgm:prSet presAssocID="{8E7F5F0C-34FA-4AC4-A633-8E9C16F34413}" presName="sibTrans" presStyleCnt="0"/>
      <dgm:spPr/>
    </dgm:pt>
    <dgm:pt modelId="{519D01F9-DE1A-42AA-BE8E-5D599F473BBC}" type="pres">
      <dgm:prSet presAssocID="{5E53377A-72F3-4638-A61F-7C6AB868624F}" presName="compNode" presStyleCnt="0"/>
      <dgm:spPr/>
    </dgm:pt>
    <dgm:pt modelId="{9F5629E7-AB1C-4DD8-9D14-67C4AFB0D3B3}" type="pres">
      <dgm:prSet presAssocID="{5E53377A-72F3-4638-A61F-7C6AB868624F}" presName="bgRect" presStyleLbl="bgShp" presStyleIdx="1" presStyleCnt="2"/>
      <dgm:spPr/>
    </dgm:pt>
    <dgm:pt modelId="{CC432111-D59E-4C33-9B86-600E06C26DAF}" type="pres">
      <dgm:prSet presAssocID="{5E53377A-72F3-4638-A61F-7C6AB86862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C007BD0-E874-4DAB-B98C-421ADA9A84B1}" type="pres">
      <dgm:prSet presAssocID="{5E53377A-72F3-4638-A61F-7C6AB868624F}" presName="spaceRect" presStyleCnt="0"/>
      <dgm:spPr/>
    </dgm:pt>
    <dgm:pt modelId="{30742642-7D08-418F-A1EE-EBD4700AC57B}" type="pres">
      <dgm:prSet presAssocID="{5E53377A-72F3-4638-A61F-7C6AB86862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CBEC17-7148-41A0-BD20-C7BD99AB7DE5}" type="presOf" srcId="{5E53377A-72F3-4638-A61F-7C6AB868624F}" destId="{30742642-7D08-418F-A1EE-EBD4700AC57B}" srcOrd="0" destOrd="0" presId="urn:microsoft.com/office/officeart/2018/2/layout/IconVerticalSolidList"/>
    <dgm:cxn modelId="{1DE9224D-3F68-40EE-ADFB-D9882D616738}" type="presOf" srcId="{7681B259-6B5A-4316-B75C-6389879D0AC6}" destId="{E288FD34-C555-428D-A8EE-5745143C03FD}" srcOrd="0" destOrd="0" presId="urn:microsoft.com/office/officeart/2018/2/layout/IconVerticalSolidList"/>
    <dgm:cxn modelId="{35A17CD6-5B8C-4ECC-8270-C0B3D12040CA}" srcId="{7681B259-6B5A-4316-B75C-6389879D0AC6}" destId="{5E53377A-72F3-4638-A61F-7C6AB868624F}" srcOrd="1" destOrd="0" parTransId="{1200F007-173C-4E2D-82E9-E298A36D7BDD}" sibTransId="{CB50B506-CE59-4AD6-AE24-86A60033B81D}"/>
    <dgm:cxn modelId="{DC7841DD-AF15-4B5F-BDC5-0DB2A468049D}" type="presOf" srcId="{9F816140-F63B-422F-9DDF-AB4B201A565E}" destId="{D8747AFC-62D8-4783-B0BC-30FFA4718058}" srcOrd="0" destOrd="0" presId="urn:microsoft.com/office/officeart/2018/2/layout/IconVerticalSolidList"/>
    <dgm:cxn modelId="{E67318F9-4052-42C0-A617-F4B09AA242A5}" srcId="{7681B259-6B5A-4316-B75C-6389879D0AC6}" destId="{9F816140-F63B-422F-9DDF-AB4B201A565E}" srcOrd="0" destOrd="0" parTransId="{F04CC2BF-3F12-4B8D-B32D-B01A1689D374}" sibTransId="{8E7F5F0C-34FA-4AC4-A633-8E9C16F34413}"/>
    <dgm:cxn modelId="{ACF6680B-091D-4F22-A5D7-B5FB59F267AD}" type="presParOf" srcId="{E288FD34-C555-428D-A8EE-5745143C03FD}" destId="{64080250-F670-4210-AA3F-C927139FFFA8}" srcOrd="0" destOrd="0" presId="urn:microsoft.com/office/officeart/2018/2/layout/IconVerticalSolidList"/>
    <dgm:cxn modelId="{7CD91684-6281-43F6-9E8E-C8F8ABE74B32}" type="presParOf" srcId="{64080250-F670-4210-AA3F-C927139FFFA8}" destId="{9D1F4023-4AEF-4FBA-B4AD-6FD7D6301F00}" srcOrd="0" destOrd="0" presId="urn:microsoft.com/office/officeart/2018/2/layout/IconVerticalSolidList"/>
    <dgm:cxn modelId="{328EE89C-583D-421A-A26A-7293EB15FE07}" type="presParOf" srcId="{64080250-F670-4210-AA3F-C927139FFFA8}" destId="{0268C8E7-90F0-4143-A5E2-BF2924A02C82}" srcOrd="1" destOrd="0" presId="urn:microsoft.com/office/officeart/2018/2/layout/IconVerticalSolidList"/>
    <dgm:cxn modelId="{8CA7327B-FDFF-4AAF-9D88-1E1756D0C612}" type="presParOf" srcId="{64080250-F670-4210-AA3F-C927139FFFA8}" destId="{94E54506-4658-4967-9E48-24C9CA3C71D8}" srcOrd="2" destOrd="0" presId="urn:microsoft.com/office/officeart/2018/2/layout/IconVerticalSolidList"/>
    <dgm:cxn modelId="{7C87D7B6-9048-4B04-8B55-B2FBF1E7FE39}" type="presParOf" srcId="{64080250-F670-4210-AA3F-C927139FFFA8}" destId="{D8747AFC-62D8-4783-B0BC-30FFA4718058}" srcOrd="3" destOrd="0" presId="urn:microsoft.com/office/officeart/2018/2/layout/IconVerticalSolidList"/>
    <dgm:cxn modelId="{70363308-86F5-4756-B6FD-C10B93D5EA47}" type="presParOf" srcId="{E288FD34-C555-428D-A8EE-5745143C03FD}" destId="{7B29F342-C420-4F82-B96A-DFD96347AC23}" srcOrd="1" destOrd="0" presId="urn:microsoft.com/office/officeart/2018/2/layout/IconVerticalSolidList"/>
    <dgm:cxn modelId="{96220FB9-4E77-4F81-85B6-5C08C95BCE0C}" type="presParOf" srcId="{E288FD34-C555-428D-A8EE-5745143C03FD}" destId="{519D01F9-DE1A-42AA-BE8E-5D599F473BBC}" srcOrd="2" destOrd="0" presId="urn:microsoft.com/office/officeart/2018/2/layout/IconVerticalSolidList"/>
    <dgm:cxn modelId="{431C1750-155E-438B-8711-59737A00337A}" type="presParOf" srcId="{519D01F9-DE1A-42AA-BE8E-5D599F473BBC}" destId="{9F5629E7-AB1C-4DD8-9D14-67C4AFB0D3B3}" srcOrd="0" destOrd="0" presId="urn:microsoft.com/office/officeart/2018/2/layout/IconVerticalSolidList"/>
    <dgm:cxn modelId="{95D21F1D-3FA9-4E85-B07A-67AC5E4A7624}" type="presParOf" srcId="{519D01F9-DE1A-42AA-BE8E-5D599F473BBC}" destId="{CC432111-D59E-4C33-9B86-600E06C26DAF}" srcOrd="1" destOrd="0" presId="urn:microsoft.com/office/officeart/2018/2/layout/IconVerticalSolidList"/>
    <dgm:cxn modelId="{68E703D6-CE50-47C9-A806-B77F98CDF8C3}" type="presParOf" srcId="{519D01F9-DE1A-42AA-BE8E-5D599F473BBC}" destId="{2C007BD0-E874-4DAB-B98C-421ADA9A84B1}" srcOrd="2" destOrd="0" presId="urn:microsoft.com/office/officeart/2018/2/layout/IconVerticalSolidList"/>
    <dgm:cxn modelId="{AA82C2F7-50D9-4653-BCBA-88DED93AE3B3}" type="presParOf" srcId="{519D01F9-DE1A-42AA-BE8E-5D599F473BBC}" destId="{30742642-7D08-418F-A1EE-EBD4700AC5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F4023-4AEF-4FBA-B4AD-6FD7D6301F00}">
      <dsp:nvSpPr>
        <dsp:cNvPr id="0" name=""/>
        <dsp:cNvSpPr/>
      </dsp:nvSpPr>
      <dsp:spPr>
        <a:xfrm>
          <a:off x="0" y="615130"/>
          <a:ext cx="5616216" cy="113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8C8E7-90F0-4143-A5E2-BF2924A02C82}">
      <dsp:nvSpPr>
        <dsp:cNvPr id="0" name=""/>
        <dsp:cNvSpPr/>
      </dsp:nvSpPr>
      <dsp:spPr>
        <a:xfrm>
          <a:off x="343526" y="870646"/>
          <a:ext cx="624594" cy="62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47AFC-62D8-4783-B0BC-30FFA4718058}">
      <dsp:nvSpPr>
        <dsp:cNvPr id="0" name=""/>
        <dsp:cNvSpPr/>
      </dsp:nvSpPr>
      <dsp:spPr>
        <a:xfrm>
          <a:off x="1311647" y="615130"/>
          <a:ext cx="4304568" cy="11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7" tIns="120187" rIns="120187" bIns="1201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/>
            <a:t>Makalede bulunduğu için optimizasyon tekniklerinede değineceğiz.Makalede genetic algoritmalar ile beraber tahmin ediciler kullanıldığı için değindik.</a:t>
          </a:r>
          <a:endParaRPr lang="en-US" sz="1400" kern="1200"/>
        </a:p>
      </dsp:txBody>
      <dsp:txXfrm>
        <a:off x="1311647" y="615130"/>
        <a:ext cx="4304568" cy="1135625"/>
      </dsp:txXfrm>
    </dsp:sp>
    <dsp:sp modelId="{9F5629E7-AB1C-4DD8-9D14-67C4AFB0D3B3}">
      <dsp:nvSpPr>
        <dsp:cNvPr id="0" name=""/>
        <dsp:cNvSpPr/>
      </dsp:nvSpPr>
      <dsp:spPr>
        <a:xfrm>
          <a:off x="0" y="2034662"/>
          <a:ext cx="5616216" cy="1135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32111-D59E-4C33-9B86-600E06C26DAF}">
      <dsp:nvSpPr>
        <dsp:cNvPr id="0" name=""/>
        <dsp:cNvSpPr/>
      </dsp:nvSpPr>
      <dsp:spPr>
        <a:xfrm>
          <a:off x="343526" y="2290178"/>
          <a:ext cx="624594" cy="62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42642-7D08-418F-A1EE-EBD4700AC57B}">
      <dsp:nvSpPr>
        <dsp:cNvPr id="0" name=""/>
        <dsp:cNvSpPr/>
      </dsp:nvSpPr>
      <dsp:spPr>
        <a:xfrm>
          <a:off x="1311647" y="2034662"/>
          <a:ext cx="4304568" cy="11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7" tIns="120187" rIns="120187" bIns="1201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0" i="0" kern="1200"/>
            <a:t>Genetik algoritmalar ise bizim makalemizde tahmin edicilerle birlikte parametre tahmini  ve optimizasyon için kullanılıyor.</a:t>
          </a:r>
          <a:endParaRPr lang="en-US" sz="1400" kern="1200"/>
        </a:p>
      </dsp:txBody>
      <dsp:txXfrm>
        <a:off x="1311647" y="2034662"/>
        <a:ext cx="4304568" cy="113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6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37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5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itygurus.com/three-parameters-weibull-distribution/" TargetMode="External"/><Relationship Id="rId2" Type="http://schemas.openxmlformats.org/officeDocument/2006/relationships/hyperlink" Target="https://dergipark.org.tr/en/download/article-file/201893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9472" y="2732627"/>
            <a:ext cx="9144000" cy="1093638"/>
          </a:xfrm>
        </p:spPr>
        <p:txBody>
          <a:bodyPr>
            <a:normAutofit fontScale="90000"/>
          </a:bodyPr>
          <a:lstStyle/>
          <a:p>
            <a:r>
              <a:rPr lang="tr-TR">
                <a:ea typeface="Calibri Light"/>
                <a:cs typeface="Calibri Light"/>
              </a:rPr>
              <a:t>İSTATİSTİK TEORİSİ 2.ÖDEV</a:t>
            </a:r>
            <a:br>
              <a:rPr lang="tr-TR">
                <a:ea typeface="Calibri Light"/>
                <a:cs typeface="Calibri Light"/>
              </a:rPr>
            </a:br>
            <a:r>
              <a:rPr lang="tr-TR">
                <a:ea typeface="Calibri Light"/>
                <a:cs typeface="Calibri Light"/>
              </a:rPr>
              <a:t>SUNUM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>
                <a:ea typeface="Calibri"/>
                <a:cs typeface="Calibri"/>
              </a:rPr>
              <a:t>NUR ALTAY</a:t>
            </a:r>
            <a:endParaRPr lang="tr-TR"/>
          </a:p>
          <a:p>
            <a:pPr algn="l"/>
            <a:r>
              <a:rPr lang="tr-TR">
                <a:ea typeface="Calibri"/>
                <a:cs typeface="Calibri"/>
              </a:rPr>
              <a:t>DENİZ BALCI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3685DA-002C-0880-94F4-EA59E458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062" y="571757"/>
            <a:ext cx="9252154" cy="10166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3300">
                <a:solidFill>
                  <a:srgbClr val="EBEBEB"/>
                </a:solidFill>
              </a:rPr>
              <a:t>3 PARAMETRELİ WEİBULL DAĞILIMI</a:t>
            </a:r>
            <a:br>
              <a:rPr lang="tr-TR" sz="3300"/>
            </a:br>
            <a:r>
              <a:rPr lang="tr-TR" sz="3300">
                <a:solidFill>
                  <a:srgbClr val="EBEBEB"/>
                </a:solidFill>
              </a:rPr>
              <a:t>ÖZELLİKLERİ</a:t>
            </a:r>
            <a:endParaRPr lang="tr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9" name="İçerik Yer Tutucusu 8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49B53BD2-F133-6A14-A9D7-C1299035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69" y="3311953"/>
            <a:ext cx="4637107" cy="731582"/>
          </a:xfrm>
          <a:prstGeom prst="rect">
            <a:avLst/>
          </a:prstGeom>
        </p:spPr>
      </p:pic>
      <p:pic>
        <p:nvPicPr>
          <p:cNvPr id="10" name="Resim 9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5CF2E2D5-AD63-FF35-ADC7-7DD367F4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4872969"/>
            <a:ext cx="5436220" cy="844134"/>
          </a:xfrm>
          <a:prstGeom prst="rect">
            <a:avLst/>
          </a:prstGeom>
        </p:spPr>
      </p:pic>
      <p:pic>
        <p:nvPicPr>
          <p:cNvPr id="11" name="Resim 10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165CF4A1-028E-F3DB-1F36-EA28AC7D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829" y="3307686"/>
            <a:ext cx="2363574" cy="619031"/>
          </a:xfrm>
          <a:prstGeom prst="rect">
            <a:avLst/>
          </a:prstGeom>
        </p:spPr>
      </p:pic>
      <p:pic>
        <p:nvPicPr>
          <p:cNvPr id="12" name="Resim 11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D2310FB7-5098-8F79-C7DA-C0F503C6E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051" y="4557844"/>
            <a:ext cx="3849249" cy="6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1302EB-8D30-F8F4-EF52-DDD2977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1" y="423963"/>
            <a:ext cx="9404723" cy="954832"/>
          </a:xfrm>
        </p:spPr>
        <p:txBody>
          <a:bodyPr/>
          <a:lstStyle/>
          <a:p>
            <a:pPr algn="ctr"/>
            <a:r>
              <a:rPr lang="tr-TR"/>
              <a:t>KULLANILAN TESTLER VE BİLGİ KRİTERLERİ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943B43-04BC-432C-F42D-D98EEB43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76" y="3433144"/>
            <a:ext cx="6646164" cy="3074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AIC(</a:t>
            </a:r>
            <a:r>
              <a:rPr lang="tr-TR" err="1"/>
              <a:t>Akaike</a:t>
            </a:r>
            <a:r>
              <a:rPr lang="tr-TR" dirty="0"/>
              <a:t> </a:t>
            </a:r>
            <a:r>
              <a:rPr lang="tr-TR" err="1"/>
              <a:t>information</a:t>
            </a:r>
            <a:r>
              <a:rPr lang="tr-TR" dirty="0"/>
              <a:t> </a:t>
            </a:r>
            <a:r>
              <a:rPr lang="tr-TR" err="1"/>
              <a:t>criteria</a:t>
            </a:r>
            <a:r>
              <a:rPr lang="tr-TR" dirty="0"/>
              <a:t>) bir modelin (tahmin edicinin)tahmin gücünü  ve karmaşıklığını değerlendirmek için kullanılan bir bilgi </a:t>
            </a:r>
            <a:r>
              <a:rPr lang="tr-TR" err="1"/>
              <a:t>kriteridir.</a:t>
            </a:r>
            <a:r>
              <a:rPr lang="tr-TR" err="1">
                <a:ea typeface="+mj-lt"/>
                <a:cs typeface="+mj-lt"/>
              </a:rPr>
              <a:t>AIC</a:t>
            </a:r>
            <a:r>
              <a:rPr lang="tr-TR" dirty="0">
                <a:ea typeface="+mj-lt"/>
                <a:cs typeface="+mj-lt"/>
              </a:rPr>
              <a:t> değeri ne kadar düşükse, modelin tahmin gücü ve genelleme performansı o kadar iyidir.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9FCCD6C-91FA-9247-DD46-B8DCEFD7EC41}"/>
              </a:ext>
            </a:extLst>
          </p:cNvPr>
          <p:cNvSpPr txBox="1"/>
          <p:nvPr/>
        </p:nvSpPr>
        <p:spPr>
          <a:xfrm>
            <a:off x="422863" y="1797170"/>
            <a:ext cx="11155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Tahmin edici ve optimizasyon yöntemlerinden önce ,Tahmin edicileri ölçmek için kullanılan testleri açıklamamız gereklidir.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D01C237A-56E1-A06B-F231-E04C7AE0D73E}"/>
              </a:ext>
            </a:extLst>
          </p:cNvPr>
          <p:cNvSpPr txBox="1">
            <a:spLocks/>
          </p:cNvSpPr>
          <p:nvPr/>
        </p:nvSpPr>
        <p:spPr>
          <a:xfrm>
            <a:off x="769757" y="2445419"/>
            <a:ext cx="9404723" cy="954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/>
              <a:t>AIC BİLGİ KRİTERİ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E1B5D2-03A7-D119-9FF3-27528223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06" y="3558368"/>
            <a:ext cx="2000250" cy="304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A18DB16-F3AC-6408-AEE5-4C8E53CB0FA1}"/>
              </a:ext>
            </a:extLst>
          </p:cNvPr>
          <p:cNvSpPr txBox="1"/>
          <p:nvPr/>
        </p:nvSpPr>
        <p:spPr>
          <a:xfrm>
            <a:off x="7645653" y="3997751"/>
            <a:ext cx="38455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K=</a:t>
            </a:r>
            <a:r>
              <a:rPr lang="tr-TR" dirty="0">
                <a:ea typeface="+mn-lt"/>
                <a:cs typeface="+mn-lt"/>
              </a:rPr>
              <a:t>modeldeki tahmin edilen parametre sayısı</a:t>
            </a:r>
          </a:p>
          <a:p>
            <a:endParaRPr lang="tr-TR" dirty="0"/>
          </a:p>
          <a:p>
            <a:r>
              <a:rPr lang="tr-TR" dirty="0"/>
              <a:t>L=</a:t>
            </a:r>
            <a:r>
              <a:rPr lang="tr-TR" dirty="0">
                <a:ea typeface="+mn-lt"/>
                <a:cs typeface="+mn-lt"/>
              </a:rPr>
              <a:t>model için olabilirlik fonksiyonunun maksimum değeri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615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934927-ECA0-DBE7-3F3C-682A65C0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4" y="366454"/>
            <a:ext cx="9404723" cy="997964"/>
          </a:xfrm>
        </p:spPr>
        <p:txBody>
          <a:bodyPr/>
          <a:lstStyle/>
          <a:p>
            <a:r>
              <a:rPr lang="tr-TR" dirty="0"/>
              <a:t>K-S TEST (Kolmogorov–</a:t>
            </a:r>
            <a:r>
              <a:rPr lang="tr-TR" dirty="0" err="1"/>
              <a:t>Smirnov</a:t>
            </a:r>
            <a:r>
              <a:rPr lang="tr-TR" dirty="0"/>
              <a:t> test)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D13CC4-E7A0-927E-5553-94D94C56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535334"/>
            <a:ext cx="9881068" cy="5058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Bu test bir uyum iyiliği </a:t>
            </a:r>
            <a:r>
              <a:rPr lang="tr-TR" err="1"/>
              <a:t>testidir.Testin</a:t>
            </a:r>
            <a:r>
              <a:rPr lang="tr-TR" dirty="0"/>
              <a:t> amacı gözlenen frekanslar ile beklenen frekansların birbirine ne düzeyde benzeştiğine </a:t>
            </a:r>
            <a:r>
              <a:rPr lang="tr-TR" err="1"/>
              <a:t>dayanır.Bu</a:t>
            </a:r>
            <a:r>
              <a:rPr lang="tr-TR" dirty="0"/>
              <a:t> yöntemde ise kümülatif (birikimli) frekansların dağılışının birbirine benzerliği araştırılır.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D=</a:t>
            </a:r>
            <a:r>
              <a:rPr lang="tr-TR" dirty="0" err="1"/>
              <a:t>max</a:t>
            </a:r>
            <a:r>
              <a:rPr lang="tr-TR" dirty="0"/>
              <a:t> [F0(x)-</a:t>
            </a:r>
            <a:r>
              <a:rPr lang="tr-TR" dirty="0" err="1"/>
              <a:t>Sn</a:t>
            </a:r>
            <a:r>
              <a:rPr lang="tr-TR" dirty="0"/>
              <a:t>(x)] burada en büyük değeri kullanırız.</a:t>
            </a:r>
          </a:p>
        </p:txBody>
      </p:sp>
    </p:spTree>
    <p:extLst>
      <p:ext uri="{BB962C8B-B14F-4D97-AF65-F5344CB8AC3E}">
        <p14:creationId xmlns:p14="http://schemas.microsoft.com/office/powerpoint/2010/main" val="118321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6D93C-D058-49E9-52D8-C6DD97CF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TAHMİN EDİCİLER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98E2A-33C4-F855-D1E4-7E054579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Maximum </a:t>
            </a:r>
            <a:r>
              <a:rPr lang="tr-TR" dirty="0" err="1"/>
              <a:t>likehood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 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ea typeface="+mj-lt"/>
                <a:cs typeface="+mj-lt"/>
              </a:rPr>
              <a:t>least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square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regression</a:t>
            </a:r>
            <a:r>
              <a:rPr lang="tr-TR" dirty="0">
                <a:ea typeface="+mj-lt"/>
                <a:cs typeface="+mj-lt"/>
              </a:rPr>
              <a:t>;</a:t>
            </a:r>
          </a:p>
          <a:p>
            <a:pPr>
              <a:buClr>
                <a:srgbClr val="8AD0D6"/>
              </a:buClr>
            </a:pPr>
            <a:r>
              <a:rPr lang="tr-TR" dirty="0">
                <a:ea typeface="+mj-lt"/>
                <a:cs typeface="+mj-lt"/>
              </a:rPr>
              <a:t>WLR-F&amp;T, </a:t>
            </a:r>
            <a:r>
              <a:rPr lang="tr-TR" dirty="0" err="1">
                <a:ea typeface="+mj-lt"/>
                <a:cs typeface="+mj-lt"/>
              </a:rPr>
              <a:t>weighted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least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squares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regression</a:t>
            </a:r>
            <a:endParaRPr lang="tr-TR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tr-T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336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37FE88-F9CA-A9CC-B02B-6052F350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EBEBEB"/>
                </a:solidFill>
              </a:rPr>
              <a:t>OPTİMİZASYON TEKNİKLERİ</a:t>
            </a: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Resim 3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907EFFD7-7820-DBA7-1083-956C75BE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44" y="1805936"/>
            <a:ext cx="4425837" cy="2944201"/>
          </a:xfrm>
          <a:prstGeom prst="rect">
            <a:avLst/>
          </a:prstGeom>
          <a:effectLst/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İçerik Yer Tutucusu 2">
            <a:extLst>
              <a:ext uri="{FF2B5EF4-FFF2-40B4-BE49-F238E27FC236}">
                <a16:creationId xmlns:a16="http://schemas.microsoft.com/office/drawing/2014/main" id="{7342A85E-6DB7-BA1E-1164-B7AE7EC89A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1" y="2438400"/>
          <a:ext cx="561621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948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1E0E-9D69-4FA2-2E3B-0AA96886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308DA-DFA1-A01D-7860-2DB7D635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34" y="165171"/>
            <a:ext cx="9404723" cy="724795"/>
          </a:xfrm>
        </p:spPr>
        <p:txBody>
          <a:bodyPr/>
          <a:lstStyle/>
          <a:p>
            <a:pPr algn="ctr"/>
            <a:r>
              <a:rPr lang="tr-TR" dirty="0"/>
              <a:t>CMA-ES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F5784B-2156-B4D0-68D4-D43AF679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161" y="879983"/>
            <a:ext cx="5025599" cy="421822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tr-TR" err="1">
                <a:ea typeface="+mj-lt"/>
                <a:cs typeface="+mj-lt"/>
              </a:rPr>
              <a:t>Covariance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err="1">
                <a:ea typeface="+mj-lt"/>
                <a:cs typeface="+mj-lt"/>
              </a:rPr>
              <a:t>Matrix</a:t>
            </a:r>
            <a:r>
              <a:rPr lang="tr-TR" dirty="0">
                <a:ea typeface="+mj-lt"/>
                <a:cs typeface="+mj-lt"/>
              </a:rPr>
              <a:t> Adaptation </a:t>
            </a:r>
            <a:r>
              <a:rPr lang="tr-TR" err="1">
                <a:ea typeface="+mj-lt"/>
                <a:cs typeface="+mj-lt"/>
              </a:rPr>
              <a:t>Evolution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err="1">
                <a:ea typeface="+mj-lt"/>
                <a:cs typeface="+mj-lt"/>
              </a:rPr>
              <a:t>Strategy</a:t>
            </a:r>
            <a:r>
              <a:rPr lang="tr-TR" dirty="0">
                <a:ea typeface="+mj-lt"/>
                <a:cs typeface="+mj-lt"/>
              </a:rPr>
              <a:t> (CMA-ES), özellikle sayısal optimizasyon problemlerini çözmek için kullanılan bir evrimsel algoritma ve optimizasyon tekniğidir. Diğer genetik algoritmalardan en büyük farkı kovaryans matrisini kullanarak değişimlerin yönünü ve büyüklüğünü hesaba katar.</a:t>
            </a:r>
          </a:p>
          <a:p>
            <a:pPr>
              <a:buClr>
                <a:srgbClr val="8AD0D6"/>
              </a:buClr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731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CAEBA5-4B44-F9D1-0A54-D26C6DE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EDE327-F6B3-B666-AD20-9FBFC67D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tr-TR" dirty="0">
                <a:ea typeface="+mj-lt"/>
                <a:cs typeface="+mj-lt"/>
                <a:hlinkClick r:id="rId2"/>
              </a:rPr>
              <a:t>https://dergipark.org.tr/en/download/article-file/2018931</a:t>
            </a:r>
            <a:endParaRPr lang="tr-TR">
              <a:ea typeface="+mj-lt"/>
              <a:cs typeface="+mj-lt"/>
            </a:endParaRP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j-lt"/>
                <a:cs typeface="+mj-lt"/>
              </a:rPr>
              <a:t>https://downloads.hindawi.com/journals/mpe/2019/6281781.pdf 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j-lt"/>
                <a:cs typeface="+mj-lt"/>
                <a:hlinkClick r:id="rId3"/>
              </a:rPr>
              <a:t>https://www.qualitygurus.com/three-parameters-weibull-distribution/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tr-TR" dirty="0">
                <a:ea typeface="+mj-lt"/>
                <a:cs typeface="+mj-lt"/>
              </a:rPr>
              <a:t>https://online.stat.psu.edu/stat415/lesson/1/1.2</a:t>
            </a: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tr-TR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80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Ion</vt:lpstr>
      <vt:lpstr>İSTATİSTİK TEORİSİ 2.ÖDEV SUNUM</vt:lpstr>
      <vt:lpstr>3 PARAMETRELİ WEİBULL DAĞILIMI ÖZELLİKLERİ</vt:lpstr>
      <vt:lpstr>KULLANILAN TESTLER VE BİLGİ KRİTERLERİ</vt:lpstr>
      <vt:lpstr>K-S TEST (Kolmogorov–Smirnov test)</vt:lpstr>
      <vt:lpstr>TAHMİN EDİCİLER</vt:lpstr>
      <vt:lpstr>OPTİMİZASYON TEKNİKLERİ</vt:lpstr>
      <vt:lpstr>CMA-ES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171</cp:revision>
  <dcterms:created xsi:type="dcterms:W3CDTF">2023-12-25T01:52:36Z</dcterms:created>
  <dcterms:modified xsi:type="dcterms:W3CDTF">2023-12-25T15:48:13Z</dcterms:modified>
</cp:coreProperties>
</file>