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5" d="100"/>
          <a:sy n="145" d="100"/>
        </p:scale>
        <p:origin x="96" y="1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33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1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2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906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6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9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2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6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4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Ethnic Differences in Phonetic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Ryan C </a:t>
            </a:r>
            <a:r>
              <a:rPr dirty="0" smtClean="0"/>
              <a:t>McMurry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Sirmcmurry.github.io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25782"/>
            <a:ext cx="2890896" cy="9588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LDA Predictions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885" y="1084632"/>
            <a:ext cx="2890896" cy="1938337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1000" dirty="0" err="1"/>
              <a:t>lda_model</a:t>
            </a:r>
            <a:r>
              <a:rPr sz="1000" dirty="0"/>
              <a:t> &lt;- </a:t>
            </a:r>
            <a:r>
              <a:rPr sz="1000" dirty="0" err="1"/>
              <a:t>lda</a:t>
            </a:r>
            <a:r>
              <a:rPr sz="1000" dirty="0"/>
              <a:t>(</a:t>
            </a:r>
            <a:r>
              <a:rPr sz="1000" dirty="0" err="1"/>
              <a:t>vowel_ethnicity</a:t>
            </a:r>
            <a:r>
              <a:rPr sz="1000" dirty="0"/>
              <a:t> ~ </a:t>
            </a:r>
            <a:r>
              <a:rPr sz="1000" dirty="0" smtClean="0"/>
              <a:t>f11-f15+f21-f25+f31-f35)</a:t>
            </a:r>
            <a:endParaRPr lang="en-US" sz="1000" dirty="0" smtClean="0"/>
          </a:p>
          <a:p>
            <a:pPr marL="0" lvl="0" indent="0" algn="l">
              <a:buNone/>
            </a:pPr>
            <a:r>
              <a:rPr sz="1000" dirty="0" smtClean="0"/>
              <a:t>Divide </a:t>
            </a:r>
            <a:r>
              <a:rPr sz="1000" dirty="0"/>
              <a:t>the vowel space into 3</a:t>
            </a:r>
          </a:p>
          <a:p>
            <a:pPr marL="342900" lvl="0" indent="-342900" algn="l">
              <a:buAutoNum type="arabicPeriod"/>
            </a:pPr>
            <a:r>
              <a:rPr sz="1000" dirty="0"/>
              <a:t>Front Vowels</a:t>
            </a:r>
          </a:p>
          <a:p>
            <a:pPr marL="342900" lvl="1" indent="0">
              <a:buNone/>
            </a:pPr>
            <a:r>
              <a:rPr sz="1000" dirty="0"/>
              <a:t>Differ in terms of “height”</a:t>
            </a:r>
          </a:p>
          <a:p>
            <a:pPr marL="342900" lvl="1" indent="0">
              <a:buNone/>
            </a:pPr>
            <a:r>
              <a:rPr sz="1000" dirty="0"/>
              <a:t>The most dramatic /</a:t>
            </a:r>
            <a:r>
              <a:rPr sz="1000" dirty="0" err="1"/>
              <a:t>eI</a:t>
            </a:r>
            <a:r>
              <a:rPr sz="1000" dirty="0"/>
              <a:t>/ and /I/ while /ɛ/ is less so</a:t>
            </a:r>
          </a:p>
          <a:p>
            <a:pPr marL="342900" lvl="0" indent="-342900" algn="l">
              <a:buAutoNum type="arabicPeriod"/>
            </a:pPr>
            <a:r>
              <a:rPr sz="1000" dirty="0"/>
              <a:t>Mid Vowels</a:t>
            </a:r>
          </a:p>
          <a:p>
            <a:pPr marL="342900" lvl="1" indent="0">
              <a:buNone/>
            </a:pPr>
            <a:r>
              <a:rPr sz="1000" dirty="0"/>
              <a:t>Difficult to generalize a pattern</a:t>
            </a:r>
          </a:p>
          <a:p>
            <a:pPr marL="342900" lvl="1" indent="0">
              <a:buNone/>
            </a:pPr>
            <a:r>
              <a:rPr sz="1000" dirty="0"/>
              <a:t>Perhaps /ɝ/ is different</a:t>
            </a:r>
          </a:p>
          <a:p>
            <a:pPr marL="342900" lvl="1" indent="0">
              <a:buNone/>
            </a:pPr>
            <a:r>
              <a:rPr sz="1000" dirty="0"/>
              <a:t>Vowels may have great overlap in production</a:t>
            </a:r>
          </a:p>
          <a:p>
            <a:pPr marL="342900" lvl="0" indent="-342900" algn="l">
              <a:buAutoNum type="arabicPeriod"/>
            </a:pPr>
            <a:r>
              <a:rPr sz="1000" dirty="0"/>
              <a:t>Back Vowels</a:t>
            </a:r>
          </a:p>
          <a:p>
            <a:pPr marL="342900" lvl="1" indent="0">
              <a:buNone/>
            </a:pPr>
            <a:r>
              <a:rPr sz="1000" dirty="0"/>
              <a:t>Differ in terms of “</a:t>
            </a:r>
            <a:r>
              <a:rPr sz="1000" dirty="0" err="1"/>
              <a:t>frontness</a:t>
            </a:r>
            <a:r>
              <a:rPr sz="1000" dirty="0"/>
              <a:t>”</a:t>
            </a:r>
          </a:p>
          <a:p>
            <a:pPr marL="342900" lvl="1" indent="0">
              <a:buNone/>
            </a:pPr>
            <a:r>
              <a:rPr sz="1000" dirty="0"/>
              <a:t>/u/ and /ʊ/ strikingly different</a:t>
            </a:r>
          </a:p>
        </p:txBody>
      </p:sp>
      <p:pic>
        <p:nvPicPr>
          <p:cNvPr id="3" name="Picture 1" descr="Ethnic-Identity-Expressed-In-Phonetic-Produc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LBM Context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0" lvl="0" indent="0" algn="l">
              <a:buNone/>
            </a:pPr>
            <a:r>
              <a:rPr dirty="0"/>
              <a:t>Low back vowels are merged (how surprising)</a:t>
            </a:r>
          </a:p>
          <a:p>
            <a:pPr marL="0" lvl="0" indent="0" algn="l">
              <a:buNone/>
            </a:pPr>
            <a:r>
              <a:rPr dirty="0"/>
              <a:t>Differences in the fronting /u/ and /ʊ/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dirty="0"/>
              <a:t>The White population follows this trend more</a:t>
            </a:r>
          </a:p>
          <a:p>
            <a:pPr marL="0" lvl="0" indent="0" algn="l">
              <a:buNone/>
            </a:pPr>
            <a:r>
              <a:rPr dirty="0"/>
              <a:t>Differences in /ɪ/, and /ɛ/ lowering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dirty="0"/>
              <a:t>“Higher” in the EA population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dirty="0"/>
              <a:t>The W population follows this trend more</a:t>
            </a:r>
          </a:p>
        </p:txBody>
      </p:sp>
      <p:pic>
        <p:nvPicPr>
          <p:cNvPr id="3" name="Picture 1" descr="Ethnic-Identity-Expressed-In-Phonetic-Produc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71" y="638175"/>
            <a:ext cx="2890896" cy="9588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SDT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184" y="1888392"/>
            <a:ext cx="2890896" cy="1938337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1000" dirty="0"/>
              <a:t>Front Vowels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/</a:t>
            </a:r>
            <a:r>
              <a:rPr sz="1000" dirty="0" err="1"/>
              <a:t>eɪ</a:t>
            </a:r>
            <a:r>
              <a:rPr sz="1000" dirty="0"/>
              <a:t>/ in the White population low hit rate /</a:t>
            </a:r>
            <a:r>
              <a:rPr sz="1000" dirty="0" err="1"/>
              <a:t>eɪ</a:t>
            </a:r>
            <a:r>
              <a:rPr sz="1000" dirty="0"/>
              <a:t>/ high rate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/ɛ/ high hit rate in both populations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/ɪ/ high hit rate in both populations</a:t>
            </a:r>
          </a:p>
          <a:p>
            <a:pPr marL="0" lvl="0" indent="0" algn="l">
              <a:buNone/>
            </a:pPr>
            <a:r>
              <a:rPr sz="1000" dirty="0"/>
              <a:t>Back Vowels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/ʊ/ fifty-fifty split in the W population high in the EA population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/u/ high hit rate in both populations</a:t>
            </a:r>
          </a:p>
          <a:p>
            <a:pPr marL="0" lvl="0" indent="0" algn="l">
              <a:buNone/>
            </a:pPr>
            <a:r>
              <a:rPr sz="1000" dirty="0"/>
              <a:t>Can we trust these results?</a:t>
            </a:r>
          </a:p>
        </p:txBody>
      </p:sp>
      <p:pic>
        <p:nvPicPr>
          <p:cNvPr id="3" name="Picture 1" descr="Ethnic-Identity-Expressed-In-Phonetic-Produc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44528"/>
            <a:ext cx="2890896" cy="9588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SDT Analysis (Cont.)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523" y="1695820"/>
            <a:ext cx="2890896" cy="1938337"/>
          </a:xfrm>
        </p:spPr>
        <p:txBody>
          <a:bodyPr>
            <a:noAutofit/>
          </a:bodyPr>
          <a:lstStyle/>
          <a:p>
            <a:pPr marL="0" lvl="0" indent="0" algn="l">
              <a:buNone/>
            </a:pPr>
            <a:r>
              <a:rPr sz="1000" dirty="0"/>
              <a:t>Yes, and</a:t>
            </a:r>
          </a:p>
          <a:p>
            <a:pPr marL="0" lvl="0" indent="0" algn="l">
              <a:buNone/>
            </a:pPr>
            <a:r>
              <a:rPr sz="1000" dirty="0"/>
              <a:t>Overall d’ Values (sensitivity) relatively moderate ~1.5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Suggest the mode is able to properly discriminate between the two ethnicities</a:t>
            </a:r>
          </a:p>
          <a:p>
            <a:pPr lvl="0" algn="l"/>
            <a:r>
              <a:rPr sz="1000" dirty="0"/>
              <a:t>However, some overlap does exist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Lower d’ Values in the W population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d’ for the /ɪ/ vowel in the White population only .16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sz="1000" dirty="0"/>
              <a:t>d’ for the /u/ vowel in both populations only .75 and .57 (EA &amp; W)</a:t>
            </a:r>
          </a:p>
          <a:p>
            <a:pPr marL="0" lvl="0" indent="0" algn="l">
              <a:buNone/>
            </a:pPr>
            <a:r>
              <a:rPr sz="1000" dirty="0"/>
              <a:t>Perhaps there is more overlap within groups then between?</a:t>
            </a:r>
          </a:p>
        </p:txBody>
      </p:sp>
      <p:pic>
        <p:nvPicPr>
          <p:cNvPr id="3" name="Picture 1" descr="Ethnic-Identity-Expressed-In-Phonetic-Produc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9243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/>
              <a:t>Production differences appear to exist</a:t>
            </a:r>
          </a:p>
          <a:p>
            <a:pPr marL="0" lvl="0" indent="0">
              <a:buNone/>
            </a:pPr>
            <a:r>
              <a:rPr/>
              <a:t>Front vowels</a:t>
            </a:r>
          </a:p>
          <a:p>
            <a:pPr lvl="0"/>
            <a:r>
              <a:rPr/>
              <a:t>Predicted to be higher in the EA population than the W</a:t>
            </a:r>
          </a:p>
          <a:p>
            <a:pPr marL="0" lvl="0" indent="0">
              <a:buNone/>
            </a:pPr>
            <a:r>
              <a:rPr/>
              <a:t>Back vowels</a:t>
            </a:r>
          </a:p>
          <a:p>
            <a:pPr lvl="0"/>
            <a:r>
              <a:rPr/>
              <a:t>Predicted to be more fronted in the W population than the EA</a:t>
            </a:r>
          </a:p>
          <a:p>
            <a:pPr marL="0" lvl="0" indent="0">
              <a:buNone/>
            </a:pPr>
            <a:r>
              <a:rPr/>
              <a:t>Intra-group Variation</a:t>
            </a:r>
          </a:p>
          <a:p>
            <a:pPr lvl="0"/>
            <a:r>
              <a:rPr/>
              <a:t>d’ values overall lower in the EA population</a:t>
            </a:r>
          </a:p>
          <a:p>
            <a:pPr lvl="0"/>
            <a:r>
              <a:rPr/>
              <a:t>Possible evidence of greater variation in the W population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MORE DATA!</a:t>
            </a:r>
          </a:p>
          <a:p>
            <a:pPr lvl="0"/>
            <a:r>
              <a:rPr/>
              <a:t>In order to increase accuracy and raise d’ values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11" y="1973873"/>
            <a:ext cx="7406640" cy="1017270"/>
          </a:xfrm>
        </p:spPr>
        <p:txBody>
          <a:bodyPr/>
          <a:lstStyle/>
          <a:p>
            <a:pPr marL="0" lvl="0" indent="0" algn="ctr">
              <a:buNone/>
            </a:pPr>
            <a:r>
              <a:rPr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Are their phonetic production differences along ethnic lines?</a:t>
            </a:r>
          </a:p>
          <a:p>
            <a:pPr lvl="0"/>
            <a:r>
              <a:rPr/>
              <a:t>If yes, do these differences show in vowel production?</a:t>
            </a:r>
          </a:p>
          <a:p>
            <a:pPr lvl="0"/>
            <a:r>
              <a:rPr/>
              <a:t>How do these differences pattern along current vowel shifts?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/>
              <a:t>What I do not have time to discuss</a:t>
            </a:r>
          </a:p>
          <a:p>
            <a:pPr lvl="0"/>
            <a:r>
              <a:rPr/>
              <a:t>Definition of Ethnicity</a:t>
            </a:r>
          </a:p>
          <a:p>
            <a:pPr lvl="1"/>
            <a:r>
              <a:rPr/>
              <a:t>Ethnicity is a very fluid human construction</a:t>
            </a:r>
          </a:p>
          <a:p>
            <a:pPr lvl="1"/>
            <a:r>
              <a:rPr/>
              <a:t>No two people will have the exact same ethnic expression</a:t>
            </a:r>
          </a:p>
          <a:p>
            <a:pPr lvl="0"/>
            <a:r>
              <a:rPr/>
              <a:t>Despite this there are general patterns that can be found</a:t>
            </a:r>
          </a:p>
          <a:p>
            <a:pPr lvl="1"/>
            <a:r>
              <a:rPr/>
              <a:t>Social Identity Theory and social significance and meaning (Hogg, 2016)</a:t>
            </a:r>
          </a:p>
          <a:p>
            <a:pPr lvl="1"/>
            <a:r>
              <a:rPr/>
              <a:t>This meaning is conveyed by shared conventions (Ochs, 1993)</a:t>
            </a:r>
          </a:p>
          <a:p>
            <a:pPr lvl="1"/>
            <a:r>
              <a:rPr/>
              <a:t>Conventions are shared by concrete sounds (Eckert &amp; Labov, 2017)</a:t>
            </a:r>
          </a:p>
          <a:p>
            <a:pPr lvl="0"/>
            <a:r>
              <a:rPr/>
              <a:t>Phonetic NOT Phonemic</a:t>
            </a:r>
          </a:p>
          <a:p>
            <a:pPr lvl="1"/>
            <a:r>
              <a:rPr/>
              <a:t>I am looking at this from a phonetic lens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Vowel differences along ethnic lines</a:t>
            </a:r>
          </a:p>
          <a:p>
            <a:pPr lvl="0"/>
            <a:r>
              <a:rPr/>
              <a:t>Variation of Northern City Shift (Gordon, 2000)</a:t>
            </a:r>
          </a:p>
          <a:p>
            <a:pPr lvl="1"/>
            <a:r>
              <a:rPr/>
              <a:t>Raising of /æ/ was not seen in African and Mexican American population</a:t>
            </a:r>
          </a:p>
          <a:p>
            <a:pPr lvl="1"/>
            <a:r>
              <a:rPr/>
              <a:t>Raising of /ɛ/ was not seen in the African and Mexican American population</a:t>
            </a:r>
          </a:p>
          <a:p>
            <a:pPr lvl="1"/>
            <a:r>
              <a:rPr/>
              <a:t>White Americans appeared to lead the shift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Previous Work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Vowel differences along ethnic lines</a:t>
            </a:r>
          </a:p>
          <a:p>
            <a:pPr lvl="0"/>
            <a:r>
              <a:rPr/>
              <a:t>Variation in San Francisco (Cardoso et al. 2016)</a:t>
            </a:r>
          </a:p>
          <a:p>
            <a:pPr lvl="1"/>
            <a:r>
              <a:rPr/>
              <a:t>Differences in nasality in /æ/</a:t>
            </a:r>
          </a:p>
          <a:p>
            <a:pPr lvl="1"/>
            <a:r>
              <a:rPr/>
              <a:t>Chinese Americans showed less nasality in words like BAN</a:t>
            </a:r>
          </a:p>
          <a:p>
            <a:pPr lvl="1"/>
            <a:r>
              <a:rPr/>
              <a:t>White Americans generally produced more nasality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Current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Will I find vowel differences from the students at UC Davis?</a:t>
            </a:r>
          </a:p>
          <a:p>
            <a:pPr lvl="0"/>
            <a:r>
              <a:rPr/>
              <a:t>22 participants (18-20 yo)</a:t>
            </a:r>
          </a:p>
          <a:p>
            <a:pPr lvl="1"/>
            <a:r>
              <a:rPr/>
              <a:t>12 East Asian (ethnically descendant of Japanese, Chinese, and Philippine peoples)</a:t>
            </a:r>
          </a:p>
          <a:p>
            <a:pPr lvl="1"/>
            <a:r>
              <a:rPr/>
              <a:t>10 White (ethnically descendant of European peoples)</a:t>
            </a:r>
          </a:p>
          <a:p>
            <a:pPr lvl="0"/>
            <a:r>
              <a:rPr/>
              <a:t>From California</a:t>
            </a:r>
          </a:p>
          <a:p>
            <a:pPr lvl="0"/>
            <a:r>
              <a:rPr/>
              <a:t>HvD, BvD, BvT, Pen/Pin, two diphthongs, pull/pool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Low Back Merger (LBM)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Merger throughout North America of merging of /ɔ/ and /ɑ/ vowels (Doernberger &amp; Cerny, 2008)</a:t>
            </a:r>
          </a:p>
          <a:p>
            <a:pPr lvl="0"/>
            <a:r>
              <a:rPr/>
              <a:t>COT and CAUGHT</a:t>
            </a:r>
          </a:p>
          <a:p>
            <a:pPr marL="0" lvl="0" indent="0">
              <a:buNone/>
            </a:pPr>
            <a:r>
              <a:rPr/>
              <a:t>California</a:t>
            </a:r>
          </a:p>
          <a:p>
            <a:pPr lvl="0"/>
            <a:r>
              <a:rPr/>
              <a:t>fronting of /u/ and the lowering of /I/ and /ɛ/</a:t>
            </a:r>
          </a:p>
          <a:p>
            <a:pPr lvl="0"/>
            <a:r>
              <a:rPr/>
              <a:t>raising of /æ/ in some contexts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Participants were recorded using Praat (44100 hertz)</a:t>
            </a:r>
          </a:p>
          <a:p>
            <a:pPr lvl="0"/>
            <a:r>
              <a:rPr/>
              <a:t>Annotated the wav files and aligned using DARLA (Dartmouth Linguistic Automation)</a:t>
            </a:r>
          </a:p>
          <a:p>
            <a:pPr lvl="0"/>
            <a:r>
              <a:rPr/>
              <a:t>Extracted the vowels using FastTrack (Barreda, 2021)</a:t>
            </a:r>
          </a:p>
          <a:p>
            <a:pPr lvl="0"/>
            <a:r>
              <a:rPr/>
              <a:t>Normalized the vowels using log-mean normalization (Barreda &amp; Nearey, 2018)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Linear Discriminant Analysis &amp; Signal Detection Theory Analysis</a:t>
            </a:r>
          </a:p>
          <a:p>
            <a:pPr lvl="0"/>
            <a:r>
              <a:rPr/>
              <a:t>LDA: Can a model to be trained to the formants of each ethnicity?</a:t>
            </a:r>
          </a:p>
          <a:p>
            <a:pPr lvl="1"/>
            <a:r>
              <a:rPr/>
              <a:t>Predictions could suggest where in the vowel space each ethnicity produces the vowel</a:t>
            </a:r>
          </a:p>
          <a:p>
            <a:pPr lvl="0"/>
            <a:r>
              <a:rPr/>
              <a:t>SDT: How accurate and reliable is that model?</a:t>
            </a:r>
          </a:p>
          <a:p>
            <a:pPr lvl="1"/>
            <a:r>
              <a:rPr/>
              <a:t>What is the hit rate and false alarm rate?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777</Words>
  <Application>Microsoft Office PowerPoint</Application>
  <PresentationFormat>On-screen Show (16:9)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Ethnic Differences in Phonetic Production</vt:lpstr>
      <vt:lpstr>Introduction</vt:lpstr>
      <vt:lpstr>Caveats</vt:lpstr>
      <vt:lpstr>Previous Work</vt:lpstr>
      <vt:lpstr>Previous Work (cont.)</vt:lpstr>
      <vt:lpstr>Current Study</vt:lpstr>
      <vt:lpstr>Low Back Merger (LBM)</vt:lpstr>
      <vt:lpstr>Method</vt:lpstr>
      <vt:lpstr>Method (Cont.)</vt:lpstr>
      <vt:lpstr>LDA Predictions</vt:lpstr>
      <vt:lpstr>LBM Context</vt:lpstr>
      <vt:lpstr>SDT Analysis</vt:lpstr>
      <vt:lpstr>SDT Analysis (Cont.)</vt:lpstr>
      <vt:lpstr>Thoughts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Ethnic Differences in Phonetic Production</dc:title>
  <dc:creator>Ryan C McMurry</dc:creator>
  <cp:keywords/>
  <cp:lastModifiedBy>Microsoft account</cp:lastModifiedBy>
  <cp:revision>2</cp:revision>
  <dcterms:created xsi:type="dcterms:W3CDTF">2025-05-22T22:58:28Z</dcterms:created>
  <dcterms:modified xsi:type="dcterms:W3CDTF">2025-05-23T18:07:44Z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