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87627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752539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628809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50507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4381348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5257617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6133887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7010156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35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6E"/>
    <a:srgbClr val="FAC822"/>
    <a:srgbClr val="004987"/>
    <a:srgbClr val="00BFE8"/>
    <a:srgbClr val="DCAA00"/>
    <a:srgbClr val="4E8F00"/>
    <a:srgbClr val="D8A600"/>
    <a:srgbClr val="0A2D56"/>
    <a:srgbClr val="5E8628"/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 autoAdjust="0"/>
    <p:restoredTop sz="81769" autoAdjust="0"/>
  </p:normalViewPr>
  <p:slideViewPr>
    <p:cSldViewPr>
      <p:cViewPr varScale="1">
        <p:scale>
          <a:sx n="20" d="100"/>
          <a:sy n="20" d="100"/>
        </p:scale>
        <p:origin x="2052" y="88"/>
      </p:cViewPr>
      <p:guideLst>
        <p:guide orient="horz" pos="2880"/>
        <p:guide pos="235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5" d="100"/>
        <a:sy n="4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29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2" charset="0"/>
                <a:ea typeface="+mn-ea"/>
                <a:cs typeface="+mn-cs"/>
              </a:defRPr>
            </a:pPr>
            <a:r>
              <a:rPr lang="en-US" sz="2800" b="1" i="0" dirty="0">
                <a:latin typeface="Proxima Nova Rg" panose="02000506030000020004" pitchFamily="2" charset="0"/>
              </a:rPr>
              <a:t>Chart Title</a:t>
            </a:r>
          </a:p>
        </c:rich>
      </c:tx>
      <c:layout>
        <c:manualLayout>
          <c:xMode val="edge"/>
          <c:yMode val="edge"/>
          <c:x val="0.3531555890072564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oxima Nova Rg" panose="02000506030000020004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"/>
          <c:y val="0.93465039360768942"/>
          <c:w val="0.9"/>
          <c:h val="6.5349606392310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oxima Nova Rg" panose="0200050603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 click to edit </a:t>
            </a:r>
            <a:br>
              <a:rPr lang="en-US"/>
            </a:br>
            <a:r>
              <a:rPr lang="en-US"/>
              <a:t>chart data in Excel</a:t>
            </a:r>
          </a:p>
        </c:rich>
      </c:tx>
      <c:layout>
        <c:manualLayout>
          <c:xMode val="edge"/>
          <c:yMode val="edge"/>
          <c:x val="0.19139088312490352"/>
          <c:y val="1.7359266072100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352941176470579E-2"/>
          <c:y val="0.93465039360768942"/>
          <c:w val="0.9"/>
          <c:h val="6.5349606392310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0.0637</cdr:y>
    </cdr:from>
    <cdr:to>
      <cdr:x>1</cdr:x>
      <cdr:y>1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472804"/>
          <a:ext cx="10972801" cy="6949441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t" anchorCtr="0" compatLnSpc="1">
            <a:prstTxWarp prst="textNoShape">
              <a:avLst/>
            </a:prstTxWarp>
          </a:bodyPr>
          <a:lstStyle>
            <a:lvl1pPr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578" y="1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t" anchorCtr="0" compatLnSpc="1">
            <a:prstTxWarp prst="textNoShape">
              <a:avLst/>
            </a:prstTxWarp>
          </a:bodyPr>
          <a:lstStyle>
            <a:lvl1pPr algn="r"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179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b" anchorCtr="0" compatLnSpc="1">
            <a:prstTxWarp prst="textNoShape">
              <a:avLst/>
            </a:prstTxWarp>
          </a:bodyPr>
          <a:lstStyle>
            <a:lvl1pPr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578" y="8831179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b" anchorCtr="0" compatLnSpc="1">
            <a:prstTxWarp prst="textNoShape">
              <a:avLst/>
            </a:prstTxWarp>
          </a:bodyPr>
          <a:lstStyle>
            <a:lvl1pPr algn="r"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fld id="{BA9F1319-FE31-4630-9C01-6640AAE366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05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>
            <a:lvl1pPr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429" y="0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>
            <a:lvl1pPr algn="r"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194" y="4446871"/>
            <a:ext cx="5090654" cy="414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6741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b" anchorCtr="0" compatLnSpc="1">
            <a:prstTxWarp prst="textNoShape">
              <a:avLst/>
            </a:prstTxWarp>
          </a:bodyPr>
          <a:lstStyle>
            <a:lvl1pPr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429" y="8816741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b" anchorCtr="0" compatLnSpc="1">
            <a:prstTxWarp prst="textNoShape">
              <a:avLst/>
            </a:prstTxWarp>
          </a:bodyPr>
          <a:lstStyle>
            <a:lvl1pPr algn="r"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fld id="{B6C75113-938F-4722-B133-D003F6C9A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40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+mn-ea"/>
        <a:cs typeface="+mn-cs"/>
      </a:defRPr>
    </a:lvl1pPr>
    <a:lvl2pPr marL="876270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1752539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2628809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3505078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4381348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257617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133887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010156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C75113-938F-4722-B133-D003F6C9A7F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2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29"/>
          <p:cNvCxnSpPr>
            <a:cxnSpLocks noChangeShapeType="1"/>
          </p:cNvCxnSpPr>
          <p:nvPr userDrawn="1"/>
        </p:nvCxnSpPr>
        <p:spPr bwMode="auto">
          <a:xfrm>
            <a:off x="10975341" y="7010400"/>
            <a:ext cx="0" cy="24917400"/>
          </a:xfrm>
          <a:prstGeom prst="line">
            <a:avLst/>
          </a:prstGeom>
          <a:noFill/>
          <a:ln w="381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9" name="Straight Connector 29">
            <a:extLst>
              <a:ext uri="{FF2B5EF4-FFF2-40B4-BE49-F238E27FC236}">
                <a16:creationId xmlns:a16="http://schemas.microsoft.com/office/drawing/2014/main" xmlns="" id="{7A538AB7-3217-C248-8892-F3626FEEC0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2918400" y="7010400"/>
            <a:ext cx="0" cy="24917400"/>
          </a:xfrm>
          <a:prstGeom prst="line">
            <a:avLst/>
          </a:prstGeom>
          <a:noFill/>
          <a:ln w="381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6588D3F-C4C4-0944-961A-E34F2D2C0FA2}"/>
              </a:ext>
            </a:extLst>
          </p:cNvPr>
          <p:cNvCxnSpPr/>
          <p:nvPr userDrawn="1"/>
        </p:nvCxnSpPr>
        <p:spPr bwMode="auto">
          <a:xfrm>
            <a:off x="0" y="5791200"/>
            <a:ext cx="43891200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A8BD5AA-FD73-6045-84CC-9C2BA3DBA517}"/>
              </a:ext>
            </a:extLst>
          </p:cNvPr>
          <p:cNvSpPr/>
          <p:nvPr userDrawn="1"/>
        </p:nvSpPr>
        <p:spPr bwMode="auto">
          <a:xfrm>
            <a:off x="0" y="0"/>
            <a:ext cx="43891200" cy="895058"/>
          </a:xfrm>
          <a:prstGeom prst="rect">
            <a:avLst/>
          </a:prstGeom>
          <a:solidFill>
            <a:srgbClr val="0049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9713" tIns="109858" rIns="219713" bIns="1098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3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DA1CF5D-6C7A-3A62-9C69-49E21C034C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90600" y="2232704"/>
            <a:ext cx="9038082" cy="22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29">
            <a:extLst>
              <a:ext uri="{FF2B5EF4-FFF2-40B4-BE49-F238E27FC236}">
                <a16:creationId xmlns:a16="http://schemas.microsoft.com/office/drawing/2014/main" xmlns="" id="{7A538AB7-3217-C248-8892-F3626FEEC0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2918400" y="7696200"/>
            <a:ext cx="0" cy="24174157"/>
          </a:xfrm>
          <a:prstGeom prst="line">
            <a:avLst/>
          </a:prstGeom>
          <a:noFill/>
          <a:ln w="381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11" name="Straight Connector 29"/>
          <p:cNvCxnSpPr>
            <a:cxnSpLocks noChangeShapeType="1"/>
          </p:cNvCxnSpPr>
          <p:nvPr userDrawn="1"/>
        </p:nvCxnSpPr>
        <p:spPr bwMode="auto">
          <a:xfrm>
            <a:off x="10975341" y="7696200"/>
            <a:ext cx="0" cy="24174157"/>
          </a:xfrm>
          <a:prstGeom prst="line">
            <a:avLst/>
          </a:prstGeom>
          <a:noFill/>
          <a:ln w="381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4" name="Rectangle 3"/>
          <p:cNvSpPr/>
          <p:nvPr userDrawn="1"/>
        </p:nvSpPr>
        <p:spPr bwMode="auto">
          <a:xfrm>
            <a:off x="0" y="0"/>
            <a:ext cx="10975341" cy="6172200"/>
          </a:xfrm>
          <a:prstGeom prst="rect">
            <a:avLst/>
          </a:prstGeom>
          <a:solidFill>
            <a:srgbClr val="0049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9713" tIns="109858" rIns="219713" bIns="1098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3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97EC41C-9AE5-674A-87F3-4190FB0C7690}"/>
              </a:ext>
            </a:extLst>
          </p:cNvPr>
          <p:cNvSpPr/>
          <p:nvPr userDrawn="1"/>
        </p:nvSpPr>
        <p:spPr bwMode="auto">
          <a:xfrm>
            <a:off x="0" y="6124722"/>
            <a:ext cx="43891200" cy="685800"/>
          </a:xfrm>
          <a:prstGeom prst="rect">
            <a:avLst/>
          </a:prstGeom>
          <a:solidFill>
            <a:srgbClr val="FAC8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9713" tIns="109858" rIns="219713" bIns="1098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3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sp>
        <p:nvSpPr>
          <p:cNvPr id="5" name="Picture Placeholder 21">
            <a:extLst>
              <a:ext uri="{FF2B5EF4-FFF2-40B4-BE49-F238E27FC236}">
                <a16:creationId xmlns:a16="http://schemas.microsoft.com/office/drawing/2014/main" xmlns="" id="{A3380D27-8E05-8602-1A4D-66E2EB7801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137600" y="23774406"/>
            <a:ext cx="8610599" cy="7238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BF72F51-FBA5-81BA-5804-79597F6AE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8550" y="2004060"/>
            <a:ext cx="8778240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</p:sldLayoutIdLst>
  <p:txStyles>
    <p:titleStyle>
      <a:lvl1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2pPr>
      <a:lvl3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3pPr>
      <a:lvl4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4pPr>
      <a:lvl5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5pPr>
      <a:lvl6pPr marL="751051"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6pPr>
      <a:lvl7pPr marL="1502101"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7pPr>
      <a:lvl8pPr marL="2253152"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8pPr>
      <a:lvl9pPr marL="3004202"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9pPr>
    </p:titleStyle>
    <p:bodyStyle>
      <a:lvl1pPr marL="375526" indent="-375526" algn="l" defTabSz="4209012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660066"/>
        </a:buClr>
        <a:tabLst>
          <a:tab pos="375526" algn="l"/>
        </a:tabLst>
        <a:defRPr sz="3943">
          <a:solidFill>
            <a:schemeClr val="tx1"/>
          </a:solidFill>
          <a:latin typeface="+mn-lt"/>
          <a:ea typeface="+mn-ea"/>
          <a:cs typeface="+mn-cs"/>
        </a:defRPr>
      </a:lvl1pPr>
      <a:lvl2pPr marL="938813" indent="-375526" algn="l" defTabSz="4209012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660066"/>
        </a:buClr>
        <a:buFont typeface="Times"/>
        <a:buChar char="•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877627" indent="-375526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buChar char="•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7372293" indent="-1058773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9474191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10225242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</a:defRPr>
      </a:lvl6pPr>
      <a:lvl7pPr marL="10976293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</a:defRPr>
      </a:lvl7pPr>
      <a:lvl8pPr marL="11727343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</a:defRPr>
      </a:lvl8pPr>
      <a:lvl9pPr marL="12478394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1pPr>
      <a:lvl2pPr marL="751051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2pPr>
      <a:lvl3pPr marL="1502101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253152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4pPr>
      <a:lvl5pPr marL="3004202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5pPr>
      <a:lvl6pPr marL="3755253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6pPr>
      <a:lvl7pPr marL="4506304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7pPr>
      <a:lvl8pPr marL="5257355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8pPr>
      <a:lvl9pPr marL="6008405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1BB7D9-AFF0-7293-119F-7512A9F6958B}"/>
              </a:ext>
            </a:extLst>
          </p:cNvPr>
          <p:cNvSpPr txBox="1"/>
          <p:nvPr/>
        </p:nvSpPr>
        <p:spPr>
          <a:xfrm>
            <a:off x="12260452" y="90818"/>
            <a:ext cx="29573348" cy="5852782"/>
          </a:xfrm>
          <a:prstGeom prst="rect">
            <a:avLst/>
          </a:prstGeom>
          <a:noFill/>
        </p:spPr>
        <p:txBody>
          <a:bodyPr wrap="square" tIns="0" bIns="0" anchor="ctr" anchorCtr="0">
            <a:noAutofit/>
          </a:bodyPr>
          <a:lstStyle/>
          <a:p>
            <a:pPr eaLnBrk="0" fontAlgn="ctr" hangingPunct="0">
              <a:spcBef>
                <a:spcPts val="0"/>
              </a:spcBef>
              <a:defRPr/>
            </a:pPr>
            <a:r>
              <a:rPr lang="en-US" sz="9600" b="1" spc="-129" dirty="0" smtClean="0">
                <a:solidFill>
                  <a:srgbClr val="004987"/>
                </a:solidFill>
                <a:ea typeface="Futura Std Light" charset="0"/>
                <a:cs typeface="Arial" panose="020B0604020202020204" pitchFamily="34" charset="0"/>
              </a:rPr>
              <a:t>Ethnic Identities Expressed in Phonetic Production</a:t>
            </a:r>
            <a:endParaRPr lang="en-US" sz="9600" b="1" spc="-129" dirty="0">
              <a:solidFill>
                <a:srgbClr val="004987"/>
              </a:solidFill>
              <a:ea typeface="Futura Std Light" charset="0"/>
              <a:cs typeface="Arial" panose="020B0604020202020204" pitchFamily="34" charset="0"/>
            </a:endParaRPr>
          </a:p>
          <a:p>
            <a:pPr eaLnBrk="0" fontAlgn="ctr" hangingPunct="0">
              <a:spcBef>
                <a:spcPts val="1200"/>
              </a:spcBef>
              <a:defRPr/>
            </a:pPr>
            <a:r>
              <a:rPr lang="en-US" sz="3600" dirty="0" smtClean="0">
                <a:solidFill>
                  <a:srgbClr val="004987"/>
                </a:solidFill>
                <a:cs typeface="Arial" panose="020B0604020202020204" pitchFamily="34" charset="0"/>
              </a:rPr>
              <a:t>Ryan C McMurry</a:t>
            </a:r>
          </a:p>
          <a:p>
            <a:pPr eaLnBrk="0" fontAlgn="ctr" hangingPunct="0">
              <a:spcBef>
                <a:spcPts val="1200"/>
              </a:spcBef>
              <a:defRPr/>
            </a:pPr>
            <a:r>
              <a:rPr lang="en-US" sz="3600" dirty="0" smtClean="0">
                <a:solidFill>
                  <a:srgbClr val="004987"/>
                </a:solidFill>
                <a:ea typeface="Futura Std Light" charset="0"/>
                <a:cs typeface="Arial" panose="020B0604020202020204" pitchFamily="34" charset="0"/>
              </a:rPr>
              <a:t>Department of Linguistics </a:t>
            </a:r>
            <a:endParaRPr lang="en-US" sz="3600" dirty="0">
              <a:solidFill>
                <a:srgbClr val="004987"/>
              </a:solidFill>
              <a:ea typeface="Futura Std Light" charset="0"/>
              <a:cs typeface="Arial" panose="020B0604020202020204" pitchFamily="34" charset="0"/>
            </a:endParaRPr>
          </a:p>
        </p:txBody>
      </p:sp>
      <p:sp>
        <p:nvSpPr>
          <p:cNvPr id="3" name="TextBox 46">
            <a:extLst>
              <a:ext uri="{FF2B5EF4-FFF2-40B4-BE49-F238E27FC236}">
                <a16:creationId xmlns:a16="http://schemas.microsoft.com/office/drawing/2014/main" xmlns="" id="{142020AD-317E-A8EC-0393-0CF02D92A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09" y="7609008"/>
            <a:ext cx="8968791" cy="14294018"/>
          </a:xfrm>
          <a:prstGeom prst="rect">
            <a:avLst/>
          </a:prstGeom>
          <a:noFill/>
          <a:ln w="76200" cap="rnd" cmpd="sng">
            <a:solidFill>
              <a:srgbClr val="004987"/>
            </a:solidFill>
            <a:miter lim="800000"/>
            <a:headEnd/>
            <a:tailEnd/>
          </a:ln>
        </p:spPr>
        <p:txBody>
          <a:bodyPr wrap="square" lIns="150218" tIns="75109" rIns="150218" bIns="75109">
            <a:spAutoFit/>
          </a:bodyPr>
          <a:lstStyle/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r>
              <a:rPr lang="en-US" sz="5500" b="1" spc="86" dirty="0" smtClean="0">
                <a:solidFill>
                  <a:srgbClr val="004987"/>
                </a:solidFill>
                <a:ea typeface="Futura Std Book" charset="0"/>
                <a:cs typeface="Arial" panose="020B0604020202020204" pitchFamily="34" charset="0"/>
              </a:rPr>
              <a:t>LDA Results</a:t>
            </a:r>
            <a:endParaRPr lang="en-US" sz="5500" b="1" spc="86" dirty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  <a:p>
            <a:r>
              <a:rPr lang="en-US" sz="3200" dirty="0"/>
              <a:t>Where are the predicted vowels for each </a:t>
            </a:r>
            <a:r>
              <a:rPr lang="en-US" sz="3200" b="1" dirty="0"/>
              <a:t>ethnicity</a:t>
            </a:r>
            <a:r>
              <a:rPr lang="en-US" sz="3200" dirty="0"/>
              <a:t>?</a:t>
            </a:r>
          </a:p>
          <a:p>
            <a:r>
              <a:rPr lang="en-US" sz="3200" dirty="0"/>
              <a:t>Divide the vowel space into 3</a:t>
            </a:r>
          </a:p>
          <a:p>
            <a:pPr marL="342900" lvl="0" indent="-342900">
              <a:buAutoNum type="arabicPeriod"/>
            </a:pPr>
            <a:r>
              <a:rPr lang="en-US" sz="3200" b="1" dirty="0"/>
              <a:t>Front Vowels</a:t>
            </a:r>
          </a:p>
          <a:p>
            <a:pPr marL="342900" lvl="1" indent="0">
              <a:buNone/>
            </a:pPr>
            <a:r>
              <a:rPr lang="en-US" sz="3200" dirty="0"/>
              <a:t>Differ in terms of “height”</a:t>
            </a:r>
          </a:p>
          <a:p>
            <a:pPr marL="342900" lvl="1" indent="0">
              <a:buNone/>
            </a:pPr>
            <a:r>
              <a:rPr lang="en-US" sz="3200" dirty="0"/>
              <a:t>The most dramatic /</a:t>
            </a:r>
            <a:r>
              <a:rPr lang="en-US" sz="3200" dirty="0" err="1"/>
              <a:t>eI</a:t>
            </a:r>
            <a:r>
              <a:rPr lang="en-US" sz="3200" dirty="0"/>
              <a:t>/ and /I/ while /ɛ/ is less so</a:t>
            </a:r>
          </a:p>
          <a:p>
            <a:pPr marL="342900" lvl="0" indent="-342900">
              <a:buAutoNum type="arabicPeriod"/>
            </a:pPr>
            <a:r>
              <a:rPr lang="en-US" sz="3200" b="1" dirty="0"/>
              <a:t>Mid Vowels</a:t>
            </a:r>
          </a:p>
          <a:p>
            <a:pPr marL="342900" lvl="1" indent="0">
              <a:buNone/>
            </a:pPr>
            <a:r>
              <a:rPr lang="en-US" sz="3200" dirty="0"/>
              <a:t>Difficult to generalize a </a:t>
            </a:r>
            <a:r>
              <a:rPr lang="en-US" sz="3200" dirty="0" smtClean="0"/>
              <a:t>pattern</a:t>
            </a:r>
            <a:endParaRPr lang="en-US" sz="3200" dirty="0"/>
          </a:p>
          <a:p>
            <a:pPr marL="342900" lvl="0" indent="-342900">
              <a:buAutoNum type="arabicPeriod"/>
            </a:pPr>
            <a:r>
              <a:rPr lang="en-US" sz="3200" b="1" dirty="0" smtClean="0"/>
              <a:t>Back </a:t>
            </a:r>
            <a:r>
              <a:rPr lang="en-US" sz="3200" b="1" dirty="0"/>
              <a:t>Vowels</a:t>
            </a:r>
          </a:p>
          <a:p>
            <a:pPr marL="342900" lvl="1" indent="0">
              <a:buNone/>
            </a:pPr>
            <a:r>
              <a:rPr lang="en-US" sz="3200" dirty="0"/>
              <a:t>Differ in terms of “</a:t>
            </a:r>
            <a:r>
              <a:rPr lang="en-US" sz="3200" dirty="0" err="1"/>
              <a:t>frontness</a:t>
            </a:r>
            <a:r>
              <a:rPr lang="en-US" sz="3200" dirty="0"/>
              <a:t>”</a:t>
            </a:r>
          </a:p>
          <a:p>
            <a:pPr marL="342900" lvl="1" indent="0">
              <a:buNone/>
            </a:pPr>
            <a:r>
              <a:rPr lang="en-US" sz="3200" dirty="0"/>
              <a:t>/u/ and /ʊ/ strikingly </a:t>
            </a:r>
            <a:r>
              <a:rPr lang="en-US" sz="3200" dirty="0" smtClean="0"/>
              <a:t>different</a:t>
            </a:r>
          </a:p>
          <a:p>
            <a:pPr marL="342900" lvl="1" indent="0">
              <a:buNone/>
            </a:pPr>
            <a:r>
              <a:rPr lang="en-US" sz="4800" b="1" dirty="0" smtClean="0">
                <a:solidFill>
                  <a:srgbClr val="00416E"/>
                </a:solidFill>
              </a:rPr>
              <a:t>Takeaways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white population have lower front vowels and produce them further back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white population also front their back vowels 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East Population do not follow this pattern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Front vowels are higher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Back vowels are further back</a:t>
            </a:r>
          </a:p>
          <a:p>
            <a:pPr marL="342900" lvl="1" algn="ctr"/>
            <a:r>
              <a:rPr lang="en-US" sz="4800" b="1" dirty="0" smtClean="0">
                <a:solidFill>
                  <a:srgbClr val="00416E"/>
                </a:solidFill>
              </a:rPr>
              <a:t>The two groups have different vowel spaces</a:t>
            </a:r>
          </a:p>
          <a:p>
            <a:pPr marL="342900" lvl="1"/>
            <a:endParaRPr lang="en-US" sz="48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F5B164C4-209D-B9B9-C5FE-0FCA33E46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2024898"/>
              </p:ext>
            </p:extLst>
          </p:nvPr>
        </p:nvGraphicFramePr>
        <p:xfrm>
          <a:off x="22479000" y="8706964"/>
          <a:ext cx="5181600" cy="585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46">
            <a:extLst>
              <a:ext uri="{FF2B5EF4-FFF2-40B4-BE49-F238E27FC236}">
                <a16:creationId xmlns:a16="http://schemas.microsoft.com/office/drawing/2014/main" xmlns="" id="{C62423BC-5D7F-66F3-7204-29AAC56C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7600" y="7609007"/>
            <a:ext cx="8534400" cy="21218991"/>
          </a:xfrm>
          <a:prstGeom prst="rect">
            <a:avLst/>
          </a:prstGeom>
          <a:solidFill>
            <a:srgbClr val="FAC822"/>
          </a:solidFill>
          <a:ln w="9525">
            <a:noFill/>
            <a:miter lim="800000"/>
            <a:headEnd/>
            <a:tailEnd/>
          </a:ln>
        </p:spPr>
        <p:txBody>
          <a:bodyPr wrap="square" lIns="150218" tIns="75109" rIns="150218" bIns="75109">
            <a:spAutoFit/>
          </a:bodyPr>
          <a:lstStyle/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r>
              <a:rPr lang="en-US" sz="5500" b="1" spc="86" dirty="0" smtClean="0">
                <a:solidFill>
                  <a:srgbClr val="004987"/>
                </a:solidFill>
                <a:ea typeface="Futura Std Book" charset="0"/>
                <a:cs typeface="Arial" panose="020B0604020202020204" pitchFamily="34" charset="0"/>
              </a:rPr>
              <a:t>Conclusion</a:t>
            </a:r>
            <a:endParaRPr lang="en-US" sz="5500" b="1" spc="86" dirty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  <a:p>
            <a:pPr marL="514350" indent="-514350" eaLnBrk="0" hangingPunct="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3200" dirty="0" smtClean="0">
                <a:cs typeface="Arial" panose="020B0604020202020204" pitchFamily="34" charset="0"/>
              </a:rPr>
              <a:t>Are Ethnic differences present in Phonetic 	production in California?</a:t>
            </a:r>
          </a:p>
          <a:p>
            <a:pPr eaLnBrk="0" hangingPunct="0">
              <a:spcBef>
                <a:spcPts val="900"/>
              </a:spcBef>
              <a:spcAft>
                <a:spcPts val="900"/>
              </a:spcAft>
            </a:pPr>
            <a:r>
              <a:rPr lang="en-US" sz="3200" dirty="0">
                <a:cs typeface="Arial" panose="020B0604020202020204" pitchFamily="34" charset="0"/>
              </a:rPr>
              <a:t>	</a:t>
            </a:r>
            <a:r>
              <a:rPr lang="en-US" sz="3200" dirty="0" smtClean="0">
                <a:cs typeface="Arial" panose="020B0604020202020204" pitchFamily="34" charset="0"/>
              </a:rPr>
              <a:t>Yes! </a:t>
            </a:r>
          </a:p>
          <a:p>
            <a:pPr eaLnBrk="0" hangingPunct="0">
              <a:spcBef>
                <a:spcPts val="900"/>
              </a:spcBef>
              <a:spcAft>
                <a:spcPts val="900"/>
              </a:spcAft>
            </a:pPr>
            <a:r>
              <a:rPr lang="en-US" sz="3200" dirty="0" smtClean="0">
                <a:cs typeface="Arial" panose="020B0604020202020204" pitchFamily="34" charset="0"/>
              </a:rPr>
              <a:t>2. Where do they show in the vowel space?</a:t>
            </a:r>
          </a:p>
          <a:p>
            <a:pPr eaLnBrk="0" hangingPunct="0">
              <a:spcBef>
                <a:spcPts val="900"/>
              </a:spcBef>
              <a:spcAft>
                <a:spcPts val="900"/>
              </a:spcAft>
            </a:pPr>
            <a:r>
              <a:rPr lang="en-US" sz="3200" dirty="0" smtClean="0">
                <a:cs typeface="Arial" panose="020B0604020202020204" pitchFamily="34" charset="0"/>
              </a:rPr>
              <a:t>	 The two populations in the study have 	different vowel spaces. Compared to the 	East Asian population the White 	population have fronted back vowels 	and lowered front vowels. </a:t>
            </a:r>
          </a:p>
          <a:p>
            <a:pPr eaLnBrk="0" hangingPunct="0">
              <a:spcBef>
                <a:spcPts val="900"/>
              </a:spcBef>
              <a:spcAft>
                <a:spcPts val="900"/>
              </a:spcAft>
            </a:pPr>
            <a:r>
              <a:rPr lang="en-US" sz="4800" b="1" dirty="0" smtClean="0">
                <a:solidFill>
                  <a:srgbClr val="00416E"/>
                </a:solidFill>
                <a:cs typeface="Arial" panose="020B0604020202020204" pitchFamily="34" charset="0"/>
              </a:rPr>
              <a:t>Important takeaways </a:t>
            </a:r>
          </a:p>
          <a:p>
            <a:pPr marL="685800" indent="-685800" eaLnBrk="0" hangingPunct="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Arial" panose="020B0604020202020204" pitchFamily="34" charset="0"/>
              </a:rPr>
              <a:t>There is a possibility of variation within the White population that is not present in the East Asian population</a:t>
            </a:r>
          </a:p>
          <a:p>
            <a:pPr marL="685800" indent="-685800" eaLnBrk="0" hangingPunct="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Arial" panose="020B0604020202020204" pitchFamily="34" charset="0"/>
              </a:rPr>
              <a:t>A larger sample is needed to confirm this variation</a:t>
            </a:r>
            <a:endParaRPr lang="en-US" sz="3200" dirty="0">
              <a:cs typeface="Arial" panose="020B0604020202020204" pitchFamily="34" charset="0"/>
            </a:endParaRPr>
          </a:p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r>
              <a:rPr lang="en-US" sz="5500" b="1" spc="86" dirty="0" smtClean="0">
                <a:solidFill>
                  <a:srgbClr val="004987"/>
                </a:solidFill>
                <a:ea typeface="Futura Std Book" charset="0"/>
                <a:cs typeface="Arial" panose="020B0604020202020204" pitchFamily="34" charset="0"/>
              </a:rPr>
              <a:t>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Cardoso, A., Hall–Lew, L., </a:t>
            </a:r>
            <a:r>
              <a:rPr lang="en-US" sz="2800" dirty="0" err="1"/>
              <a:t>Kementchedjhieva</a:t>
            </a:r>
            <a:r>
              <a:rPr lang="en-US" sz="2800" dirty="0"/>
              <a:t>, Y. &amp; Purse, R. 2016. ‘Between California and the Pacific Northwest: The front lax vowels in San Francisco English.’ American Speech, 101(1), 33–54.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200" dirty="0"/>
              <a:t>Eckert, P. and </a:t>
            </a:r>
            <a:r>
              <a:rPr lang="en-US" sz="3200" dirty="0" err="1"/>
              <a:t>Labov</a:t>
            </a:r>
            <a:r>
              <a:rPr lang="en-US" sz="3200" dirty="0"/>
              <a:t>, W. (2017), Phonetics, phonology and social meaning. J Sociolinguistics, 21: 467-496.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200" dirty="0"/>
              <a:t>Gordon, Matthew. Phonological Correlates of Ethnic Identity: Evidence of Divergence?. American Speech, Volume 75, Number2, Summer 2000, pp.115-136.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200" dirty="0"/>
              <a:t>Hogg, M. A. (2016). Social identity theory (pp. 3-17). Springer International Publishing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200" dirty="0" err="1"/>
              <a:t>hs</a:t>
            </a:r>
            <a:r>
              <a:rPr lang="en-US" sz="3200" dirty="0"/>
              <a:t>, E. (1993). Constructing Social Identity: A Language Socialization Perspective. Research on Language and Social Interaction, 26(3), 287–306. </a:t>
            </a:r>
          </a:p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endParaRPr lang="en-US" sz="3200" spc="86" dirty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3E527EE4-A4C6-3F37-4E31-7023B38E0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352194"/>
              </p:ext>
            </p:extLst>
          </p:nvPr>
        </p:nvGraphicFramePr>
        <p:xfrm>
          <a:off x="21717000" y="7315200"/>
          <a:ext cx="10972801" cy="7422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2EF82F-A1E8-28C8-8AA6-F9EA3629FCF8}"/>
              </a:ext>
            </a:extLst>
          </p:cNvPr>
          <p:cNvSpPr txBox="1"/>
          <p:nvPr/>
        </p:nvSpPr>
        <p:spPr>
          <a:xfrm>
            <a:off x="21857412" y="14784656"/>
            <a:ext cx="10862061" cy="3877985"/>
          </a:xfrm>
          <a:prstGeom prst="rect">
            <a:avLst/>
          </a:prstGeom>
          <a:noFill/>
          <a:ln w="76200" cap="rnd">
            <a:solidFill>
              <a:srgbClr val="FAC822"/>
            </a:solidFill>
            <a:prstDash val="solid"/>
          </a:ln>
        </p:spPr>
        <p:txBody>
          <a:bodyPr wrap="square">
            <a:spAutoFit/>
          </a:bodyPr>
          <a:lstStyle/>
          <a:p>
            <a:pPr marR="8316" fontAlgn="t">
              <a:spcBef>
                <a:spcPts val="900"/>
              </a:spcBef>
              <a:spcAft>
                <a:spcPts val="900"/>
              </a:spcAft>
            </a:pPr>
            <a:r>
              <a:rPr lang="en-US" sz="5500" b="1" dirty="0" smtClean="0">
                <a:solidFill>
                  <a:srgbClr val="00416E"/>
                </a:solidFill>
                <a:cs typeface="Arial" panose="020B0604020202020204" pitchFamily="34" charset="0"/>
              </a:rPr>
              <a:t>SDT Results</a:t>
            </a:r>
          </a:p>
          <a:p>
            <a:pPr lvl="0"/>
            <a:r>
              <a:rPr lang="en-US" sz="3200" b="1" dirty="0" smtClean="0"/>
              <a:t>Insert some summary of </a:t>
            </a:r>
            <a:r>
              <a:rPr lang="en-US" sz="3200" b="1" smtClean="0"/>
              <a:t>the results idk. </a:t>
            </a:r>
            <a:endParaRPr lang="en-US" sz="3200" dirty="0" smtClean="0"/>
          </a:p>
          <a:p>
            <a:pPr lvl="0"/>
            <a:r>
              <a:rPr lang="en-US" sz="4800" b="1" dirty="0" smtClean="0">
                <a:solidFill>
                  <a:srgbClr val="00416E"/>
                </a:solidFill>
              </a:rPr>
              <a:t>Takeaways</a:t>
            </a:r>
          </a:p>
          <a:p>
            <a:pPr lvl="0"/>
            <a:r>
              <a:rPr lang="en-US" sz="3200" dirty="0" smtClean="0"/>
              <a:t>There is possibly high variation within the White population but more consistency in the East Asian.</a:t>
            </a:r>
            <a:endParaRPr lang="en-US" sz="3200" dirty="0"/>
          </a:p>
          <a:p>
            <a:pPr marR="8316" fontAlgn="t">
              <a:spcBef>
                <a:spcPts val="900"/>
              </a:spcBef>
              <a:spcAft>
                <a:spcPts val="900"/>
              </a:spcAft>
            </a:pPr>
            <a:endParaRPr lang="en-US" sz="3200" dirty="0" smtClean="0">
              <a:solidFill>
                <a:srgbClr val="00416E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xmlns="" id="{C9301CB2-12EF-3F30-F407-28E857D79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526" y="7609007"/>
            <a:ext cx="8627060" cy="9677370"/>
          </a:xfrm>
          <a:prstGeom prst="rect">
            <a:avLst/>
          </a:prstGeom>
          <a:solidFill>
            <a:srgbClr val="FAC822"/>
          </a:solidFill>
          <a:ln w="28575" cap="rnd">
            <a:solidFill>
              <a:srgbClr val="FAC822"/>
            </a:solidFill>
            <a:prstDash val="solid"/>
            <a:round/>
            <a:headEnd/>
            <a:tailEnd/>
          </a:ln>
        </p:spPr>
        <p:txBody>
          <a:bodyPr wrap="square" lIns="150218" tIns="75109" rIns="150218" bIns="75109">
            <a:spAutoFit/>
          </a:bodyPr>
          <a:lstStyle/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r>
              <a:rPr lang="en-US" sz="4800" b="1" spc="86" dirty="0" smtClean="0">
                <a:solidFill>
                  <a:srgbClr val="004987"/>
                </a:solidFill>
                <a:ea typeface="Futura Std Book" charset="0"/>
                <a:cs typeface="Arial" panose="020B0604020202020204" pitchFamily="34" charset="0"/>
              </a:rPr>
              <a:t>What is Ethnicity and Identity?</a:t>
            </a:r>
          </a:p>
          <a:p>
            <a:r>
              <a:rPr lang="en-US" sz="3200" b="1" dirty="0"/>
              <a:t>Ethnicity</a:t>
            </a:r>
            <a:r>
              <a:rPr lang="en-US" sz="3200" dirty="0"/>
              <a:t> and </a:t>
            </a:r>
            <a:r>
              <a:rPr lang="en-US" sz="3200" b="1" dirty="0"/>
              <a:t>Identity</a:t>
            </a:r>
            <a:r>
              <a:rPr lang="en-US" sz="3200" dirty="0"/>
              <a:t> are very </a:t>
            </a:r>
            <a:r>
              <a:rPr lang="en-US" sz="3200" dirty="0" smtClean="0"/>
              <a:t>fluid. </a:t>
            </a:r>
            <a:r>
              <a:rPr lang="en-US" sz="3200" dirty="0"/>
              <a:t>Ethnicity can be constructed along regional, historical and cultural lines and form an individual’s identity. Individuals that share similar aspects of that construction form a community and express the symbols that signify their identities in that group (Hogg, 2016)(Ochs, 1993). In terms of language, those symbols can be concrete phonetic sounds (Eckert &amp; </a:t>
            </a:r>
            <a:r>
              <a:rPr lang="en-US" sz="3200" dirty="0" err="1"/>
              <a:t>Labov</a:t>
            </a:r>
            <a:r>
              <a:rPr lang="en-US" sz="3200" dirty="0"/>
              <a:t>, 2017).</a:t>
            </a:r>
          </a:p>
          <a:p>
            <a:endParaRPr lang="en-US" sz="3200" dirty="0"/>
          </a:p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endParaRPr lang="en-US" sz="3200" spc="86" dirty="0" smtClean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endParaRPr lang="en-US" sz="5500" b="1" spc="86" dirty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-21772" y="0"/>
            <a:ext cx="10994571" cy="6172200"/>
          </a:xfrm>
          <a:prstGeom prst="rect">
            <a:avLst/>
          </a:prstGeom>
          <a:solidFill>
            <a:srgbClr val="0049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24" y="2140909"/>
            <a:ext cx="10127377" cy="17525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913" y="22376887"/>
            <a:ext cx="20474360" cy="9490336"/>
          </a:xfrm>
          <a:prstGeom prst="rect">
            <a:avLst/>
          </a:prstGeom>
          <a:ln w="76200">
            <a:solidFill>
              <a:srgbClr val="00416E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285525" y="14412677"/>
            <a:ext cx="8627061" cy="2308324"/>
          </a:xfrm>
          <a:prstGeom prst="rect">
            <a:avLst/>
          </a:prstGeom>
          <a:solidFill>
            <a:srgbClr val="FAC822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416E"/>
                </a:solidFill>
              </a:rPr>
              <a:t>Research Questions: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200" dirty="0" smtClean="0"/>
              <a:t>Are Ethnic differences present in Phonetic production in California?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200" dirty="0" smtClean="0"/>
              <a:t>Where do they show in the vowel space?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1981" y="19102877"/>
            <a:ext cx="8627061" cy="3293209"/>
          </a:xfrm>
          <a:prstGeom prst="rect">
            <a:avLst/>
          </a:prstGeom>
          <a:solidFill>
            <a:srgbClr val="FAC822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416E"/>
                </a:solidFill>
              </a:rPr>
              <a:t>Previous research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P</a:t>
            </a:r>
            <a:r>
              <a:rPr lang="en-US" sz="3200" dirty="0" smtClean="0"/>
              <a:t>roduction differences are present within African and Mexican Americans compared to European Americans (Gordon, 2000) and Asian Americans produce </a:t>
            </a:r>
            <a:r>
              <a:rPr lang="en-US" sz="3200" dirty="0"/>
              <a:t>/æ/ </a:t>
            </a:r>
            <a:r>
              <a:rPr lang="en-US" sz="3200" dirty="0" smtClean="0"/>
              <a:t> differently than European Americans (Cardoso et al. 2016.)</a:t>
            </a:r>
            <a:endParaRPr lang="en-US" sz="3200" dirty="0"/>
          </a:p>
        </p:txBody>
      </p:sp>
      <p:sp>
        <p:nvSpPr>
          <p:cNvPr id="27" name="Right Arrow 26"/>
          <p:cNvSpPr/>
          <p:nvPr/>
        </p:nvSpPr>
        <p:spPr bwMode="auto">
          <a:xfrm rot="5400000">
            <a:off x="7735374" y="16888930"/>
            <a:ext cx="2144624" cy="2209800"/>
          </a:xfrm>
          <a:prstGeom prst="rightArrow">
            <a:avLst/>
          </a:prstGeom>
          <a:solidFill>
            <a:srgbClr val="00416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7048" y="23933648"/>
            <a:ext cx="8637946" cy="3293209"/>
          </a:xfrm>
          <a:prstGeom prst="rect">
            <a:avLst/>
          </a:prstGeom>
          <a:solidFill>
            <a:srgbClr val="FAC822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416E"/>
                </a:solidFill>
              </a:rPr>
              <a:t>Participants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Normalized vowel formants of 22 undergraduate students</a:t>
            </a:r>
          </a:p>
          <a:p>
            <a:pPr marL="1562070" lvl="1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12 East Asian (Japanese, Chinese, Filipino descendants)</a:t>
            </a:r>
          </a:p>
          <a:p>
            <a:pPr marL="1562070" lvl="1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10 White (European dependents)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029704" y="28764419"/>
            <a:ext cx="8605290" cy="2800767"/>
          </a:xfrm>
          <a:prstGeom prst="rect">
            <a:avLst/>
          </a:prstGeom>
          <a:solidFill>
            <a:srgbClr val="FAC822"/>
          </a:solidFill>
        </p:spPr>
        <p:txBody>
          <a:bodyPr wrap="square" rtlCol="0">
            <a:spAutoFit/>
          </a:bodyPr>
          <a:lstStyle/>
          <a:p>
            <a:pPr marL="457200" lvl="1"/>
            <a:r>
              <a:rPr lang="en-US" sz="4800" b="1" dirty="0" smtClean="0">
                <a:solidFill>
                  <a:srgbClr val="00416E"/>
                </a:solidFill>
              </a:rPr>
              <a:t>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3200" dirty="0" smtClean="0"/>
              <a:t>Linear </a:t>
            </a:r>
            <a:r>
              <a:rPr lang="en-US" sz="3200" dirty="0"/>
              <a:t>Discriminant Analysis (LDA)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3200" dirty="0" err="1"/>
              <a:t>Lda_model</a:t>
            </a:r>
            <a:r>
              <a:rPr lang="en-US" sz="3200" dirty="0"/>
              <a:t>= </a:t>
            </a:r>
            <a:r>
              <a:rPr lang="en-US" sz="3200" dirty="0" err="1"/>
              <a:t>lda</a:t>
            </a:r>
            <a:r>
              <a:rPr lang="en-US" sz="3200" dirty="0"/>
              <a:t>(</a:t>
            </a:r>
            <a:r>
              <a:rPr lang="en-US" sz="3200" dirty="0" err="1"/>
              <a:t>vowel_ethnicity</a:t>
            </a:r>
            <a:r>
              <a:rPr lang="en-US" sz="3200" dirty="0"/>
              <a:t> ~ f11-f15+f21-f25+f31-f35)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3200" dirty="0"/>
              <a:t>Signal Detection Theory Analysis (SDT)</a:t>
            </a:r>
          </a:p>
        </p:txBody>
      </p:sp>
      <p:sp>
        <p:nvSpPr>
          <p:cNvPr id="35" name="Right Arrow 34"/>
          <p:cNvSpPr/>
          <p:nvPr/>
        </p:nvSpPr>
        <p:spPr bwMode="auto">
          <a:xfrm rot="5400000">
            <a:off x="7735374" y="22400233"/>
            <a:ext cx="2144624" cy="2209800"/>
          </a:xfrm>
          <a:prstGeom prst="rightArrow">
            <a:avLst/>
          </a:prstGeom>
          <a:solidFill>
            <a:srgbClr val="00416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5400000">
            <a:off x="7735374" y="27089467"/>
            <a:ext cx="2144624" cy="2209800"/>
          </a:xfrm>
          <a:prstGeom prst="rightArrow">
            <a:avLst/>
          </a:prstGeom>
          <a:solidFill>
            <a:srgbClr val="00416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Curved Right Arrow 37"/>
          <p:cNvSpPr/>
          <p:nvPr/>
        </p:nvSpPr>
        <p:spPr bwMode="auto">
          <a:xfrm rot="174322" flipV="1">
            <a:off x="10013860" y="15091111"/>
            <a:ext cx="1774053" cy="7429510"/>
          </a:xfrm>
          <a:prstGeom prst="curvedRightArrow">
            <a:avLst/>
          </a:prstGeom>
          <a:solidFill>
            <a:srgbClr val="00416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Curved Right Arrow 38"/>
          <p:cNvSpPr/>
          <p:nvPr/>
        </p:nvSpPr>
        <p:spPr bwMode="auto">
          <a:xfrm flipH="1" flipV="1">
            <a:off x="32689800" y="9982425"/>
            <a:ext cx="1477471" cy="8355636"/>
          </a:xfrm>
          <a:prstGeom prst="curvedRightArrow">
            <a:avLst/>
          </a:prstGeom>
          <a:solidFill>
            <a:srgbClr val="FAC822"/>
          </a:solidFill>
          <a:ln w="9525" cap="flat" cmpd="sng" algn="ctr">
            <a:solidFill>
              <a:srgbClr val="FAC8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126714" y="29866544"/>
            <a:ext cx="8504729" cy="1815882"/>
          </a:xfrm>
          <a:prstGeom prst="rect">
            <a:avLst/>
          </a:prstGeom>
          <a:solidFill>
            <a:srgbClr val="FAC822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416E"/>
                </a:solidFill>
              </a:rPr>
              <a:t>Contact</a:t>
            </a:r>
          </a:p>
          <a:p>
            <a:r>
              <a:rPr lang="en-US" sz="3200" dirty="0" smtClean="0"/>
              <a:t>rcmcmurry@ucdavis.edu</a:t>
            </a:r>
          </a:p>
          <a:p>
            <a:r>
              <a:rPr lang="en-US" sz="3200" dirty="0" smtClean="0"/>
              <a:t>Sirmcmurry.github.io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64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4728944">
  <a:themeElements>
    <a:clrScheme name="UC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EE7"/>
      </a:accent1>
      <a:accent2>
        <a:srgbClr val="00406E"/>
      </a:accent2>
      <a:accent3>
        <a:srgbClr val="FFFFFF"/>
      </a:accent3>
      <a:accent4>
        <a:srgbClr val="00406E"/>
      </a:accent4>
      <a:accent5>
        <a:srgbClr val="F9C722"/>
      </a:accent5>
      <a:accent6>
        <a:srgbClr val="00406E"/>
      </a:accent6>
      <a:hlink>
        <a:srgbClr val="0432FF"/>
      </a:hlink>
      <a:folHlink>
        <a:srgbClr val="0040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56332" tIns="128168" rIns="256332" bIns="128168" numCol="1" anchor="t" anchorCtr="0" compatLnSpc="1">
        <a:prstTxWarp prst="textNoShape">
          <a:avLst/>
        </a:prstTxWarp>
      </a:bodyPr>
      <a:lstStyle>
        <a:defPPr marL="0" marR="0" indent="0" algn="l" defTabSz="342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56332" tIns="128168" rIns="256332" bIns="128168" numCol="1" anchor="t" anchorCtr="0" compatLnSpc="1">
        <a:prstTxWarp prst="textNoShape">
          <a:avLst/>
        </a:prstTxWarp>
      </a:bodyPr>
      <a:lstStyle>
        <a:defPPr marL="0" marR="0" indent="0" algn="l" defTabSz="342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6CCA1FAC-FFE8-5942-8B6D-DB7BBE7AC585}" vid="{D6EE3BF2-C669-0E49-9F78-894381F8D65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8953</TotalTime>
  <Words>356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Futura Std Book</vt:lpstr>
      <vt:lpstr>Futura Std Light</vt:lpstr>
      <vt:lpstr>Proxima Nova Regular</vt:lpstr>
      <vt:lpstr>Proxima Nova Rg</vt:lpstr>
      <vt:lpstr>Times</vt:lpstr>
      <vt:lpstr>Times New Roman</vt:lpstr>
      <vt:lpstr>~4728944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A Carrick</dc:creator>
  <cp:lastModifiedBy>Microsoft account</cp:lastModifiedBy>
  <cp:revision>57</cp:revision>
  <cp:lastPrinted>2019-05-21T22:24:44Z</cp:lastPrinted>
  <dcterms:created xsi:type="dcterms:W3CDTF">2019-01-18T19:03:01Z</dcterms:created>
  <dcterms:modified xsi:type="dcterms:W3CDTF">2025-06-03T21:42:43Z</dcterms:modified>
</cp:coreProperties>
</file>