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87" r:id="rId3"/>
    <p:sldId id="286" r:id="rId4"/>
    <p:sldId id="258" r:id="rId5"/>
    <p:sldId id="259" r:id="rId6"/>
    <p:sldId id="291" r:id="rId7"/>
    <p:sldId id="292" r:id="rId8"/>
    <p:sldId id="293" r:id="rId9"/>
    <p:sldId id="294" r:id="rId10"/>
    <p:sldId id="288" r:id="rId11"/>
    <p:sldId id="262" r:id="rId12"/>
    <p:sldId id="263" r:id="rId13"/>
    <p:sldId id="264" r:id="rId14"/>
    <p:sldId id="265" r:id="rId15"/>
    <p:sldId id="261" r:id="rId16"/>
    <p:sldId id="289" r:id="rId17"/>
    <p:sldId id="290" r:id="rId18"/>
    <p:sldId id="267" r:id="rId19"/>
    <p:sldId id="270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5F"/>
    <a:srgbClr val="FF2929"/>
    <a:srgbClr val="FF2D32"/>
    <a:srgbClr val="404040"/>
    <a:srgbClr val="8E0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42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436973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제목 텍스트"/>
          <p:cNvSpPr txBox="1">
            <a:spLocks noGrp="1"/>
          </p:cNvSpPr>
          <p:nvPr>
            <p:ph type="title"/>
          </p:nvPr>
        </p:nvSpPr>
        <p:spPr>
          <a:xfrm>
            <a:off x="457201" y="273049"/>
            <a:ext cx="3008315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9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7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457201" y="1435102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9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제목 텍스트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4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106" name="그림 개체 틀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제목 텍스트"/>
          <p:cNvSpPr txBox="1">
            <a:spLocks noGrp="1"/>
          </p:cNvSpPr>
          <p:nvPr>
            <p:ph type="title"/>
          </p:nvPr>
        </p:nvSpPr>
        <p:spPr>
          <a:xfrm>
            <a:off x="6629400" y="274639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274639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722312" y="4406901"/>
            <a:ext cx="7772401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45026" y="1535112"/>
            <a:ext cx="4041776" cy="63976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5"/>
          <p:cNvSpPr/>
          <p:nvPr/>
        </p:nvSpPr>
        <p:spPr>
          <a:xfrm>
            <a:off x="0" y="230168"/>
            <a:ext cx="9144000" cy="5603844"/>
          </a:xfrm>
          <a:prstGeom prst="rect">
            <a:avLst/>
          </a:prstGeom>
          <a:solidFill>
            <a:srgbClr val="FF5A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직사각형 6"/>
          <p:cNvSpPr/>
          <p:nvPr userDrawn="1"/>
        </p:nvSpPr>
        <p:spPr>
          <a:xfrm>
            <a:off x="0" y="5806440"/>
            <a:ext cx="9144000" cy="105156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" name="직사각형 7"/>
          <p:cNvSpPr/>
          <p:nvPr/>
        </p:nvSpPr>
        <p:spPr>
          <a:xfrm>
            <a:off x="0" y="-1"/>
            <a:ext cx="9144000" cy="23017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27"/>
          <p:cNvSpPr/>
          <p:nvPr/>
        </p:nvSpPr>
        <p:spPr>
          <a:xfrm>
            <a:off x="0" y="5806440"/>
            <a:ext cx="9144000" cy="105156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" name="직사각형 28"/>
          <p:cNvSpPr/>
          <p:nvPr/>
        </p:nvSpPr>
        <p:spPr>
          <a:xfrm>
            <a:off x="0" y="0"/>
            <a:ext cx="9144000" cy="1001934"/>
          </a:xfrm>
          <a:prstGeom prst="rect">
            <a:avLst/>
          </a:prstGeom>
          <a:solidFill>
            <a:srgbClr val="332F2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직사각형 29"/>
          <p:cNvSpPr/>
          <p:nvPr/>
        </p:nvSpPr>
        <p:spPr>
          <a:xfrm>
            <a:off x="0" y="-1"/>
            <a:ext cx="9144000" cy="23017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직사각형 30"/>
          <p:cNvSpPr/>
          <p:nvPr/>
        </p:nvSpPr>
        <p:spPr>
          <a:xfrm>
            <a:off x="0" y="430126"/>
            <a:ext cx="358733" cy="397813"/>
          </a:xfrm>
          <a:prstGeom prst="rect">
            <a:avLst/>
          </a:prstGeom>
          <a:solidFill>
            <a:srgbClr val="FF5A5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TextBox 25"/>
          <p:cNvSpPr txBox="1"/>
          <p:nvPr/>
        </p:nvSpPr>
        <p:spPr>
          <a:xfrm>
            <a:off x="6970830" y="5806440"/>
            <a:ext cx="2189059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5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BFBFB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dirty="0"/>
              <a:t>간편한 숙박 예약 </a:t>
            </a:r>
            <a:r>
              <a:rPr lang="ko-KR" altLang="en-US" baseline="0" dirty="0"/>
              <a:t> </a:t>
            </a:r>
            <a:r>
              <a:rPr lang="en-US" altLang="ko-KR" baseline="0" dirty="0"/>
              <a:t>YOLO</a:t>
            </a:r>
            <a:r>
              <a:rPr lang="ko-KR" altLang="en-US" baseline="0" dirty="0"/>
              <a:t> </a:t>
            </a:r>
            <a:r>
              <a:rPr lang="en-US" altLang="ko-KR" baseline="0" dirty="0"/>
              <a:t>!!</a:t>
            </a:r>
            <a:endParaRPr lang="ko-KR" altLang="en-US" dirty="0"/>
          </a:p>
        </p:txBody>
      </p:sp>
      <p:sp>
        <p:nvSpPr>
          <p:cNvPr id="8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970830" y="6129606"/>
            <a:ext cx="2173170" cy="53852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6970830" y="6183458"/>
            <a:ext cx="2189059" cy="7438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04293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0975" t="25319" r="10851" b="26661"/>
          <a:stretch>
            <a:fillRect/>
          </a:stretch>
        </p:blipFill>
        <p:spPr>
          <a:xfrm>
            <a:off x="0" y="188640"/>
            <a:ext cx="9144000" cy="557119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1" name="그룹 1"/>
          <p:cNvGrpSpPr/>
          <p:nvPr/>
        </p:nvGrpSpPr>
        <p:grpSpPr>
          <a:xfrm>
            <a:off x="2461622" y="1000120"/>
            <a:ext cx="4060580" cy="4060580"/>
            <a:chOff x="0" y="0"/>
            <a:chExt cx="4060578" cy="4060578"/>
          </a:xfrm>
        </p:grpSpPr>
        <p:sp>
          <p:nvSpPr>
            <p:cNvPr id="136" name="타원 7"/>
            <p:cNvSpPr/>
            <p:nvPr/>
          </p:nvSpPr>
          <p:spPr>
            <a:xfrm>
              <a:off x="82844" y="117075"/>
              <a:ext cx="3728351" cy="3728351"/>
            </a:xfrm>
            <a:prstGeom prst="ellipse">
              <a:avLst/>
            </a:prstGeom>
            <a:noFill/>
            <a:ln w="254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" name="타원 8"/>
            <p:cNvSpPr/>
            <p:nvPr/>
          </p:nvSpPr>
          <p:spPr>
            <a:xfrm>
              <a:off x="239060" y="305821"/>
              <a:ext cx="3618700" cy="3691436"/>
            </a:xfrm>
            <a:prstGeom prst="ellipse">
              <a:avLst/>
            </a:prstGeom>
            <a:noFill/>
            <a:ln w="254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타원 9"/>
            <p:cNvSpPr/>
            <p:nvPr/>
          </p:nvSpPr>
          <p:spPr>
            <a:xfrm>
              <a:off x="286194" y="230918"/>
              <a:ext cx="3582872" cy="3618700"/>
            </a:xfrm>
            <a:prstGeom prst="ellipse">
              <a:avLst/>
            </a:prstGeom>
            <a:noFill/>
            <a:ln w="254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타원 10"/>
            <p:cNvSpPr/>
            <p:nvPr/>
          </p:nvSpPr>
          <p:spPr>
            <a:xfrm>
              <a:off x="222020" y="109941"/>
              <a:ext cx="3728350" cy="3728351"/>
            </a:xfrm>
            <a:prstGeom prst="ellipse">
              <a:avLst/>
            </a:prstGeom>
            <a:noFill/>
            <a:ln w="254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타원 20"/>
            <p:cNvSpPr/>
            <p:nvPr/>
          </p:nvSpPr>
          <p:spPr>
            <a:xfrm>
              <a:off x="-1" y="-1"/>
              <a:ext cx="4060580" cy="4060580"/>
            </a:xfrm>
            <a:prstGeom prst="ellipse">
              <a:avLst/>
            </a:prstGeom>
            <a:noFill/>
            <a:ln w="2540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372200" y="5877272"/>
            <a:ext cx="2771800" cy="504056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2120" y="4881356"/>
            <a:ext cx="345638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조장 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조용경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 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김성호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방아현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방혜린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조은솔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8" name="Picture 4" descr="C:\Users\user\Desktop\yolo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919" y="1885292"/>
            <a:ext cx="2217193" cy="221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22427" y="3687417"/>
            <a:ext cx="259141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간편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숙박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예약 시스템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sym typeface="맑은 고딕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타원 14"/>
          <p:cNvGrpSpPr/>
          <p:nvPr/>
        </p:nvGrpSpPr>
        <p:grpSpPr>
          <a:xfrm>
            <a:off x="2411760" y="2397080"/>
            <a:ext cx="657144" cy="769439"/>
            <a:chOff x="-562625" y="113793"/>
            <a:chExt cx="1044894" cy="1145003"/>
          </a:xfrm>
        </p:grpSpPr>
        <p:sp>
          <p:nvSpPr>
            <p:cNvPr id="149" name="원"/>
            <p:cNvSpPr/>
            <p:nvPr/>
          </p:nvSpPr>
          <p:spPr>
            <a:xfrm>
              <a:off x="-562625" y="183408"/>
              <a:ext cx="1044894" cy="90913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400">
                  <a:solidFill>
                    <a:srgbClr val="FF5A5F"/>
                  </a:solidFill>
                  <a:latin typeface="배달의민족 주아"/>
                  <a:ea typeface="배달의민족 주아"/>
                  <a:cs typeface="배달의민족 주아"/>
                  <a:sym typeface="배달의민족 주아"/>
                </a:defRPr>
              </a:pPr>
              <a:endParaRPr sz="6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" name="1"/>
            <p:cNvSpPr txBox="1"/>
            <p:nvPr/>
          </p:nvSpPr>
          <p:spPr>
            <a:xfrm>
              <a:off x="-346604" y="113793"/>
              <a:ext cx="578455" cy="11450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400">
                  <a:solidFill>
                    <a:srgbClr val="FF5A5F"/>
                  </a:solidFill>
                  <a:latin typeface="배달의민족 주아"/>
                  <a:ea typeface="배달의민족 주아"/>
                  <a:cs typeface="배달의민족 주아"/>
                  <a:sym typeface="배달의민족 주아"/>
                </a:defRPr>
              </a:lvl1pPr>
            </a:lstStyle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12917" y="2348880"/>
            <a:ext cx="3593289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5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sym typeface="맑은 고딕"/>
              </a:rPr>
              <a:t>프로젝트 설계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912" y="3416224"/>
            <a:ext cx="2060819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과정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기능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YOLO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서비스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endParaRPr kumimoji="0" lang="en-US" altLang="ko-KR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sym typeface="맑은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72200" y="5805264"/>
            <a:ext cx="2771800" cy="504056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5546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449030" y="1864660"/>
            <a:ext cx="2212414" cy="2591038"/>
            <a:chOff x="1477029" y="1864659"/>
            <a:chExt cx="2212414" cy="2591038"/>
          </a:xfrm>
        </p:grpSpPr>
        <p:grpSp>
          <p:nvGrpSpPr>
            <p:cNvPr id="18" name="그룹 12"/>
            <p:cNvGrpSpPr/>
            <p:nvPr/>
          </p:nvGrpSpPr>
          <p:grpSpPr>
            <a:xfrm>
              <a:off x="1477029" y="1864659"/>
              <a:ext cx="2212414" cy="2591038"/>
              <a:chOff x="0" y="0"/>
              <a:chExt cx="2212412" cy="2591037"/>
            </a:xfrm>
          </p:grpSpPr>
          <p:grpSp>
            <p:nvGrpSpPr>
              <p:cNvPr id="20" name="그룹 11"/>
              <p:cNvGrpSpPr/>
              <p:nvPr/>
            </p:nvGrpSpPr>
            <p:grpSpPr>
              <a:xfrm>
                <a:off x="-1" y="-1"/>
                <a:ext cx="2212414" cy="2591038"/>
                <a:chOff x="0" y="0"/>
                <a:chExt cx="2212412" cy="2591036"/>
              </a:xfrm>
            </p:grpSpPr>
            <p:sp>
              <p:nvSpPr>
                <p:cNvPr id="24" name="타원 6"/>
                <p:cNvSpPr/>
                <p:nvPr/>
              </p:nvSpPr>
              <p:spPr>
                <a:xfrm>
                  <a:off x="-1" y="-1"/>
                  <a:ext cx="2212414" cy="2212413"/>
                </a:xfrm>
                <a:prstGeom prst="ellipse">
                  <a:avLst/>
                </a:prstGeom>
                <a:solidFill>
                  <a:srgbClr val="FF5A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5" name="이등변 삼각형 8"/>
                <p:cNvSpPr/>
                <p:nvPr/>
              </p:nvSpPr>
              <p:spPr>
                <a:xfrm rot="10800000">
                  <a:off x="860867" y="2168040"/>
                  <a:ext cx="490678" cy="422997"/>
                </a:xfrm>
                <a:prstGeom prst="triangle">
                  <a:avLst/>
                </a:prstGeom>
                <a:solidFill>
                  <a:srgbClr val="FF5A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21" name="그룹 23"/>
              <p:cNvGrpSpPr/>
              <p:nvPr/>
            </p:nvGrpSpPr>
            <p:grpSpPr>
              <a:xfrm>
                <a:off x="417509" y="264063"/>
                <a:ext cx="1366498" cy="1675077"/>
                <a:chOff x="0" y="0"/>
                <a:chExt cx="1366497" cy="1675075"/>
              </a:xfrm>
            </p:grpSpPr>
            <p:pic>
              <p:nvPicPr>
                <p:cNvPr id="22" name="Picture 4" descr="Picture 4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rcRect r="70323"/>
                <a:stretch>
                  <a:fillRect/>
                </a:stretch>
              </p:blipFill>
              <p:spPr>
                <a:xfrm>
                  <a:off x="165933" y="-1"/>
                  <a:ext cx="1034627" cy="108948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3" name="Picture 4" descr="Picture 4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rcRect l="34456"/>
                <a:stretch>
                  <a:fillRect/>
                </a:stretch>
              </p:blipFill>
              <p:spPr>
                <a:xfrm>
                  <a:off x="-1" y="1023552"/>
                  <a:ext cx="1366499" cy="65152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sp>
          <p:nvSpPr>
            <p:cNvPr id="19" name="타원 18"/>
            <p:cNvSpPr/>
            <p:nvPr/>
          </p:nvSpPr>
          <p:spPr>
            <a:xfrm>
              <a:off x="1634614" y="2004070"/>
              <a:ext cx="1884485" cy="1933589"/>
            </a:xfrm>
            <a:prstGeom prst="ellipse">
              <a:avLst/>
            </a:prstGeom>
            <a:solidFill>
              <a:srgbClr val="FF5A5F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  <p:sp>
        <p:nvSpPr>
          <p:cNvPr id="301" name="TextBox 49"/>
          <p:cNvSpPr txBox="1"/>
          <p:nvPr/>
        </p:nvSpPr>
        <p:spPr>
          <a:xfrm>
            <a:off x="35496" y="385499"/>
            <a:ext cx="30232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en-US" dirty="0"/>
              <a:t>2</a:t>
            </a:r>
            <a:endParaRPr dirty="0"/>
          </a:p>
        </p:txBody>
      </p:sp>
      <p:sp>
        <p:nvSpPr>
          <p:cNvPr id="302" name="직사각형 51"/>
          <p:cNvSpPr txBox="1"/>
          <p:nvPr/>
        </p:nvSpPr>
        <p:spPr>
          <a:xfrm>
            <a:off x="368302" y="467380"/>
            <a:ext cx="99001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>
                  <a:outerShdw blurRad="50800" dir="2700000" rotWithShape="0">
                    <a:srgbClr val="000000">
                      <a:alpha val="40000"/>
                    </a:srgbClr>
                  </a:outerShdw>
                </a:effectLst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04" name="직선 연결선 126"/>
          <p:cNvSpPr/>
          <p:nvPr/>
        </p:nvSpPr>
        <p:spPr>
          <a:xfrm>
            <a:off x="4449067" y="4438963"/>
            <a:ext cx="4694934" cy="1"/>
          </a:xfrm>
          <a:prstGeom prst="line">
            <a:avLst/>
          </a:prstGeom>
          <a:ln w="57150">
            <a:solidFill>
              <a:srgbClr val="FF5A5F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1" name="그룹 10"/>
          <p:cNvGrpSpPr/>
          <p:nvPr/>
        </p:nvGrpSpPr>
        <p:grpSpPr>
          <a:xfrm>
            <a:off x="3465793" y="1864660"/>
            <a:ext cx="2212415" cy="3292741"/>
            <a:chOff x="0" y="0"/>
            <a:chExt cx="2212414" cy="3292740"/>
          </a:xfrm>
        </p:grpSpPr>
        <p:sp>
          <p:nvSpPr>
            <p:cNvPr id="305" name="타원 127"/>
            <p:cNvSpPr/>
            <p:nvPr/>
          </p:nvSpPr>
          <p:spPr>
            <a:xfrm>
              <a:off x="983274" y="2451368"/>
              <a:ext cx="245871" cy="245869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FF5A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10" name="그룹 9"/>
            <p:cNvGrpSpPr/>
            <p:nvPr/>
          </p:nvGrpSpPr>
          <p:grpSpPr>
            <a:xfrm>
              <a:off x="0" y="0"/>
              <a:ext cx="2212414" cy="3292740"/>
              <a:chOff x="0" y="0"/>
              <a:chExt cx="2212413" cy="3292739"/>
            </a:xfrm>
          </p:grpSpPr>
          <p:sp>
            <p:nvSpPr>
              <p:cNvPr id="306" name="TextBox 137"/>
              <p:cNvSpPr txBox="1"/>
              <p:nvPr/>
            </p:nvSpPr>
            <p:spPr>
              <a:xfrm>
                <a:off x="374924" y="2892631"/>
                <a:ext cx="1451676" cy="40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2000">
                    <a:ln w="9525"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FF5A5F"/>
                    </a:solidFill>
                    <a:latin typeface="배달의민족 주아"/>
                    <a:ea typeface="배달의민족 주아"/>
                    <a:cs typeface="배달의민족 주아"/>
                    <a:sym typeface="배달의민족 주아"/>
                  </a:defRPr>
                </a:pPr>
                <a:r>
                  <a:rPr lang="ko-KR" altLang="en-US" dirty="0"/>
                  <a:t>업무 기능 분석</a:t>
                </a:r>
                <a:endParaRPr dirty="0"/>
              </a:p>
            </p:txBody>
          </p:sp>
          <p:sp>
            <p:nvSpPr>
              <p:cNvPr id="307" name="타원 6"/>
              <p:cNvSpPr/>
              <p:nvPr/>
            </p:nvSpPr>
            <p:spPr>
              <a:xfrm>
                <a:off x="0" y="0"/>
                <a:ext cx="2212413" cy="2212413"/>
              </a:xfrm>
              <a:prstGeom prst="ellipse">
                <a:avLst/>
              </a:prstGeom>
              <a:solidFill>
                <a:srgbClr val="FF5A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8" name="직사각형 76"/>
              <p:cNvSpPr/>
              <p:nvPr/>
            </p:nvSpPr>
            <p:spPr>
              <a:xfrm>
                <a:off x="1102290" y="806458"/>
                <a:ext cx="615145" cy="399444"/>
              </a:xfrm>
              <a:prstGeom prst="rect">
                <a:avLst/>
              </a:prstGeom>
              <a:solidFill>
                <a:srgbClr val="FF5A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9" name="이등변 삼각형 8"/>
              <p:cNvSpPr/>
              <p:nvPr/>
            </p:nvSpPr>
            <p:spPr>
              <a:xfrm rot="10800000">
                <a:off x="860867" y="2168041"/>
                <a:ext cx="490678" cy="422996"/>
              </a:xfrm>
              <a:prstGeom prst="triangle">
                <a:avLst/>
              </a:prstGeom>
              <a:solidFill>
                <a:srgbClr val="FF5A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6372200" y="5805264"/>
            <a:ext cx="2771800" cy="504056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5124" name="Picture 4" descr="C:\Users\user\Desktop\업무기능분석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733" y="2276872"/>
            <a:ext cx="1530363" cy="153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Box 49"/>
          <p:cNvSpPr txBox="1"/>
          <p:nvPr/>
        </p:nvSpPr>
        <p:spPr>
          <a:xfrm>
            <a:off x="35496" y="385499"/>
            <a:ext cx="30232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en-US" dirty="0"/>
              <a:t>2</a:t>
            </a:r>
            <a:endParaRPr dirty="0"/>
          </a:p>
        </p:txBody>
      </p:sp>
      <p:sp>
        <p:nvSpPr>
          <p:cNvPr id="317" name="직사각형 51"/>
          <p:cNvSpPr txBox="1"/>
          <p:nvPr/>
        </p:nvSpPr>
        <p:spPr>
          <a:xfrm>
            <a:off x="368302" y="467380"/>
            <a:ext cx="9643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>
                  <a:outerShdw blurRad="50800" dir="2700000" rotWithShape="0">
                    <a:srgbClr val="000000">
                      <a:alpha val="40000"/>
                    </a:srgbClr>
                  </a:outerShdw>
                </a:effectLst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dirty="0"/>
              <a:t>개발 과정</a:t>
            </a:r>
          </a:p>
        </p:txBody>
      </p:sp>
      <p:sp>
        <p:nvSpPr>
          <p:cNvPr id="319" name="직선 연결선 126"/>
          <p:cNvSpPr/>
          <p:nvPr/>
        </p:nvSpPr>
        <p:spPr>
          <a:xfrm>
            <a:off x="-115109" y="4438963"/>
            <a:ext cx="9374218" cy="1"/>
          </a:xfrm>
          <a:prstGeom prst="line">
            <a:avLst/>
          </a:prstGeom>
          <a:ln w="57150">
            <a:solidFill>
              <a:srgbClr val="FF5A5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0" name="TextBox 137"/>
          <p:cNvSpPr txBox="1"/>
          <p:nvPr/>
        </p:nvSpPr>
        <p:spPr>
          <a:xfrm>
            <a:off x="1979388" y="4757292"/>
            <a:ext cx="11968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5A5F"/>
                </a:solidFill>
                <a:latin typeface="배달의민족 주아"/>
                <a:ea typeface="배달의민족 주아"/>
                <a:cs typeface="배달의민족 주아"/>
                <a:sym typeface="배달의민족 주아"/>
              </a:defRPr>
            </a:pPr>
            <a:r>
              <a:rPr lang="ko-KR" altLang="en-US" dirty="0"/>
              <a:t>디자인 설계</a:t>
            </a:r>
            <a:endParaRPr dirty="0"/>
          </a:p>
        </p:txBody>
      </p:sp>
      <p:sp>
        <p:nvSpPr>
          <p:cNvPr id="321" name="타원 163"/>
          <p:cNvSpPr/>
          <p:nvPr/>
        </p:nvSpPr>
        <p:spPr>
          <a:xfrm>
            <a:off x="6323562" y="4316029"/>
            <a:ext cx="245871" cy="245871"/>
          </a:xfrm>
          <a:prstGeom prst="ellipse">
            <a:avLst/>
          </a:prstGeom>
          <a:solidFill>
            <a:srgbClr val="FFFFFF"/>
          </a:solidFill>
          <a:ln w="57150">
            <a:solidFill>
              <a:srgbClr val="FF5A5F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2" name="TextBox 153"/>
          <p:cNvSpPr txBox="1"/>
          <p:nvPr/>
        </p:nvSpPr>
        <p:spPr>
          <a:xfrm>
            <a:off x="5580112" y="4757292"/>
            <a:ext cx="180914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5A5F"/>
                </a:solidFill>
                <a:latin typeface="배달의민족 주아"/>
                <a:ea typeface="배달의민족 주아"/>
                <a:cs typeface="배달의민족 주아"/>
                <a:sym typeface="배달의민족 주아"/>
              </a:defRPr>
            </a:pPr>
            <a:r>
              <a:rPr lang="ko-KR" altLang="en-US" dirty="0"/>
              <a:t>데이터베이스 설계</a:t>
            </a:r>
            <a:endParaRPr dirty="0"/>
          </a:p>
        </p:txBody>
      </p:sp>
      <p:sp>
        <p:nvSpPr>
          <p:cNvPr id="323" name="타원 127"/>
          <p:cNvSpPr/>
          <p:nvPr/>
        </p:nvSpPr>
        <p:spPr>
          <a:xfrm>
            <a:off x="2460304" y="4316029"/>
            <a:ext cx="245871" cy="245871"/>
          </a:xfrm>
          <a:prstGeom prst="ellipse">
            <a:avLst/>
          </a:prstGeom>
          <a:solidFill>
            <a:srgbClr val="FFFFFF"/>
          </a:solidFill>
          <a:ln w="57150">
            <a:solidFill>
              <a:srgbClr val="FF5A5F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1477029" y="1864659"/>
            <a:ext cx="2212414" cy="2591038"/>
            <a:chOff x="1477029" y="1864659"/>
            <a:chExt cx="2212414" cy="2591038"/>
          </a:xfrm>
        </p:grpSpPr>
        <p:grpSp>
          <p:nvGrpSpPr>
            <p:cNvPr id="330" name="그룹 12"/>
            <p:cNvGrpSpPr/>
            <p:nvPr/>
          </p:nvGrpSpPr>
          <p:grpSpPr>
            <a:xfrm>
              <a:off x="1477029" y="1864659"/>
              <a:ext cx="2212414" cy="2591038"/>
              <a:chOff x="0" y="0"/>
              <a:chExt cx="2212412" cy="2591037"/>
            </a:xfrm>
          </p:grpSpPr>
          <p:grpSp>
            <p:nvGrpSpPr>
              <p:cNvPr id="326" name="그룹 11"/>
              <p:cNvGrpSpPr/>
              <p:nvPr/>
            </p:nvGrpSpPr>
            <p:grpSpPr>
              <a:xfrm>
                <a:off x="-1" y="-1"/>
                <a:ext cx="2212414" cy="2591038"/>
                <a:chOff x="0" y="0"/>
                <a:chExt cx="2212412" cy="2591036"/>
              </a:xfrm>
            </p:grpSpPr>
            <p:sp>
              <p:nvSpPr>
                <p:cNvPr id="324" name="타원 6"/>
                <p:cNvSpPr/>
                <p:nvPr/>
              </p:nvSpPr>
              <p:spPr>
                <a:xfrm>
                  <a:off x="-1" y="-1"/>
                  <a:ext cx="2212414" cy="2212413"/>
                </a:xfrm>
                <a:prstGeom prst="ellipse">
                  <a:avLst/>
                </a:prstGeom>
                <a:solidFill>
                  <a:srgbClr val="FF5A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5" name="이등변 삼각형 8"/>
                <p:cNvSpPr/>
                <p:nvPr/>
              </p:nvSpPr>
              <p:spPr>
                <a:xfrm rot="10800000">
                  <a:off x="860867" y="2168040"/>
                  <a:ext cx="490678" cy="422997"/>
                </a:xfrm>
                <a:prstGeom prst="triangle">
                  <a:avLst/>
                </a:prstGeom>
                <a:solidFill>
                  <a:srgbClr val="FF5A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329" name="그룹 23"/>
              <p:cNvGrpSpPr/>
              <p:nvPr/>
            </p:nvGrpSpPr>
            <p:grpSpPr>
              <a:xfrm>
                <a:off x="417509" y="264063"/>
                <a:ext cx="1366498" cy="1675077"/>
                <a:chOff x="0" y="0"/>
                <a:chExt cx="1366497" cy="1675075"/>
              </a:xfrm>
            </p:grpSpPr>
            <p:pic>
              <p:nvPicPr>
                <p:cNvPr id="327" name="Picture 4" descr="Picture 4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rcRect r="70323"/>
                <a:stretch>
                  <a:fillRect/>
                </a:stretch>
              </p:blipFill>
              <p:spPr>
                <a:xfrm>
                  <a:off x="165933" y="-1"/>
                  <a:ext cx="1034627" cy="108948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28" name="Picture 4" descr="Picture 4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rcRect l="34456"/>
                <a:stretch>
                  <a:fillRect/>
                </a:stretch>
              </p:blipFill>
              <p:spPr>
                <a:xfrm>
                  <a:off x="-1" y="1023552"/>
                  <a:ext cx="1366499" cy="65152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sp>
          <p:nvSpPr>
            <p:cNvPr id="3" name="타원 2"/>
            <p:cNvSpPr/>
            <p:nvPr/>
          </p:nvSpPr>
          <p:spPr>
            <a:xfrm>
              <a:off x="1634614" y="2004070"/>
              <a:ext cx="1884485" cy="1933589"/>
            </a:xfrm>
            <a:prstGeom prst="ellipse">
              <a:avLst/>
            </a:prstGeom>
            <a:solidFill>
              <a:srgbClr val="FF5A5F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340290" y="1844824"/>
            <a:ext cx="2212414" cy="2591038"/>
            <a:chOff x="1477029" y="1864659"/>
            <a:chExt cx="2212414" cy="2591038"/>
          </a:xfrm>
        </p:grpSpPr>
        <p:grpSp>
          <p:nvGrpSpPr>
            <p:cNvPr id="29" name="그룹 12"/>
            <p:cNvGrpSpPr/>
            <p:nvPr/>
          </p:nvGrpSpPr>
          <p:grpSpPr>
            <a:xfrm>
              <a:off x="1477029" y="1864659"/>
              <a:ext cx="2212414" cy="2591038"/>
              <a:chOff x="0" y="0"/>
              <a:chExt cx="2212412" cy="2591037"/>
            </a:xfrm>
          </p:grpSpPr>
          <p:grpSp>
            <p:nvGrpSpPr>
              <p:cNvPr id="31" name="그룹 11"/>
              <p:cNvGrpSpPr/>
              <p:nvPr/>
            </p:nvGrpSpPr>
            <p:grpSpPr>
              <a:xfrm>
                <a:off x="-1" y="-1"/>
                <a:ext cx="2212414" cy="2591038"/>
                <a:chOff x="0" y="0"/>
                <a:chExt cx="2212412" cy="2591036"/>
              </a:xfrm>
            </p:grpSpPr>
            <p:sp>
              <p:nvSpPr>
                <p:cNvPr id="35" name="타원 6"/>
                <p:cNvSpPr/>
                <p:nvPr/>
              </p:nvSpPr>
              <p:spPr>
                <a:xfrm>
                  <a:off x="-1" y="-1"/>
                  <a:ext cx="2212414" cy="2212413"/>
                </a:xfrm>
                <a:prstGeom prst="ellipse">
                  <a:avLst/>
                </a:prstGeom>
                <a:solidFill>
                  <a:srgbClr val="FF5A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6" name="이등변 삼각형 8"/>
                <p:cNvSpPr/>
                <p:nvPr/>
              </p:nvSpPr>
              <p:spPr>
                <a:xfrm rot="10800000">
                  <a:off x="860867" y="2168040"/>
                  <a:ext cx="490678" cy="422997"/>
                </a:xfrm>
                <a:prstGeom prst="triangle">
                  <a:avLst/>
                </a:prstGeom>
                <a:solidFill>
                  <a:srgbClr val="FF5A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32" name="그룹 23"/>
              <p:cNvGrpSpPr/>
              <p:nvPr/>
            </p:nvGrpSpPr>
            <p:grpSpPr>
              <a:xfrm>
                <a:off x="417509" y="264063"/>
                <a:ext cx="1366498" cy="1675077"/>
                <a:chOff x="0" y="0"/>
                <a:chExt cx="1366497" cy="1675075"/>
              </a:xfrm>
            </p:grpSpPr>
            <p:pic>
              <p:nvPicPr>
                <p:cNvPr id="33" name="Picture 4" descr="Picture 4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rcRect r="70323"/>
                <a:stretch>
                  <a:fillRect/>
                </a:stretch>
              </p:blipFill>
              <p:spPr>
                <a:xfrm>
                  <a:off x="165933" y="-1"/>
                  <a:ext cx="1034627" cy="108948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4" name="Picture 4" descr="Picture 4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rcRect l="34456"/>
                <a:stretch>
                  <a:fillRect/>
                </a:stretch>
              </p:blipFill>
              <p:spPr>
                <a:xfrm>
                  <a:off x="-1" y="1023552"/>
                  <a:ext cx="1366499" cy="65152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sp>
          <p:nvSpPr>
            <p:cNvPr id="30" name="타원 29"/>
            <p:cNvSpPr/>
            <p:nvPr/>
          </p:nvSpPr>
          <p:spPr>
            <a:xfrm>
              <a:off x="1634614" y="2004070"/>
              <a:ext cx="1884485" cy="1933589"/>
            </a:xfrm>
            <a:prstGeom prst="ellipse">
              <a:avLst/>
            </a:prstGeom>
            <a:solidFill>
              <a:srgbClr val="FF5A5F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  <p:pic>
        <p:nvPicPr>
          <p:cNvPr id="4099" name="Picture 3" descr="C:\Users\user\Desktop\디자인설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78" y="2129160"/>
            <a:ext cx="1903541" cy="190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6372200" y="5805264"/>
            <a:ext cx="2771800" cy="504056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4103" name="Picture 7" descr="C:\Users\user\Desktop\데이터베이스설계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415" y="2269852"/>
            <a:ext cx="1608881" cy="140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466337" y="1880521"/>
            <a:ext cx="2212414" cy="2591038"/>
            <a:chOff x="1477029" y="1864659"/>
            <a:chExt cx="2212414" cy="2591038"/>
          </a:xfrm>
        </p:grpSpPr>
        <p:grpSp>
          <p:nvGrpSpPr>
            <p:cNvPr id="18" name="그룹 12"/>
            <p:cNvGrpSpPr/>
            <p:nvPr/>
          </p:nvGrpSpPr>
          <p:grpSpPr>
            <a:xfrm>
              <a:off x="1477029" y="1864659"/>
              <a:ext cx="2212414" cy="2591038"/>
              <a:chOff x="0" y="0"/>
              <a:chExt cx="2212412" cy="2591037"/>
            </a:xfrm>
          </p:grpSpPr>
          <p:grpSp>
            <p:nvGrpSpPr>
              <p:cNvPr id="20" name="그룹 11"/>
              <p:cNvGrpSpPr/>
              <p:nvPr/>
            </p:nvGrpSpPr>
            <p:grpSpPr>
              <a:xfrm>
                <a:off x="-1" y="-1"/>
                <a:ext cx="2212414" cy="2591038"/>
                <a:chOff x="0" y="0"/>
                <a:chExt cx="2212412" cy="2591036"/>
              </a:xfrm>
            </p:grpSpPr>
            <p:sp>
              <p:nvSpPr>
                <p:cNvPr id="24" name="타원 6"/>
                <p:cNvSpPr/>
                <p:nvPr/>
              </p:nvSpPr>
              <p:spPr>
                <a:xfrm>
                  <a:off x="-1" y="-1"/>
                  <a:ext cx="2212414" cy="2212413"/>
                </a:xfrm>
                <a:prstGeom prst="ellipse">
                  <a:avLst/>
                </a:prstGeom>
                <a:solidFill>
                  <a:srgbClr val="FF5A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5" name="이등변 삼각형 8"/>
                <p:cNvSpPr/>
                <p:nvPr/>
              </p:nvSpPr>
              <p:spPr>
                <a:xfrm rot="10800000">
                  <a:off x="860867" y="2168040"/>
                  <a:ext cx="490678" cy="422997"/>
                </a:xfrm>
                <a:prstGeom prst="triangle">
                  <a:avLst/>
                </a:prstGeom>
                <a:solidFill>
                  <a:srgbClr val="FF5A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21" name="그룹 23"/>
              <p:cNvGrpSpPr/>
              <p:nvPr/>
            </p:nvGrpSpPr>
            <p:grpSpPr>
              <a:xfrm>
                <a:off x="417509" y="264063"/>
                <a:ext cx="1366498" cy="1675077"/>
                <a:chOff x="0" y="0"/>
                <a:chExt cx="1366497" cy="1675075"/>
              </a:xfrm>
            </p:grpSpPr>
            <p:pic>
              <p:nvPicPr>
                <p:cNvPr id="22" name="Picture 4" descr="Picture 4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rcRect r="70323"/>
                <a:stretch>
                  <a:fillRect/>
                </a:stretch>
              </p:blipFill>
              <p:spPr>
                <a:xfrm>
                  <a:off x="165933" y="-1"/>
                  <a:ext cx="1034627" cy="108948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3" name="Picture 4" descr="Picture 4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rcRect l="34456"/>
                <a:stretch>
                  <a:fillRect/>
                </a:stretch>
              </p:blipFill>
              <p:spPr>
                <a:xfrm>
                  <a:off x="-1" y="1023552"/>
                  <a:ext cx="1366499" cy="65152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sp>
          <p:nvSpPr>
            <p:cNvPr id="19" name="타원 18"/>
            <p:cNvSpPr/>
            <p:nvPr/>
          </p:nvSpPr>
          <p:spPr>
            <a:xfrm>
              <a:off x="1634614" y="2004070"/>
              <a:ext cx="1884485" cy="1933589"/>
            </a:xfrm>
            <a:prstGeom prst="ellipse">
              <a:avLst/>
            </a:prstGeom>
            <a:solidFill>
              <a:srgbClr val="FF5A5F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  <p:sp>
        <p:nvSpPr>
          <p:cNvPr id="339" name="TextBox 49"/>
          <p:cNvSpPr txBox="1"/>
          <p:nvPr/>
        </p:nvSpPr>
        <p:spPr>
          <a:xfrm>
            <a:off x="35496" y="385499"/>
            <a:ext cx="30232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en-US" dirty="0"/>
              <a:t>2</a:t>
            </a:r>
            <a:endParaRPr dirty="0"/>
          </a:p>
        </p:txBody>
      </p:sp>
      <p:sp>
        <p:nvSpPr>
          <p:cNvPr id="340" name="직사각형 51"/>
          <p:cNvSpPr txBox="1"/>
          <p:nvPr/>
        </p:nvSpPr>
        <p:spPr>
          <a:xfrm>
            <a:off x="368302" y="467380"/>
            <a:ext cx="9643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>
                  <a:outerShdw blurRad="50800" dir="2700000" rotWithShape="0">
                    <a:srgbClr val="000000">
                      <a:alpha val="40000"/>
                    </a:srgbClr>
                  </a:outerShdw>
                </a:effectLst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dirty="0"/>
              <a:t>개발 과정</a:t>
            </a:r>
          </a:p>
        </p:txBody>
      </p:sp>
      <p:sp>
        <p:nvSpPr>
          <p:cNvPr id="342" name="직선 연결선 14"/>
          <p:cNvSpPr/>
          <p:nvPr/>
        </p:nvSpPr>
        <p:spPr>
          <a:xfrm>
            <a:off x="-77213" y="4438963"/>
            <a:ext cx="4694934" cy="1"/>
          </a:xfrm>
          <a:prstGeom prst="line">
            <a:avLst/>
          </a:prstGeom>
          <a:ln w="57150">
            <a:solidFill>
              <a:srgbClr val="FF5A5F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49" name="그룹 15"/>
          <p:cNvGrpSpPr/>
          <p:nvPr/>
        </p:nvGrpSpPr>
        <p:grpSpPr>
          <a:xfrm>
            <a:off x="3465793" y="1864660"/>
            <a:ext cx="2212415" cy="3292741"/>
            <a:chOff x="0" y="0"/>
            <a:chExt cx="2212414" cy="3292740"/>
          </a:xfrm>
        </p:grpSpPr>
        <p:sp>
          <p:nvSpPr>
            <p:cNvPr id="343" name="타원 16"/>
            <p:cNvSpPr/>
            <p:nvPr/>
          </p:nvSpPr>
          <p:spPr>
            <a:xfrm>
              <a:off x="983274" y="2451368"/>
              <a:ext cx="245871" cy="245869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FF5A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48" name="그룹 17"/>
            <p:cNvGrpSpPr/>
            <p:nvPr/>
          </p:nvGrpSpPr>
          <p:grpSpPr>
            <a:xfrm>
              <a:off x="0" y="0"/>
              <a:ext cx="2212414" cy="3292740"/>
              <a:chOff x="0" y="0"/>
              <a:chExt cx="2212413" cy="3292739"/>
            </a:xfrm>
          </p:grpSpPr>
          <p:sp>
            <p:nvSpPr>
              <p:cNvPr id="344" name="TextBox 18"/>
              <p:cNvSpPr txBox="1"/>
              <p:nvPr/>
            </p:nvSpPr>
            <p:spPr>
              <a:xfrm>
                <a:off x="573693" y="2892631"/>
                <a:ext cx="1054133" cy="40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2000">
                    <a:ln w="9525"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FF5A5F"/>
                    </a:solidFill>
                    <a:latin typeface="배달의민족 주아"/>
                    <a:ea typeface="배달의민족 주아"/>
                    <a:cs typeface="배달의민족 주아"/>
                    <a:sym typeface="배달의민족 주아"/>
                  </a:defRPr>
                </a:pPr>
                <a:r>
                  <a:rPr lang="en-US" altLang="ko-KR" dirty="0"/>
                  <a:t>WEB </a:t>
                </a:r>
                <a:r>
                  <a:rPr lang="ko-KR" altLang="en-US" dirty="0"/>
                  <a:t>구현</a:t>
                </a:r>
                <a:endParaRPr dirty="0"/>
              </a:p>
            </p:txBody>
          </p:sp>
          <p:sp>
            <p:nvSpPr>
              <p:cNvPr id="345" name="타원 19"/>
              <p:cNvSpPr/>
              <p:nvPr/>
            </p:nvSpPr>
            <p:spPr>
              <a:xfrm>
                <a:off x="0" y="0"/>
                <a:ext cx="2212413" cy="2212413"/>
              </a:xfrm>
              <a:prstGeom prst="ellipse">
                <a:avLst/>
              </a:prstGeom>
              <a:solidFill>
                <a:srgbClr val="FF5A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6" name="직사각형 23"/>
              <p:cNvSpPr/>
              <p:nvPr/>
            </p:nvSpPr>
            <p:spPr>
              <a:xfrm>
                <a:off x="1102291" y="806457"/>
                <a:ext cx="615145" cy="399444"/>
              </a:xfrm>
              <a:prstGeom prst="rect">
                <a:avLst/>
              </a:prstGeom>
              <a:solidFill>
                <a:srgbClr val="FF5A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7" name="이등변 삼각형 21"/>
              <p:cNvSpPr/>
              <p:nvPr/>
            </p:nvSpPr>
            <p:spPr>
              <a:xfrm rot="10800000">
                <a:off x="860867" y="2168041"/>
                <a:ext cx="490678" cy="422996"/>
              </a:xfrm>
              <a:prstGeom prst="triangle">
                <a:avLst/>
              </a:prstGeom>
              <a:solidFill>
                <a:srgbClr val="FF5A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6372200" y="5805264"/>
            <a:ext cx="2771800" cy="504056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6146" name="Picture 2" descr="C:\Users\user\Desktop\웹구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48880"/>
            <a:ext cx="168580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그룹 2"/>
          <p:cNvGrpSpPr/>
          <p:nvPr/>
        </p:nvGrpSpPr>
        <p:grpSpPr>
          <a:xfrm>
            <a:off x="899592" y="1660036"/>
            <a:ext cx="3544225" cy="1650308"/>
            <a:chOff x="0" y="0"/>
            <a:chExt cx="3544224" cy="1650307"/>
          </a:xfrm>
        </p:grpSpPr>
        <p:sp>
          <p:nvSpPr>
            <p:cNvPr id="354" name="직사각형 24"/>
            <p:cNvSpPr/>
            <p:nvPr/>
          </p:nvSpPr>
          <p:spPr>
            <a:xfrm>
              <a:off x="180" y="-1"/>
              <a:ext cx="3543864" cy="1650309"/>
            </a:xfrm>
            <a:prstGeom prst="rect">
              <a:avLst/>
            </a:prstGeom>
            <a:solidFill>
              <a:srgbClr val="FF5A5F"/>
            </a:solidFill>
            <a:ln w="25400" cap="flat">
              <a:solidFill>
                <a:srgbClr val="FF5A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5" name="직사각형 25"/>
            <p:cNvSpPr/>
            <p:nvPr/>
          </p:nvSpPr>
          <p:spPr>
            <a:xfrm>
              <a:off x="0" y="361383"/>
              <a:ext cx="3544225" cy="128548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5A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59" name="그룹 7"/>
          <p:cNvGrpSpPr/>
          <p:nvPr/>
        </p:nvGrpSpPr>
        <p:grpSpPr>
          <a:xfrm>
            <a:off x="4698394" y="1660036"/>
            <a:ext cx="3546001" cy="1650308"/>
            <a:chOff x="0" y="0"/>
            <a:chExt cx="3545999" cy="1650307"/>
          </a:xfrm>
        </p:grpSpPr>
        <p:sp>
          <p:nvSpPr>
            <p:cNvPr id="357" name="직사각형 27"/>
            <p:cNvSpPr/>
            <p:nvPr/>
          </p:nvSpPr>
          <p:spPr>
            <a:xfrm>
              <a:off x="1101" y="-1"/>
              <a:ext cx="3543797" cy="1650309"/>
            </a:xfrm>
            <a:prstGeom prst="rect">
              <a:avLst/>
            </a:prstGeom>
            <a:solidFill>
              <a:srgbClr val="FF5A5F"/>
            </a:solidFill>
            <a:ln w="25400" cap="flat">
              <a:solidFill>
                <a:srgbClr val="FF5A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8" name="직사각형 28"/>
            <p:cNvSpPr/>
            <p:nvPr/>
          </p:nvSpPr>
          <p:spPr>
            <a:xfrm>
              <a:off x="-1" y="364824"/>
              <a:ext cx="3546001" cy="128548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5A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62" name="그룹 4"/>
          <p:cNvGrpSpPr/>
          <p:nvPr/>
        </p:nvGrpSpPr>
        <p:grpSpPr>
          <a:xfrm>
            <a:off x="4698394" y="3586384"/>
            <a:ext cx="3546001" cy="1650308"/>
            <a:chOff x="0" y="0"/>
            <a:chExt cx="3545999" cy="1650307"/>
          </a:xfrm>
        </p:grpSpPr>
        <p:sp>
          <p:nvSpPr>
            <p:cNvPr id="360" name="직사각형 30"/>
            <p:cNvSpPr/>
            <p:nvPr/>
          </p:nvSpPr>
          <p:spPr>
            <a:xfrm>
              <a:off x="1101" y="-1"/>
              <a:ext cx="3543798" cy="1650309"/>
            </a:xfrm>
            <a:prstGeom prst="rect">
              <a:avLst/>
            </a:prstGeom>
            <a:solidFill>
              <a:srgbClr val="FF5A5F"/>
            </a:solidFill>
            <a:ln w="25400" cap="flat">
              <a:solidFill>
                <a:srgbClr val="FF5A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1" name="직사각형 31"/>
            <p:cNvSpPr/>
            <p:nvPr/>
          </p:nvSpPr>
          <p:spPr>
            <a:xfrm>
              <a:off x="-1" y="0"/>
              <a:ext cx="3546001" cy="128548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5A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65" name="그룹 3"/>
          <p:cNvGrpSpPr/>
          <p:nvPr/>
        </p:nvGrpSpPr>
        <p:grpSpPr>
          <a:xfrm>
            <a:off x="899681" y="3586383"/>
            <a:ext cx="3544046" cy="1650308"/>
            <a:chOff x="0" y="0"/>
            <a:chExt cx="3544044" cy="1650307"/>
          </a:xfrm>
        </p:grpSpPr>
        <p:sp>
          <p:nvSpPr>
            <p:cNvPr id="363" name="직사각형 33"/>
            <p:cNvSpPr/>
            <p:nvPr/>
          </p:nvSpPr>
          <p:spPr>
            <a:xfrm>
              <a:off x="180" y="0"/>
              <a:ext cx="3543683" cy="1650308"/>
            </a:xfrm>
            <a:prstGeom prst="rect">
              <a:avLst/>
            </a:prstGeom>
            <a:solidFill>
              <a:srgbClr val="FF5A5F"/>
            </a:solidFill>
            <a:ln w="25400" cap="flat">
              <a:solidFill>
                <a:srgbClr val="FF5A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직사각형 34"/>
            <p:cNvSpPr/>
            <p:nvPr/>
          </p:nvSpPr>
          <p:spPr>
            <a:xfrm>
              <a:off x="-1" y="0"/>
              <a:ext cx="3544046" cy="128548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5A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7" name="TextBox 44"/>
          <p:cNvSpPr txBox="1"/>
          <p:nvPr/>
        </p:nvSpPr>
        <p:spPr>
          <a:xfrm>
            <a:off x="1439588" y="2350621"/>
            <a:ext cx="257538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한눈에 들어오는 디자인과 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편리한 인터페이스</a:t>
            </a:r>
          </a:p>
        </p:txBody>
      </p:sp>
      <p:sp>
        <p:nvSpPr>
          <p:cNvPr id="368" name="TextBox 45"/>
          <p:cNvSpPr txBox="1"/>
          <p:nvPr/>
        </p:nvSpPr>
        <p:spPr>
          <a:xfrm>
            <a:off x="5317554" y="2350621"/>
            <a:ext cx="230768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사용자의 기호에 따른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숙박시설의 검색이 용이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69" name="TextBox 46"/>
          <p:cNvSpPr txBox="1"/>
          <p:nvPr/>
        </p:nvSpPr>
        <p:spPr>
          <a:xfrm>
            <a:off x="4944863" y="4007117"/>
            <a:ext cx="305307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카카오 오픈 채팅 기능을 이용한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실시간 상담 기능 제공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0" name="TextBox 47"/>
          <p:cNvSpPr txBox="1"/>
          <p:nvPr/>
        </p:nvSpPr>
        <p:spPr>
          <a:xfrm>
            <a:off x="1326310" y="4007117"/>
            <a:ext cx="269079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숙박시설의 목록과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동시에 볼 수 있는 지도 제공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1" name="직사각형 26"/>
          <p:cNvSpPr txBox="1"/>
          <p:nvPr/>
        </p:nvSpPr>
        <p:spPr>
          <a:xfrm>
            <a:off x="1828045" y="1651790"/>
            <a:ext cx="168731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 b="1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간단한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 / UX</a:t>
            </a:r>
          </a:p>
        </p:txBody>
      </p:sp>
      <p:sp>
        <p:nvSpPr>
          <p:cNvPr id="372" name="직사각형 29"/>
          <p:cNvSpPr txBox="1"/>
          <p:nvPr/>
        </p:nvSpPr>
        <p:spPr>
          <a:xfrm>
            <a:off x="5957152" y="1651790"/>
            <a:ext cx="102848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 b="1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카테고리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3" name="직사각형 32"/>
          <p:cNvSpPr txBox="1"/>
          <p:nvPr/>
        </p:nvSpPr>
        <p:spPr>
          <a:xfrm>
            <a:off x="5765637" y="4848490"/>
            <a:ext cx="132664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 b="1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실시간 상담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4" name="직사각형 35"/>
          <p:cNvSpPr txBox="1"/>
          <p:nvPr/>
        </p:nvSpPr>
        <p:spPr>
          <a:xfrm>
            <a:off x="2189523" y="4848490"/>
            <a:ext cx="96436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 b="1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5" name="TextBox 49"/>
          <p:cNvSpPr txBox="1"/>
          <p:nvPr/>
        </p:nvSpPr>
        <p:spPr>
          <a:xfrm>
            <a:off x="35496" y="385499"/>
            <a:ext cx="30232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en-US" dirty="0"/>
              <a:t>2</a:t>
            </a:r>
            <a:endParaRPr dirty="0"/>
          </a:p>
        </p:txBody>
      </p:sp>
      <p:sp>
        <p:nvSpPr>
          <p:cNvPr id="376" name="직사각형 51"/>
          <p:cNvSpPr txBox="1"/>
          <p:nvPr/>
        </p:nvSpPr>
        <p:spPr>
          <a:xfrm>
            <a:off x="368301" y="462453"/>
            <a:ext cx="140999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>
                  <a:outerShdw blurRad="50800" dir="2700000" rotWithShape="0">
                    <a:srgbClr val="000000">
                      <a:alpha val="40000"/>
                    </a:srgbClr>
                  </a:outerShdw>
                </a:effectLst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기능</a:t>
            </a: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380" name="그룹 1"/>
          <p:cNvGrpSpPr/>
          <p:nvPr/>
        </p:nvGrpSpPr>
        <p:grpSpPr>
          <a:xfrm>
            <a:off x="4148299" y="2922644"/>
            <a:ext cx="848487" cy="1040090"/>
            <a:chOff x="0" y="0"/>
            <a:chExt cx="848486" cy="1040089"/>
          </a:xfrm>
        </p:grpSpPr>
        <p:pic>
          <p:nvPicPr>
            <p:cNvPr id="378" name="Picture 4" descr="Picture 4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70323"/>
            <a:stretch>
              <a:fillRect/>
            </a:stretch>
          </p:blipFill>
          <p:spPr>
            <a:xfrm>
              <a:off x="103031" y="-1"/>
              <a:ext cx="642422" cy="6764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9" name="Picture 4" descr="Picture 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4456"/>
            <a:stretch>
              <a:fillRect/>
            </a:stretch>
          </p:blipFill>
          <p:spPr>
            <a:xfrm>
              <a:off x="-1" y="635545"/>
              <a:ext cx="848488" cy="4045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" name="직사각형 29"/>
          <p:cNvSpPr/>
          <p:nvPr/>
        </p:nvSpPr>
        <p:spPr>
          <a:xfrm>
            <a:off x="6372200" y="5805264"/>
            <a:ext cx="2771800" cy="504056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3074" name="Picture 2" descr="C:\Users\user\Desktop\yolo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065" y="2780928"/>
            <a:ext cx="1300007" cy="130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525" y="980728"/>
            <a:ext cx="9163050" cy="4825712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타원 33"/>
          <p:cNvSpPr/>
          <p:nvPr/>
        </p:nvSpPr>
        <p:spPr>
          <a:xfrm>
            <a:off x="107399" y="1895697"/>
            <a:ext cx="3016980" cy="301697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66" name="그룹 34"/>
          <p:cNvGrpSpPr/>
          <p:nvPr/>
        </p:nvGrpSpPr>
        <p:grpSpPr>
          <a:xfrm>
            <a:off x="240681" y="2340984"/>
            <a:ext cx="2782196" cy="2001802"/>
            <a:chOff x="0" y="-1"/>
            <a:chExt cx="2782195" cy="2001801"/>
          </a:xfrm>
        </p:grpSpPr>
        <p:grpSp>
          <p:nvGrpSpPr>
            <p:cNvPr id="250" name="그룹 35"/>
            <p:cNvGrpSpPr/>
            <p:nvPr/>
          </p:nvGrpSpPr>
          <p:grpSpPr>
            <a:xfrm>
              <a:off x="0" y="171356"/>
              <a:ext cx="1019435" cy="763031"/>
              <a:chOff x="0" y="13320"/>
              <a:chExt cx="1019434" cy="763029"/>
            </a:xfrm>
          </p:grpSpPr>
          <p:sp>
            <p:nvSpPr>
              <p:cNvPr id="245" name="TextBox 56"/>
              <p:cNvSpPr txBox="1"/>
              <p:nvPr/>
            </p:nvSpPr>
            <p:spPr>
              <a:xfrm>
                <a:off x="231418" y="283340"/>
                <a:ext cx="512317" cy="369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b="1">
                    <a:ln w="9524"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595959"/>
                    </a:solidFill>
                    <a:latin typeface="나눔바른고딕"/>
                    <a:ea typeface="나눔바른고딕"/>
                    <a:cs typeface="나눔바른고딕"/>
                    <a:sym typeface="나눔바른고딕"/>
                  </a:defRPr>
                </a:lvl1pPr>
              </a:lstStyle>
              <a:p>
                <a:r>
                  <a:rPr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호텔</a:t>
                </a:r>
              </a:p>
            </p:txBody>
          </p:sp>
          <p:sp>
            <p:nvSpPr>
              <p:cNvPr id="246" name="타원 15"/>
              <p:cNvSpPr/>
              <p:nvPr/>
            </p:nvSpPr>
            <p:spPr>
              <a:xfrm>
                <a:off x="0" y="621761"/>
                <a:ext cx="1019434" cy="154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cubicBezTo>
                      <a:pt x="18599" y="13685"/>
                      <a:pt x="14854" y="21600"/>
                      <a:pt x="10800" y="21600"/>
                    </a:cubicBezTo>
                    <a:cubicBezTo>
                      <a:pt x="6746" y="21600"/>
                      <a:pt x="3001" y="13685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7" name="직선 연결선 58"/>
              <p:cNvSpPr/>
              <p:nvPr/>
            </p:nvSpPr>
            <p:spPr>
              <a:xfrm flipH="1">
                <a:off x="41757" y="79268"/>
                <a:ext cx="460561" cy="558016"/>
              </a:xfrm>
              <a:prstGeom prst="line">
                <a:avLst/>
              </a:prstGeom>
              <a:solidFill>
                <a:srgbClr val="FFFFFF"/>
              </a:solidFill>
              <a:ln w="38100" cap="flat">
                <a:solidFill>
                  <a:srgbClr val="59595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8" name="직선 연결선 59"/>
              <p:cNvSpPr/>
              <p:nvPr/>
            </p:nvSpPr>
            <p:spPr>
              <a:xfrm>
                <a:off x="502513" y="90414"/>
                <a:ext cx="455590" cy="546870"/>
              </a:xfrm>
              <a:prstGeom prst="line">
                <a:avLst/>
              </a:prstGeom>
              <a:solidFill>
                <a:srgbClr val="FFFFFF"/>
              </a:solidFill>
              <a:ln w="38100" cap="flat">
                <a:solidFill>
                  <a:srgbClr val="59595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9" name="타원 60"/>
              <p:cNvSpPr/>
              <p:nvPr/>
            </p:nvSpPr>
            <p:spPr>
              <a:xfrm rot="665568">
                <a:off x="426897" y="13320"/>
                <a:ext cx="153355" cy="153353"/>
              </a:xfrm>
              <a:prstGeom prst="ellipse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251" name="자유형 39"/>
            <p:cNvSpPr/>
            <p:nvPr/>
          </p:nvSpPr>
          <p:spPr>
            <a:xfrm rot="1338140">
              <a:off x="467617" y="247411"/>
              <a:ext cx="906663" cy="150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extrusionOk="0">
                  <a:moveTo>
                    <a:pt x="21600" y="0"/>
                  </a:moveTo>
                  <a:cubicBezTo>
                    <a:pt x="16505" y="7714"/>
                    <a:pt x="11409" y="15429"/>
                    <a:pt x="7809" y="18514"/>
                  </a:cubicBezTo>
                  <a:cubicBezTo>
                    <a:pt x="4209" y="21600"/>
                    <a:pt x="2105" y="20057"/>
                    <a:pt x="0" y="18514"/>
                  </a:cubicBezTo>
                </a:path>
              </a:pathLst>
            </a:custGeom>
            <a:solidFill>
              <a:srgbClr val="595959"/>
            </a:solidFill>
            <a:ln w="7620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52" name="자유형 40"/>
            <p:cNvSpPr/>
            <p:nvPr/>
          </p:nvSpPr>
          <p:spPr>
            <a:xfrm rot="1679390" flipH="1">
              <a:off x="1471808" y="627472"/>
              <a:ext cx="887922" cy="150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extrusionOk="0">
                  <a:moveTo>
                    <a:pt x="21600" y="0"/>
                  </a:moveTo>
                  <a:cubicBezTo>
                    <a:pt x="16505" y="7714"/>
                    <a:pt x="11409" y="15429"/>
                    <a:pt x="7809" y="18514"/>
                  </a:cubicBezTo>
                  <a:cubicBezTo>
                    <a:pt x="4209" y="21600"/>
                    <a:pt x="2105" y="20057"/>
                    <a:pt x="0" y="18514"/>
                  </a:cubicBezTo>
                </a:path>
              </a:pathLst>
            </a:custGeom>
            <a:solidFill>
              <a:srgbClr val="595959"/>
            </a:solidFill>
            <a:ln w="7620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259" name="그룹 41"/>
            <p:cNvGrpSpPr/>
            <p:nvPr/>
          </p:nvGrpSpPr>
          <p:grpSpPr>
            <a:xfrm>
              <a:off x="1211099" y="-1"/>
              <a:ext cx="476088" cy="2001801"/>
              <a:chOff x="0" y="0"/>
              <a:chExt cx="476087" cy="2001799"/>
            </a:xfrm>
          </p:grpSpPr>
          <p:grpSp>
            <p:nvGrpSpPr>
              <p:cNvPr id="255" name="그룹 50"/>
              <p:cNvGrpSpPr/>
              <p:nvPr/>
            </p:nvGrpSpPr>
            <p:grpSpPr>
              <a:xfrm>
                <a:off x="0" y="1802953"/>
                <a:ext cx="476088" cy="198847"/>
                <a:chOff x="0" y="0"/>
                <a:chExt cx="476087" cy="198846"/>
              </a:xfrm>
            </p:grpSpPr>
            <p:sp>
              <p:nvSpPr>
                <p:cNvPr id="253" name="직사각형 54"/>
                <p:cNvSpPr/>
                <p:nvPr/>
              </p:nvSpPr>
              <p:spPr>
                <a:xfrm>
                  <a:off x="-1" y="73015"/>
                  <a:ext cx="476089" cy="125832"/>
                </a:xfrm>
                <a:prstGeom prst="rect">
                  <a:avLst/>
                </a:prstGeom>
                <a:solidFill>
                  <a:srgbClr val="59595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FFFFFF"/>
                      </a:solidFill>
                    </a:defRPr>
                  </a:pPr>
                  <a:endParaRPr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254" name="직사각형 55"/>
                <p:cNvSpPr/>
                <p:nvPr/>
              </p:nvSpPr>
              <p:spPr>
                <a:xfrm>
                  <a:off x="75456" y="-1"/>
                  <a:ext cx="325173" cy="78134"/>
                </a:xfrm>
                <a:prstGeom prst="rect">
                  <a:avLst/>
                </a:prstGeom>
                <a:solidFill>
                  <a:srgbClr val="59595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FFFFFF"/>
                      </a:solidFill>
                    </a:defRPr>
                  </a:pPr>
                  <a:endParaRPr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  <p:sp>
            <p:nvSpPr>
              <p:cNvPr id="256" name="사다리꼴 51"/>
              <p:cNvSpPr/>
              <p:nvPr/>
            </p:nvSpPr>
            <p:spPr>
              <a:xfrm>
                <a:off x="115889" y="387008"/>
                <a:ext cx="244309" cy="1428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6635" y="0"/>
                    </a:lnTo>
                    <a:lnTo>
                      <a:pt x="14965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57" name="눈물 방울 52"/>
              <p:cNvSpPr/>
              <p:nvPr/>
            </p:nvSpPr>
            <p:spPr>
              <a:xfrm rot="18900000">
                <a:off x="105699" y="54818"/>
                <a:ext cx="264688" cy="264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648"/>
                    </a:moveTo>
                    <a:cubicBezTo>
                      <a:pt x="0" y="6152"/>
                      <a:pt x="4456" y="1696"/>
                      <a:pt x="9952" y="1696"/>
                    </a:cubicBezTo>
                    <a:cubicBezTo>
                      <a:pt x="13835" y="1696"/>
                      <a:pt x="17717" y="1131"/>
                      <a:pt x="21600" y="0"/>
                    </a:cubicBezTo>
                    <a:cubicBezTo>
                      <a:pt x="20469" y="3883"/>
                      <a:pt x="19904" y="7765"/>
                      <a:pt x="19904" y="11648"/>
                    </a:cubicBezTo>
                    <a:cubicBezTo>
                      <a:pt x="19904" y="17144"/>
                      <a:pt x="15448" y="21600"/>
                      <a:pt x="9952" y="21600"/>
                    </a:cubicBezTo>
                    <a:cubicBezTo>
                      <a:pt x="4456" y="21600"/>
                      <a:pt x="0" y="17144"/>
                      <a:pt x="0" y="11648"/>
                    </a:cubicBezTo>
                    <a:close/>
                  </a:path>
                </a:pathLst>
              </a:cu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58" name="타원 53"/>
              <p:cNvSpPr/>
              <p:nvPr/>
            </p:nvSpPr>
            <p:spPr>
              <a:xfrm>
                <a:off x="105471" y="267194"/>
                <a:ext cx="265147" cy="265146"/>
              </a:xfrm>
              <a:prstGeom prst="ellipse">
                <a:avLst/>
              </a:prstGeom>
              <a:solidFill>
                <a:srgbClr val="595959"/>
              </a:solidFill>
              <a:ln w="571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grpSp>
          <p:nvGrpSpPr>
            <p:cNvPr id="265" name="그룹 44"/>
            <p:cNvGrpSpPr/>
            <p:nvPr/>
          </p:nvGrpSpPr>
          <p:grpSpPr>
            <a:xfrm>
              <a:off x="1762760" y="885759"/>
              <a:ext cx="1019435" cy="750903"/>
              <a:chOff x="0" y="13320"/>
              <a:chExt cx="1019434" cy="750901"/>
            </a:xfrm>
          </p:grpSpPr>
          <p:sp>
            <p:nvSpPr>
              <p:cNvPr id="260" name="TextBox 45"/>
              <p:cNvSpPr txBox="1"/>
              <p:nvPr/>
            </p:nvSpPr>
            <p:spPr>
              <a:xfrm>
                <a:off x="246659" y="279122"/>
                <a:ext cx="512317" cy="369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b="1">
                    <a:ln w="9524"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595959"/>
                    </a:solidFill>
                    <a:latin typeface="나눔바른고딕"/>
                    <a:ea typeface="나눔바른고딕"/>
                    <a:cs typeface="나눔바른고딕"/>
                    <a:sym typeface="나눔바른고딕"/>
                  </a:defRPr>
                </a:lvl1pPr>
              </a:lstStyle>
              <a:p>
                <a:r>
                  <a:rPr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호텔</a:t>
                </a:r>
              </a:p>
            </p:txBody>
          </p:sp>
          <p:sp>
            <p:nvSpPr>
              <p:cNvPr id="261" name="타원 15"/>
              <p:cNvSpPr/>
              <p:nvPr/>
            </p:nvSpPr>
            <p:spPr>
              <a:xfrm>
                <a:off x="0" y="609633"/>
                <a:ext cx="1019434" cy="154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cubicBezTo>
                      <a:pt x="18599" y="13685"/>
                      <a:pt x="14854" y="21600"/>
                      <a:pt x="10800" y="21600"/>
                    </a:cubicBezTo>
                    <a:cubicBezTo>
                      <a:pt x="6746" y="21600"/>
                      <a:pt x="3001" y="13685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62" name="직선 연결선 47"/>
              <p:cNvSpPr/>
              <p:nvPr/>
            </p:nvSpPr>
            <p:spPr>
              <a:xfrm flipH="1">
                <a:off x="41757" y="67140"/>
                <a:ext cx="460561" cy="558016"/>
              </a:xfrm>
              <a:prstGeom prst="line">
                <a:avLst/>
              </a:prstGeom>
              <a:solidFill>
                <a:srgbClr val="FFFFFF"/>
              </a:solidFill>
              <a:ln w="38100" cap="flat">
                <a:solidFill>
                  <a:srgbClr val="59595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63" name="직선 연결선 48"/>
              <p:cNvSpPr/>
              <p:nvPr/>
            </p:nvSpPr>
            <p:spPr>
              <a:xfrm>
                <a:off x="502513" y="78286"/>
                <a:ext cx="455590" cy="546870"/>
              </a:xfrm>
              <a:prstGeom prst="line">
                <a:avLst/>
              </a:prstGeom>
              <a:solidFill>
                <a:srgbClr val="FFFFFF"/>
              </a:solidFill>
              <a:ln w="38100" cap="flat">
                <a:solidFill>
                  <a:srgbClr val="59595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64" name="타원 49"/>
              <p:cNvSpPr/>
              <p:nvPr/>
            </p:nvSpPr>
            <p:spPr>
              <a:xfrm rot="665568">
                <a:off x="425627" y="13320"/>
                <a:ext cx="153355" cy="153353"/>
              </a:xfrm>
              <a:prstGeom prst="ellipse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sp>
        <p:nvSpPr>
          <p:cNvPr id="268" name="직사각형 38"/>
          <p:cNvSpPr/>
          <p:nvPr/>
        </p:nvSpPr>
        <p:spPr>
          <a:xfrm>
            <a:off x="-36512" y="980728"/>
            <a:ext cx="3456384" cy="4825712"/>
          </a:xfrm>
          <a:prstGeom prst="rect">
            <a:avLst/>
          </a:prstGeom>
          <a:solidFill>
            <a:srgbClr val="FFFFFF">
              <a:alpha val="89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9" name="직사각형 43"/>
          <p:cNvSpPr txBox="1"/>
          <p:nvPr/>
        </p:nvSpPr>
        <p:spPr>
          <a:xfrm>
            <a:off x="-108520" y="2472558"/>
            <a:ext cx="3645421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3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636363"/>
                </a:solidFill>
                <a:latin typeface="배달의민족 주아"/>
                <a:ea typeface="배달의민족 주아"/>
                <a:cs typeface="배달의민족 주아"/>
                <a:sym typeface="배달의민족 주아"/>
              </a:defRPr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바람직하게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상호작용하는 </a:t>
            </a:r>
          </a:p>
          <a:p>
            <a:pPr algn="ctr">
              <a:defRPr sz="3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636363"/>
                </a:solidFill>
                <a:latin typeface="배달의민족 주아"/>
                <a:ea typeface="배달의민족 주아"/>
                <a:cs typeface="배달의민족 주아"/>
                <a:sym typeface="배달의민족 주아"/>
              </a:defRPr>
            </a:pP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Yolo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상호 서비스 모델</a:t>
            </a:r>
          </a:p>
          <a:p>
            <a:pPr algn="ctr">
              <a:defRPr sz="3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636363"/>
                </a:solidFill>
                <a:latin typeface="배달의민족 주아"/>
                <a:ea typeface="배달의민족 주아"/>
                <a:cs typeface="배달의민족 주아"/>
                <a:sym typeface="배달의민족 주아"/>
              </a:defRPr>
            </a:pP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defRPr sz="3600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5A5F"/>
                </a:solidFill>
                <a:latin typeface="배달의민족 주아"/>
                <a:ea typeface="배달의민족 주아"/>
                <a:cs typeface="배달의민족 주아"/>
                <a:sym typeface="배달의민족 주아"/>
              </a:defRPr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사업자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여행객이 플랫폼을 통한 비즈니스 상호작용 </a:t>
            </a:r>
          </a:p>
        </p:txBody>
      </p:sp>
      <p:grpSp>
        <p:nvGrpSpPr>
          <p:cNvPr id="296" name="그룹 65"/>
          <p:cNvGrpSpPr/>
          <p:nvPr/>
        </p:nvGrpSpPr>
        <p:grpSpPr>
          <a:xfrm>
            <a:off x="4385013" y="1363626"/>
            <a:ext cx="3918909" cy="3833045"/>
            <a:chOff x="-1" y="-1"/>
            <a:chExt cx="3918909" cy="3833045"/>
          </a:xfrm>
        </p:grpSpPr>
        <p:sp>
          <p:nvSpPr>
            <p:cNvPr id="270" name="타원 66"/>
            <p:cNvSpPr/>
            <p:nvPr/>
          </p:nvSpPr>
          <p:spPr>
            <a:xfrm>
              <a:off x="603938" y="779711"/>
              <a:ext cx="2567584" cy="2567584"/>
            </a:xfrm>
            <a:prstGeom prst="ellips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71" name="타원 67"/>
            <p:cNvSpPr/>
            <p:nvPr/>
          </p:nvSpPr>
          <p:spPr>
            <a:xfrm>
              <a:off x="411751" y="585507"/>
              <a:ext cx="2955992" cy="2955991"/>
            </a:xfrm>
            <a:prstGeom prst="ellips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72" name="타원 68"/>
            <p:cNvSpPr/>
            <p:nvPr/>
          </p:nvSpPr>
          <p:spPr>
            <a:xfrm>
              <a:off x="-1" y="1941266"/>
              <a:ext cx="1358575" cy="135857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73" name="타원 69"/>
            <p:cNvSpPr/>
            <p:nvPr/>
          </p:nvSpPr>
          <p:spPr>
            <a:xfrm>
              <a:off x="2500821" y="1941266"/>
              <a:ext cx="1358576" cy="135857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74" name="타원 70"/>
            <p:cNvSpPr/>
            <p:nvPr/>
          </p:nvSpPr>
          <p:spPr>
            <a:xfrm>
              <a:off x="1210458" y="-1"/>
              <a:ext cx="1358575" cy="135857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pic>
          <p:nvPicPr>
            <p:cNvPr id="275" name="Picture 7" descr="Picture 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1952" y="2051386"/>
              <a:ext cx="1134671" cy="11383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8" name="직사각형 74"/>
            <p:cNvSpPr/>
            <p:nvPr/>
          </p:nvSpPr>
          <p:spPr>
            <a:xfrm rot="18000000">
              <a:off x="2536559" y="805052"/>
              <a:ext cx="64943" cy="4156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79" name="이등변 삼각형 75"/>
            <p:cNvSpPr/>
            <p:nvPr/>
          </p:nvSpPr>
          <p:spPr>
            <a:xfrm rot="18180328">
              <a:off x="2559680" y="735587"/>
              <a:ext cx="60091" cy="51802"/>
            </a:xfrm>
            <a:prstGeom prst="triangle">
              <a:avLst/>
            </a:prstGeom>
            <a:solidFill>
              <a:srgbClr val="808080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80" name="직사각형 76"/>
            <p:cNvSpPr/>
            <p:nvPr/>
          </p:nvSpPr>
          <p:spPr>
            <a:xfrm rot="10800000">
              <a:off x="3320691" y="1952377"/>
              <a:ext cx="64943" cy="4156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81" name="직사각형 77"/>
            <p:cNvSpPr/>
            <p:nvPr/>
          </p:nvSpPr>
          <p:spPr>
            <a:xfrm rot="10800000">
              <a:off x="455319" y="1937263"/>
              <a:ext cx="64943" cy="4156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82" name="이등변 삼각형 78"/>
            <p:cNvSpPr/>
            <p:nvPr/>
          </p:nvSpPr>
          <p:spPr>
            <a:xfrm rot="10980327">
              <a:off x="388945" y="1949544"/>
              <a:ext cx="60090" cy="51802"/>
            </a:xfrm>
            <a:prstGeom prst="triangle">
              <a:avLst/>
            </a:prstGeom>
            <a:solidFill>
              <a:srgbClr val="808080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83" name="직사각형 79"/>
            <p:cNvSpPr/>
            <p:nvPr/>
          </p:nvSpPr>
          <p:spPr>
            <a:xfrm rot="3683825">
              <a:off x="1170340" y="717564"/>
              <a:ext cx="64943" cy="7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84" name="직사각형 80"/>
            <p:cNvSpPr/>
            <p:nvPr/>
          </p:nvSpPr>
          <p:spPr>
            <a:xfrm rot="18000000">
              <a:off x="959220" y="3208491"/>
              <a:ext cx="64943" cy="7885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85" name="이등변 삼각형 81"/>
            <p:cNvSpPr/>
            <p:nvPr/>
          </p:nvSpPr>
          <p:spPr>
            <a:xfrm rot="10980327">
              <a:off x="3134108" y="1945527"/>
              <a:ext cx="60090" cy="51802"/>
            </a:xfrm>
            <a:prstGeom prst="triangle">
              <a:avLst/>
            </a:prstGeom>
            <a:solidFill>
              <a:srgbClr val="808080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86" name="이등변 삼각형 82"/>
            <p:cNvSpPr/>
            <p:nvPr/>
          </p:nvSpPr>
          <p:spPr>
            <a:xfrm rot="3864152">
              <a:off x="1266748" y="900959"/>
              <a:ext cx="60090" cy="51802"/>
            </a:xfrm>
            <a:prstGeom prst="triangle">
              <a:avLst/>
            </a:prstGeom>
            <a:solidFill>
              <a:srgbClr val="808080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87" name="이등변 삼각형 83"/>
            <p:cNvSpPr/>
            <p:nvPr/>
          </p:nvSpPr>
          <p:spPr>
            <a:xfrm rot="18180328">
              <a:off x="1089682" y="3069154"/>
              <a:ext cx="60090" cy="51802"/>
            </a:xfrm>
            <a:prstGeom prst="triangle">
              <a:avLst/>
            </a:prstGeom>
            <a:solidFill>
              <a:srgbClr val="808080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88" name="직사각형 84"/>
            <p:cNvSpPr/>
            <p:nvPr/>
          </p:nvSpPr>
          <p:spPr>
            <a:xfrm rot="3178865" flipH="1">
              <a:off x="2739857" y="3151134"/>
              <a:ext cx="64943" cy="621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89" name="이등변 삼각형 85"/>
            <p:cNvSpPr/>
            <p:nvPr/>
          </p:nvSpPr>
          <p:spPr>
            <a:xfrm rot="2998537" flipH="1">
              <a:off x="2782410" y="3195682"/>
              <a:ext cx="60090" cy="51802"/>
            </a:xfrm>
            <a:prstGeom prst="triangle">
              <a:avLst/>
            </a:prstGeom>
            <a:solidFill>
              <a:srgbClr val="808080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94" name="TextBox 90"/>
            <p:cNvSpPr txBox="1"/>
            <p:nvPr/>
          </p:nvSpPr>
          <p:spPr>
            <a:xfrm>
              <a:off x="96180" y="934183"/>
              <a:ext cx="645620" cy="374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ctr" defTabSz="475487">
                <a:defRPr sz="1508" spc="52">
                  <a:ln w="2575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808080"/>
                  </a:solidFill>
                  <a:latin typeface="배달의민족 주아"/>
                  <a:ea typeface="배달의민족 주아"/>
                  <a:cs typeface="배달의민족 주아"/>
                  <a:sym typeface="배달의민족 주아"/>
                </a:defRPr>
              </a:lvl1pPr>
            </a:lstStyle>
            <a:p>
              <a:r>
                <a:rPr sz="14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플랫폼</a:t>
              </a:r>
              <a:endParaRPr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95" name="TextBox 91"/>
            <p:cNvSpPr txBox="1"/>
            <p:nvPr/>
          </p:nvSpPr>
          <p:spPr>
            <a:xfrm>
              <a:off x="628426" y="1414307"/>
              <a:ext cx="906426" cy="291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512063">
                <a:defRPr sz="1232" spc="56">
                  <a:ln w="2987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808080"/>
                  </a:solidFill>
                  <a:latin typeface="배달의민족 주아"/>
                  <a:ea typeface="배달의민족 주아"/>
                  <a:cs typeface="배달의민족 주아"/>
                  <a:sym typeface="배달의민족 주아"/>
                </a:defRPr>
              </a:lvl1pPr>
            </a:lstStyle>
            <a:p>
              <a:r>
                <a:rPr sz="14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서비스</a:t>
              </a:r>
              <a:r>
                <a:rPr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endParaRPr 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r>
                <a:rPr sz="14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수수료</a:t>
              </a:r>
              <a:endParaRPr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0" name="TextBox 90"/>
            <p:cNvSpPr txBox="1"/>
            <p:nvPr/>
          </p:nvSpPr>
          <p:spPr>
            <a:xfrm>
              <a:off x="2369109" y="1326890"/>
              <a:ext cx="645620" cy="374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ctr" defTabSz="475487">
                <a:defRPr sz="1508" spc="52">
                  <a:ln w="2575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808080"/>
                  </a:solidFill>
                  <a:latin typeface="배달의민족 주아"/>
                  <a:ea typeface="배달의민족 주아"/>
                  <a:cs typeface="배달의민족 주아"/>
                  <a:sym typeface="배달의민족 주아"/>
                </a:defRPr>
              </a:lvl1pPr>
            </a:lstStyle>
            <a:p>
              <a:r>
                <a:rPr sz="14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플랫폼</a:t>
              </a:r>
              <a:endParaRPr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2" name="TextBox 90"/>
            <p:cNvSpPr txBox="1"/>
            <p:nvPr/>
          </p:nvSpPr>
          <p:spPr>
            <a:xfrm>
              <a:off x="1587091" y="2923853"/>
              <a:ext cx="765060" cy="291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475487">
                <a:defRPr sz="1508" spc="52">
                  <a:ln w="2575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808080"/>
                  </a:solidFill>
                  <a:latin typeface="배달의민족 주아"/>
                  <a:ea typeface="배달의민족 주아"/>
                  <a:cs typeface="배달의민족 주아"/>
                  <a:sym typeface="배달의민족 주아"/>
                </a:defRPr>
              </a:lvl1pPr>
            </a:lstStyle>
            <a:p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서비스 제공</a:t>
              </a:r>
              <a:endParaRPr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3" name="TextBox 90"/>
            <p:cNvSpPr txBox="1"/>
            <p:nvPr/>
          </p:nvSpPr>
          <p:spPr>
            <a:xfrm>
              <a:off x="1587091" y="3541498"/>
              <a:ext cx="645620" cy="291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ctr" defTabSz="475487">
                <a:defRPr sz="1508" spc="52">
                  <a:ln w="2575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808080"/>
                  </a:solidFill>
                  <a:latin typeface="배달의민족 주아"/>
                  <a:ea typeface="배달의민족 주아"/>
                  <a:cs typeface="배달의민족 주아"/>
                  <a:sym typeface="배달의민족 주아"/>
                </a:defRPr>
              </a:lvl1pPr>
            </a:lstStyle>
            <a:p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대여료</a:t>
              </a:r>
              <a:endParaRPr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1" name="TextBox 90"/>
            <p:cNvSpPr txBox="1"/>
            <p:nvPr/>
          </p:nvSpPr>
          <p:spPr>
            <a:xfrm>
              <a:off x="2990838" y="961827"/>
              <a:ext cx="928070" cy="374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475487">
                <a:defRPr sz="1508" spc="52">
                  <a:ln w="2575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808080"/>
                  </a:solidFill>
                  <a:latin typeface="배달의민족 주아"/>
                  <a:ea typeface="배달의민족 주아"/>
                  <a:cs typeface="배달의민족 주아"/>
                  <a:sym typeface="배달의민족 주아"/>
                </a:defRPr>
              </a:lvl1pPr>
            </a:lstStyle>
            <a:p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공간제공</a:t>
              </a:r>
              <a:r>
                <a:rPr lang="en-US" altLang="ko-KR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</a:t>
              </a:r>
              <a:br>
                <a:rPr lang="en-US" altLang="ko-KR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</a:b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수수료</a:t>
              </a:r>
              <a:endParaRPr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297" name="TextBox 92"/>
          <p:cNvSpPr txBox="1"/>
          <p:nvPr/>
        </p:nvSpPr>
        <p:spPr>
          <a:xfrm>
            <a:off x="35496" y="385499"/>
            <a:ext cx="30232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en-US" dirty="0"/>
              <a:t>2</a:t>
            </a:r>
            <a:endParaRPr dirty="0"/>
          </a:p>
        </p:txBody>
      </p:sp>
      <p:sp>
        <p:nvSpPr>
          <p:cNvPr id="298" name="직사각형 93"/>
          <p:cNvSpPr txBox="1"/>
          <p:nvPr/>
        </p:nvSpPr>
        <p:spPr>
          <a:xfrm>
            <a:off x="354364" y="462443"/>
            <a:ext cx="160075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>
                  <a:outerShdw blurRad="50800" dir="2700000" rotWithShape="0">
                    <a:srgbClr val="000000">
                      <a:alpha val="40000"/>
                    </a:srgbClr>
                  </a:outerShdw>
                </a:effectLst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YOLO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서비스</a:t>
            </a: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9" name="Picture 3" descr="C:\Users\user\Desktop\logo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996" y="1353789"/>
            <a:ext cx="1389839" cy="117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esktop\2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165" y="3169643"/>
            <a:ext cx="1638742" cy="163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6372200" y="5805264"/>
            <a:ext cx="2771800" cy="504056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타원 14"/>
          <p:cNvGrpSpPr/>
          <p:nvPr/>
        </p:nvGrpSpPr>
        <p:grpSpPr>
          <a:xfrm>
            <a:off x="3275856" y="2553872"/>
            <a:ext cx="657144" cy="769439"/>
            <a:chOff x="-562625" y="113793"/>
            <a:chExt cx="1044894" cy="1145003"/>
          </a:xfrm>
        </p:grpSpPr>
        <p:sp>
          <p:nvSpPr>
            <p:cNvPr id="149" name="원"/>
            <p:cNvSpPr/>
            <p:nvPr/>
          </p:nvSpPr>
          <p:spPr>
            <a:xfrm>
              <a:off x="-562625" y="183408"/>
              <a:ext cx="1044894" cy="90913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400">
                  <a:solidFill>
                    <a:srgbClr val="FF5A5F"/>
                  </a:solidFill>
                  <a:latin typeface="배달의민족 주아"/>
                  <a:ea typeface="배달의민족 주아"/>
                  <a:cs typeface="배달의민족 주아"/>
                  <a:sym typeface="배달의민족 주아"/>
                </a:defRPr>
              </a:pPr>
              <a:endParaRPr sz="6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" name="1"/>
            <p:cNvSpPr txBox="1"/>
            <p:nvPr/>
          </p:nvSpPr>
          <p:spPr>
            <a:xfrm>
              <a:off x="-346604" y="113793"/>
              <a:ext cx="578455" cy="11450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400">
                  <a:solidFill>
                    <a:srgbClr val="FF5A5F"/>
                  </a:solidFill>
                  <a:latin typeface="배달의민족 주아"/>
                  <a:ea typeface="배달의민족 주아"/>
                  <a:cs typeface="배달의민족 주아"/>
                  <a:sym typeface="배달의민족 주아"/>
                </a:defRPr>
              </a:lvl1pPr>
            </a:lstStyle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77013" y="2505672"/>
            <a:ext cx="176426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 </a:t>
            </a:r>
            <a:r>
              <a:rPr lang="ko-KR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</a:t>
            </a:r>
            <a:endParaRPr kumimoji="0" lang="ko-KR" altLang="en-US" sz="5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sym typeface="맑은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72200" y="5805264"/>
            <a:ext cx="2771800" cy="504056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0917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타원 14"/>
          <p:cNvGrpSpPr/>
          <p:nvPr/>
        </p:nvGrpSpPr>
        <p:grpSpPr>
          <a:xfrm>
            <a:off x="2258992" y="2553872"/>
            <a:ext cx="657144" cy="769439"/>
            <a:chOff x="-562625" y="113793"/>
            <a:chExt cx="1044894" cy="1145003"/>
          </a:xfrm>
        </p:grpSpPr>
        <p:sp>
          <p:nvSpPr>
            <p:cNvPr id="149" name="원"/>
            <p:cNvSpPr/>
            <p:nvPr/>
          </p:nvSpPr>
          <p:spPr>
            <a:xfrm>
              <a:off x="-562625" y="183408"/>
              <a:ext cx="1044894" cy="90913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400">
                  <a:solidFill>
                    <a:srgbClr val="FF5A5F"/>
                  </a:solidFill>
                  <a:latin typeface="배달의민족 주아"/>
                  <a:ea typeface="배달의민족 주아"/>
                  <a:cs typeface="배달의민족 주아"/>
                  <a:sym typeface="배달의민족 주아"/>
                </a:defRPr>
              </a:pPr>
              <a:endParaRPr sz="6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" name="1"/>
            <p:cNvSpPr txBox="1"/>
            <p:nvPr/>
          </p:nvSpPr>
          <p:spPr>
            <a:xfrm>
              <a:off x="-346604" y="113793"/>
              <a:ext cx="578455" cy="11450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400">
                  <a:solidFill>
                    <a:srgbClr val="FF5A5F"/>
                  </a:solidFill>
                  <a:latin typeface="배달의민족 주아"/>
                  <a:ea typeface="배달의민족 주아"/>
                  <a:cs typeface="배달의민족 주아"/>
                  <a:sym typeface="배달의민족 주아"/>
                </a:defRPr>
              </a:lvl1pPr>
            </a:lstStyle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60149" y="2505672"/>
            <a:ext cx="3816107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향후 기능 개선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72200" y="5805264"/>
            <a:ext cx="2771800" cy="504056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1693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Box 9"/>
          <p:cNvSpPr txBox="1"/>
          <p:nvPr/>
        </p:nvSpPr>
        <p:spPr>
          <a:xfrm>
            <a:off x="35496" y="385499"/>
            <a:ext cx="30232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en-US" dirty="0"/>
              <a:t>4</a:t>
            </a:r>
            <a:endParaRPr dirty="0"/>
          </a:p>
        </p:txBody>
      </p:sp>
      <p:sp>
        <p:nvSpPr>
          <p:cNvPr id="398" name="직사각형 10"/>
          <p:cNvSpPr txBox="1"/>
          <p:nvPr/>
        </p:nvSpPr>
        <p:spPr>
          <a:xfrm>
            <a:off x="368302" y="467380"/>
            <a:ext cx="146770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>
                  <a:outerShdw blurRad="50800" dir="2700000" rotWithShape="0">
                    <a:srgbClr val="000000">
                      <a:alpha val="40000"/>
                    </a:srgbClr>
                  </a:outerShdw>
                </a:effectLst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향후 기능 개선</a:t>
            </a: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9" name="TextBox 11"/>
          <p:cNvSpPr txBox="1"/>
          <p:nvPr/>
        </p:nvSpPr>
        <p:spPr>
          <a:xfrm>
            <a:off x="292160" y="1181919"/>
            <a:ext cx="725696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8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5A5F"/>
                </a:solidFill>
                <a:latin typeface="배달의민족 주아"/>
                <a:ea typeface="배달의민족 주아"/>
                <a:cs typeface="배달의민족 주아"/>
                <a:sym typeface="배달의민족 주아"/>
              </a:defRPr>
            </a:lvl1pPr>
          </a:lstStyle>
          <a:p>
            <a:r>
              <a:t>1</a:t>
            </a:r>
          </a:p>
        </p:txBody>
      </p:sp>
      <p:sp>
        <p:nvSpPr>
          <p:cNvPr id="400" name="타원 12"/>
          <p:cNvSpPr/>
          <p:nvPr/>
        </p:nvSpPr>
        <p:spPr>
          <a:xfrm>
            <a:off x="316691" y="1813883"/>
            <a:ext cx="2580352" cy="2580351"/>
          </a:xfrm>
          <a:prstGeom prst="ellipse">
            <a:avLst/>
          </a:prstGeom>
          <a:solidFill>
            <a:srgbClr val="FF5A5F"/>
          </a:solidFill>
          <a:ln w="76200">
            <a:solidFill>
              <a:srgbClr val="F4F6F2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1" name="TextBox 14"/>
          <p:cNvSpPr txBox="1"/>
          <p:nvPr/>
        </p:nvSpPr>
        <p:spPr>
          <a:xfrm>
            <a:off x="3244488" y="1181919"/>
            <a:ext cx="725696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8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5A5F"/>
                </a:solidFill>
                <a:latin typeface="배달의민족 주아"/>
                <a:ea typeface="배달의민족 주아"/>
                <a:cs typeface="배달의민족 주아"/>
                <a:sym typeface="배달의민족 주아"/>
              </a:defRPr>
            </a:lvl1pPr>
          </a:lstStyle>
          <a:p>
            <a:r>
              <a:t>2</a:t>
            </a:r>
          </a:p>
        </p:txBody>
      </p:sp>
      <p:sp>
        <p:nvSpPr>
          <p:cNvPr id="402" name="타원 15"/>
          <p:cNvSpPr/>
          <p:nvPr/>
        </p:nvSpPr>
        <p:spPr>
          <a:xfrm>
            <a:off x="3269019" y="1813883"/>
            <a:ext cx="2580351" cy="2580351"/>
          </a:xfrm>
          <a:prstGeom prst="ellipse">
            <a:avLst/>
          </a:prstGeom>
          <a:solidFill>
            <a:srgbClr val="FF5A5F"/>
          </a:solidFill>
          <a:ln w="76200">
            <a:solidFill>
              <a:srgbClr val="F4F6F2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3" name="TextBox 16"/>
          <p:cNvSpPr txBox="1"/>
          <p:nvPr/>
        </p:nvSpPr>
        <p:spPr>
          <a:xfrm>
            <a:off x="6196815" y="1181919"/>
            <a:ext cx="725697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8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5A5F"/>
                </a:solidFill>
                <a:latin typeface="배달의민족 주아"/>
                <a:ea typeface="배달의민족 주아"/>
                <a:cs typeface="배달의민족 주아"/>
                <a:sym typeface="배달의민족 주아"/>
              </a:defRPr>
            </a:lvl1pPr>
          </a:lstStyle>
          <a:p>
            <a:r>
              <a:t>3</a:t>
            </a:r>
          </a:p>
        </p:txBody>
      </p:sp>
      <p:sp>
        <p:nvSpPr>
          <p:cNvPr id="404" name="타원 17"/>
          <p:cNvSpPr/>
          <p:nvPr/>
        </p:nvSpPr>
        <p:spPr>
          <a:xfrm>
            <a:off x="6221348" y="1813883"/>
            <a:ext cx="2580351" cy="2580351"/>
          </a:xfrm>
          <a:prstGeom prst="ellipse">
            <a:avLst/>
          </a:prstGeom>
          <a:solidFill>
            <a:srgbClr val="FF5A5F"/>
          </a:solidFill>
          <a:ln w="76200">
            <a:solidFill>
              <a:srgbClr val="F4F6F2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6" name="직사각형 19"/>
          <p:cNvSpPr txBox="1"/>
          <p:nvPr/>
        </p:nvSpPr>
        <p:spPr>
          <a:xfrm>
            <a:off x="969197" y="4436819"/>
            <a:ext cx="127534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5A5F"/>
                </a:solidFill>
                <a:latin typeface="배달의민족 주아"/>
                <a:ea typeface="배달의민족 주아"/>
                <a:cs typeface="배달의민족 주아"/>
                <a:sym typeface="배달의민족 주아"/>
              </a:defRPr>
            </a:lvl1pPr>
          </a:lstStyle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 페이지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7" name="직사각형 20"/>
          <p:cNvSpPr txBox="1"/>
          <p:nvPr/>
        </p:nvSpPr>
        <p:spPr>
          <a:xfrm>
            <a:off x="4016099" y="4436819"/>
            <a:ext cx="108619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5A5F"/>
                </a:solidFill>
                <a:latin typeface="배달의민족 주아"/>
                <a:ea typeface="배달의민족 주아"/>
                <a:cs typeface="배달의민족 주아"/>
                <a:sym typeface="배달의민족 주아"/>
              </a:defRPr>
            </a:lvl1pPr>
          </a:lstStyle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후기 게시판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9" name="직사각형 22"/>
          <p:cNvSpPr txBox="1"/>
          <p:nvPr/>
        </p:nvSpPr>
        <p:spPr>
          <a:xfrm>
            <a:off x="6983659" y="4436819"/>
            <a:ext cx="105573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5A5F"/>
                </a:solidFill>
                <a:latin typeface="배달의민족 주아"/>
                <a:ea typeface="배달의민족 주아"/>
                <a:cs typeface="배달의민족 주아"/>
                <a:sym typeface="배달의민족 주아"/>
              </a:defRPr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위시 리스트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4" name="TextBox 37"/>
          <p:cNvSpPr txBox="1"/>
          <p:nvPr/>
        </p:nvSpPr>
        <p:spPr>
          <a:xfrm>
            <a:off x="904140" y="4752726"/>
            <a:ext cx="138435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 페이지를 통해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 sz="13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상품을 등록 및 수정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5" name="TextBox 38"/>
          <p:cNvSpPr txBox="1"/>
          <p:nvPr/>
        </p:nvSpPr>
        <p:spPr>
          <a:xfrm>
            <a:off x="3566201" y="4752726"/>
            <a:ext cx="2132953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솔직한 후기를 통해 다른 고객들이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 sz="13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상품을 선택하는데 도움을 제공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6" name="TextBox 39"/>
          <p:cNvSpPr txBox="1"/>
          <p:nvPr/>
        </p:nvSpPr>
        <p:spPr>
          <a:xfrm>
            <a:off x="6732367" y="4752726"/>
            <a:ext cx="1698540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고객이 자신의 마음에 드는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 sz="13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80808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품목을 위시 리스트에 저장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72200" y="5805264"/>
            <a:ext cx="2771800" cy="504056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4098" name="Picture 2" descr="C:\Users\user\Desktop\관리자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3" y="2132856"/>
            <a:ext cx="1992571" cy="199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271" y="2300697"/>
            <a:ext cx="2169193" cy="170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ownloads\후기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95534"/>
            <a:ext cx="2052609" cy="170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" y="429"/>
            <a:ext cx="9142860" cy="685714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직사각형 2"/>
          <p:cNvSpPr/>
          <p:nvPr/>
        </p:nvSpPr>
        <p:spPr>
          <a:xfrm>
            <a:off x="6372200" y="5805264"/>
            <a:ext cx="2771800" cy="504056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843808" y="1445940"/>
            <a:ext cx="3384376" cy="3345002"/>
          </a:xfrm>
          <a:prstGeom prst="ellipse">
            <a:avLst/>
          </a:prstGeom>
          <a:solidFill>
            <a:srgbClr val="FF5A5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2276872"/>
            <a:ext cx="2182647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96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Q&amp;A</a:t>
            </a:r>
            <a:endParaRPr kumimoji="0" lang="ko-KR" altLang="en-US" sz="9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야놀자 야체 R" panose="02020603020101020101" pitchFamily="18" charset="-127"/>
              <a:ea typeface="야놀자 야체 R" panose="02020603020101020101" pitchFamily="18" charset="-127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0816" y="2380239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sym typeface="맑은 고딕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868636" y="1440291"/>
            <a:ext cx="1636885" cy="2"/>
          </a:xfrm>
          <a:prstGeom prst="line">
            <a:avLst/>
          </a:prstGeom>
          <a:ln w="22225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3568" y="1497558"/>
            <a:ext cx="244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80837" y="1772816"/>
            <a:ext cx="3615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개요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195044" y="1340768"/>
            <a:ext cx="0" cy="3966941"/>
          </a:xfrm>
          <a:prstGeom prst="line">
            <a:avLst/>
          </a:prstGeom>
          <a:ln w="28575">
            <a:solidFill>
              <a:schemeClr val="bg1"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80836" y="2565483"/>
            <a:ext cx="483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설계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0465" y="3365993"/>
            <a:ext cx="267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   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80837" y="4158081"/>
            <a:ext cx="440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향후 기능 개선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868635" y="2420886"/>
            <a:ext cx="1636885" cy="2"/>
          </a:xfrm>
          <a:prstGeom prst="line">
            <a:avLst/>
          </a:prstGeom>
          <a:ln w="22225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372200" y="5805264"/>
            <a:ext cx="2771800" cy="504056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4485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타원 14"/>
          <p:cNvGrpSpPr/>
          <p:nvPr/>
        </p:nvGrpSpPr>
        <p:grpSpPr>
          <a:xfrm>
            <a:off x="2411760" y="2397080"/>
            <a:ext cx="657144" cy="769439"/>
            <a:chOff x="-562625" y="113793"/>
            <a:chExt cx="1044894" cy="1145003"/>
          </a:xfrm>
        </p:grpSpPr>
        <p:sp>
          <p:nvSpPr>
            <p:cNvPr id="149" name="원"/>
            <p:cNvSpPr/>
            <p:nvPr/>
          </p:nvSpPr>
          <p:spPr>
            <a:xfrm>
              <a:off x="-562625" y="183408"/>
              <a:ext cx="1044894" cy="90913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400">
                  <a:solidFill>
                    <a:srgbClr val="FF5A5F"/>
                  </a:solidFill>
                  <a:latin typeface="배달의민족 주아"/>
                  <a:ea typeface="배달의민족 주아"/>
                  <a:cs typeface="배달의민족 주아"/>
                  <a:sym typeface="배달의민족 주아"/>
                </a:defRPr>
              </a:pPr>
              <a:endParaRPr sz="6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" name="1"/>
            <p:cNvSpPr txBox="1"/>
            <p:nvPr/>
          </p:nvSpPr>
          <p:spPr>
            <a:xfrm>
              <a:off x="-346604" y="113793"/>
              <a:ext cx="578455" cy="11450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400">
                  <a:solidFill>
                    <a:srgbClr val="FF5A5F"/>
                  </a:solidFill>
                  <a:latin typeface="배달의민족 주아"/>
                  <a:ea typeface="배달의민족 주아"/>
                  <a:cs typeface="배달의민족 주아"/>
                  <a:sym typeface="배달의민족 주아"/>
                </a:defRPr>
              </a:lvl1pPr>
            </a:lstStyle>
            <a:p>
              <a:r>
                <a:rPr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12917" y="2348880"/>
            <a:ext cx="362855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5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sym typeface="맑은 고딕"/>
              </a:rPr>
              <a:t>프로젝트 개요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3407930"/>
            <a:ext cx="2843084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sym typeface="맑은 고딕"/>
              </a:rPr>
              <a:t>기획 의도</a:t>
            </a:r>
            <a:endParaRPr kumimoji="0" lang="en-US" altLang="ko-KR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sym typeface="맑은 고딕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스토리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Yolo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프로젝트의 차별성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endParaRPr kumimoji="0" lang="en-US" altLang="ko-KR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sym typeface="맑은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72200" y="5805264"/>
            <a:ext cx="2771800" cy="504056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29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선 연결선 9"/>
          <p:cNvSpPr/>
          <p:nvPr/>
        </p:nvSpPr>
        <p:spPr>
          <a:xfrm flipH="1">
            <a:off x="3340880" y="2132091"/>
            <a:ext cx="1" cy="2529318"/>
          </a:xfrm>
          <a:prstGeom prst="line">
            <a:avLst/>
          </a:prstGeom>
          <a:ln>
            <a:solidFill>
              <a:srgbClr val="BFBFBF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직사각형 12"/>
          <p:cNvSpPr txBox="1"/>
          <p:nvPr/>
        </p:nvSpPr>
        <p:spPr>
          <a:xfrm>
            <a:off x="3796971" y="1844824"/>
            <a:ext cx="4638447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b="1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5A5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프로젝트는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단체여행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호캉스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즉흥 여행 등 </a:t>
            </a:r>
          </a:p>
          <a:p>
            <a:pPr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각종 여행 붐에도 불구하고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pPr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숙박 시스템들은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숙박 예약 복잡성의 문제를 해결하지 못하고 있음</a:t>
            </a:r>
          </a:p>
          <a:p>
            <a:pPr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이러한 문제에 착안하여</a:t>
            </a:r>
          </a:p>
          <a:p>
            <a:pPr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사용자의 기호에 따라 간편하게 검색할 수 있는</a:t>
            </a:r>
          </a:p>
          <a:p>
            <a:pPr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숙박 예약 서비스를 제공하기 위해 제작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1" name="TextBox 11"/>
          <p:cNvSpPr txBox="1"/>
          <p:nvPr/>
        </p:nvSpPr>
        <p:spPr>
          <a:xfrm>
            <a:off x="35496" y="385499"/>
            <a:ext cx="30232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162" name="직사각형 13"/>
          <p:cNvSpPr txBox="1"/>
          <p:nvPr/>
        </p:nvSpPr>
        <p:spPr>
          <a:xfrm>
            <a:off x="368302" y="467380"/>
            <a:ext cx="99001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>
                  <a:outerShdw blurRad="50800" dir="2700000" rotWithShape="0">
                    <a:srgbClr val="000000">
                      <a:alpha val="40000"/>
                    </a:srgbClr>
                  </a:outerShdw>
                </a:effectLst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기획 의도</a:t>
            </a: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074" name="Picture 2" descr="C:\Users\user\Desktop\yo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3" y="2276872"/>
            <a:ext cx="2306923" cy="230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851920" y="3582373"/>
            <a:ext cx="2264274" cy="369330"/>
          </a:xfrm>
          <a:prstGeom prst="rect">
            <a:avLst/>
          </a:prstGeom>
          <a:solidFill>
            <a:srgbClr val="FF2D32">
              <a:alpha val="23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51920" y="4399130"/>
            <a:ext cx="4248471" cy="369330"/>
          </a:xfrm>
          <a:prstGeom prst="rect">
            <a:avLst/>
          </a:prstGeom>
          <a:solidFill>
            <a:srgbClr val="FF2D32">
              <a:alpha val="23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72200" y="5805264"/>
            <a:ext cx="2771800" cy="504056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525" y="1002398"/>
            <a:ext cx="9163050" cy="4803776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TextBox 61"/>
          <p:cNvSpPr txBox="1"/>
          <p:nvPr/>
        </p:nvSpPr>
        <p:spPr>
          <a:xfrm>
            <a:off x="814377" y="5118172"/>
            <a:ext cx="167770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기존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예약 사이트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4" name="TextBox 42"/>
          <p:cNvSpPr txBox="1"/>
          <p:nvPr/>
        </p:nvSpPr>
        <p:spPr>
          <a:xfrm>
            <a:off x="35496" y="385499"/>
            <a:ext cx="30232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197" name="직사각형 16"/>
          <p:cNvSpPr/>
          <p:nvPr/>
        </p:nvSpPr>
        <p:spPr>
          <a:xfrm>
            <a:off x="3347864" y="1000758"/>
            <a:ext cx="5868144" cy="4804506"/>
          </a:xfrm>
          <a:prstGeom prst="rect">
            <a:avLst/>
          </a:prstGeom>
          <a:solidFill>
            <a:srgbClr val="FFFFFF">
              <a:alpha val="9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0" name="그룹 4"/>
          <p:cNvGrpSpPr/>
          <p:nvPr/>
        </p:nvGrpSpPr>
        <p:grpSpPr>
          <a:xfrm>
            <a:off x="4086199" y="2018395"/>
            <a:ext cx="4572001" cy="3090303"/>
            <a:chOff x="0" y="0"/>
            <a:chExt cx="4572000" cy="1962424"/>
          </a:xfrm>
        </p:grpSpPr>
        <p:sp>
          <p:nvSpPr>
            <p:cNvPr id="198" name="직사각형 3"/>
            <p:cNvSpPr txBox="1"/>
            <p:nvPr/>
          </p:nvSpPr>
          <p:spPr>
            <a:xfrm>
              <a:off x="0" y="1200185"/>
              <a:ext cx="4572000" cy="762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600">
                  <a:ln w="9524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5A5F"/>
                  </a:solidFill>
                  <a:latin typeface="배달의민족 주아"/>
                  <a:ea typeface="배달의민족 주아"/>
                  <a:cs typeface="배달의민족 주아"/>
                  <a:sym typeface="배달의민족 주아"/>
                </a:defRPr>
              </a:lvl1pPr>
            </a:lstStyle>
            <a:p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r>
                <a: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복잡한 구성</a:t>
              </a:r>
              <a:endPara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99" name="직사각형 1"/>
            <p:cNvSpPr txBox="1"/>
            <p:nvPr/>
          </p:nvSpPr>
          <p:spPr>
            <a:xfrm>
              <a:off x="0" y="0"/>
              <a:ext cx="4572000" cy="12899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ln w="9524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636363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복잡한 숙소 검색</a:t>
              </a:r>
              <a:endPara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>
                <a:defRPr>
                  <a:ln w="9524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636363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↓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>
                <a:defRPr>
                  <a:ln w="9524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636363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검색만 하려니 복잡한 </a:t>
              </a:r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UI / UX</a:t>
              </a:r>
            </a:p>
            <a:p>
              <a:pPr algn="ctr">
                <a:defRPr>
                  <a:ln w="9524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636363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↓</a:t>
              </a:r>
              <a:endPara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>
                <a:defRPr>
                  <a:ln w="9524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636363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골랐더니 복잡한 예약 서비스</a:t>
              </a:r>
              <a:endPara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>
                <a:defRPr>
                  <a:ln w="9524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636363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↓</a:t>
              </a:r>
              <a:endPara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algn="ctr">
                <a:defRPr>
                  <a:ln w="9524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636363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예약을 했더니 복잡한 결제</a:t>
              </a:r>
              <a:endPara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pic>
        <p:nvPicPr>
          <p:cNvPr id="2051" name="Picture 3" descr="C:\Users\user\Desktop\noun_depression_12502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11"/>
          <a:stretch/>
        </p:blipFill>
        <p:spPr bwMode="auto">
          <a:xfrm flipH="1">
            <a:off x="353866" y="2198058"/>
            <a:ext cx="2691530" cy="241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6372200" y="5805264"/>
            <a:ext cx="2771800" cy="504056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5" name="직사각형 13"/>
          <p:cNvSpPr txBox="1"/>
          <p:nvPr/>
        </p:nvSpPr>
        <p:spPr>
          <a:xfrm>
            <a:off x="368302" y="467380"/>
            <a:ext cx="99001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>
                  <a:outerShdw blurRad="50800" dir="2700000" rotWithShape="0">
                    <a:srgbClr val="000000">
                      <a:alpha val="40000"/>
                    </a:srgbClr>
                  </a:outerShdw>
                </a:effectLst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기획 의도</a:t>
            </a: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354452" y="2878892"/>
            <a:ext cx="1457908" cy="0"/>
          </a:xfrm>
          <a:prstGeom prst="line">
            <a:avLst/>
          </a:prstGeom>
          <a:noFill/>
          <a:ln w="25400" cap="flat">
            <a:solidFill>
              <a:srgbClr val="FF5A5F">
                <a:alpha val="60000"/>
              </a:srgb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직선 연결선 27"/>
          <p:cNvCxnSpPr/>
          <p:nvPr/>
        </p:nvCxnSpPr>
        <p:spPr>
          <a:xfrm>
            <a:off x="5922404" y="3429000"/>
            <a:ext cx="1817948" cy="0"/>
          </a:xfrm>
          <a:prstGeom prst="line">
            <a:avLst/>
          </a:prstGeom>
          <a:noFill/>
          <a:ln w="25400" cap="flat">
            <a:solidFill>
              <a:srgbClr val="FF5A5F">
                <a:alpha val="60000"/>
              </a:srgb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직선 연결선 29"/>
          <p:cNvCxnSpPr/>
          <p:nvPr/>
        </p:nvCxnSpPr>
        <p:spPr>
          <a:xfrm>
            <a:off x="6516216" y="3994910"/>
            <a:ext cx="1152128" cy="0"/>
          </a:xfrm>
          <a:prstGeom prst="line">
            <a:avLst/>
          </a:prstGeom>
          <a:noFill/>
          <a:ln w="25400" cap="flat">
            <a:solidFill>
              <a:srgbClr val="FF5A5F">
                <a:alpha val="60000"/>
              </a:srgb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곱셈 기호 1"/>
          <p:cNvSpPr/>
          <p:nvPr/>
        </p:nvSpPr>
        <p:spPr>
          <a:xfrm>
            <a:off x="8533145" y="-292569"/>
            <a:ext cx="3528392" cy="2751745"/>
          </a:xfrm>
          <a:prstGeom prst="mathMultiply">
            <a:avLst/>
          </a:prstGeom>
          <a:solidFill>
            <a:srgbClr val="FF2929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8 0.01667 L -0.22465 0.07546 L -0.35694 0.15787 L -0.43698 0.31065 " pathEditMode="relative" rAng="0" ptsTypes="AA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09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Box 49"/>
          <p:cNvSpPr txBox="1"/>
          <p:nvPr/>
        </p:nvSpPr>
        <p:spPr>
          <a:xfrm>
            <a:off x="35496" y="385499"/>
            <a:ext cx="30232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302" name="직사각형 51"/>
          <p:cNvSpPr txBox="1"/>
          <p:nvPr/>
        </p:nvSpPr>
        <p:spPr>
          <a:xfrm>
            <a:off x="368302" y="467380"/>
            <a:ext cx="120000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>
                  <a:outerShdw blurRad="50800" dir="2700000" rotWithShape="0">
                    <a:srgbClr val="000000">
                      <a:alpha val="40000"/>
                    </a:srgbClr>
                  </a:outerShdw>
                </a:effectLst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스토리</a:t>
            </a: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04" name="직선 연결선 126"/>
          <p:cNvSpPr/>
          <p:nvPr/>
        </p:nvSpPr>
        <p:spPr>
          <a:xfrm>
            <a:off x="4449067" y="4438963"/>
            <a:ext cx="4694934" cy="1"/>
          </a:xfrm>
          <a:prstGeom prst="line">
            <a:avLst/>
          </a:prstGeom>
          <a:ln w="57150">
            <a:solidFill>
              <a:srgbClr val="FF5A5F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1" name="그룹 10"/>
          <p:cNvGrpSpPr/>
          <p:nvPr/>
        </p:nvGrpSpPr>
        <p:grpSpPr>
          <a:xfrm>
            <a:off x="3410349" y="1864660"/>
            <a:ext cx="2267859" cy="3742580"/>
            <a:chOff x="-55444" y="0"/>
            <a:chExt cx="2267858" cy="3742579"/>
          </a:xfrm>
        </p:grpSpPr>
        <p:sp>
          <p:nvSpPr>
            <p:cNvPr id="305" name="타원 127"/>
            <p:cNvSpPr/>
            <p:nvPr/>
          </p:nvSpPr>
          <p:spPr>
            <a:xfrm>
              <a:off x="983274" y="2451368"/>
              <a:ext cx="245871" cy="245869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FF5A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10" name="그룹 9"/>
            <p:cNvGrpSpPr/>
            <p:nvPr/>
          </p:nvGrpSpPr>
          <p:grpSpPr>
            <a:xfrm>
              <a:off x="-55444" y="0"/>
              <a:ext cx="2267858" cy="3742579"/>
              <a:chOff x="-55444" y="0"/>
              <a:chExt cx="2267857" cy="3742578"/>
            </a:xfrm>
          </p:grpSpPr>
          <p:sp>
            <p:nvSpPr>
              <p:cNvPr id="306" name="TextBox 137"/>
              <p:cNvSpPr txBox="1"/>
              <p:nvPr/>
            </p:nvSpPr>
            <p:spPr>
              <a:xfrm>
                <a:off x="-55444" y="2788474"/>
                <a:ext cx="2264398" cy="9541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2000">
                    <a:ln w="9525"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FF5A5F"/>
                    </a:solidFill>
                    <a:latin typeface="배달의민족 주아"/>
                    <a:ea typeface="배달의민족 주아"/>
                    <a:cs typeface="배달의민족 주아"/>
                    <a:sym typeface="배달의민족 주아"/>
                  </a:defRPr>
                </a:pPr>
                <a:r>
                  <a:rPr lang="ko-KR" altLang="en-US" sz="2800" dirty="0"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여행을 가려고</a:t>
                </a:r>
                <a:br>
                  <a:rPr lang="en-US" altLang="ko-KR" sz="2800" dirty="0"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</a:br>
                <a:r>
                  <a:rPr lang="ko-KR" altLang="en-US" sz="2800" dirty="0"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숙소를 검색하던 성호</a:t>
                </a:r>
                <a:endParaRPr sz="2800" dirty="0">
                  <a:latin typeface="야놀자 야체 R" panose="02020603020101020101" pitchFamily="18" charset="-127"/>
                  <a:ea typeface="야놀자 야체 R" panose="02020603020101020101" pitchFamily="18" charset="-127"/>
                </a:endParaRPr>
              </a:p>
            </p:txBody>
          </p:sp>
          <p:sp>
            <p:nvSpPr>
              <p:cNvPr id="307" name="타원 6"/>
              <p:cNvSpPr/>
              <p:nvPr/>
            </p:nvSpPr>
            <p:spPr>
              <a:xfrm>
                <a:off x="0" y="0"/>
                <a:ext cx="2212413" cy="2212413"/>
              </a:xfrm>
              <a:prstGeom prst="ellipse">
                <a:avLst/>
              </a:prstGeom>
              <a:solidFill>
                <a:srgbClr val="FF5A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8" name="직사각형 76"/>
              <p:cNvSpPr/>
              <p:nvPr/>
            </p:nvSpPr>
            <p:spPr>
              <a:xfrm>
                <a:off x="1102290" y="806458"/>
                <a:ext cx="615145" cy="399444"/>
              </a:xfrm>
              <a:prstGeom prst="rect">
                <a:avLst/>
              </a:prstGeom>
              <a:solidFill>
                <a:srgbClr val="FF5A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9" name="이등변 삼각형 8"/>
              <p:cNvSpPr/>
              <p:nvPr/>
            </p:nvSpPr>
            <p:spPr>
              <a:xfrm rot="10800000">
                <a:off x="860867" y="2168041"/>
                <a:ext cx="490678" cy="422996"/>
              </a:xfrm>
              <a:prstGeom prst="triangle">
                <a:avLst/>
              </a:prstGeom>
              <a:solidFill>
                <a:srgbClr val="FF5A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pic>
        <p:nvPicPr>
          <p:cNvPr id="1028" name="Picture 4" descr="C:\Users\user\Desktop\search2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132856"/>
            <a:ext cx="1587497" cy="15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372200" y="5805264"/>
            <a:ext cx="2771800" cy="504056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73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Box 49"/>
          <p:cNvSpPr txBox="1"/>
          <p:nvPr/>
        </p:nvSpPr>
        <p:spPr>
          <a:xfrm>
            <a:off x="35496" y="385499"/>
            <a:ext cx="30232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319" name="직선 연결선 126"/>
          <p:cNvSpPr/>
          <p:nvPr/>
        </p:nvSpPr>
        <p:spPr>
          <a:xfrm>
            <a:off x="-115109" y="4438963"/>
            <a:ext cx="9374218" cy="1"/>
          </a:xfrm>
          <a:prstGeom prst="line">
            <a:avLst/>
          </a:prstGeom>
          <a:ln w="57150">
            <a:solidFill>
              <a:srgbClr val="FF5A5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0" name="TextBox 137"/>
          <p:cNvSpPr txBox="1"/>
          <p:nvPr/>
        </p:nvSpPr>
        <p:spPr>
          <a:xfrm>
            <a:off x="1685907" y="4653136"/>
            <a:ext cx="1781897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5A5F"/>
                </a:solidFill>
                <a:latin typeface="배달의민족 주아"/>
                <a:ea typeface="배달의민족 주아"/>
                <a:cs typeface="배달의민족 주아"/>
                <a:sym typeface="배달의민족 주아"/>
              </a:defRPr>
            </a:pPr>
            <a:r>
              <a:rPr lang="ko-KR" altLang="en-US" sz="2800" dirty="0">
                <a:latin typeface="야놀자 야체 R" pitchFamily="18" charset="-127"/>
                <a:ea typeface="야놀자 야체 R" pitchFamily="18" charset="-127"/>
              </a:rPr>
              <a:t>예약이 생각보다</a:t>
            </a:r>
            <a:endParaRPr lang="en-US" altLang="ko-KR" sz="2800" dirty="0">
              <a:latin typeface="야놀자 야체 R" pitchFamily="18" charset="-127"/>
              <a:ea typeface="야놀자 야체 R" pitchFamily="18" charset="-127"/>
            </a:endParaRPr>
          </a:p>
          <a:p>
            <a:pPr algn="ctr">
              <a:defRPr sz="20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5A5F"/>
                </a:solidFill>
                <a:latin typeface="배달의민족 주아"/>
                <a:ea typeface="배달의민족 주아"/>
                <a:cs typeface="배달의민족 주아"/>
                <a:sym typeface="배달의민족 주아"/>
              </a:defRPr>
            </a:pPr>
            <a:r>
              <a:rPr lang="ko-KR" altLang="en-US" sz="2800" dirty="0">
                <a:latin typeface="야놀자 야체 R" pitchFamily="18" charset="-127"/>
                <a:ea typeface="야놀자 야체 R" pitchFamily="18" charset="-127"/>
              </a:rPr>
              <a:t>쉽지가 않다</a:t>
            </a:r>
            <a:endParaRPr sz="2800" dirty="0">
              <a:latin typeface="야놀자 야체 R" pitchFamily="18" charset="-127"/>
              <a:ea typeface="야놀자 야체 R" pitchFamily="18" charset="-127"/>
            </a:endParaRPr>
          </a:p>
        </p:txBody>
      </p:sp>
      <p:sp>
        <p:nvSpPr>
          <p:cNvPr id="321" name="타원 163"/>
          <p:cNvSpPr/>
          <p:nvPr/>
        </p:nvSpPr>
        <p:spPr>
          <a:xfrm>
            <a:off x="6323562" y="4316029"/>
            <a:ext cx="245871" cy="245871"/>
          </a:xfrm>
          <a:prstGeom prst="ellipse">
            <a:avLst/>
          </a:prstGeom>
          <a:solidFill>
            <a:srgbClr val="FFFFFF"/>
          </a:solidFill>
          <a:ln w="57150">
            <a:solidFill>
              <a:srgbClr val="FF5A5F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2" name="TextBox 153"/>
          <p:cNvSpPr txBox="1"/>
          <p:nvPr/>
        </p:nvSpPr>
        <p:spPr>
          <a:xfrm>
            <a:off x="4992894" y="4635416"/>
            <a:ext cx="2907205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5A5F"/>
                </a:solidFill>
                <a:latin typeface="배달의민족 주아"/>
                <a:ea typeface="배달의민족 주아"/>
                <a:cs typeface="배달의민족 주아"/>
                <a:sym typeface="배달의민족 주아"/>
              </a:defRPr>
            </a:pPr>
            <a:r>
              <a:rPr lang="ko-KR" altLang="en-US" sz="2800" dirty="0">
                <a:latin typeface="야놀자 야체 R" pitchFamily="18" charset="-127"/>
                <a:ea typeface="야놀자 야체 R" pitchFamily="18" charset="-127"/>
              </a:rPr>
              <a:t>간편하게 예약 할 수 있도록</a:t>
            </a:r>
            <a:endParaRPr lang="en-US" altLang="ko-KR" sz="2800" dirty="0">
              <a:latin typeface="야놀자 야체 R" pitchFamily="18" charset="-127"/>
              <a:ea typeface="야놀자 야체 R" pitchFamily="18" charset="-127"/>
            </a:endParaRPr>
          </a:p>
          <a:p>
            <a:pPr algn="ctr">
              <a:defRPr sz="20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5A5F"/>
                </a:solidFill>
                <a:latin typeface="배달의민족 주아"/>
                <a:ea typeface="배달의민족 주아"/>
                <a:cs typeface="배달의민족 주아"/>
                <a:sym typeface="배달의민족 주아"/>
              </a:defRPr>
            </a:pPr>
            <a:r>
              <a:rPr lang="ko-KR" altLang="en-US" sz="2800" dirty="0">
                <a:latin typeface="야놀자 야체 R" pitchFamily="18" charset="-127"/>
                <a:ea typeface="야놀자 야체 R" pitchFamily="18" charset="-127"/>
              </a:rPr>
              <a:t>사이트를</a:t>
            </a:r>
            <a:r>
              <a:rPr lang="en-US" altLang="ko-KR" sz="2800" dirty="0">
                <a:latin typeface="야놀자 야체 R" pitchFamily="18" charset="-127"/>
                <a:ea typeface="야놀자 야체 R" pitchFamily="18" charset="-127"/>
              </a:rPr>
              <a:t> </a:t>
            </a:r>
            <a:r>
              <a:rPr lang="ko-KR" altLang="en-US" sz="2800" dirty="0">
                <a:latin typeface="야놀자 야체 R" pitchFamily="18" charset="-127"/>
                <a:ea typeface="야놀자 야체 R" pitchFamily="18" charset="-127"/>
              </a:rPr>
              <a:t>구상한 성호</a:t>
            </a:r>
            <a:endParaRPr sz="2800" dirty="0">
              <a:latin typeface="야놀자 야체 R" pitchFamily="18" charset="-127"/>
              <a:ea typeface="야놀자 야체 R" pitchFamily="18" charset="-127"/>
            </a:endParaRPr>
          </a:p>
        </p:txBody>
      </p:sp>
      <p:sp>
        <p:nvSpPr>
          <p:cNvPr id="323" name="타원 127"/>
          <p:cNvSpPr/>
          <p:nvPr/>
        </p:nvSpPr>
        <p:spPr>
          <a:xfrm>
            <a:off x="2460304" y="4316029"/>
            <a:ext cx="245871" cy="245871"/>
          </a:xfrm>
          <a:prstGeom prst="ellipse">
            <a:avLst/>
          </a:prstGeom>
          <a:solidFill>
            <a:srgbClr val="FFFFFF"/>
          </a:solidFill>
          <a:ln w="57150">
            <a:solidFill>
              <a:srgbClr val="FF5A5F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26" name="그룹 11"/>
          <p:cNvGrpSpPr/>
          <p:nvPr/>
        </p:nvGrpSpPr>
        <p:grpSpPr>
          <a:xfrm>
            <a:off x="1477028" y="1864658"/>
            <a:ext cx="2212416" cy="2591039"/>
            <a:chOff x="0" y="0"/>
            <a:chExt cx="2212412" cy="2591036"/>
          </a:xfrm>
        </p:grpSpPr>
        <p:sp>
          <p:nvSpPr>
            <p:cNvPr id="324" name="타원 6"/>
            <p:cNvSpPr/>
            <p:nvPr/>
          </p:nvSpPr>
          <p:spPr>
            <a:xfrm>
              <a:off x="-1" y="-1"/>
              <a:ext cx="2212414" cy="2212413"/>
            </a:xfrm>
            <a:prstGeom prst="ellipse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5" name="이등변 삼각형 8"/>
            <p:cNvSpPr/>
            <p:nvPr/>
          </p:nvSpPr>
          <p:spPr>
            <a:xfrm rot="10800000">
              <a:off x="860867" y="2168040"/>
              <a:ext cx="490678" cy="422997"/>
            </a:xfrm>
            <a:prstGeom prst="triangle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33" name="그룹 5"/>
          <p:cNvGrpSpPr/>
          <p:nvPr/>
        </p:nvGrpSpPr>
        <p:grpSpPr>
          <a:xfrm>
            <a:off x="5340286" y="1864658"/>
            <a:ext cx="2212416" cy="2591039"/>
            <a:chOff x="0" y="0"/>
            <a:chExt cx="2212412" cy="2591036"/>
          </a:xfrm>
        </p:grpSpPr>
        <p:sp>
          <p:nvSpPr>
            <p:cNvPr id="331" name="타원 162"/>
            <p:cNvSpPr/>
            <p:nvPr/>
          </p:nvSpPr>
          <p:spPr>
            <a:xfrm>
              <a:off x="-1" y="-1"/>
              <a:ext cx="2212414" cy="2212413"/>
            </a:xfrm>
            <a:prstGeom prst="ellipse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2" name="이등변 삼각형 164"/>
            <p:cNvSpPr/>
            <p:nvPr/>
          </p:nvSpPr>
          <p:spPr>
            <a:xfrm rot="10800000">
              <a:off x="860867" y="2168040"/>
              <a:ext cx="490678" cy="422997"/>
            </a:xfrm>
            <a:prstGeom prst="triangle">
              <a:avLst/>
            </a:prstGeom>
            <a:solidFill>
              <a:srgbClr val="FF5A5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2050" name="Picture 2" descr="C:\Users\user\Desktop\2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27991"/>
            <a:ext cx="1746725" cy="174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6372200" y="5805264"/>
            <a:ext cx="2771800" cy="504056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9" name="직사각형 51"/>
          <p:cNvSpPr txBox="1"/>
          <p:nvPr/>
        </p:nvSpPr>
        <p:spPr>
          <a:xfrm>
            <a:off x="368302" y="467380"/>
            <a:ext cx="120000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>
                  <a:outerShdw blurRad="50800" dir="2700000" rotWithShape="0">
                    <a:srgbClr val="000000">
                      <a:alpha val="40000"/>
                    </a:srgbClr>
                  </a:outerShdw>
                </a:effectLst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스토리</a:t>
            </a: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051" name="Picture 3" descr="C:\Users\user\Desktop\구상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58" y="2204864"/>
            <a:ext cx="2139378" cy="162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36714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Box 49"/>
          <p:cNvSpPr txBox="1"/>
          <p:nvPr/>
        </p:nvSpPr>
        <p:spPr>
          <a:xfrm>
            <a:off x="35496" y="385499"/>
            <a:ext cx="30232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342" name="직선 연결선 14"/>
          <p:cNvSpPr/>
          <p:nvPr/>
        </p:nvSpPr>
        <p:spPr>
          <a:xfrm>
            <a:off x="-77213" y="4438963"/>
            <a:ext cx="4694934" cy="1"/>
          </a:xfrm>
          <a:prstGeom prst="line">
            <a:avLst/>
          </a:prstGeom>
          <a:ln w="57150">
            <a:solidFill>
              <a:srgbClr val="FF5A5F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49" name="그룹 15"/>
          <p:cNvGrpSpPr/>
          <p:nvPr/>
        </p:nvGrpSpPr>
        <p:grpSpPr>
          <a:xfrm>
            <a:off x="3465793" y="1864660"/>
            <a:ext cx="2212415" cy="3377026"/>
            <a:chOff x="0" y="0"/>
            <a:chExt cx="2212414" cy="3377025"/>
          </a:xfrm>
        </p:grpSpPr>
        <p:sp>
          <p:nvSpPr>
            <p:cNvPr id="343" name="타원 16"/>
            <p:cNvSpPr/>
            <p:nvPr/>
          </p:nvSpPr>
          <p:spPr>
            <a:xfrm>
              <a:off x="983274" y="2451368"/>
              <a:ext cx="245871" cy="245869"/>
            </a:xfrm>
            <a:prstGeom prst="ellipse">
              <a:avLst/>
            </a:prstGeom>
            <a:solidFill>
              <a:srgbClr val="FFFFFF"/>
            </a:solidFill>
            <a:ln w="57150" cap="flat">
              <a:solidFill>
                <a:srgbClr val="FF5A5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48" name="그룹 17"/>
            <p:cNvGrpSpPr/>
            <p:nvPr/>
          </p:nvGrpSpPr>
          <p:grpSpPr>
            <a:xfrm>
              <a:off x="0" y="0"/>
              <a:ext cx="2212414" cy="3377025"/>
              <a:chOff x="0" y="0"/>
              <a:chExt cx="2212413" cy="3377024"/>
            </a:xfrm>
          </p:grpSpPr>
          <p:sp>
            <p:nvSpPr>
              <p:cNvPr id="344" name="TextBox 18"/>
              <p:cNvSpPr txBox="1"/>
              <p:nvPr/>
            </p:nvSpPr>
            <p:spPr>
              <a:xfrm>
                <a:off x="355929" y="2853806"/>
                <a:ext cx="1512591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2000">
                    <a:ln w="9525"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FF5A5F"/>
                    </a:solidFill>
                    <a:latin typeface="배달의민족 주아"/>
                    <a:ea typeface="배달의민족 주아"/>
                    <a:cs typeface="배달의민족 주아"/>
                    <a:sym typeface="배달의민족 주아"/>
                  </a:defRPr>
                </a:pPr>
                <a:r>
                  <a:rPr lang="ko-KR" altLang="en-US" sz="2800" dirty="0">
                    <a:latin typeface="야놀자 야체 R" pitchFamily="18" charset="-127"/>
                    <a:ea typeface="야놀자 야체 R" pitchFamily="18" charset="-127"/>
                  </a:rPr>
                  <a:t>개발 </a:t>
                </a:r>
                <a:r>
                  <a:rPr lang="en-US" altLang="ko-KR" sz="2800" dirty="0">
                    <a:latin typeface="야놀자 야체 R" pitchFamily="18" charset="-127"/>
                    <a:ea typeface="야놀자 야체 R" pitchFamily="18" charset="-127"/>
                  </a:rPr>
                  <a:t>START</a:t>
                </a:r>
              </a:p>
            </p:txBody>
          </p:sp>
          <p:sp>
            <p:nvSpPr>
              <p:cNvPr id="345" name="타원 19"/>
              <p:cNvSpPr/>
              <p:nvPr/>
            </p:nvSpPr>
            <p:spPr>
              <a:xfrm>
                <a:off x="0" y="0"/>
                <a:ext cx="2212413" cy="2212413"/>
              </a:xfrm>
              <a:prstGeom prst="ellipse">
                <a:avLst/>
              </a:prstGeom>
              <a:solidFill>
                <a:srgbClr val="FF5A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6" name="직사각형 23"/>
              <p:cNvSpPr/>
              <p:nvPr/>
            </p:nvSpPr>
            <p:spPr>
              <a:xfrm>
                <a:off x="1102291" y="806457"/>
                <a:ext cx="615145" cy="399444"/>
              </a:xfrm>
              <a:prstGeom prst="rect">
                <a:avLst/>
              </a:prstGeom>
              <a:solidFill>
                <a:srgbClr val="FF5A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7" name="이등변 삼각형 21"/>
              <p:cNvSpPr/>
              <p:nvPr/>
            </p:nvSpPr>
            <p:spPr>
              <a:xfrm rot="10800000">
                <a:off x="860867" y="2168041"/>
                <a:ext cx="490678" cy="422996"/>
              </a:xfrm>
              <a:prstGeom prst="triangle">
                <a:avLst/>
              </a:prstGeom>
              <a:solidFill>
                <a:srgbClr val="FF5A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3" name="직사각형 12"/>
          <p:cNvSpPr/>
          <p:nvPr/>
        </p:nvSpPr>
        <p:spPr>
          <a:xfrm>
            <a:off x="6372200" y="5805264"/>
            <a:ext cx="2771800" cy="504056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4" name="직사각형 51"/>
          <p:cNvSpPr txBox="1"/>
          <p:nvPr/>
        </p:nvSpPr>
        <p:spPr>
          <a:xfrm>
            <a:off x="368302" y="467380"/>
            <a:ext cx="116954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>
                  <a:outerShdw blurRad="50800" dir="2700000" rotWithShape="0">
                    <a:srgbClr val="000000">
                      <a:alpha val="40000"/>
                    </a:srgbClr>
                  </a:outerShdw>
                </a:effectLst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dirty="0"/>
              <a:t>개발 스토리</a:t>
            </a:r>
            <a:endParaRPr dirty="0"/>
          </a:p>
        </p:txBody>
      </p:sp>
      <p:pic>
        <p:nvPicPr>
          <p:cNvPr id="1026" name="Picture 2" descr="C:\Users\user\Desktop\개발시작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965" y="2296413"/>
            <a:ext cx="1622240" cy="142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52329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직사각형 37"/>
          <p:cNvSpPr/>
          <p:nvPr/>
        </p:nvSpPr>
        <p:spPr>
          <a:xfrm>
            <a:off x="-5685" y="1006996"/>
            <a:ext cx="9155371" cy="4805122"/>
          </a:xfrm>
          <a:prstGeom prst="rect">
            <a:avLst/>
          </a:prstGeom>
          <a:solidFill>
            <a:srgbClr val="FF5A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2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39503" t="71106" r="41403" b="3569"/>
          <a:stretch>
            <a:fillRect/>
          </a:stretch>
        </p:blipFill>
        <p:spPr>
          <a:xfrm rot="551962">
            <a:off x="6839388" y="1194241"/>
            <a:ext cx="1216820" cy="1331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30" name="타원 39"/>
          <p:cNvSpPr/>
          <p:nvPr/>
        </p:nvSpPr>
        <p:spPr>
          <a:xfrm>
            <a:off x="5142617" y="3070368"/>
            <a:ext cx="941551" cy="94155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1" name="타원 160"/>
          <p:cNvSpPr/>
          <p:nvPr/>
        </p:nvSpPr>
        <p:spPr>
          <a:xfrm>
            <a:off x="3695708" y="4017755"/>
            <a:ext cx="348481" cy="34848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2" name="타원 158"/>
          <p:cNvSpPr/>
          <p:nvPr/>
        </p:nvSpPr>
        <p:spPr>
          <a:xfrm>
            <a:off x="3502945" y="4327907"/>
            <a:ext cx="261815" cy="261819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3" name="구름 54"/>
          <p:cNvSpPr/>
          <p:nvPr/>
        </p:nvSpPr>
        <p:spPr>
          <a:xfrm rot="280353">
            <a:off x="458505" y="684832"/>
            <a:ext cx="8011673" cy="3640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5" h="21169" extrusionOk="0">
                <a:moveTo>
                  <a:pt x="353" y="3655"/>
                </a:moveTo>
                <a:lnTo>
                  <a:pt x="20865" y="0"/>
                </a:lnTo>
                <a:cubicBezTo>
                  <a:pt x="20922" y="845"/>
                  <a:pt x="20857" y="1709"/>
                  <a:pt x="20672" y="2502"/>
                </a:cubicBezTo>
                <a:cubicBezTo>
                  <a:pt x="21295" y="3997"/>
                  <a:pt x="21513" y="5934"/>
                  <a:pt x="21264" y="7762"/>
                </a:cubicBezTo>
                <a:cubicBezTo>
                  <a:pt x="20933" y="10192"/>
                  <a:pt x="19838" y="12012"/>
                  <a:pt x="18492" y="12366"/>
                </a:cubicBezTo>
                <a:cubicBezTo>
                  <a:pt x="18486" y="13883"/>
                  <a:pt x="18124" y="15322"/>
                  <a:pt x="17500" y="16312"/>
                </a:cubicBezTo>
                <a:cubicBezTo>
                  <a:pt x="16552" y="17817"/>
                  <a:pt x="15183" y="18010"/>
                  <a:pt x="14122" y="16790"/>
                </a:cubicBezTo>
                <a:cubicBezTo>
                  <a:pt x="13778" y="18886"/>
                  <a:pt x="12859" y="20488"/>
                  <a:pt x="11707" y="20999"/>
                </a:cubicBezTo>
                <a:cubicBezTo>
                  <a:pt x="10350" y="21600"/>
                  <a:pt x="8934" y="20575"/>
                  <a:pt x="8158" y="18429"/>
                </a:cubicBezTo>
                <a:cubicBezTo>
                  <a:pt x="6326" y="20466"/>
                  <a:pt x="3948" y="19321"/>
                  <a:pt x="2885" y="15891"/>
                </a:cubicBezTo>
                <a:cubicBezTo>
                  <a:pt x="1841" y="16116"/>
                  <a:pt x="860" y="14922"/>
                  <a:pt x="566" y="13066"/>
                </a:cubicBezTo>
                <a:cubicBezTo>
                  <a:pt x="354" y="11723"/>
                  <a:pt x="542" y="10274"/>
                  <a:pt x="1062" y="9253"/>
                </a:cubicBezTo>
                <a:cubicBezTo>
                  <a:pt x="324" y="8452"/>
                  <a:pt x="-87" y="6916"/>
                  <a:pt x="16" y="5341"/>
                </a:cubicBezTo>
                <a:cubicBezTo>
                  <a:pt x="56" y="4720"/>
                  <a:pt x="173" y="4145"/>
                  <a:pt x="353" y="36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00" name="타원 161"/>
          <p:cNvSpPr/>
          <p:nvPr/>
        </p:nvSpPr>
        <p:spPr>
          <a:xfrm>
            <a:off x="3683377" y="4643923"/>
            <a:ext cx="178825" cy="1788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1" name="직사각형 99"/>
          <p:cNvSpPr/>
          <p:nvPr/>
        </p:nvSpPr>
        <p:spPr>
          <a:xfrm>
            <a:off x="0" y="-1"/>
            <a:ext cx="9144000" cy="23017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2" name="TextBox 102"/>
          <p:cNvSpPr txBox="1"/>
          <p:nvPr/>
        </p:nvSpPr>
        <p:spPr>
          <a:xfrm>
            <a:off x="35496" y="385499"/>
            <a:ext cx="30232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en-US" dirty="0"/>
              <a:t>1</a:t>
            </a:r>
            <a:endParaRPr dirty="0"/>
          </a:p>
        </p:txBody>
      </p:sp>
      <p:pic>
        <p:nvPicPr>
          <p:cNvPr id="50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b="28461"/>
          <a:stretch>
            <a:fillRect/>
          </a:stretch>
        </p:blipFill>
        <p:spPr>
          <a:xfrm>
            <a:off x="3665682" y="4371364"/>
            <a:ext cx="1812637" cy="1435079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직사각형 80"/>
          <p:cNvSpPr/>
          <p:nvPr/>
        </p:nvSpPr>
        <p:spPr>
          <a:xfrm>
            <a:off x="6372200" y="5805264"/>
            <a:ext cx="2771800" cy="504056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75656" y="1521659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rgbClr val="FF5A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YOLO</a:t>
            </a:r>
            <a:r>
              <a:rPr lang="ko-KR" altLang="en-US" sz="2800" b="1" dirty="0">
                <a:solidFill>
                  <a:srgbClr val="FF5A5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만의 기능</a:t>
            </a:r>
          </a:p>
        </p:txBody>
      </p:sp>
      <p:sp>
        <p:nvSpPr>
          <p:cNvPr id="83" name="직사각형 3"/>
          <p:cNvSpPr txBox="1"/>
          <p:nvPr/>
        </p:nvSpPr>
        <p:spPr>
          <a:xfrm>
            <a:off x="1157928" y="2132856"/>
            <a:ext cx="3088613" cy="10002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63636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직관적인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 / UX</a:t>
            </a:r>
          </a:p>
          <a:p>
            <a:pPr algn="ctr"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63636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카테고리 기반의 간편한 검색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63636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en-US" sz="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sz="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63636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달력을 통한 예약 시스템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4" name="TextBox 72"/>
          <p:cNvSpPr txBox="1"/>
          <p:nvPr/>
        </p:nvSpPr>
        <p:spPr>
          <a:xfrm>
            <a:off x="4631678" y="2140696"/>
            <a:ext cx="2820642" cy="10002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/>
          <a:p>
            <a:pPr algn="ctr"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63636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지역에만 국한 된 검색은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NO!</a:t>
            </a:r>
          </a:p>
          <a:p>
            <a:pPr algn="ctr"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63636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하루 종일 걸리는 예약은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NO!</a:t>
            </a:r>
          </a:p>
          <a:p>
            <a:pPr algn="ctr"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63636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en-US" altLang="ko-KR" sz="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pPr algn="ctr">
              <a:defRPr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63636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남녀노소 편리하게 예약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5" name="직사각형 71"/>
          <p:cNvSpPr txBox="1"/>
          <p:nvPr/>
        </p:nvSpPr>
        <p:spPr>
          <a:xfrm>
            <a:off x="4283968" y="1537630"/>
            <a:ext cx="291041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ctr">
              <a:defRPr sz="28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5A5F"/>
                </a:solidFill>
                <a:latin typeface="배달의민족 주아"/>
                <a:ea typeface="배달의민족 주아"/>
                <a:cs typeface="배달의민족 주아"/>
                <a:sym typeface="배달의민족 주아"/>
              </a:defRPr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지향점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7" name="직사각형 66"/>
          <p:cNvSpPr txBox="1"/>
          <p:nvPr/>
        </p:nvSpPr>
        <p:spPr>
          <a:xfrm>
            <a:off x="368302" y="467380"/>
            <a:ext cx="238302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>
                  <a:outerShdw blurRad="50800" dir="2700000" rotWithShape="0">
                    <a:srgbClr val="000000">
                      <a:alpha val="40000"/>
                    </a:srgbClr>
                  </a:outerShdw>
                </a:effectLst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Yolo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프로젝트의 차별성</a:t>
            </a: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355976" y="1268760"/>
            <a:ext cx="0" cy="2448272"/>
          </a:xfrm>
          <a:prstGeom prst="line">
            <a:avLst/>
          </a:prstGeom>
          <a:noFill/>
          <a:ln w="25400" cap="flat">
            <a:solidFill>
              <a:srgbClr val="FF5A5F">
                <a:alpha val="69000"/>
              </a:srgbClr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322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315</Words>
  <Application>Microsoft Office PowerPoint</Application>
  <PresentationFormat>화면 슬라이드 쇼(4:3)</PresentationFormat>
  <Paragraphs>125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나눔바른고딕</vt:lpstr>
      <vt:lpstr>나눔스퀘어 ExtraBold</vt:lpstr>
      <vt:lpstr>나눔스퀘어라운드 Bold</vt:lpstr>
      <vt:lpstr>나눔스퀘어라운드 ExtraBold</vt:lpstr>
      <vt:lpstr>맑은 고딕</vt:lpstr>
      <vt:lpstr>배달의민족 주아</vt:lpstr>
      <vt:lpstr>야놀자 야체 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방 혜린</cp:lastModifiedBy>
  <cp:revision>62</cp:revision>
  <dcterms:modified xsi:type="dcterms:W3CDTF">2018-09-29T11:01:27Z</dcterms:modified>
</cp:coreProperties>
</file>