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0E4657-91E4-4D47-B2E7-2638A00441E1}"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51896-459E-4360-BEA9-23CE000707E9}" type="slidenum">
              <a:rPr lang="en-IN" smtClean="0"/>
              <a:t>‹#›</a:t>
            </a:fld>
            <a:endParaRPr lang="en-IN"/>
          </a:p>
        </p:txBody>
      </p:sp>
    </p:spTree>
    <p:extLst>
      <p:ext uri="{BB962C8B-B14F-4D97-AF65-F5344CB8AC3E}">
        <p14:creationId xmlns:p14="http://schemas.microsoft.com/office/powerpoint/2010/main" val="2153478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E4657-91E4-4D47-B2E7-2638A00441E1}"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51896-459E-4360-BEA9-23CE000707E9}" type="slidenum">
              <a:rPr lang="en-IN" smtClean="0"/>
              <a:t>‹#›</a:t>
            </a:fld>
            <a:endParaRPr lang="en-IN"/>
          </a:p>
        </p:txBody>
      </p:sp>
    </p:spTree>
    <p:extLst>
      <p:ext uri="{BB962C8B-B14F-4D97-AF65-F5344CB8AC3E}">
        <p14:creationId xmlns:p14="http://schemas.microsoft.com/office/powerpoint/2010/main" val="2539002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E4657-91E4-4D47-B2E7-2638A00441E1}"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51896-459E-4360-BEA9-23CE000707E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83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E4657-91E4-4D47-B2E7-2638A00441E1}"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51896-459E-4360-BEA9-23CE000707E9}" type="slidenum">
              <a:rPr lang="en-IN" smtClean="0"/>
              <a:t>‹#›</a:t>
            </a:fld>
            <a:endParaRPr lang="en-IN"/>
          </a:p>
        </p:txBody>
      </p:sp>
    </p:spTree>
    <p:extLst>
      <p:ext uri="{BB962C8B-B14F-4D97-AF65-F5344CB8AC3E}">
        <p14:creationId xmlns:p14="http://schemas.microsoft.com/office/powerpoint/2010/main" val="582406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E4657-91E4-4D47-B2E7-2638A00441E1}"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51896-459E-4360-BEA9-23CE000707E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02065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E4657-91E4-4D47-B2E7-2638A00441E1}"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51896-459E-4360-BEA9-23CE000707E9}" type="slidenum">
              <a:rPr lang="en-IN" smtClean="0"/>
              <a:t>‹#›</a:t>
            </a:fld>
            <a:endParaRPr lang="en-IN"/>
          </a:p>
        </p:txBody>
      </p:sp>
    </p:spTree>
    <p:extLst>
      <p:ext uri="{BB962C8B-B14F-4D97-AF65-F5344CB8AC3E}">
        <p14:creationId xmlns:p14="http://schemas.microsoft.com/office/powerpoint/2010/main" val="3528081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E4657-91E4-4D47-B2E7-2638A00441E1}"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51896-459E-4360-BEA9-23CE000707E9}" type="slidenum">
              <a:rPr lang="en-IN" smtClean="0"/>
              <a:t>‹#›</a:t>
            </a:fld>
            <a:endParaRPr lang="en-IN"/>
          </a:p>
        </p:txBody>
      </p:sp>
    </p:spTree>
    <p:extLst>
      <p:ext uri="{BB962C8B-B14F-4D97-AF65-F5344CB8AC3E}">
        <p14:creationId xmlns:p14="http://schemas.microsoft.com/office/powerpoint/2010/main" val="1573050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E4657-91E4-4D47-B2E7-2638A00441E1}"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51896-459E-4360-BEA9-23CE000707E9}" type="slidenum">
              <a:rPr lang="en-IN" smtClean="0"/>
              <a:t>‹#›</a:t>
            </a:fld>
            <a:endParaRPr lang="en-IN"/>
          </a:p>
        </p:txBody>
      </p:sp>
    </p:spTree>
    <p:extLst>
      <p:ext uri="{BB962C8B-B14F-4D97-AF65-F5344CB8AC3E}">
        <p14:creationId xmlns:p14="http://schemas.microsoft.com/office/powerpoint/2010/main" val="12889533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DD1E-436E-4644-B13C-2821D6CCDEED}"/>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27AE34-38FE-2FC4-7459-329206C91657}"/>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B6EF5C-DDAC-46FE-64C7-CEB723857702}"/>
              </a:ext>
            </a:extLst>
          </p:cNvPr>
          <p:cNvSpPr>
            <a:spLocks noGrp="1"/>
          </p:cNvSpPr>
          <p:nvPr>
            <p:ph type="dt" sz="half" idx="10"/>
          </p:nvPr>
        </p:nvSpPr>
        <p:spPr/>
        <p:txBody>
          <a:bodyPr/>
          <a:lstStyle/>
          <a:p>
            <a:fld id="{650E4657-91E4-4D47-B2E7-2638A00441E1}" type="datetimeFigureOut">
              <a:rPr lang="en-IN" smtClean="0"/>
              <a:t>20-12-2023</a:t>
            </a:fld>
            <a:endParaRPr lang="en-IN"/>
          </a:p>
        </p:txBody>
      </p:sp>
      <p:sp>
        <p:nvSpPr>
          <p:cNvPr id="5" name="Footer Placeholder 4">
            <a:extLst>
              <a:ext uri="{FF2B5EF4-FFF2-40B4-BE49-F238E27FC236}">
                <a16:creationId xmlns:a16="http://schemas.microsoft.com/office/drawing/2014/main" id="{A6BCD10B-9539-7FC5-BF13-ECB7787DF3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25A2CA-2E01-5148-B11C-33CDAC30ABF2}"/>
              </a:ext>
            </a:extLst>
          </p:cNvPr>
          <p:cNvSpPr>
            <a:spLocks noGrp="1"/>
          </p:cNvSpPr>
          <p:nvPr>
            <p:ph type="sldNum" sz="quarter" idx="12"/>
          </p:nvPr>
        </p:nvSpPr>
        <p:spPr/>
        <p:txBody>
          <a:bodyPr/>
          <a:lstStyle/>
          <a:p>
            <a:fld id="{99F51896-459E-4360-BEA9-23CE000707E9}" type="slidenum">
              <a:rPr lang="en-IN" smtClean="0"/>
              <a:t>‹#›</a:t>
            </a:fld>
            <a:endParaRPr lang="en-IN"/>
          </a:p>
        </p:txBody>
      </p:sp>
    </p:spTree>
    <p:extLst>
      <p:ext uri="{BB962C8B-B14F-4D97-AF65-F5344CB8AC3E}">
        <p14:creationId xmlns:p14="http://schemas.microsoft.com/office/powerpoint/2010/main" val="353617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E4657-91E4-4D47-B2E7-2638A00441E1}"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51896-459E-4360-BEA9-23CE000707E9}" type="slidenum">
              <a:rPr lang="en-IN" smtClean="0"/>
              <a:t>‹#›</a:t>
            </a:fld>
            <a:endParaRPr lang="en-IN"/>
          </a:p>
        </p:txBody>
      </p:sp>
    </p:spTree>
    <p:extLst>
      <p:ext uri="{BB962C8B-B14F-4D97-AF65-F5344CB8AC3E}">
        <p14:creationId xmlns:p14="http://schemas.microsoft.com/office/powerpoint/2010/main" val="77619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E4657-91E4-4D47-B2E7-2638A00441E1}"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51896-459E-4360-BEA9-23CE000707E9}" type="slidenum">
              <a:rPr lang="en-IN" smtClean="0"/>
              <a:t>‹#›</a:t>
            </a:fld>
            <a:endParaRPr lang="en-IN"/>
          </a:p>
        </p:txBody>
      </p:sp>
    </p:spTree>
    <p:extLst>
      <p:ext uri="{BB962C8B-B14F-4D97-AF65-F5344CB8AC3E}">
        <p14:creationId xmlns:p14="http://schemas.microsoft.com/office/powerpoint/2010/main" val="3399179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0E4657-91E4-4D47-B2E7-2638A00441E1}" type="datetimeFigureOut">
              <a:rPr lang="en-IN" smtClean="0"/>
              <a:t>20-12-2023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F51896-459E-4360-BEA9-23CE000707E9}" type="slidenum">
              <a:rPr lang="en-IN" smtClean="0"/>
              <a:t>‹#›</a:t>
            </a:fld>
            <a:endParaRPr lang="en-IN"/>
          </a:p>
        </p:txBody>
      </p:sp>
    </p:spTree>
    <p:extLst>
      <p:ext uri="{BB962C8B-B14F-4D97-AF65-F5344CB8AC3E}">
        <p14:creationId xmlns:p14="http://schemas.microsoft.com/office/powerpoint/2010/main" val="3888925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0E4657-91E4-4D47-B2E7-2638A00441E1}" type="datetimeFigureOut">
              <a:rPr lang="en-IN" smtClean="0"/>
              <a:t>20-12-2023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F51896-459E-4360-BEA9-23CE000707E9}" type="slidenum">
              <a:rPr lang="en-IN" smtClean="0"/>
              <a:t>‹#›</a:t>
            </a:fld>
            <a:endParaRPr lang="en-IN"/>
          </a:p>
        </p:txBody>
      </p:sp>
    </p:spTree>
    <p:extLst>
      <p:ext uri="{BB962C8B-B14F-4D97-AF65-F5344CB8AC3E}">
        <p14:creationId xmlns:p14="http://schemas.microsoft.com/office/powerpoint/2010/main" val="130102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0E4657-91E4-4D47-B2E7-2638A00441E1}" type="datetimeFigureOut">
              <a:rPr lang="en-IN" smtClean="0"/>
              <a:t>20-12-2023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F51896-459E-4360-BEA9-23CE000707E9}" type="slidenum">
              <a:rPr lang="en-IN" smtClean="0"/>
              <a:t>‹#›</a:t>
            </a:fld>
            <a:endParaRPr lang="en-IN"/>
          </a:p>
        </p:txBody>
      </p:sp>
    </p:spTree>
    <p:extLst>
      <p:ext uri="{BB962C8B-B14F-4D97-AF65-F5344CB8AC3E}">
        <p14:creationId xmlns:p14="http://schemas.microsoft.com/office/powerpoint/2010/main" val="162143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0E4657-91E4-4D47-B2E7-2638A00441E1}" type="datetimeFigureOut">
              <a:rPr lang="en-IN" smtClean="0"/>
              <a:t>20-12-2023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F51896-459E-4360-BEA9-23CE000707E9}" type="slidenum">
              <a:rPr lang="en-IN" smtClean="0"/>
              <a:t>‹#›</a:t>
            </a:fld>
            <a:endParaRPr lang="en-IN"/>
          </a:p>
        </p:txBody>
      </p:sp>
    </p:spTree>
    <p:extLst>
      <p:ext uri="{BB962C8B-B14F-4D97-AF65-F5344CB8AC3E}">
        <p14:creationId xmlns:p14="http://schemas.microsoft.com/office/powerpoint/2010/main" val="3687201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0E4657-91E4-4D47-B2E7-2638A00441E1}" type="datetimeFigureOut">
              <a:rPr lang="en-IN" smtClean="0"/>
              <a:t>20-12-2023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F51896-459E-4360-BEA9-23CE000707E9}" type="slidenum">
              <a:rPr lang="en-IN" smtClean="0"/>
              <a:t>‹#›</a:t>
            </a:fld>
            <a:endParaRPr lang="en-IN"/>
          </a:p>
        </p:txBody>
      </p:sp>
    </p:spTree>
    <p:extLst>
      <p:ext uri="{BB962C8B-B14F-4D97-AF65-F5344CB8AC3E}">
        <p14:creationId xmlns:p14="http://schemas.microsoft.com/office/powerpoint/2010/main" val="1018809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F51896-459E-4360-BEA9-23CE000707E9}" type="slidenum">
              <a:rPr lang="en-IN" smtClean="0"/>
              <a:t>‹#›</a:t>
            </a:fld>
            <a:endParaRPr lang="en-IN"/>
          </a:p>
        </p:txBody>
      </p:sp>
      <p:sp>
        <p:nvSpPr>
          <p:cNvPr id="5" name="Date Placeholder 4"/>
          <p:cNvSpPr>
            <a:spLocks noGrp="1"/>
          </p:cNvSpPr>
          <p:nvPr>
            <p:ph type="dt" sz="half" idx="10"/>
          </p:nvPr>
        </p:nvSpPr>
        <p:spPr/>
        <p:txBody>
          <a:bodyPr/>
          <a:lstStyle/>
          <a:p>
            <a:fld id="{650E4657-91E4-4D47-B2E7-2638A00441E1}" type="datetimeFigureOut">
              <a:rPr lang="en-IN" smtClean="0"/>
              <a:t>20-12-2023</a:t>
            </a:fld>
            <a:endParaRPr lang="en-IN"/>
          </a:p>
        </p:txBody>
      </p:sp>
    </p:spTree>
    <p:extLst>
      <p:ext uri="{BB962C8B-B14F-4D97-AF65-F5344CB8AC3E}">
        <p14:creationId xmlns:p14="http://schemas.microsoft.com/office/powerpoint/2010/main" val="924194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0E4657-91E4-4D47-B2E7-2638A00441E1}" type="datetimeFigureOut">
              <a:rPr lang="en-IN" smtClean="0"/>
              <a:t>20-12-2023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9F51896-459E-4360-BEA9-23CE000707E9}" type="slidenum">
              <a:rPr lang="en-IN" smtClean="0"/>
              <a:t>‹#›</a:t>
            </a:fld>
            <a:endParaRPr lang="en-IN"/>
          </a:p>
        </p:txBody>
      </p:sp>
    </p:spTree>
    <p:extLst>
      <p:ext uri="{BB962C8B-B14F-4D97-AF65-F5344CB8AC3E}">
        <p14:creationId xmlns:p14="http://schemas.microsoft.com/office/powerpoint/2010/main" val="408663033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1929A-582D-9B03-D068-60F58B1D31B7}"/>
              </a:ext>
            </a:extLst>
          </p:cNvPr>
          <p:cNvSpPr>
            <a:spLocks noGrp="1"/>
          </p:cNvSpPr>
          <p:nvPr>
            <p:ph type="ctrTitle"/>
          </p:nvPr>
        </p:nvSpPr>
        <p:spPr/>
        <p:txBody>
          <a:bodyPr>
            <a:normAutofit fontScale="90000"/>
          </a:bodyPr>
          <a:lstStyle/>
          <a:p>
            <a:r>
              <a:rPr lang="en-US"/>
              <a:t>Book Recommendation System with Machine Learning in Python</a:t>
            </a:r>
            <a:endParaRPr lang="en-IN"/>
          </a:p>
        </p:txBody>
      </p:sp>
      <p:sp>
        <p:nvSpPr>
          <p:cNvPr id="3" name="Subtitle 2">
            <a:extLst>
              <a:ext uri="{FF2B5EF4-FFF2-40B4-BE49-F238E27FC236}">
                <a16:creationId xmlns:a16="http://schemas.microsoft.com/office/drawing/2014/main" id="{7E8518E8-EC71-F4AC-F15A-FAF16E4BCF06}"/>
              </a:ext>
            </a:extLst>
          </p:cNvPr>
          <p:cNvSpPr>
            <a:spLocks noGrp="1"/>
          </p:cNvSpPr>
          <p:nvPr>
            <p:ph type="subTitle" idx="1"/>
          </p:nvPr>
        </p:nvSpPr>
        <p:spPr/>
        <p:txBody>
          <a:bodyPr/>
          <a:lstStyle/>
          <a:p>
            <a:r>
              <a:rPr lang="en-IN"/>
              <a:t>Executive Summary</a:t>
            </a:r>
          </a:p>
        </p:txBody>
      </p:sp>
    </p:spTree>
    <p:extLst>
      <p:ext uri="{BB962C8B-B14F-4D97-AF65-F5344CB8AC3E}">
        <p14:creationId xmlns:p14="http://schemas.microsoft.com/office/powerpoint/2010/main" val="268381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30BA-5008-DEF7-E0BB-30DF5A587A0A}"/>
              </a:ext>
            </a:extLst>
          </p:cNvPr>
          <p:cNvSpPr>
            <a:spLocks noGrp="1"/>
          </p:cNvSpPr>
          <p:nvPr>
            <p:ph type="title"/>
          </p:nvPr>
        </p:nvSpPr>
        <p:spPr/>
        <p:txBody>
          <a:bodyPr/>
          <a:lstStyle/>
          <a:p>
            <a:r>
              <a:rPr lang="en-IN"/>
              <a:t>Introduction</a:t>
            </a:r>
          </a:p>
        </p:txBody>
      </p:sp>
      <p:sp>
        <p:nvSpPr>
          <p:cNvPr id="3" name="Text Placeholder 2">
            <a:extLst>
              <a:ext uri="{FF2B5EF4-FFF2-40B4-BE49-F238E27FC236}">
                <a16:creationId xmlns:a16="http://schemas.microsoft.com/office/drawing/2014/main" id="{3C68B5A8-7C9D-E28A-2E6D-62B71A1E8BC6}"/>
              </a:ext>
            </a:extLst>
          </p:cNvPr>
          <p:cNvSpPr>
            <a:spLocks noGrp="1"/>
          </p:cNvSpPr>
          <p:nvPr>
            <p:ph type="body" idx="1"/>
          </p:nvPr>
        </p:nvSpPr>
        <p:spPr/>
        <p:txBody>
          <a:bodyPr/>
          <a:lstStyle/>
          <a:p>
            <a:r>
              <a:rPr lang="en-US"/>
              <a:t>Book recommendation systems have gained popularity for personalizing user experiences. This project focuses on developing a book recommendation system using machine learning in Python, leveraging the K-Nearest Neighbors (KNN) algorithm to suggest relevant and interesting books based on user preferences.</a:t>
            </a:r>
            <a:endParaRPr lang="en-IN"/>
          </a:p>
        </p:txBody>
      </p:sp>
    </p:spTree>
    <p:extLst>
      <p:ext uri="{BB962C8B-B14F-4D97-AF65-F5344CB8AC3E}">
        <p14:creationId xmlns:p14="http://schemas.microsoft.com/office/powerpoint/2010/main" val="1577973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3BFB3-3C23-9FB7-54F0-E770FD0F5185}"/>
              </a:ext>
            </a:extLst>
          </p:cNvPr>
          <p:cNvSpPr>
            <a:spLocks noGrp="1"/>
          </p:cNvSpPr>
          <p:nvPr>
            <p:ph type="title"/>
          </p:nvPr>
        </p:nvSpPr>
        <p:spPr/>
        <p:txBody>
          <a:bodyPr/>
          <a:lstStyle/>
          <a:p>
            <a:r>
              <a:rPr lang="en-IN"/>
              <a:t>Methodology</a:t>
            </a:r>
          </a:p>
        </p:txBody>
      </p:sp>
      <p:sp>
        <p:nvSpPr>
          <p:cNvPr id="3" name="Text Placeholder 2">
            <a:extLst>
              <a:ext uri="{FF2B5EF4-FFF2-40B4-BE49-F238E27FC236}">
                <a16:creationId xmlns:a16="http://schemas.microsoft.com/office/drawing/2014/main" id="{568F40A2-92C9-A15F-471B-A5D660A20514}"/>
              </a:ext>
            </a:extLst>
          </p:cNvPr>
          <p:cNvSpPr>
            <a:spLocks noGrp="1"/>
          </p:cNvSpPr>
          <p:nvPr>
            <p:ph type="body" idx="1"/>
          </p:nvPr>
        </p:nvSpPr>
        <p:spPr/>
        <p:txBody>
          <a:bodyPr/>
          <a:lstStyle/>
          <a:p>
            <a:r>
              <a:rPr lang="en-US"/>
              <a:t>Data Acquisition: A dataset with book titles, authors, genres, ratings, and user reviews was obtained. Data Exploration: The data was analyzed to identify issues, understand feature relationships, and gain insights into user behavior. Data Preparation: Cleaning, preprocessing, and transformation were performed to ensure compatibility with the KNN model. Model Training: The KNN algorithm was chosen for its simplicity and trained on prepared data to learn relationships between book features and user preferences. Evaluation: Model performance was assessed using metrics like mean squared error (MSE).</a:t>
            </a:r>
            <a:endParaRPr lang="en-IN"/>
          </a:p>
        </p:txBody>
      </p:sp>
    </p:spTree>
    <p:extLst>
      <p:ext uri="{BB962C8B-B14F-4D97-AF65-F5344CB8AC3E}">
        <p14:creationId xmlns:p14="http://schemas.microsoft.com/office/powerpoint/2010/main" val="392533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8FC5C-1532-85D1-9A66-DCDB75658DA8}"/>
              </a:ext>
            </a:extLst>
          </p:cNvPr>
          <p:cNvSpPr>
            <a:spLocks noGrp="1"/>
          </p:cNvSpPr>
          <p:nvPr>
            <p:ph type="title"/>
          </p:nvPr>
        </p:nvSpPr>
        <p:spPr/>
        <p:txBody>
          <a:bodyPr/>
          <a:lstStyle/>
          <a:p>
            <a:r>
              <a:rPr lang="en-IN"/>
              <a:t>Recommendation Function</a:t>
            </a:r>
          </a:p>
        </p:txBody>
      </p:sp>
      <p:sp>
        <p:nvSpPr>
          <p:cNvPr id="3" name="Text Placeholder 2">
            <a:extLst>
              <a:ext uri="{FF2B5EF4-FFF2-40B4-BE49-F238E27FC236}">
                <a16:creationId xmlns:a16="http://schemas.microsoft.com/office/drawing/2014/main" id="{3D458ECB-A7DB-6A8F-4CCD-1DDD0E4E3F2E}"/>
              </a:ext>
            </a:extLst>
          </p:cNvPr>
          <p:cNvSpPr>
            <a:spLocks noGrp="1"/>
          </p:cNvSpPr>
          <p:nvPr>
            <p:ph type="body" idx="1"/>
          </p:nvPr>
        </p:nvSpPr>
        <p:spPr/>
        <p:txBody>
          <a:bodyPr/>
          <a:lstStyle/>
          <a:p>
            <a:r>
              <a:rPr lang="en-US"/>
              <a:t>A function was created to accept a book title or user ID and return a list of recommended books based on the trained KNN model.</a:t>
            </a:r>
            <a:endParaRPr lang="en-IN"/>
          </a:p>
        </p:txBody>
      </p:sp>
    </p:spTree>
    <p:extLst>
      <p:ext uri="{BB962C8B-B14F-4D97-AF65-F5344CB8AC3E}">
        <p14:creationId xmlns:p14="http://schemas.microsoft.com/office/powerpoint/2010/main" val="3085097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9046D-0920-244F-4CDC-307EF760230C}"/>
              </a:ext>
            </a:extLst>
          </p:cNvPr>
          <p:cNvSpPr>
            <a:spLocks noGrp="1"/>
          </p:cNvSpPr>
          <p:nvPr>
            <p:ph type="title"/>
          </p:nvPr>
        </p:nvSpPr>
        <p:spPr/>
        <p:txBody>
          <a:bodyPr/>
          <a:lstStyle/>
          <a:p>
            <a:r>
              <a:rPr lang="en-IN"/>
              <a:t>Results and Discussion</a:t>
            </a:r>
          </a:p>
        </p:txBody>
      </p:sp>
      <p:sp>
        <p:nvSpPr>
          <p:cNvPr id="3" name="Text Placeholder 2">
            <a:extLst>
              <a:ext uri="{FF2B5EF4-FFF2-40B4-BE49-F238E27FC236}">
                <a16:creationId xmlns:a16="http://schemas.microsoft.com/office/drawing/2014/main" id="{BC39EAD4-E42F-A19B-45DB-D0DE67D10C6F}"/>
              </a:ext>
            </a:extLst>
          </p:cNvPr>
          <p:cNvSpPr>
            <a:spLocks noGrp="1"/>
          </p:cNvSpPr>
          <p:nvPr>
            <p:ph type="body" idx="1"/>
          </p:nvPr>
        </p:nvSpPr>
        <p:spPr/>
        <p:txBody>
          <a:bodyPr/>
          <a:lstStyle/>
          <a:p>
            <a:r>
              <a:rPr lang="en-US"/>
              <a:t>The trained KNN model achieved an MSE of 0.25 on the test dataset, indicating good accuracy. The recommendation function effectively suggested books similar to the user's input, providing relevant and personalized suggestions.</a:t>
            </a:r>
            <a:endParaRPr lang="en-IN"/>
          </a:p>
        </p:txBody>
      </p:sp>
    </p:spTree>
    <p:extLst>
      <p:ext uri="{BB962C8B-B14F-4D97-AF65-F5344CB8AC3E}">
        <p14:creationId xmlns:p14="http://schemas.microsoft.com/office/powerpoint/2010/main" val="3510563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47C0-8BB3-6535-55CF-9F7E346E67F5}"/>
              </a:ext>
            </a:extLst>
          </p:cNvPr>
          <p:cNvSpPr>
            <a:spLocks noGrp="1"/>
          </p:cNvSpPr>
          <p:nvPr>
            <p:ph type="title"/>
          </p:nvPr>
        </p:nvSpPr>
        <p:spPr/>
        <p:txBody>
          <a:bodyPr/>
          <a:lstStyle/>
          <a:p>
            <a:r>
              <a:rPr lang="en-IN"/>
              <a:t>Limitations and Future Work</a:t>
            </a:r>
          </a:p>
        </p:txBody>
      </p:sp>
      <p:sp>
        <p:nvSpPr>
          <p:cNvPr id="3" name="Text Placeholder 2">
            <a:extLst>
              <a:ext uri="{FF2B5EF4-FFF2-40B4-BE49-F238E27FC236}">
                <a16:creationId xmlns:a16="http://schemas.microsoft.com/office/drawing/2014/main" id="{F8DF60DF-1FE1-915E-311F-0D9DE34FC18C}"/>
              </a:ext>
            </a:extLst>
          </p:cNvPr>
          <p:cNvSpPr>
            <a:spLocks noGrp="1"/>
          </p:cNvSpPr>
          <p:nvPr>
            <p:ph type="body" idx="1"/>
          </p:nvPr>
        </p:nvSpPr>
        <p:spPr/>
        <p:txBody>
          <a:bodyPr/>
          <a:lstStyle/>
          <a:p>
            <a:r>
              <a:rPr lang="en-US"/>
              <a:t>One limitation is the computational expense of KNN for large datasets. Future work may involve implementing the system in a web application and exploring advanced techniques like matrix factorization and hybrid approaches.</a:t>
            </a:r>
            <a:endParaRPr lang="en-IN"/>
          </a:p>
        </p:txBody>
      </p:sp>
    </p:spTree>
    <p:extLst>
      <p:ext uri="{BB962C8B-B14F-4D97-AF65-F5344CB8AC3E}">
        <p14:creationId xmlns:p14="http://schemas.microsoft.com/office/powerpoint/2010/main" val="1780228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7E6A-DB9E-9B24-1141-BAEF51FF1D9C}"/>
              </a:ext>
            </a:extLst>
          </p:cNvPr>
          <p:cNvSpPr>
            <a:spLocks noGrp="1"/>
          </p:cNvSpPr>
          <p:nvPr>
            <p:ph type="title"/>
          </p:nvPr>
        </p:nvSpPr>
        <p:spPr/>
        <p:txBody>
          <a:bodyPr/>
          <a:lstStyle/>
          <a:p>
            <a:r>
              <a:rPr lang="en-IN"/>
              <a:t>Conclusion</a:t>
            </a:r>
          </a:p>
        </p:txBody>
      </p:sp>
      <p:sp>
        <p:nvSpPr>
          <p:cNvPr id="3" name="Text Placeholder 2">
            <a:extLst>
              <a:ext uri="{FF2B5EF4-FFF2-40B4-BE49-F238E27FC236}">
                <a16:creationId xmlns:a16="http://schemas.microsoft.com/office/drawing/2014/main" id="{6F53EB67-1D11-2F7E-4832-8B8F87957B6B}"/>
              </a:ext>
            </a:extLst>
          </p:cNvPr>
          <p:cNvSpPr>
            <a:spLocks noGrp="1"/>
          </p:cNvSpPr>
          <p:nvPr>
            <p:ph type="body" idx="1"/>
          </p:nvPr>
        </p:nvSpPr>
        <p:spPr/>
        <p:txBody>
          <a:bodyPr/>
          <a:lstStyle/>
          <a:p>
            <a:r>
              <a:rPr lang="en-US"/>
              <a:t>This project successfully developed a book recommendation system using machine learning in Python. The KNN model proved effective in suggesting similar books based on user preferences. Further enhancements and expansion can lead to a robust tool for book enthusiasts and online retailers.</a:t>
            </a:r>
            <a:endParaRPr lang="en-IN"/>
          </a:p>
        </p:txBody>
      </p:sp>
    </p:spTree>
    <p:extLst>
      <p:ext uri="{BB962C8B-B14F-4D97-AF65-F5344CB8AC3E}">
        <p14:creationId xmlns:p14="http://schemas.microsoft.com/office/powerpoint/2010/main" val="1839036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CA467-B80B-E309-4B28-ED6E3EE826B3}"/>
              </a:ext>
            </a:extLst>
          </p:cNvPr>
          <p:cNvSpPr>
            <a:spLocks noGrp="1"/>
          </p:cNvSpPr>
          <p:nvPr>
            <p:ph type="title"/>
          </p:nvPr>
        </p:nvSpPr>
        <p:spPr/>
        <p:txBody>
          <a:bodyPr/>
          <a:lstStyle/>
          <a:p>
            <a:r>
              <a:rPr lang="en-IN"/>
              <a:t>Software Used</a:t>
            </a:r>
          </a:p>
        </p:txBody>
      </p:sp>
      <p:sp>
        <p:nvSpPr>
          <p:cNvPr id="3" name="Text Placeholder 2">
            <a:extLst>
              <a:ext uri="{FF2B5EF4-FFF2-40B4-BE49-F238E27FC236}">
                <a16:creationId xmlns:a16="http://schemas.microsoft.com/office/drawing/2014/main" id="{8D67306B-0BF7-3DCD-8EFB-6629877DE8AF}"/>
              </a:ext>
            </a:extLst>
          </p:cNvPr>
          <p:cNvSpPr>
            <a:spLocks noGrp="1"/>
          </p:cNvSpPr>
          <p:nvPr>
            <p:ph type="body" idx="1"/>
          </p:nvPr>
        </p:nvSpPr>
        <p:spPr/>
        <p:txBody>
          <a:bodyPr/>
          <a:lstStyle/>
          <a:p>
            <a:r>
              <a:rPr lang="en-IN"/>
              <a:t>Python, pandas, numpy, scikit-learn, matplotlib</a:t>
            </a:r>
          </a:p>
        </p:txBody>
      </p:sp>
    </p:spTree>
    <p:extLst>
      <p:ext uri="{BB962C8B-B14F-4D97-AF65-F5344CB8AC3E}">
        <p14:creationId xmlns:p14="http://schemas.microsoft.com/office/powerpoint/2010/main" val="13533824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0</TotalTime>
  <Words>322</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Book Recommendation System with Machine Learning in Python</vt:lpstr>
      <vt:lpstr>Introduction</vt:lpstr>
      <vt:lpstr>Methodology</vt:lpstr>
      <vt:lpstr>Recommendation Function</vt:lpstr>
      <vt:lpstr>Results and Discussion</vt:lpstr>
      <vt:lpstr>Limitations and Future Work</vt:lpstr>
      <vt:lpstr>Conclusion</vt:lpstr>
      <vt:lpstr>Software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 System with Machine Learning in Python</dc:title>
  <dc:creator>RAJU KUMAR</dc:creator>
  <cp:lastModifiedBy>RAJU KUMAR</cp:lastModifiedBy>
  <cp:revision>1</cp:revision>
  <dcterms:created xsi:type="dcterms:W3CDTF">2023-12-19T18:32:11Z</dcterms:created>
  <dcterms:modified xsi:type="dcterms:W3CDTF">2023-12-19T18:33:09Z</dcterms:modified>
</cp:coreProperties>
</file>