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65" r:id="rId3"/>
    <p:sldId id="262" r:id="rId4"/>
    <p:sldId id="257" r:id="rId5"/>
    <p:sldId id="260" r:id="rId6"/>
    <p:sldId id="261" r:id="rId7"/>
    <p:sldId id="267" r:id="rId8"/>
    <p:sldId id="268" r:id="rId9"/>
    <p:sldId id="25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61"/>
    <p:restoredTop sz="94677"/>
  </p:normalViewPr>
  <p:slideViewPr>
    <p:cSldViewPr snapToGrid="0" snapToObjects="1">
      <p:cViewPr varScale="1">
        <p:scale>
          <a:sx n="155" d="100"/>
          <a:sy n="155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ru-RU" noProof="0" dirty="0"/>
              <a:t>Результаты</a:t>
            </a:r>
            <a:r>
              <a:rPr lang="ru-RU" baseline="0" dirty="0"/>
              <a:t> предварительного обучения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Лист1!$D$1</c:f>
              <c:strCache>
                <c:ptCount val="1"/>
                <c:pt idx="0">
                  <c:v>training loss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2022-05-24 03:42:22</c:v>
                </c:pt>
                <c:pt idx="1">
                  <c:v>2022-05-24 04:20:22</c:v>
                </c:pt>
                <c:pt idx="2">
                  <c:v>2022-05-24 04:58:02</c:v>
                </c:pt>
                <c:pt idx="3">
                  <c:v>2022-05-24 05:35:17</c:v>
                </c:pt>
                <c:pt idx="4">
                  <c:v>2022-05-24 06:12:51</c:v>
                </c:pt>
                <c:pt idx="5">
                  <c:v>2022-05-24 06:51:14</c:v>
                </c:pt>
                <c:pt idx="6">
                  <c:v>2022-05-24 07:29:55</c:v>
                </c:pt>
                <c:pt idx="7">
                  <c:v>2022-05-24 08:09:16</c:v>
                </c:pt>
                <c:pt idx="8">
                  <c:v>2022-05-24 08:48:31</c:v>
                </c:pt>
                <c:pt idx="9">
                  <c:v>2022-05-24 09:26:57</c:v>
                </c:pt>
              </c:strCache>
            </c:strRef>
          </c:cat>
          <c:val>
            <c:numRef>
              <c:f>Лист1!$D$2:$D$11</c:f>
              <c:numCache>
                <c:formatCode>General</c:formatCode>
                <c:ptCount val="10"/>
                <c:pt idx="0">
                  <c:v>3.2814000000000001</c:v>
                </c:pt>
                <c:pt idx="1">
                  <c:v>3.1608000000000001</c:v>
                </c:pt>
                <c:pt idx="2">
                  <c:v>3.1166999999999998</c:v>
                </c:pt>
                <c:pt idx="3">
                  <c:v>3.0975999999999999</c:v>
                </c:pt>
                <c:pt idx="4">
                  <c:v>3.0531999999999999</c:v>
                </c:pt>
                <c:pt idx="5">
                  <c:v>3.028</c:v>
                </c:pt>
                <c:pt idx="6">
                  <c:v>3.0108000000000001</c:v>
                </c:pt>
                <c:pt idx="7">
                  <c:v>3.0278999999999998</c:v>
                </c:pt>
                <c:pt idx="8">
                  <c:v>2.9823</c:v>
                </c:pt>
                <c:pt idx="9">
                  <c:v>2.9796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1B-1646-834A-1DF97497D6BA}"/>
            </c:ext>
          </c:extLst>
        </c:ser>
        <c:ser>
          <c:idx val="3"/>
          <c:order val="1"/>
          <c:tx>
            <c:strRef>
              <c:f>Лист1!$E$1</c:f>
              <c:strCache>
                <c:ptCount val="1"/>
                <c:pt idx="0">
                  <c:v>loss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2022-05-24 03:42:22</c:v>
                </c:pt>
                <c:pt idx="1">
                  <c:v>2022-05-24 04:20:22</c:v>
                </c:pt>
                <c:pt idx="2">
                  <c:v>2022-05-24 04:58:02</c:v>
                </c:pt>
                <c:pt idx="3">
                  <c:v>2022-05-24 05:35:17</c:v>
                </c:pt>
                <c:pt idx="4">
                  <c:v>2022-05-24 06:12:51</c:v>
                </c:pt>
                <c:pt idx="5">
                  <c:v>2022-05-24 06:51:14</c:v>
                </c:pt>
                <c:pt idx="6">
                  <c:v>2022-05-24 07:29:55</c:v>
                </c:pt>
                <c:pt idx="7">
                  <c:v>2022-05-24 08:09:16</c:v>
                </c:pt>
                <c:pt idx="8">
                  <c:v>2022-05-24 08:48:31</c:v>
                </c:pt>
                <c:pt idx="9">
                  <c:v>2022-05-24 09:26:57</c:v>
                </c:pt>
              </c:strCache>
            </c:strRef>
          </c:cat>
          <c:val>
            <c:numRef>
              <c:f>Лист1!$E$2:$E$11</c:f>
              <c:numCache>
                <c:formatCode>General</c:formatCode>
                <c:ptCount val="10"/>
                <c:pt idx="0">
                  <c:v>3.1758999999999999</c:v>
                </c:pt>
                <c:pt idx="1">
                  <c:v>3.0015000000000001</c:v>
                </c:pt>
                <c:pt idx="2">
                  <c:v>2.8872</c:v>
                </c:pt>
                <c:pt idx="3">
                  <c:v>2.8069000000000002</c:v>
                </c:pt>
                <c:pt idx="4">
                  <c:v>2.7477999999999998</c:v>
                </c:pt>
                <c:pt idx="5">
                  <c:v>2.7031000000000001</c:v>
                </c:pt>
                <c:pt idx="6">
                  <c:v>2.6686999999999999</c:v>
                </c:pt>
                <c:pt idx="7">
                  <c:v>2.6415999999999999</c:v>
                </c:pt>
                <c:pt idx="8">
                  <c:v>2.6200999999999999</c:v>
                </c:pt>
                <c:pt idx="9">
                  <c:v>2.6027999999999998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1B-1646-834A-1DF97497D6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6258991"/>
        <c:axId val="847920399"/>
      </c:barChart>
      <c:lineChart>
        <c:grouping val="standard"/>
        <c:varyColors val="0"/>
        <c:ser>
          <c:idx val="4"/>
          <c:order val="2"/>
          <c:tx>
            <c:strRef>
              <c:f>Лист1!$F$1</c:f>
              <c:strCache>
                <c:ptCount val="1"/>
                <c:pt idx="0">
                  <c:v>accuracy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Лист1!$A$2:$A$11</c:f>
              <c:strCache>
                <c:ptCount val="10"/>
                <c:pt idx="0">
                  <c:v>2022-05-24 03:42:22</c:v>
                </c:pt>
                <c:pt idx="1">
                  <c:v>2022-05-24 04:20:22</c:v>
                </c:pt>
                <c:pt idx="2">
                  <c:v>2022-05-24 04:58:02</c:v>
                </c:pt>
                <c:pt idx="3">
                  <c:v>2022-05-24 05:35:17</c:v>
                </c:pt>
                <c:pt idx="4">
                  <c:v>2022-05-24 06:12:51</c:v>
                </c:pt>
                <c:pt idx="5">
                  <c:v>2022-05-24 06:51:14</c:v>
                </c:pt>
                <c:pt idx="6">
                  <c:v>2022-05-24 07:29:55</c:v>
                </c:pt>
                <c:pt idx="7">
                  <c:v>2022-05-24 08:09:16</c:v>
                </c:pt>
                <c:pt idx="8">
                  <c:v>2022-05-24 08:48:31</c:v>
                </c:pt>
                <c:pt idx="9">
                  <c:v>2022-05-24 09:26:57</c:v>
                </c:pt>
              </c:strCache>
            </c:strRef>
          </c:cat>
          <c:val>
            <c:numRef>
              <c:f>Лист1!$F$2:$F$11</c:f>
              <c:numCache>
                <c:formatCode>General</c:formatCode>
                <c:ptCount val="10"/>
                <c:pt idx="0">
                  <c:v>0.21440000000000001</c:v>
                </c:pt>
                <c:pt idx="1">
                  <c:v>0.28189999999999998</c:v>
                </c:pt>
                <c:pt idx="2">
                  <c:v>0.33289999999999997</c:v>
                </c:pt>
                <c:pt idx="3">
                  <c:v>0.37580000000000002</c:v>
                </c:pt>
                <c:pt idx="4">
                  <c:v>0.41010000000000002</c:v>
                </c:pt>
                <c:pt idx="5">
                  <c:v>0.437</c:v>
                </c:pt>
                <c:pt idx="6">
                  <c:v>0.45800000000000002</c:v>
                </c:pt>
                <c:pt idx="7">
                  <c:v>0.4748</c:v>
                </c:pt>
                <c:pt idx="8">
                  <c:v>0.48830000000000001</c:v>
                </c:pt>
                <c:pt idx="9">
                  <c:v>0.49890000000000001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1B-1646-834A-1DF97497D6BA}"/>
            </c:ext>
          </c:extLst>
        </c:ser>
        <c:ser>
          <c:idx val="5"/>
          <c:order val="3"/>
          <c:tx>
            <c:strRef>
              <c:f>Лист1!$G$1</c:f>
              <c:strCache>
                <c:ptCount val="1"/>
                <c:pt idx="0">
                  <c:v>f1_0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Лист1!$A$2:$A$11</c:f>
              <c:strCache>
                <c:ptCount val="10"/>
                <c:pt idx="0">
                  <c:v>2022-05-24 03:42:22</c:v>
                </c:pt>
                <c:pt idx="1">
                  <c:v>2022-05-24 04:20:22</c:v>
                </c:pt>
                <c:pt idx="2">
                  <c:v>2022-05-24 04:58:02</c:v>
                </c:pt>
                <c:pt idx="3">
                  <c:v>2022-05-24 05:35:17</c:v>
                </c:pt>
                <c:pt idx="4">
                  <c:v>2022-05-24 06:12:51</c:v>
                </c:pt>
                <c:pt idx="5">
                  <c:v>2022-05-24 06:51:14</c:v>
                </c:pt>
                <c:pt idx="6">
                  <c:v>2022-05-24 07:29:55</c:v>
                </c:pt>
                <c:pt idx="7">
                  <c:v>2022-05-24 08:09:16</c:v>
                </c:pt>
                <c:pt idx="8">
                  <c:v>2022-05-24 08:48:31</c:v>
                </c:pt>
                <c:pt idx="9">
                  <c:v>2022-05-24 09:26:57</c:v>
                </c:pt>
              </c:strCache>
            </c:strRef>
          </c:cat>
          <c:val>
            <c:numRef>
              <c:f>Лист1!$G$2:$G$11</c:f>
              <c:numCache>
                <c:formatCode>General</c:formatCode>
                <c:ptCount val="10"/>
                <c:pt idx="0">
                  <c:v>0.21890000000000001</c:v>
                </c:pt>
                <c:pt idx="1">
                  <c:v>0.31569999999999998</c:v>
                </c:pt>
                <c:pt idx="2">
                  <c:v>0.3876</c:v>
                </c:pt>
                <c:pt idx="3">
                  <c:v>0.44579999999999997</c:v>
                </c:pt>
                <c:pt idx="4">
                  <c:v>0.49049999999999999</c:v>
                </c:pt>
                <c:pt idx="5">
                  <c:v>0.52470000000000006</c:v>
                </c:pt>
                <c:pt idx="6">
                  <c:v>0.55049999999999999</c:v>
                </c:pt>
                <c:pt idx="7">
                  <c:v>0.57079999999999997</c:v>
                </c:pt>
                <c:pt idx="8">
                  <c:v>0.58699999999999997</c:v>
                </c:pt>
                <c:pt idx="9">
                  <c:v>0.59970000000000001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81B-1646-834A-1DF97497D6BA}"/>
            </c:ext>
          </c:extLst>
        </c:ser>
        <c:ser>
          <c:idx val="6"/>
          <c:order val="4"/>
          <c:tx>
            <c:strRef>
              <c:f>Лист1!$H$1</c:f>
              <c:strCache>
                <c:ptCount val="1"/>
                <c:pt idx="0">
                  <c:v>f1_PERIOD</c:v>
                </c:pt>
              </c:strCache>
            </c:strRef>
          </c:tx>
          <c:spPr>
            <a:ln w="3810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Лист1!$A$2:$A$11</c:f>
              <c:strCache>
                <c:ptCount val="10"/>
                <c:pt idx="0">
                  <c:v>2022-05-24 03:42:22</c:v>
                </c:pt>
                <c:pt idx="1">
                  <c:v>2022-05-24 04:20:22</c:v>
                </c:pt>
                <c:pt idx="2">
                  <c:v>2022-05-24 04:58:02</c:v>
                </c:pt>
                <c:pt idx="3">
                  <c:v>2022-05-24 05:35:17</c:v>
                </c:pt>
                <c:pt idx="4">
                  <c:v>2022-05-24 06:12:51</c:v>
                </c:pt>
                <c:pt idx="5">
                  <c:v>2022-05-24 06:51:14</c:v>
                </c:pt>
                <c:pt idx="6">
                  <c:v>2022-05-24 07:29:55</c:v>
                </c:pt>
                <c:pt idx="7">
                  <c:v>2022-05-24 08:09:16</c:v>
                </c:pt>
                <c:pt idx="8">
                  <c:v>2022-05-24 08:48:31</c:v>
                </c:pt>
                <c:pt idx="9">
                  <c:v>2022-05-24 09:26:57</c:v>
                </c:pt>
              </c:strCache>
            </c:strRef>
          </c:cat>
          <c:val>
            <c:numRef>
              <c:f>Лист1!$H$2:$H$11</c:f>
              <c:numCache>
                <c:formatCode>General</c:formatCode>
                <c:ptCount val="10"/>
                <c:pt idx="0">
                  <c:v>0.46560000000000001</c:v>
                </c:pt>
                <c:pt idx="1">
                  <c:v>0.52510000000000001</c:v>
                </c:pt>
                <c:pt idx="2">
                  <c:v>0.56630000000000003</c:v>
                </c:pt>
                <c:pt idx="3">
                  <c:v>0.5988</c:v>
                </c:pt>
                <c:pt idx="4">
                  <c:v>0.624</c:v>
                </c:pt>
                <c:pt idx="5">
                  <c:v>0.64239999999999997</c:v>
                </c:pt>
                <c:pt idx="6">
                  <c:v>0.65610000000000002</c:v>
                </c:pt>
                <c:pt idx="7">
                  <c:v>0.66590000000000005</c:v>
                </c:pt>
                <c:pt idx="8">
                  <c:v>0.6734</c:v>
                </c:pt>
                <c:pt idx="9">
                  <c:v>0.67869999999999997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81B-1646-834A-1DF97497D6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3887071"/>
        <c:axId val="425891167"/>
      </c:lineChart>
      <c:catAx>
        <c:axId val="906258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47920399"/>
        <c:crosses val="autoZero"/>
        <c:auto val="1"/>
        <c:lblAlgn val="ctr"/>
        <c:lblOffset val="100"/>
        <c:noMultiLvlLbl val="0"/>
      </c:catAx>
      <c:valAx>
        <c:axId val="847920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06258991"/>
        <c:crosses val="autoZero"/>
        <c:crossBetween val="between"/>
      </c:valAx>
      <c:valAx>
        <c:axId val="425891167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93887071"/>
        <c:crosses val="max"/>
        <c:crossBetween val="between"/>
      </c:valAx>
      <c:catAx>
        <c:axId val="8938870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2589116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2">
          <a:lumMod val="40000"/>
          <a:lumOff val="60000"/>
        </a:schemeClr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24567-028F-7240-A9A7-59092ABCCBA4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32EE7-E5C2-F74F-B498-2C6A35C56C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92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8FC7-FD7D-EC4B-B7D3-F31B78510701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82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C806-C6F4-0546-988A-CD9820E2A49B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19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F4F6-D0C3-914A-9BD9-C1245F5F2576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86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9AB9-BE25-0144-AE43-BCC9242128D3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25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000E-D38C-734C-BC28-D1854E8C2A07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62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1B6F-3E6A-F74B-9500-09AA932B1189}" type="datetime1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67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9212-24C7-BA47-9668-79F43AA87D97}" type="datetime1">
              <a:rPr lang="ru-RU" smtClean="0"/>
              <a:t>31.05.2022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61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1C1F-A6AF-BB49-93E8-FE2769680A4A}" type="datetime1">
              <a:rPr lang="ru-RU" smtClean="0"/>
              <a:t>31.05.2022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02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A3B-59F3-7046-94EF-8DF5B9381C01}" type="datetime1">
              <a:rPr lang="ru-RU" smtClean="0"/>
              <a:t>31.05.2022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67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DFF-17C3-1B41-9A47-BF6A0CA98557}" type="datetime1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5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4658-EF09-6A47-9D40-EA8CD8F6CA15}" type="datetime1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44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77684-534E-4E47-8468-481563AF745C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19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B7954-9C86-044F-B293-447E2CC7B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r>
              <a:rPr lang="ru-RU" sz="4000" dirty="0">
                <a:latin typeface="+mn-lt"/>
              </a:rPr>
              <a:t>Разработка алгоритма обработки естественного языка при помощи машинного обучения с использованием нейросетей </a:t>
            </a:r>
            <a:r>
              <a:rPr lang="en-US" sz="4000" dirty="0">
                <a:latin typeface="+mn-lt"/>
              </a:rPr>
              <a:t>BERT</a:t>
            </a:r>
            <a:endParaRPr lang="ru-RU" sz="4000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A09875-0AA4-D84F-9F13-01C3EAA0D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125" y="5364935"/>
            <a:ext cx="5907066" cy="978200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+mj-lt"/>
              </a:rPr>
              <a:t>Научный руководитель: Н.А. Прокопьев</a:t>
            </a:r>
          </a:p>
          <a:p>
            <a:pPr algn="l"/>
            <a:r>
              <a:rPr lang="ru-RU" dirty="0">
                <a:latin typeface="+mj-lt"/>
              </a:rPr>
              <a:t>Студент: С.С. Саидмуродов, 09-852</a:t>
            </a:r>
          </a:p>
        </p:txBody>
      </p:sp>
    </p:spTree>
    <p:extLst>
      <p:ext uri="{BB962C8B-B14F-4D97-AF65-F5344CB8AC3E}">
        <p14:creationId xmlns:p14="http://schemas.microsoft.com/office/powerpoint/2010/main" val="3248367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DA836A5-BBB0-CF4A-AF18-7E1CF476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Заключение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ECB721-E40B-F240-80E8-84F6C612F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В ходе работы была разработана платформа для обучения нейронной сети и была выявлена возможность обучения нейросетевой модели восстановления знаков пунктуации.</a:t>
            </a:r>
          </a:p>
          <a:p>
            <a:r>
              <a:rPr lang="ru-RU" dirty="0">
                <a:latin typeface="+mj-lt"/>
              </a:rPr>
              <a:t>Для дальнейшего улучшения результатов работы модели, необходимо большее количество данных и усложнение архитектуры модели, что приведет к увеличению </a:t>
            </a:r>
            <a:r>
              <a:rPr lang="ru-RU">
                <a:latin typeface="+mj-lt"/>
              </a:rPr>
              <a:t>вычислительной сложности</a:t>
            </a:r>
            <a:endParaRPr lang="ru-RU" dirty="0">
              <a:latin typeface="+mj-lt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DB6B671-C6C0-9B1B-EF8D-AD78507D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21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B4EC5-0E91-1501-5B01-D833A365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нам пунктуация?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AE9EE8-9935-E009-FE85-3DBC27541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Обычно результат работы алгоритмов распознавания речи – текст без пунктуации</a:t>
            </a:r>
          </a:p>
          <a:p>
            <a:r>
              <a:rPr lang="ru-RU" sz="3200" dirty="0"/>
              <a:t>Наличие пунктуаций:</a:t>
            </a:r>
          </a:p>
          <a:p>
            <a:pPr lvl="1">
              <a:buFont typeface="Wingdings" pitchFamily="2" charset="2"/>
              <a:buChar char="§"/>
            </a:pPr>
            <a:r>
              <a:rPr lang="ru-RU" sz="2800" dirty="0"/>
              <a:t>Влияет на восприятие текста</a:t>
            </a:r>
          </a:p>
          <a:p>
            <a:pPr lvl="1">
              <a:buFont typeface="Wingdings" pitchFamily="2" charset="2"/>
              <a:buChar char="§"/>
            </a:pPr>
            <a:r>
              <a:rPr lang="ru-RU" sz="2800" dirty="0"/>
              <a:t>Улучшает работу таких алгоритмов обработки естественного языка как: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ru-RU" sz="2400" dirty="0"/>
              <a:t>Машинный перевод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ru-RU" sz="2400" dirty="0"/>
              <a:t>Анализ тональности текста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ru-RU" sz="2400" dirty="0"/>
              <a:t>Извлечение информации</a:t>
            </a:r>
          </a:p>
          <a:p>
            <a:pPr lvl="1">
              <a:buFont typeface="Wingdings" pitchFamily="2" charset="2"/>
              <a:buChar char="§"/>
            </a:pP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4B10F9-063D-E25F-CBB8-7211D236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52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64D7C-7222-6C45-9567-66F75306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Automatic Speech Recognition (ASR)</a:t>
            </a:r>
            <a:r>
              <a:rPr lang="ru-RU" dirty="0">
                <a:latin typeface="+mn-lt"/>
              </a:rPr>
              <a:t> →  теряем пунктуацию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97AFAF6-1201-DD49-A57A-039DBD776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504" y="1825625"/>
            <a:ext cx="8200992" cy="4351338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5F384D3-3D1E-2376-ACF1-8640709D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3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D357FAB-FF72-054E-B49F-B1AE54B14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7823"/>
            <a:ext cx="10515600" cy="548914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+mj-lt"/>
              </a:rPr>
              <a:t>Цели:</a:t>
            </a:r>
          </a:p>
          <a:p>
            <a:pPr lvl="1"/>
            <a:r>
              <a:rPr lang="ru-RU" sz="2800" dirty="0">
                <a:latin typeface="+mj-lt"/>
              </a:rPr>
              <a:t>Реализация программного обеспечения для восстановления знаков пунктуации в тексте</a:t>
            </a:r>
            <a:endParaRPr lang="en-US" sz="2800" dirty="0">
              <a:latin typeface="+mj-lt"/>
            </a:endParaRPr>
          </a:p>
          <a:p>
            <a:r>
              <a:rPr lang="ru-RU" sz="3200" dirty="0">
                <a:latin typeface="+mj-lt"/>
              </a:rPr>
              <a:t>Задачи:</a:t>
            </a:r>
          </a:p>
          <a:p>
            <a:pPr lvl="1"/>
            <a:r>
              <a:rPr lang="ru-RU" sz="2800" dirty="0">
                <a:latin typeface="+mj-lt"/>
              </a:rPr>
              <a:t>Изучение предметной области машинного обучения и нейронных сетей</a:t>
            </a:r>
          </a:p>
          <a:p>
            <a:pPr lvl="1"/>
            <a:r>
              <a:rPr lang="ru-RU" sz="2800" dirty="0">
                <a:latin typeface="+mj-lt"/>
              </a:rPr>
              <a:t>Анализ существующих подходов к обработке естественного языка</a:t>
            </a:r>
          </a:p>
          <a:p>
            <a:pPr lvl="1"/>
            <a:r>
              <a:rPr lang="ru-RU" sz="2800" dirty="0">
                <a:latin typeface="+mj-lt"/>
              </a:rPr>
              <a:t>Экспериментальная реализация алгоритма</a:t>
            </a:r>
          </a:p>
          <a:p>
            <a:pPr lvl="1"/>
            <a:r>
              <a:rPr lang="ru-RU" sz="2800" dirty="0">
                <a:latin typeface="+mj-lt"/>
              </a:rPr>
              <a:t>Разработка модели восстановления пунктуации</a:t>
            </a:r>
          </a:p>
          <a:p>
            <a:pPr lvl="1"/>
            <a:r>
              <a:rPr lang="ru-RU" sz="2800" dirty="0">
                <a:latin typeface="+mj-lt"/>
              </a:rPr>
              <a:t>Тестирование по результатам обучения модели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A0480B7-0F5B-DCD4-DBF0-239346F1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22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87B5C-23D9-1F47-9AC8-FA274ABD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prstClr val="black"/>
                </a:solidFill>
                <a:latin typeface="Calibri" panose="020F0502020204030204"/>
              </a:rPr>
              <a:t>Анализ существующих походов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0B3430-8289-114B-8A65-17BAA44A7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Акустическая и языковая модели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Bidirectional Encoder Representations from Transformers (BERT)</a:t>
            </a:r>
            <a:endParaRPr lang="ru-RU" dirty="0">
              <a:latin typeface="+mj-lt"/>
            </a:endParaRPr>
          </a:p>
          <a:p>
            <a:pPr marL="0" indent="0">
              <a:buNone/>
            </a:pPr>
            <a:endParaRPr lang="ru-RU" dirty="0">
              <a:latin typeface="+mj-lt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2743CA6-679D-DC4F-9F5C-BEE06AC0C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693" y="2784132"/>
            <a:ext cx="3915107" cy="339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2E3C5C-A5BE-A14A-97F5-4316245B8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683" y="3729444"/>
            <a:ext cx="5527528" cy="191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3FC8F9-18C2-0915-BE23-E153EEAA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98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0F5E2-D472-384C-98BA-9A33B544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prstClr val="black"/>
                </a:solidFill>
                <a:latin typeface="Calibri" panose="020F0502020204030204"/>
              </a:rPr>
              <a:t>Аналоги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755CB2-B2CC-0A45-A5CC-0B20F805F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27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Google Speech-To-Text API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4524F-5D4F-DE45-B099-679DBE52C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7251" y="1825625"/>
            <a:ext cx="5416549" cy="4351338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+mj-lt"/>
              </a:rPr>
              <a:t>NeMo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PunctuationCapitalizationModel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Punctuator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49F7E8-431B-8A40-8B15-3D5D79BEE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786"/>
          <a:stretch/>
        </p:blipFill>
        <p:spPr>
          <a:xfrm>
            <a:off x="984654" y="2767365"/>
            <a:ext cx="4634692" cy="246785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A1B099-97C3-4D42-948C-DE26B7D6E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54433"/>
            <a:ext cx="5698823" cy="2173778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750B6A-70BA-BEA9-5966-1CC155C9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37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4D4FC-CD95-5C3B-680E-B1E36AE0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Конвейер обработки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59FED8D-F000-E16D-1D1F-F2E42465B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48730"/>
            <a:ext cx="10515600" cy="1305127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2EB7638-EAF7-726E-1A25-730CC2D7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04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75F84-6A36-7C1B-ABC0-5FBAB1CA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2A74BC-2173-AA5B-4F31-BC6BF898EF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146903" cy="141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85AC3DA-297E-4BD4-91F5-DCAA18792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338" y="2083158"/>
            <a:ext cx="2925656" cy="72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B04D69-9E9E-D669-8365-D5AFDA70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8</a:t>
            </a:fld>
            <a:endParaRPr lang="ru-RU" dirty="0"/>
          </a:p>
        </p:txBody>
      </p:sp>
      <p:pic>
        <p:nvPicPr>
          <p:cNvPr id="1030" name="Picture 6" descr="PyCharm — Википедия">
            <a:extLst>
              <a:ext uri="{FF2B5EF4-FFF2-40B4-BE49-F238E27FC236}">
                <a16:creationId xmlns:a16="http://schemas.microsoft.com/office/drawing/2014/main" id="{545F1FEB-761B-222E-1C84-4023C955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914" y="1690688"/>
            <a:ext cx="1424873" cy="142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· PyPI">
            <a:extLst>
              <a:ext uri="{FF2B5EF4-FFF2-40B4-BE49-F238E27FC236}">
                <a16:creationId xmlns:a16="http://schemas.microsoft.com/office/drawing/2014/main" id="{B0624EAC-EB0F-3D35-911F-96E85E250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80" y="3016251"/>
            <a:ext cx="2925656" cy="118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UDA — Национальная библиотека им. Н. Э. Баумана">
            <a:extLst>
              <a:ext uri="{FF2B5EF4-FFF2-40B4-BE49-F238E27FC236}">
                <a16:creationId xmlns:a16="http://schemas.microsoft.com/office/drawing/2014/main" id="{C174C422-DE70-B9E4-ABBE-5063FA056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353" y="4647079"/>
            <a:ext cx="2334609" cy="141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ransformers · PyPI">
            <a:extLst>
              <a:ext uri="{FF2B5EF4-FFF2-40B4-BE49-F238E27FC236}">
                <a16:creationId xmlns:a16="http://schemas.microsoft.com/office/drawing/2014/main" id="{1DFF9830-4FBD-EC49-81E1-13434EEFC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770" y="3369857"/>
            <a:ext cx="3814215" cy="65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Введение в Scikit-learn">
            <a:extLst>
              <a:ext uri="{FF2B5EF4-FFF2-40B4-BE49-F238E27FC236}">
                <a16:creationId xmlns:a16="http://schemas.microsoft.com/office/drawing/2014/main" id="{69AAC81C-B6B3-A1B2-17BF-8035CAAA9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60" y="4508577"/>
            <a:ext cx="2447549" cy="131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roject Jupyter - Wikipedia">
            <a:extLst>
              <a:ext uri="{FF2B5EF4-FFF2-40B4-BE49-F238E27FC236}">
                <a16:creationId xmlns:a16="http://schemas.microsoft.com/office/drawing/2014/main" id="{235FB512-8130-657B-D0A6-21C010A23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453" y="3920057"/>
            <a:ext cx="1847794" cy="214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266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8C890308-E153-0359-9BEB-E4F967E3DD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5250661"/>
              </p:ext>
            </p:extLst>
          </p:nvPr>
        </p:nvGraphicFramePr>
        <p:xfrm>
          <a:off x="0" y="0"/>
          <a:ext cx="1219200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F376BC6-B571-E32A-A886-3285B796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5140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1561</TotalTime>
  <Words>199</Words>
  <Application>Microsoft Macintosh PowerPoint</Application>
  <PresentationFormat>Широкоэкранный</PresentationFormat>
  <Paragraphs>42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Trebuchet MS</vt:lpstr>
      <vt:lpstr>Wingdings</vt:lpstr>
      <vt:lpstr>Тема Office</vt:lpstr>
      <vt:lpstr>Разработка алгоритма обработки естественного языка при помощи машинного обучения с использованием нейросетей BERT</vt:lpstr>
      <vt:lpstr>Зачем нам пунктуация?</vt:lpstr>
      <vt:lpstr>Automatic Speech Recognition (ASR) →  теряем пунктуацию</vt:lpstr>
      <vt:lpstr>Презентация PowerPoint</vt:lpstr>
      <vt:lpstr>Анализ существующих походов</vt:lpstr>
      <vt:lpstr>Аналоги</vt:lpstr>
      <vt:lpstr>Конвейер обработки данных</vt:lpstr>
      <vt:lpstr>Инструменты разработки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Sirojiddin Saidmurodov</dc:creator>
  <cp:lastModifiedBy>Sirojiddin Saidmurodov</cp:lastModifiedBy>
  <cp:revision>14</cp:revision>
  <dcterms:created xsi:type="dcterms:W3CDTF">2021-12-04T15:18:37Z</dcterms:created>
  <dcterms:modified xsi:type="dcterms:W3CDTF">2022-05-31T15:16:59Z</dcterms:modified>
</cp:coreProperties>
</file>