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3"/>
  </p:notesMasterIdLst>
  <p:sldIdLst>
    <p:sldId id="256" r:id="rId2"/>
    <p:sldId id="257" r:id="rId3"/>
    <p:sldId id="258" r:id="rId4"/>
    <p:sldId id="260" r:id="rId5"/>
    <p:sldId id="262" r:id="rId6"/>
    <p:sldId id="263" r:id="rId7"/>
    <p:sldId id="265" r:id="rId8"/>
    <p:sldId id="267" r:id="rId9"/>
    <p:sldId id="268" r:id="rId10"/>
    <p:sldId id="269" r:id="rId11"/>
    <p:sldId id="270" r:id="rId12"/>
  </p:sldIdLst>
  <p:sldSz cx="9144000" cy="5143500" type="screen16x9"/>
  <p:notesSz cx="6858000" cy="9144000"/>
  <p:embeddedFontLst>
    <p:embeddedFont>
      <p:font typeface="Bahnschrift Light" panose="020B0502040204020203" pitchFamily="34" charset="0"/>
      <p:regular r:id="rId14"/>
    </p:embeddedFont>
    <p:embeddedFont>
      <p:font typeface="Bai Jamjuree" panose="020B0604020202020204" charset="-34"/>
      <p:regular r:id="rId15"/>
      <p:bold r:id="rId16"/>
      <p:italic r:id="rId17"/>
      <p:boldItalic r:id="rId18"/>
    </p:embeddedFont>
    <p:embeddedFont>
      <p:font typeface="Aldrich"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BC9F1-7839-474B-8A84-FE78D747DD08}">
  <a:tblStyle styleId="{0B9BC9F1-7839-474B-8A84-FE78D747DD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773"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62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52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34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92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5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22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8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0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6"/>
        <p:cNvGrpSpPr/>
        <p:nvPr/>
      </p:nvGrpSpPr>
      <p:grpSpPr>
        <a:xfrm>
          <a:off x="0" y="0"/>
          <a:ext cx="0" cy="0"/>
          <a:chOff x="0" y="0"/>
          <a:chExt cx="0" cy="0"/>
        </a:xfrm>
      </p:grpSpPr>
      <p:sp>
        <p:nvSpPr>
          <p:cNvPr id="1817" name="Google Shape;1817;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84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67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69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337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54" name="Google Shape;1254;p28"/>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5" name="Google Shape;1255;p28"/>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56" name="Google Shape;1256;p28"/>
          <p:cNvGrpSpPr/>
          <p:nvPr/>
        </p:nvGrpSpPr>
        <p:grpSpPr>
          <a:xfrm rot="-5400000" flipH="1">
            <a:off x="3352827" y="574632"/>
            <a:ext cx="289170" cy="284718"/>
            <a:chOff x="426000" y="3302025"/>
            <a:chExt cx="220875" cy="217475"/>
          </a:xfrm>
        </p:grpSpPr>
        <p:sp>
          <p:nvSpPr>
            <p:cNvPr id="1257" name="Google Shape;1257;p2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8"/>
          <p:cNvGrpSpPr/>
          <p:nvPr/>
        </p:nvGrpSpPr>
        <p:grpSpPr>
          <a:xfrm rot="-5400000" flipH="1">
            <a:off x="1014983" y="238830"/>
            <a:ext cx="357454" cy="956304"/>
            <a:chOff x="357713" y="600975"/>
            <a:chExt cx="357454" cy="956304"/>
          </a:xfrm>
        </p:grpSpPr>
        <p:sp>
          <p:nvSpPr>
            <p:cNvPr id="1260" name="Google Shape;1260;p2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9" name="Google Shape;559;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0" name="Google Shape;560;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1" name="Google Shape;561;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3" name="Google Shape;563;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6" name="Google Shape;566;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9" name="Google Shape;569;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0" name="Google Shape;570;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2" name="Google Shape;572;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3" name="Google Shape;573;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5" name="Google Shape;575;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6" name="Google Shape;576;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7" name="Google Shape;577;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53"/>
        <p:cNvGrpSpPr/>
        <p:nvPr/>
      </p:nvGrpSpPr>
      <p:grpSpPr>
        <a:xfrm>
          <a:off x="0" y="0"/>
          <a:ext cx="0" cy="0"/>
          <a:chOff x="0" y="0"/>
          <a:chExt cx="0" cy="0"/>
        </a:xfrm>
      </p:grpSpPr>
      <p:pic>
        <p:nvPicPr>
          <p:cNvPr id="654" name="Google Shape;654;p1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55" name="Google Shape;655;p16"/>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6" name="Google Shape;656;p16"/>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7" name="Google Shape;657;p16"/>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8" name="Google Shape;658;p16"/>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9" name="Google Shape;659;p16"/>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0" name="Google Shape;660;p16"/>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1" name="Google Shape;661;p1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62" name="Google Shape;662;p16"/>
          <p:cNvGrpSpPr/>
          <p:nvPr/>
        </p:nvGrpSpPr>
        <p:grpSpPr>
          <a:xfrm flipH="1">
            <a:off x="-760312" y="4088195"/>
            <a:ext cx="1965289" cy="517060"/>
            <a:chOff x="3539975" y="3523525"/>
            <a:chExt cx="745925" cy="196250"/>
          </a:xfrm>
        </p:grpSpPr>
        <p:sp>
          <p:nvSpPr>
            <p:cNvPr id="663" name="Google Shape;663;p1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6"/>
          <p:cNvGrpSpPr/>
          <p:nvPr/>
        </p:nvGrpSpPr>
        <p:grpSpPr>
          <a:xfrm>
            <a:off x="743688" y="1615450"/>
            <a:ext cx="357454" cy="956304"/>
            <a:chOff x="357713" y="600975"/>
            <a:chExt cx="357454" cy="956304"/>
          </a:xfrm>
        </p:grpSpPr>
        <p:sp>
          <p:nvSpPr>
            <p:cNvPr id="680" name="Google Shape;680;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858" name="Google Shape;858;p2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859" name="Google Shape;859;p2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2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888"/>
        <p:cNvGrpSpPr/>
        <p:nvPr/>
      </p:nvGrpSpPr>
      <p:grpSpPr>
        <a:xfrm>
          <a:off x="0" y="0"/>
          <a:ext cx="0" cy="0"/>
          <a:chOff x="0" y="0"/>
          <a:chExt cx="0" cy="0"/>
        </a:xfrm>
      </p:grpSpPr>
      <p:pic>
        <p:nvPicPr>
          <p:cNvPr id="889" name="Google Shape;889;p2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890" name="Google Shape;890;p2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91" name="Google Shape;891;p2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92" name="Google Shape;892;p23"/>
          <p:cNvGrpSpPr/>
          <p:nvPr/>
        </p:nvGrpSpPr>
        <p:grpSpPr>
          <a:xfrm>
            <a:off x="391864" y="3545270"/>
            <a:ext cx="289170" cy="284718"/>
            <a:chOff x="426000" y="3302025"/>
            <a:chExt cx="220875" cy="217475"/>
          </a:xfrm>
        </p:grpSpPr>
        <p:sp>
          <p:nvSpPr>
            <p:cNvPr id="893" name="Google Shape;893;p2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3"/>
          <p:cNvGrpSpPr/>
          <p:nvPr/>
        </p:nvGrpSpPr>
        <p:grpSpPr>
          <a:xfrm>
            <a:off x="357713" y="905775"/>
            <a:ext cx="357454" cy="956304"/>
            <a:chOff x="357713" y="600975"/>
            <a:chExt cx="357454" cy="956304"/>
          </a:xfrm>
        </p:grpSpPr>
        <p:sp>
          <p:nvSpPr>
            <p:cNvPr id="896" name="Google Shape;896;p2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3"/>
          <p:cNvGrpSpPr/>
          <p:nvPr/>
        </p:nvGrpSpPr>
        <p:grpSpPr>
          <a:xfrm>
            <a:off x="5258308" y="722871"/>
            <a:ext cx="793256" cy="182899"/>
            <a:chOff x="2685575" y="2835950"/>
            <a:chExt cx="433000" cy="99825"/>
          </a:xfrm>
        </p:grpSpPr>
        <p:sp>
          <p:nvSpPr>
            <p:cNvPr id="901" name="Google Shape;901;p2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23"/>
          <p:cNvGrpSpPr/>
          <p:nvPr/>
        </p:nvGrpSpPr>
        <p:grpSpPr>
          <a:xfrm>
            <a:off x="1587414" y="-1495728"/>
            <a:ext cx="2019176" cy="2019176"/>
            <a:chOff x="1943325" y="-220375"/>
            <a:chExt cx="1298672" cy="1298672"/>
          </a:xfrm>
        </p:grpSpPr>
        <p:sp>
          <p:nvSpPr>
            <p:cNvPr id="906" name="Google Shape;906;p2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3"/>
          <p:cNvGrpSpPr/>
          <p:nvPr/>
        </p:nvGrpSpPr>
        <p:grpSpPr>
          <a:xfrm>
            <a:off x="8366565" y="3429220"/>
            <a:ext cx="1965289" cy="517060"/>
            <a:chOff x="3539975" y="3523525"/>
            <a:chExt cx="745925" cy="196250"/>
          </a:xfrm>
        </p:grpSpPr>
        <p:sp>
          <p:nvSpPr>
            <p:cNvPr id="955" name="Google Shape;955;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2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3" name="Google Shape;973;p2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974" name="Google Shape;974;p23"/>
          <p:cNvGrpSpPr/>
          <p:nvPr/>
        </p:nvGrpSpPr>
        <p:grpSpPr>
          <a:xfrm rot="10800000">
            <a:off x="-1284662" y="4546071"/>
            <a:ext cx="3952129" cy="3175881"/>
            <a:chOff x="5256209" y="-1994879"/>
            <a:chExt cx="3952129" cy="3175881"/>
          </a:xfrm>
        </p:grpSpPr>
        <p:sp>
          <p:nvSpPr>
            <p:cNvPr id="975" name="Google Shape;975;p2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977"/>
        <p:cNvGrpSpPr/>
        <p:nvPr/>
      </p:nvGrpSpPr>
      <p:grpSpPr>
        <a:xfrm>
          <a:off x="0" y="0"/>
          <a:ext cx="0" cy="0"/>
          <a:chOff x="0" y="0"/>
          <a:chExt cx="0" cy="0"/>
        </a:xfrm>
      </p:grpSpPr>
      <p:pic>
        <p:nvPicPr>
          <p:cNvPr id="978" name="Google Shape;978;p2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979" name="Google Shape;979;p2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80" name="Google Shape;980;p2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81" name="Google Shape;981;p2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982" name="Google Shape;982;p24"/>
          <p:cNvGrpSpPr/>
          <p:nvPr/>
        </p:nvGrpSpPr>
        <p:grpSpPr>
          <a:xfrm rot="10800000" flipH="1">
            <a:off x="391864" y="1215484"/>
            <a:ext cx="289170" cy="284718"/>
            <a:chOff x="426000" y="3302025"/>
            <a:chExt cx="220875" cy="217475"/>
          </a:xfrm>
        </p:grpSpPr>
        <p:sp>
          <p:nvSpPr>
            <p:cNvPr id="983" name="Google Shape;983;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4"/>
          <p:cNvGrpSpPr/>
          <p:nvPr/>
        </p:nvGrpSpPr>
        <p:grpSpPr>
          <a:xfrm rot="10800000" flipH="1">
            <a:off x="357713" y="3564393"/>
            <a:ext cx="357454" cy="956304"/>
            <a:chOff x="357713" y="600975"/>
            <a:chExt cx="357454" cy="956304"/>
          </a:xfrm>
        </p:grpSpPr>
        <p:sp>
          <p:nvSpPr>
            <p:cNvPr id="986" name="Google Shape;986;p2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24"/>
          <p:cNvGrpSpPr/>
          <p:nvPr/>
        </p:nvGrpSpPr>
        <p:grpSpPr>
          <a:xfrm rot="10800000" flipH="1">
            <a:off x="5258308" y="4520702"/>
            <a:ext cx="793256" cy="182899"/>
            <a:chOff x="2685575" y="2835950"/>
            <a:chExt cx="433000" cy="99825"/>
          </a:xfrm>
        </p:grpSpPr>
        <p:sp>
          <p:nvSpPr>
            <p:cNvPr id="991" name="Google Shape;991;p2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24"/>
          <p:cNvGrpSpPr/>
          <p:nvPr/>
        </p:nvGrpSpPr>
        <p:grpSpPr>
          <a:xfrm rot="10800000" flipH="1">
            <a:off x="1363114" y="3961574"/>
            <a:ext cx="2019176" cy="2019176"/>
            <a:chOff x="1943325" y="-220375"/>
            <a:chExt cx="1298672" cy="1298672"/>
          </a:xfrm>
        </p:grpSpPr>
        <p:sp>
          <p:nvSpPr>
            <p:cNvPr id="996" name="Google Shape;996;p2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4"/>
          <p:cNvGrpSpPr/>
          <p:nvPr/>
        </p:nvGrpSpPr>
        <p:grpSpPr>
          <a:xfrm rot="10800000" flipH="1">
            <a:off x="8366565" y="1480192"/>
            <a:ext cx="1965289" cy="517060"/>
            <a:chOff x="3539975" y="3523525"/>
            <a:chExt cx="745925" cy="196250"/>
          </a:xfrm>
        </p:grpSpPr>
        <p:sp>
          <p:nvSpPr>
            <p:cNvPr id="1045" name="Google Shape;104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2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9" r:id="rId5"/>
    <p:sldLayoutId id="2147483662" r:id="rId6"/>
    <p:sldLayoutId id="2147483668" r:id="rId7"/>
    <p:sldLayoutId id="2147483669" r:id="rId8"/>
    <p:sldLayoutId id="2147483670" r:id="rId9"/>
    <p:sldLayoutId id="2147483674"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beeradvocate.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4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DATA SCIENCE</a:t>
            </a:r>
            <a:r>
              <a:rPr lang="en" dirty="0"/>
              <a:t> </a:t>
            </a:r>
            <a:r>
              <a:rPr lang="en" sz="5050" dirty="0" smtClean="0">
                <a:solidFill>
                  <a:schemeClr val="dk2"/>
                </a:solidFill>
              </a:rPr>
              <a:t>My Vivino Project</a:t>
            </a:r>
            <a:endParaRPr sz="5050" dirty="0">
              <a:solidFill>
                <a:schemeClr val="dk2"/>
              </a:solidFill>
            </a:endParaRPr>
          </a:p>
        </p:txBody>
      </p:sp>
      <p:sp>
        <p:nvSpPr>
          <p:cNvPr id="1733" name="Google Shape;1733;p42"/>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4" name="Google Shape;1734;p42"/>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
        <p:nvSpPr>
          <p:cNvPr id="7" name="Google Shape;1792;p46"/>
          <p:cNvSpPr txBox="1">
            <a:spLocks/>
          </p:cNvSpPr>
          <p:nvPr/>
        </p:nvSpPr>
        <p:spPr>
          <a:xfrm>
            <a:off x="6009353" y="4265826"/>
            <a:ext cx="3404985" cy="22204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Aldrich"/>
              <a:buNone/>
              <a:defRPr sz="60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9pPr>
          </a:lstStyle>
          <a:p>
            <a:pPr algn="l"/>
            <a:r>
              <a:rPr lang="en-US" sz="1800" dirty="0" err="1" smtClean="0">
                <a:solidFill>
                  <a:schemeClr val="bg1"/>
                </a:solidFill>
              </a:rPr>
              <a:t>Siroj</a:t>
            </a:r>
            <a:r>
              <a:rPr lang="en-US" sz="1800" dirty="0" smtClean="0">
                <a:solidFill>
                  <a:schemeClr val="bg1"/>
                </a:solidFill>
              </a:rPr>
              <a:t> </a:t>
            </a:r>
            <a:r>
              <a:rPr lang="en-US" sz="1800" dirty="0" err="1" smtClean="0">
                <a:solidFill>
                  <a:schemeClr val="bg1"/>
                </a:solidFill>
              </a:rPr>
              <a:t>Sukhrobov</a:t>
            </a:r>
            <a:endParaRPr lang="en-US" sz="1800" dirty="0">
              <a:solidFill>
                <a:schemeClr val="bg1"/>
              </a:solidFill>
            </a:endParaRPr>
          </a:p>
        </p:txBody>
      </p:sp>
      <p:sp>
        <p:nvSpPr>
          <p:cNvPr id="8" name="Google Shape;1792;p46"/>
          <p:cNvSpPr txBox="1">
            <a:spLocks/>
          </p:cNvSpPr>
          <p:nvPr/>
        </p:nvSpPr>
        <p:spPr>
          <a:xfrm>
            <a:off x="2311603" y="3262976"/>
            <a:ext cx="5159331" cy="22204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Aldrich"/>
              <a:buNone/>
              <a:defRPr sz="60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5200"/>
              <a:buFont typeface="Aldrich"/>
              <a:buNone/>
              <a:defRPr sz="5200" b="0" i="0" u="none" strike="noStrike" cap="none">
                <a:solidFill>
                  <a:schemeClr val="lt1"/>
                </a:solidFill>
                <a:latin typeface="Aldrich"/>
                <a:ea typeface="Aldrich"/>
                <a:cs typeface="Aldrich"/>
                <a:sym typeface="Aldrich"/>
              </a:defRPr>
            </a:lvl9pPr>
          </a:lstStyle>
          <a:p>
            <a:pPr algn="l"/>
            <a:r>
              <a:rPr lang="en-US" sz="1800" dirty="0" smtClean="0">
                <a:solidFill>
                  <a:schemeClr val="bg1"/>
                </a:solidFill>
              </a:rPr>
              <a:t>Communication and Presentation Part</a:t>
            </a:r>
            <a:endParaRPr lang="en-US"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Google Shape;1949;p55"/>
          <p:cNvSpPr txBox="1">
            <a:spLocks noGrp="1"/>
          </p:cNvSpPr>
          <p:nvPr>
            <p:ph type="title"/>
          </p:nvPr>
        </p:nvSpPr>
        <p:spPr>
          <a:xfrm>
            <a:off x="370591" y="511165"/>
            <a:ext cx="7076282" cy="97381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The Most 10 High Scored beers of English Pale Ale</a:t>
            </a:r>
            <a:endParaRPr dirty="0"/>
          </a:p>
        </p:txBody>
      </p:sp>
      <p:sp>
        <p:nvSpPr>
          <p:cNvPr id="1950" name="Google Shape;1950;p55"/>
          <p:cNvSpPr txBox="1">
            <a:spLocks noGrp="1"/>
          </p:cNvSpPr>
          <p:nvPr>
            <p:ph type="subTitle" idx="1"/>
          </p:nvPr>
        </p:nvSpPr>
        <p:spPr>
          <a:xfrm>
            <a:off x="220739" y="1441093"/>
            <a:ext cx="3111335" cy="2326235"/>
          </a:xfrm>
          <a:prstGeom prst="rect">
            <a:avLst/>
          </a:prstGeom>
        </p:spPr>
        <p:txBody>
          <a:bodyPr spcFirstLastPara="1" wrap="square" lIns="91425" tIns="91425" rIns="91425" bIns="91425" anchor="t" anchorCtr="0">
            <a:noAutofit/>
          </a:bodyPr>
          <a:lstStyle/>
          <a:p>
            <a:pPr marL="0" lvl="0" indent="0"/>
            <a:endParaRPr lang="en-US" dirty="0"/>
          </a:p>
          <a:p>
            <a:pPr marL="0" lvl="0" indent="0"/>
            <a:r>
              <a:rPr lang="en-US" sz="2000" dirty="0">
                <a:latin typeface="Bahnschrift Light" panose="020B0502040204020203" pitchFamily="34" charset="0"/>
              </a:rPr>
              <a:t>In the end, I want to briefly review the most common style of </a:t>
            </a:r>
            <a:r>
              <a:rPr lang="en-US" sz="2000" dirty="0" smtClean="0">
                <a:latin typeface="Bahnschrift Light" panose="020B0502040204020203" pitchFamily="34" charset="0"/>
              </a:rPr>
              <a:t>English Pale Ale </a:t>
            </a:r>
            <a:r>
              <a:rPr lang="en-US" sz="2000" dirty="0">
                <a:latin typeface="Bahnschrift Light" panose="020B0502040204020203" pitchFamily="34" charset="0"/>
              </a:rPr>
              <a:t>beer. Here you can see the top 10 highly rated beers of this style.</a:t>
            </a:r>
            <a:endParaRPr sz="2000" dirty="0">
              <a:latin typeface="Bahnschrift Light" panose="020B0502040204020203" pitchFamily="34" charset="0"/>
            </a:endParaRPr>
          </a:p>
        </p:txBody>
      </p:sp>
      <p:pic>
        <p:nvPicPr>
          <p:cNvPr id="2" name="Рисунок 1"/>
          <p:cNvPicPr>
            <a:picLocks noChangeAspect="1"/>
          </p:cNvPicPr>
          <p:nvPr/>
        </p:nvPicPr>
        <p:blipFill>
          <a:blip r:embed="rId3"/>
          <a:stretch>
            <a:fillRect/>
          </a:stretch>
        </p:blipFill>
        <p:spPr>
          <a:xfrm>
            <a:off x="3524030" y="1382573"/>
            <a:ext cx="5436275" cy="2861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3" name="Подзаголовок 2"/>
          <p:cNvSpPr>
            <a:spLocks noGrp="1"/>
          </p:cNvSpPr>
          <p:nvPr>
            <p:ph type="subTitle" idx="1"/>
          </p:nvPr>
        </p:nvSpPr>
        <p:spPr>
          <a:xfrm>
            <a:off x="1094905" y="1918742"/>
            <a:ext cx="7328547" cy="729361"/>
          </a:xfrm>
        </p:spPr>
        <p:txBody>
          <a:bodyPr/>
          <a:lstStyle/>
          <a:p>
            <a:pPr algn="ctr"/>
            <a:r>
              <a:rPr lang="en-US" sz="3600" b="1" i="1" dirty="0" smtClean="0"/>
              <a:t>Thank you for attention!!! </a:t>
            </a:r>
            <a:r>
              <a:rPr lang="en-US" sz="3600" b="1" i="1" dirty="0" smtClean="0">
                <a:sym typeface="Wingdings" panose="05000000000000000000" pitchFamily="2" charset="2"/>
              </a:rPr>
              <a:t></a:t>
            </a:r>
            <a:endParaRPr lang="ru-RU" sz="3600" b="1" i="1" dirty="0"/>
          </a:p>
        </p:txBody>
      </p:sp>
    </p:spTree>
    <p:extLst>
      <p:ext uri="{BB962C8B-B14F-4D97-AF65-F5344CB8AC3E}">
        <p14:creationId xmlns:p14="http://schemas.microsoft.com/office/powerpoint/2010/main" val="120471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761;p44"/>
          <p:cNvSpPr txBox="1">
            <a:spLocks/>
          </p:cNvSpPr>
          <p:nvPr/>
        </p:nvSpPr>
        <p:spPr>
          <a:xfrm>
            <a:off x="736249" y="1070040"/>
            <a:ext cx="3016449" cy="3264216"/>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ru-RU" altLang="ru-RU" sz="2800" dirty="0" smtClean="0">
                <a:solidFill>
                  <a:srgbClr val="E8EAED"/>
                </a:solidFill>
                <a:latin typeface="Bahnschrift Light" panose="020B0502040204020203" pitchFamily="34" charset="0"/>
              </a:rPr>
              <a:t>I </a:t>
            </a:r>
            <a:r>
              <a:rPr lang="ru-RU" altLang="ru-RU" sz="2800" dirty="0" err="1">
                <a:solidFill>
                  <a:srgbClr val="E8EAED"/>
                </a:solidFill>
                <a:latin typeface="Bahnschrift Light" panose="020B0502040204020203" pitchFamily="34" charset="0"/>
              </a:rPr>
              <a:t>chose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the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online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beer</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store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as</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the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theme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of</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the</a:t>
            </a:r>
            <a:r>
              <a:rPr lang="ru-RU" altLang="ru-RU" sz="2800" dirty="0">
                <a:solidFill>
                  <a:srgbClr val="E8EAED"/>
                </a:solidFill>
                <a:latin typeface="Bahnschrift Light" panose="020B0502040204020203" pitchFamily="34" charset="0"/>
              </a:rPr>
              <a:t> </a:t>
            </a:r>
            <a:r>
              <a:rPr lang="ru-RU" altLang="ru-RU" sz="2800" dirty="0" err="1">
                <a:solidFill>
                  <a:srgbClr val="E8EAED"/>
                </a:solidFill>
                <a:latin typeface="Bahnschrift Light" panose="020B0502040204020203" pitchFamily="34" charset="0"/>
              </a:rPr>
              <a:t>project</a:t>
            </a:r>
            <a:r>
              <a:rPr lang="ru-RU" altLang="ru-RU" sz="2800" dirty="0">
                <a:solidFill>
                  <a:schemeClr val="tx1"/>
                </a:solidFill>
                <a:latin typeface="Bahnschrift Light" panose="020B0502040204020203" pitchFamily="34" charset="0"/>
              </a:rPr>
              <a:t> </a:t>
            </a:r>
            <a:r>
              <a:rPr lang="en-US" altLang="ru-RU" sz="1600" dirty="0">
                <a:solidFill>
                  <a:schemeClr val="bg2"/>
                </a:solidFill>
                <a:latin typeface="Bahnschrift Light" panose="020B0502040204020203" pitchFamily="34" charset="0"/>
                <a:hlinkClick r:id="rId3"/>
              </a:rPr>
              <a:t>https://www.beeradvocate.com</a:t>
            </a:r>
            <a:r>
              <a:rPr lang="en-US" altLang="ru-RU" sz="1600" dirty="0" smtClean="0">
                <a:solidFill>
                  <a:schemeClr val="bg2"/>
                </a:solidFill>
                <a:latin typeface="Bahnschrift Light" panose="020B0502040204020203" pitchFamily="34" charset="0"/>
                <a:hlinkClick r:id="rId3"/>
              </a:rPr>
              <a:t>/</a:t>
            </a:r>
            <a:r>
              <a:rPr lang="en-US" altLang="ru-RU" sz="1600" dirty="0" smtClean="0">
                <a:solidFill>
                  <a:schemeClr val="bg2"/>
                </a:solidFill>
                <a:latin typeface="Bahnschrift Light" panose="020B0502040204020203" pitchFamily="34" charset="0"/>
              </a:rPr>
              <a:t>. </a:t>
            </a:r>
          </a:p>
          <a:p>
            <a:pPr>
              <a:buClr>
                <a:schemeClr val="dk1"/>
              </a:buClr>
              <a:buSzPts val="1100"/>
            </a:pPr>
            <a:endParaRPr lang="en-US" altLang="ru-RU" sz="1600" dirty="0">
              <a:solidFill>
                <a:schemeClr val="bg2"/>
              </a:solidFill>
              <a:latin typeface="Bahnschrift Light" panose="020B0502040204020203" pitchFamily="34" charset="0"/>
            </a:endParaRPr>
          </a:p>
          <a:p>
            <a:pPr>
              <a:buClr>
                <a:schemeClr val="dk1"/>
              </a:buClr>
              <a:buSzPts val="1100"/>
            </a:pPr>
            <a:r>
              <a:rPr lang="en-US" altLang="ru-RU" sz="1600" dirty="0">
                <a:solidFill>
                  <a:schemeClr val="bg2"/>
                </a:solidFill>
                <a:latin typeface="Bahnschrift Light" panose="020B0502040204020203" pitchFamily="34" charset="0"/>
              </a:rPr>
              <a:t>In the presentation, I will briefly and clearly consider the whole picture of this product.</a:t>
            </a:r>
            <a:endParaRPr lang="ru-RU" altLang="ru-RU" sz="1600" dirty="0">
              <a:solidFill>
                <a:schemeClr val="bg2"/>
              </a:solidFill>
              <a:latin typeface="Bahnschrift Light" panose="020B0502040204020203" pitchFamily="34" charset="0"/>
            </a:endParaRPr>
          </a:p>
        </p:txBody>
      </p:sp>
      <p:pic>
        <p:nvPicPr>
          <p:cNvPr id="1029" name="Picture 5" descr="Where to Buy Beer On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398" y="1550823"/>
            <a:ext cx="4221722" cy="2966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8" name="Google Shape;1758;p44"/>
          <p:cNvSpPr txBox="1">
            <a:spLocks noGrp="1"/>
          </p:cNvSpPr>
          <p:nvPr>
            <p:ph type="title" idx="21"/>
          </p:nvPr>
        </p:nvSpPr>
        <p:spPr>
          <a:xfrm rot="10800000" flipV="1">
            <a:off x="729760" y="780066"/>
            <a:ext cx="3059131" cy="3096989"/>
          </a:xfrm>
          <a:prstGeom prst="rect">
            <a:avLst/>
          </a:prstGeom>
        </p:spPr>
        <p:txBody>
          <a:bodyPr spcFirstLastPara="1" wrap="square" lIns="91425" tIns="0" rIns="91425" bIns="91425" anchor="t" anchorCtr="0">
            <a:noAutofit/>
          </a:bodyPr>
          <a:lstStyle/>
          <a:p>
            <a:pPr lvl="0"/>
            <a:r>
              <a:rPr lang="en-US" sz="1400" dirty="0"/>
              <a:t/>
            </a:r>
            <a:br>
              <a:rPr lang="en-US" sz="1400" dirty="0"/>
            </a:br>
            <a:r>
              <a:rPr lang="en-US" sz="1800" dirty="0"/>
              <a:t>Let's start from where the beer is made. The graph shows that most of the beer is provided from England, followed by Germany and the state of Illinois. The smallest quantity is made in Costa Rica and Ukraine.</a:t>
            </a:r>
            <a:endParaRPr sz="1800" dirty="0"/>
          </a:p>
        </p:txBody>
      </p:sp>
      <p:sp>
        <p:nvSpPr>
          <p:cNvPr id="1765" name="Google Shape;1765;p44"/>
          <p:cNvSpPr txBox="1">
            <a:spLocks noGrp="1"/>
          </p:cNvSpPr>
          <p:nvPr>
            <p:ph type="title" idx="6"/>
          </p:nvPr>
        </p:nvSpPr>
        <p:spPr>
          <a:xfrm>
            <a:off x="729761" y="3519285"/>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t>03</a:t>
            </a:r>
            <a:endParaRPr/>
          </a:p>
        </p:txBody>
      </p:sp>
      <p:grpSp>
        <p:nvGrpSpPr>
          <p:cNvPr id="1777" name="Google Shape;1777;p44"/>
          <p:cNvGrpSpPr/>
          <p:nvPr/>
        </p:nvGrpSpPr>
        <p:grpSpPr>
          <a:xfrm>
            <a:off x="7391908" y="722871"/>
            <a:ext cx="793256" cy="182899"/>
            <a:chOff x="2685575" y="2835950"/>
            <a:chExt cx="433000" cy="99825"/>
          </a:xfrm>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Рисунок 17"/>
          <p:cNvPicPr>
            <a:picLocks noChangeAspect="1"/>
          </p:cNvPicPr>
          <p:nvPr/>
        </p:nvPicPr>
        <p:blipFill>
          <a:blip r:embed="rId3"/>
          <a:stretch>
            <a:fillRect/>
          </a:stretch>
        </p:blipFill>
        <p:spPr>
          <a:xfrm>
            <a:off x="4281533" y="375418"/>
            <a:ext cx="4348725" cy="4237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 name="Google Shape;1792;p46"/>
          <p:cNvSpPr txBox="1">
            <a:spLocks noGrp="1"/>
          </p:cNvSpPr>
          <p:nvPr>
            <p:ph type="title"/>
          </p:nvPr>
        </p:nvSpPr>
        <p:spPr>
          <a:xfrm>
            <a:off x="625944" y="403401"/>
            <a:ext cx="3404985" cy="429141"/>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200" dirty="0" smtClean="0">
                <a:solidFill>
                  <a:schemeClr val="bg1"/>
                </a:solidFill>
              </a:rPr>
              <a:t>BEER REGIONS</a:t>
            </a:r>
            <a:endParaRPr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6"/>
          <p:cNvSpPr txBox="1">
            <a:spLocks noGrp="1"/>
          </p:cNvSpPr>
          <p:nvPr>
            <p:ph type="title"/>
          </p:nvPr>
        </p:nvSpPr>
        <p:spPr>
          <a:xfrm>
            <a:off x="625944" y="403401"/>
            <a:ext cx="3404985" cy="429141"/>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600" dirty="0" smtClean="0"/>
              <a:t>BEER STYLES</a:t>
            </a:r>
            <a:endParaRPr sz="3600" dirty="0"/>
          </a:p>
        </p:txBody>
      </p:sp>
      <p:sp>
        <p:nvSpPr>
          <p:cNvPr id="1793" name="Google Shape;1793;p46"/>
          <p:cNvSpPr txBox="1">
            <a:spLocks noGrp="1"/>
          </p:cNvSpPr>
          <p:nvPr>
            <p:ph type="subTitle" idx="1"/>
          </p:nvPr>
        </p:nvSpPr>
        <p:spPr>
          <a:xfrm>
            <a:off x="376393" y="1291546"/>
            <a:ext cx="3654536" cy="2789453"/>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000" dirty="0"/>
              <a:t>Now let's move on to beer styles. Here you can clearly see that </a:t>
            </a:r>
            <a:r>
              <a:rPr lang="en-US" sz="2000" dirty="0" smtClean="0"/>
              <a:t>styles</a:t>
            </a:r>
            <a:r>
              <a:rPr lang="ru-RU" sz="2000" dirty="0" smtClean="0"/>
              <a:t> </a:t>
            </a:r>
            <a:r>
              <a:rPr lang="en-US" sz="2000" dirty="0" smtClean="0"/>
              <a:t>English Pale Ale, </a:t>
            </a:r>
            <a:r>
              <a:rPr lang="en-US" sz="2000" dirty="0" err="1" smtClean="0"/>
              <a:t>Schwarzbier</a:t>
            </a:r>
            <a:r>
              <a:rPr lang="en-US" sz="2000" dirty="0" smtClean="0"/>
              <a:t>, </a:t>
            </a:r>
            <a:r>
              <a:rPr lang="en-US" sz="2000" dirty="0" err="1" smtClean="0"/>
              <a:t>Dopplebock</a:t>
            </a:r>
            <a:r>
              <a:rPr lang="en-US" sz="2000" dirty="0" smtClean="0"/>
              <a:t> </a:t>
            </a:r>
            <a:r>
              <a:rPr lang="en-US" sz="2000" dirty="0"/>
              <a:t>make up the bulk of beer. And the smallest </a:t>
            </a:r>
            <a:r>
              <a:rPr lang="en-US" sz="2000" dirty="0" smtClean="0"/>
              <a:t>styles </a:t>
            </a:r>
            <a:r>
              <a:rPr lang="en-US" sz="2000" dirty="0" err="1" smtClean="0"/>
              <a:t>Biere</a:t>
            </a:r>
            <a:r>
              <a:rPr lang="en-US" sz="2000" dirty="0" smtClean="0"/>
              <a:t> Brut, Czech Amber Lager, </a:t>
            </a:r>
            <a:r>
              <a:rPr lang="en-US" sz="2000" dirty="0" err="1" smtClean="0"/>
              <a:t>Eisbock</a:t>
            </a:r>
            <a:r>
              <a:rPr lang="en-US" sz="2000" dirty="0" smtClean="0"/>
              <a:t>.</a:t>
            </a:r>
            <a:endParaRPr sz="2000" dirty="0"/>
          </a:p>
        </p:txBody>
      </p:sp>
      <p:pic>
        <p:nvPicPr>
          <p:cNvPr id="1794" name="Google Shape;1794;p46"/>
          <p:cNvPicPr preferRelativeResize="0"/>
          <p:nvPr/>
        </p:nvPicPr>
        <p:blipFill>
          <a:blip r:embed="rId3">
            <a:alphaModFix/>
          </a:blip>
          <a:stretch>
            <a:fillRect/>
          </a:stretch>
        </p:blipFill>
        <p:spPr>
          <a:xfrm>
            <a:off x="75461" y="1075762"/>
            <a:ext cx="4256400" cy="3107163"/>
          </a:xfrm>
          <a:prstGeom prst="rect">
            <a:avLst/>
          </a:prstGeom>
          <a:noFill/>
          <a:ln>
            <a:noFill/>
          </a:ln>
        </p:spPr>
      </p:pic>
      <p:pic>
        <p:nvPicPr>
          <p:cNvPr id="2" name="Рисунок 1"/>
          <p:cNvPicPr>
            <a:picLocks noChangeAspect="1"/>
          </p:cNvPicPr>
          <p:nvPr/>
        </p:nvPicPr>
        <p:blipFill>
          <a:blip r:embed="rId4"/>
          <a:stretch>
            <a:fillRect/>
          </a:stretch>
        </p:blipFill>
        <p:spPr>
          <a:xfrm>
            <a:off x="4200784" y="377144"/>
            <a:ext cx="4486233" cy="43691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13" name="Google Shape;1813;p4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Рисунок 4"/>
          <p:cNvPicPr>
            <a:picLocks noChangeAspect="1"/>
          </p:cNvPicPr>
          <p:nvPr/>
        </p:nvPicPr>
        <p:blipFill>
          <a:blip r:embed="rId3"/>
          <a:stretch>
            <a:fillRect/>
          </a:stretch>
        </p:blipFill>
        <p:spPr>
          <a:xfrm>
            <a:off x="3841986" y="1258417"/>
            <a:ext cx="4836540" cy="3010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Google Shape;1758;p44"/>
          <p:cNvSpPr txBox="1">
            <a:spLocks noGrp="1"/>
          </p:cNvSpPr>
          <p:nvPr>
            <p:ph type="title" idx="4294967295"/>
          </p:nvPr>
        </p:nvSpPr>
        <p:spPr>
          <a:xfrm rot="10800000" flipV="1">
            <a:off x="752636" y="1378614"/>
            <a:ext cx="3059131" cy="2677480"/>
          </a:xfrm>
          <a:prstGeom prst="rect">
            <a:avLst/>
          </a:prstGeom>
        </p:spPr>
        <p:txBody>
          <a:bodyPr spcFirstLastPara="1" wrap="square" lIns="91425" tIns="0" rIns="91425" bIns="91425" anchor="t" anchorCtr="0">
            <a:noAutofit/>
          </a:bodyPr>
          <a:lstStyle/>
          <a:p>
            <a:pPr lvl="0"/>
            <a:r>
              <a:rPr lang="en-US" sz="2400" dirty="0">
                <a:solidFill>
                  <a:schemeClr val="bg1"/>
                </a:solidFill>
                <a:latin typeface="Aldrichы"/>
              </a:rPr>
              <a:t>The graph shows that most of the beers score less than 20, the rest of the beers have scores ranging from 80 to almost a </a:t>
            </a:r>
            <a:r>
              <a:rPr lang="ru-RU" sz="2400" dirty="0" smtClean="0">
                <a:solidFill>
                  <a:schemeClr val="bg1"/>
                </a:solidFill>
                <a:latin typeface="Aldrichы"/>
              </a:rPr>
              <a:t>100</a:t>
            </a:r>
            <a:r>
              <a:rPr lang="en-US" sz="2400" dirty="0" smtClean="0">
                <a:solidFill>
                  <a:schemeClr val="bg1"/>
                </a:solidFill>
                <a:latin typeface="Aldrichы"/>
              </a:rPr>
              <a:t>.</a:t>
            </a:r>
            <a:endParaRPr sz="2400" dirty="0">
              <a:solidFill>
                <a:schemeClr val="bg1"/>
              </a:solidFill>
              <a:latin typeface="Aldrichы"/>
            </a:endParaRPr>
          </a:p>
        </p:txBody>
      </p:sp>
      <p:sp>
        <p:nvSpPr>
          <p:cNvPr id="19" name="Google Shape;1792;p46"/>
          <p:cNvSpPr txBox="1">
            <a:spLocks noGrp="1"/>
          </p:cNvSpPr>
          <p:nvPr>
            <p:ph type="title"/>
          </p:nvPr>
        </p:nvSpPr>
        <p:spPr>
          <a:xfrm>
            <a:off x="1741323" y="404814"/>
            <a:ext cx="6819120" cy="53341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200" dirty="0" smtClean="0">
                <a:solidFill>
                  <a:schemeClr val="bg1"/>
                </a:solidFill>
              </a:rPr>
              <a:t>Dispensation of Beer Score</a:t>
            </a:r>
            <a:endParaRPr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sp>
        <p:nvSpPr>
          <p:cNvPr id="1820" name="Google Shape;1820;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Max rating of per Beer Style</a:t>
            </a:r>
            <a:endParaRPr dirty="0"/>
          </a:p>
        </p:txBody>
      </p:sp>
      <p:grpSp>
        <p:nvGrpSpPr>
          <p:cNvPr id="1827" name="Google Shape;1827;p49"/>
          <p:cNvGrpSpPr/>
          <p:nvPr/>
        </p:nvGrpSpPr>
        <p:grpSpPr>
          <a:xfrm flipH="1">
            <a:off x="7350014" y="2136383"/>
            <a:ext cx="793256" cy="182899"/>
            <a:chOff x="2685575" y="2835950"/>
            <a:chExt cx="433000" cy="99825"/>
          </a:xfrm>
        </p:grpSpPr>
        <p:sp>
          <p:nvSpPr>
            <p:cNvPr id="1828" name="Google Shape;1828;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49"/>
          <p:cNvGrpSpPr/>
          <p:nvPr/>
        </p:nvGrpSpPr>
        <p:grpSpPr>
          <a:xfrm flipH="1">
            <a:off x="6737051" y="-686940"/>
            <a:ext cx="2019176" cy="2019176"/>
            <a:chOff x="1943325" y="-220375"/>
            <a:chExt cx="1298672" cy="1298672"/>
          </a:xfrm>
        </p:grpSpPr>
        <p:sp>
          <p:nvSpPr>
            <p:cNvPr id="1833" name="Google Shape;1833;p4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9"/>
          <p:cNvSpPr/>
          <p:nvPr/>
        </p:nvSpPr>
        <p:spPr>
          <a:xfrm rot="5400000" flipH="1">
            <a:off x="7369961" y="3072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5" name="Google Shape;1885;p49"/>
          <p:cNvGrpSpPr/>
          <p:nvPr/>
        </p:nvGrpSpPr>
        <p:grpSpPr>
          <a:xfrm rot="10800000">
            <a:off x="-2065912" y="3101271"/>
            <a:ext cx="4000413" cy="3175881"/>
            <a:chOff x="5207925" y="-1994879"/>
            <a:chExt cx="4000413" cy="3175881"/>
          </a:xfrm>
        </p:grpSpPr>
        <p:sp>
          <p:nvSpPr>
            <p:cNvPr id="1886" name="Google Shape;1886;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Рисунок 7"/>
          <p:cNvPicPr>
            <a:picLocks noChangeAspect="1"/>
          </p:cNvPicPr>
          <p:nvPr/>
        </p:nvPicPr>
        <p:blipFill>
          <a:blip r:embed="rId3"/>
          <a:stretch>
            <a:fillRect/>
          </a:stretch>
        </p:blipFill>
        <p:spPr>
          <a:xfrm>
            <a:off x="3823903" y="1159030"/>
            <a:ext cx="5039111" cy="33037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5" name="Google Shape;1758;p44"/>
          <p:cNvSpPr txBox="1">
            <a:spLocks/>
          </p:cNvSpPr>
          <p:nvPr/>
        </p:nvSpPr>
        <p:spPr>
          <a:xfrm rot="10800000" flipV="1">
            <a:off x="467572" y="1292656"/>
            <a:ext cx="3059131" cy="267748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US" sz="2000" dirty="0">
                <a:solidFill>
                  <a:schemeClr val="bg1"/>
                </a:solidFill>
                <a:latin typeface="Aldrichы"/>
              </a:rPr>
              <a:t>As for the maximum beer style rating, the picture is as follows: </a:t>
            </a:r>
            <a:r>
              <a:rPr lang="en-US" sz="2000" dirty="0" err="1" smtClean="0">
                <a:solidFill>
                  <a:schemeClr val="bg1"/>
                </a:solidFill>
                <a:latin typeface="Aldrichы"/>
              </a:rPr>
              <a:t>Maibock</a:t>
            </a:r>
            <a:r>
              <a:rPr lang="en-US" sz="2000" dirty="0" smtClean="0">
                <a:solidFill>
                  <a:schemeClr val="bg1"/>
                </a:solidFill>
                <a:latin typeface="Aldrichы"/>
              </a:rPr>
              <a:t>, American Amber and </a:t>
            </a:r>
            <a:r>
              <a:rPr lang="en-US" sz="2000" dirty="0" err="1" smtClean="0">
                <a:solidFill>
                  <a:schemeClr val="bg1"/>
                </a:solidFill>
                <a:latin typeface="Aldrichы"/>
              </a:rPr>
              <a:t>Dopplebock</a:t>
            </a:r>
            <a:r>
              <a:rPr lang="en-US" sz="2000" dirty="0" smtClean="0">
                <a:solidFill>
                  <a:schemeClr val="bg1"/>
                </a:solidFill>
                <a:latin typeface="Aldrichы"/>
              </a:rPr>
              <a:t> </a:t>
            </a:r>
            <a:r>
              <a:rPr lang="en-US" sz="2000" dirty="0">
                <a:solidFill>
                  <a:schemeClr val="bg1"/>
                </a:solidFill>
                <a:latin typeface="Aldrichы"/>
              </a:rPr>
              <a:t>have the most ratings, and </a:t>
            </a:r>
            <a:r>
              <a:rPr lang="en-US" sz="2000" dirty="0" smtClean="0">
                <a:solidFill>
                  <a:schemeClr val="bg1"/>
                </a:solidFill>
                <a:latin typeface="Aldrichы"/>
              </a:rPr>
              <a:t>European Export Lager, German Pilsner </a:t>
            </a:r>
            <a:r>
              <a:rPr lang="en-US" sz="2000" dirty="0">
                <a:solidFill>
                  <a:schemeClr val="bg1"/>
                </a:solidFill>
                <a:latin typeface="Aldrichы"/>
              </a:rPr>
              <a:t>have the smallest ratings.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51"/>
          <p:cNvSpPr txBox="1">
            <a:spLocks noGrp="1"/>
          </p:cNvSpPr>
          <p:nvPr>
            <p:ph type="title"/>
          </p:nvPr>
        </p:nvSpPr>
        <p:spPr>
          <a:xfrm>
            <a:off x="149435" y="373954"/>
            <a:ext cx="6631621" cy="539391"/>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Number of reviews per beer Style</a:t>
            </a:r>
            <a:endParaRPr dirty="0"/>
          </a:p>
        </p:txBody>
      </p:sp>
      <p:sp>
        <p:nvSpPr>
          <p:cNvPr id="1907" name="Google Shape;1907;p51"/>
          <p:cNvSpPr txBox="1">
            <a:spLocks noGrp="1"/>
          </p:cNvSpPr>
          <p:nvPr>
            <p:ph type="subTitle" idx="1"/>
          </p:nvPr>
        </p:nvSpPr>
        <p:spPr>
          <a:xfrm>
            <a:off x="4643159" y="1202596"/>
            <a:ext cx="3856200" cy="2729821"/>
          </a:xfrm>
          <a:prstGeom prst="rect">
            <a:avLst/>
          </a:prstGeom>
        </p:spPr>
        <p:txBody>
          <a:bodyPr spcFirstLastPara="1" wrap="square" lIns="91425" tIns="91425" rIns="91425" bIns="91425" anchor="t" anchorCtr="0">
            <a:noAutofit/>
          </a:bodyPr>
          <a:lstStyle/>
          <a:p>
            <a:pPr marL="0" lvl="0" indent="0"/>
            <a:r>
              <a:rPr lang="en-US" sz="2000" dirty="0"/>
              <a:t>In addition to the above, I can add a little enlightenment to the number of views of each style of beer. It can be seen that </a:t>
            </a:r>
            <a:r>
              <a:rPr lang="en-US" sz="2000" dirty="0" smtClean="0"/>
              <a:t>American Adjust Lager, </a:t>
            </a:r>
            <a:r>
              <a:rPr lang="en-US" sz="2000" dirty="0" err="1" smtClean="0"/>
              <a:t>Dopplebock</a:t>
            </a:r>
            <a:r>
              <a:rPr lang="en-US" sz="2000" dirty="0" smtClean="0"/>
              <a:t>, English Pale Ale have the </a:t>
            </a:r>
            <a:r>
              <a:rPr lang="en-US" sz="2000" dirty="0"/>
              <a:t>most </a:t>
            </a:r>
            <a:r>
              <a:rPr lang="en-US" sz="2000" dirty="0" smtClean="0"/>
              <a:t>reviews</a:t>
            </a:r>
            <a:r>
              <a:rPr lang="en-US" sz="2000" dirty="0"/>
              <a:t>, and </a:t>
            </a:r>
            <a:r>
              <a:rPr lang="en-US" sz="2000" dirty="0" smtClean="0"/>
              <a:t>German Pilsner, Czech Amber Lager the </a:t>
            </a:r>
            <a:r>
              <a:rPr lang="en-US" sz="2000" dirty="0"/>
              <a:t>least.</a:t>
            </a:r>
            <a:endParaRPr sz="2000" dirty="0"/>
          </a:p>
        </p:txBody>
      </p:sp>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Рисунок 1"/>
          <p:cNvPicPr>
            <a:picLocks noChangeAspect="1"/>
          </p:cNvPicPr>
          <p:nvPr/>
        </p:nvPicPr>
        <p:blipFill>
          <a:blip r:embed="rId3"/>
          <a:stretch>
            <a:fillRect/>
          </a:stretch>
        </p:blipFill>
        <p:spPr>
          <a:xfrm>
            <a:off x="227710" y="1060701"/>
            <a:ext cx="4049764" cy="3262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53"/>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53"/>
          <p:cNvGrpSpPr/>
          <p:nvPr/>
        </p:nvGrpSpPr>
        <p:grpSpPr>
          <a:xfrm>
            <a:off x="6622850" y="-2018079"/>
            <a:ext cx="4000413" cy="3175881"/>
            <a:chOff x="5207925" y="-1994879"/>
            <a:chExt cx="4000413" cy="3175881"/>
          </a:xfrm>
        </p:grpSpPr>
        <p:sp>
          <p:nvSpPr>
            <p:cNvPr id="1931" name="Google Shape;1931;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3"/>
          <p:cNvGrpSpPr/>
          <p:nvPr/>
        </p:nvGrpSpPr>
        <p:grpSpPr>
          <a:xfrm>
            <a:off x="4580467" y="3925450"/>
            <a:ext cx="1039906" cy="679800"/>
            <a:chOff x="4082325" y="3790650"/>
            <a:chExt cx="1039906" cy="679800"/>
          </a:xfrm>
        </p:grpSpPr>
        <p:sp>
          <p:nvSpPr>
            <p:cNvPr id="1935" name="Google Shape;1935;p5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a:stretch>
            <a:fillRect/>
          </a:stretch>
        </p:blipFill>
        <p:spPr>
          <a:xfrm>
            <a:off x="4351920" y="433241"/>
            <a:ext cx="4425681" cy="4277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Google Shape;1758;p44"/>
          <p:cNvSpPr txBox="1">
            <a:spLocks/>
          </p:cNvSpPr>
          <p:nvPr/>
        </p:nvSpPr>
        <p:spPr>
          <a:xfrm rot="10800000" flipV="1">
            <a:off x="851532" y="1413357"/>
            <a:ext cx="3059131" cy="272765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US" sz="2000" dirty="0" smtClean="0">
                <a:solidFill>
                  <a:schemeClr val="bg1"/>
                </a:solidFill>
                <a:latin typeface="Aldrichы"/>
              </a:rPr>
              <a:t>In </a:t>
            </a:r>
            <a:r>
              <a:rPr lang="en-US" sz="2000" dirty="0">
                <a:solidFill>
                  <a:schemeClr val="bg1"/>
                </a:solidFill>
                <a:latin typeface="Aldrichы"/>
              </a:rPr>
              <a:t>this graph, you can see that the most people want </a:t>
            </a:r>
            <a:r>
              <a:rPr lang="en-US" sz="2000" dirty="0" err="1" smtClean="0">
                <a:solidFill>
                  <a:schemeClr val="bg1"/>
                </a:solidFill>
                <a:latin typeface="Aldrichы"/>
              </a:rPr>
              <a:t>Duppel</a:t>
            </a:r>
            <a:r>
              <a:rPr lang="en-US" sz="2000" dirty="0" smtClean="0">
                <a:solidFill>
                  <a:schemeClr val="bg1"/>
                </a:solidFill>
                <a:latin typeface="Aldrichы"/>
              </a:rPr>
              <a:t>, </a:t>
            </a:r>
            <a:r>
              <a:rPr lang="en-US" sz="2000" dirty="0" err="1" smtClean="0">
                <a:solidFill>
                  <a:schemeClr val="bg1"/>
                </a:solidFill>
                <a:latin typeface="Aldrichы"/>
              </a:rPr>
              <a:t>DoppleBock</a:t>
            </a:r>
            <a:r>
              <a:rPr lang="en-US" sz="2000" dirty="0" smtClean="0">
                <a:solidFill>
                  <a:schemeClr val="bg1"/>
                </a:solidFill>
                <a:latin typeface="Aldrichы"/>
              </a:rPr>
              <a:t>, American Adjunct Lager styles of </a:t>
            </a:r>
            <a:r>
              <a:rPr lang="en-US" sz="2000" dirty="0">
                <a:solidFill>
                  <a:schemeClr val="bg1"/>
                </a:solidFill>
                <a:latin typeface="Aldrichы"/>
              </a:rPr>
              <a:t>beer. And least of all they prefer </a:t>
            </a:r>
            <a:r>
              <a:rPr lang="en-US" sz="2000" dirty="0" smtClean="0">
                <a:solidFill>
                  <a:schemeClr val="bg1"/>
                </a:solidFill>
                <a:latin typeface="Aldrichы"/>
              </a:rPr>
              <a:t>the beer </a:t>
            </a:r>
            <a:r>
              <a:rPr lang="en-US" sz="2000" dirty="0">
                <a:solidFill>
                  <a:schemeClr val="bg1"/>
                </a:solidFill>
                <a:latin typeface="Aldrichы"/>
              </a:rPr>
              <a:t>styles </a:t>
            </a:r>
            <a:r>
              <a:rPr lang="en-US" sz="2000" dirty="0" smtClean="0">
                <a:solidFill>
                  <a:schemeClr val="bg1"/>
                </a:solidFill>
                <a:latin typeface="Aldrichы"/>
              </a:rPr>
              <a:t>English Pale Mild Ale, </a:t>
            </a:r>
            <a:r>
              <a:rPr lang="en-US" sz="2000" dirty="0" err="1" smtClean="0">
                <a:solidFill>
                  <a:schemeClr val="bg1"/>
                </a:solidFill>
                <a:latin typeface="Aldrichы"/>
              </a:rPr>
              <a:t>Braggot</a:t>
            </a:r>
            <a:r>
              <a:rPr lang="en-US" sz="2000" dirty="0" smtClean="0">
                <a:solidFill>
                  <a:schemeClr val="bg1"/>
                </a:solidFill>
                <a:latin typeface="Aldrichы"/>
              </a:rPr>
              <a:t>.</a:t>
            </a:r>
            <a:endParaRPr lang="en-US" sz="2000" dirty="0">
              <a:solidFill>
                <a:schemeClr val="bg1"/>
              </a:solidFill>
              <a:latin typeface="Aldrichы"/>
            </a:endParaRPr>
          </a:p>
        </p:txBody>
      </p:sp>
      <p:sp>
        <p:nvSpPr>
          <p:cNvPr id="17" name="Google Shape;1906;p51"/>
          <p:cNvSpPr txBox="1">
            <a:spLocks noGrp="1"/>
          </p:cNvSpPr>
          <p:nvPr>
            <p:ph type="title"/>
          </p:nvPr>
        </p:nvSpPr>
        <p:spPr>
          <a:xfrm>
            <a:off x="325527" y="448573"/>
            <a:ext cx="4111142" cy="539391"/>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 sz="2400" dirty="0" smtClean="0">
                <a:solidFill>
                  <a:schemeClr val="bg1"/>
                </a:solidFill>
              </a:rPr>
              <a:t>The sum of beer wants per Style</a:t>
            </a:r>
            <a:endParaRPr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54"/>
          <p:cNvSpPr txBox="1">
            <a:spLocks noGrp="1"/>
          </p:cNvSpPr>
          <p:nvPr>
            <p:ph type="title"/>
          </p:nvPr>
        </p:nvSpPr>
        <p:spPr>
          <a:xfrm>
            <a:off x="4963950" y="478247"/>
            <a:ext cx="3396300" cy="1390786"/>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dirty="0" smtClean="0"/>
              <a:t>The sum of beer gots per Beer Style</a:t>
            </a:r>
            <a:endParaRPr dirty="0"/>
          </a:p>
        </p:txBody>
      </p:sp>
      <p:sp>
        <p:nvSpPr>
          <p:cNvPr id="1943" name="Google Shape;1943;p54"/>
          <p:cNvSpPr txBox="1">
            <a:spLocks noGrp="1"/>
          </p:cNvSpPr>
          <p:nvPr>
            <p:ph type="subTitle" idx="1"/>
          </p:nvPr>
        </p:nvSpPr>
        <p:spPr>
          <a:xfrm>
            <a:off x="4963950" y="1869033"/>
            <a:ext cx="3396300" cy="2505457"/>
          </a:xfrm>
          <a:prstGeom prst="rect">
            <a:avLst/>
          </a:prstGeom>
        </p:spPr>
        <p:txBody>
          <a:bodyPr spcFirstLastPara="1" wrap="square" lIns="91425" tIns="91425" rIns="155425" bIns="91425" anchor="t" anchorCtr="0">
            <a:noAutofit/>
          </a:bodyPr>
          <a:lstStyle/>
          <a:p>
            <a:pPr marL="0" lvl="0" indent="0"/>
            <a:r>
              <a:rPr lang="en-US" sz="1800" dirty="0"/>
              <a:t>The graph showing how many people got a certain style of beer is not that different from the graph above. Here, too, almost the same picture</a:t>
            </a:r>
            <a:r>
              <a:rPr lang="en-US" sz="1800" dirty="0" smtClean="0"/>
              <a:t>, most people prefer American Lager and English IPA, the least people got </a:t>
            </a:r>
            <a:r>
              <a:rPr lang="en-US" sz="1800" dirty="0" err="1" smtClean="0"/>
              <a:t>Eisbock</a:t>
            </a:r>
            <a:r>
              <a:rPr lang="en-US" sz="1800" dirty="0" smtClean="0"/>
              <a:t>, </a:t>
            </a:r>
            <a:r>
              <a:rPr lang="en-US" sz="1800" dirty="0" err="1" smtClean="0"/>
              <a:t>Braggot</a:t>
            </a:r>
            <a:endParaRPr sz="1800" dirty="0"/>
          </a:p>
        </p:txBody>
      </p:sp>
      <p:pic>
        <p:nvPicPr>
          <p:cNvPr id="2" name="Рисунок 1"/>
          <p:cNvPicPr>
            <a:picLocks noChangeAspect="1"/>
          </p:cNvPicPr>
          <p:nvPr/>
        </p:nvPicPr>
        <p:blipFill>
          <a:blip r:embed="rId3"/>
          <a:stretch>
            <a:fillRect/>
          </a:stretch>
        </p:blipFill>
        <p:spPr>
          <a:xfrm>
            <a:off x="414964" y="157277"/>
            <a:ext cx="4364853" cy="4744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373</Words>
  <Application>Microsoft Office PowerPoint</Application>
  <PresentationFormat>Экран (16:9)</PresentationFormat>
  <Paragraphs>25</Paragraphs>
  <Slides>11</Slides>
  <Notes>11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Bahnschrift Light</vt:lpstr>
      <vt:lpstr>Wingdings</vt:lpstr>
      <vt:lpstr>Bai Jamjuree</vt:lpstr>
      <vt:lpstr>Aldrichы</vt:lpstr>
      <vt:lpstr>Aldrich</vt:lpstr>
      <vt:lpstr>Arial</vt:lpstr>
      <vt:lpstr>Data Science Project Proposal by Slidesgo</vt:lpstr>
      <vt:lpstr>DATA SCIENCE My Vivino Project</vt:lpstr>
      <vt:lpstr>Презентация PowerPoint</vt:lpstr>
      <vt:lpstr> Let's start from where the beer is made. The graph shows that most of the beer is provided from England, followed by Germany and the state of Illinois. The smallest quantity is made in Costa Rica and Ukraine.</vt:lpstr>
      <vt:lpstr>BEER STYLES</vt:lpstr>
      <vt:lpstr>The graph shows that most of the beers score less than 20, the rest of the beers have scores ranging from 80 to almost a 100.</vt:lpstr>
      <vt:lpstr>Max rating of per Beer Style</vt:lpstr>
      <vt:lpstr>Number of reviews per beer Style</vt:lpstr>
      <vt:lpstr>The sum of beer wants per Style</vt:lpstr>
      <vt:lpstr>The sum of beer gots per Beer Style</vt:lpstr>
      <vt:lpstr>The Most 10 High Scored beers of English Pale Ale</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My Vivino</dc:title>
  <cp:lastModifiedBy>Пользователь</cp:lastModifiedBy>
  <cp:revision>31</cp:revision>
  <dcterms:modified xsi:type="dcterms:W3CDTF">2022-10-03T19:17:12Z</dcterms:modified>
</cp:coreProperties>
</file>