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8"/>
  </p:notesMasterIdLst>
  <p:sldIdLst>
    <p:sldId id="256" r:id="rId2"/>
    <p:sldId id="262" r:id="rId3"/>
    <p:sldId id="277" r:id="rId4"/>
    <p:sldId id="280" r:id="rId5"/>
    <p:sldId id="281" r:id="rId6"/>
    <p:sldId id="278" r:id="rId7"/>
    <p:sldId id="284" r:id="rId8"/>
    <p:sldId id="283" r:id="rId9"/>
    <p:sldId id="285" r:id="rId10"/>
    <p:sldId id="261" r:id="rId11"/>
    <p:sldId id="276" r:id="rId12"/>
    <p:sldId id="286" r:id="rId13"/>
    <p:sldId id="287" r:id="rId14"/>
    <p:sldId id="288" r:id="rId15"/>
    <p:sldId id="289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53" autoAdjust="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0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2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0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5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0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2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5897" y="2686050"/>
            <a:ext cx="6533245" cy="723900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Research of mobile phone subscribers routes</a:t>
            </a:r>
            <a:endParaRPr lang="ru-RU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899" y="3409950"/>
            <a:ext cx="6410325" cy="36195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February</a:t>
            </a:r>
            <a:r>
              <a:rPr lang="ru-RU" sz="1600" dirty="0" smtClean="0">
                <a:solidFill>
                  <a:schemeClr val="bg1"/>
                </a:solidFill>
              </a:rPr>
              <a:t>, 2015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" y="876300"/>
            <a:ext cx="4569391" cy="5122181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of the result from the algorithm that calculate base stations overlapping points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4" y="2071933"/>
            <a:ext cx="5778367" cy="3968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75" y="2108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941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323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323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321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321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4092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525" y="3285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5775" y="3285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56423" y="4056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9664" y="2929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69664" y="2312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76544" y="2312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1696925"/>
            <a:ext cx="378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Two base stations have overlapping signals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3765" y="1727142"/>
            <a:ext cx="378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Searching for overlapping area</a:t>
            </a:r>
            <a:endParaRPr lang="ru-RU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of set of base stations that overlaps a selected station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0"/>
            <a:ext cx="4721555" cy="358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1" y="3016250"/>
            <a:ext cx="4768447" cy="358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394691"/>
            <a:ext cx="1081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graphs we can see a red triangle – this is a working zone of the selected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calculate all overlapping stations we use the following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all stations in a reasonable radius from the selected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of the station in this radius we identify if stations have overlapping connection zones with current station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22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Buildling</a:t>
            </a:r>
            <a:r>
              <a:rPr lang="en-US" dirty="0" smtClean="0"/>
              <a:t> train and test datasets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Will contain of 120 pairs from the fact table with the class ‘1’ – e.g. two pairs match</a:t>
            </a:r>
          </a:p>
          <a:p>
            <a:endParaRPr lang="en-US" sz="2000" dirty="0" smtClean="0"/>
          </a:p>
          <a:p>
            <a:r>
              <a:rPr lang="en-US" sz="2000" dirty="0" smtClean="0"/>
              <a:t>1100 pairs generated from other combinations of the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available in the fact table. We will assume that with the high probability this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don’t match. This pairs will  have the class ‘0’ (This fact was visually tested)</a:t>
            </a:r>
          </a:p>
          <a:p>
            <a:r>
              <a:rPr lang="en-US" sz="2000" dirty="0" smtClean="0"/>
              <a:t>Total 1220 observations</a:t>
            </a:r>
            <a:endParaRPr lang="ru-RU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3625" y="1825625"/>
            <a:ext cx="503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Input data have 2361 different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</a:t>
            </a:r>
          </a:p>
          <a:p>
            <a:endParaRPr lang="en-US" sz="2000" dirty="0" smtClean="0"/>
          </a:p>
          <a:p>
            <a:r>
              <a:rPr lang="en-US" sz="2000" dirty="0" smtClean="0"/>
              <a:t>To build the test data we will construct the matrix with all possible unique combinations of this 2361 ids </a:t>
            </a:r>
            <a:r>
              <a:rPr lang="en-US" sz="2000" dirty="0" err="1" smtClean="0"/>
              <a:t>e.g</a:t>
            </a:r>
            <a:r>
              <a:rPr lang="en-US" sz="2000" dirty="0" smtClean="0"/>
              <a:t> test data will consist of pairs of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’. Then we will use classifier to predict if two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match with each other or not.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5067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Jaccard</a:t>
            </a:r>
            <a:r>
              <a:rPr lang="en-US" sz="2400" dirty="0" smtClean="0"/>
              <a:t> distance, S2 and S3 distances between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for the original data</a:t>
            </a:r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phones</a:t>
            </a:r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 vendors</a:t>
            </a:r>
          </a:p>
          <a:p>
            <a:r>
              <a:rPr lang="en-US" sz="2400" dirty="0" smtClean="0"/>
              <a:t>If one of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used Laptop, USB modem or other Network device</a:t>
            </a:r>
          </a:p>
          <a:p>
            <a:r>
              <a:rPr lang="en-US" sz="2400" dirty="0" err="1" smtClean="0"/>
              <a:t>Jaccard</a:t>
            </a:r>
            <a:r>
              <a:rPr lang="en-US" sz="2400" dirty="0" smtClean="0"/>
              <a:t> distance, S2 and S3 distances for the adjusted data with nearest base stations added to the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witch have less or equal than three unique points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8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755"/>
            <a:ext cx="10515600" cy="462420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/>
              <a:t>classifier was build with the </a:t>
            </a:r>
            <a:r>
              <a:rPr lang="en-US" dirty="0" smtClean="0"/>
              <a:t>Logistic regression model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Features </a:t>
            </a:r>
            <a:r>
              <a:rPr lang="en-US" dirty="0" smtClean="0"/>
              <a:t>selection was made using </a:t>
            </a:r>
            <a:r>
              <a:rPr lang="en-US" dirty="0" smtClean="0"/>
              <a:t>RFECV with logistic regression</a:t>
            </a:r>
          </a:p>
          <a:p>
            <a:pPr>
              <a:spcBef>
                <a:spcPts val="1200"/>
              </a:spcBef>
            </a:pPr>
            <a:r>
              <a:rPr lang="en-US" dirty="0"/>
              <a:t>Model was tested using 5-folds stratified cross </a:t>
            </a:r>
            <a:r>
              <a:rPr lang="en-US" dirty="0" smtClean="0"/>
              <a:t>validation</a:t>
            </a:r>
            <a:endParaRPr lang="en-US" dirty="0" smtClean="0"/>
          </a:p>
          <a:p>
            <a:r>
              <a:rPr lang="en-US" dirty="0" smtClean="0"/>
              <a:t>Parameters tuning using 5-folds CV: C-value </a:t>
            </a:r>
            <a:endParaRPr lang="en-US" dirty="0" smtClean="0"/>
          </a:p>
          <a:p>
            <a:r>
              <a:rPr lang="en-US" dirty="0" smtClean="0"/>
              <a:t>Features </a:t>
            </a:r>
            <a:r>
              <a:rPr lang="en-US" dirty="0" smtClean="0"/>
              <a:t>were build and model was trained on the AWS ‘c3.8xlarge’ instance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0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Cross </a:t>
            </a:r>
            <a:r>
              <a:rPr lang="en-US" dirty="0" err="1" smtClean="0"/>
              <a:t>val</a:t>
            </a:r>
            <a:r>
              <a:rPr lang="en-US" dirty="0" smtClean="0"/>
              <a:t> scores for 1220 train observations: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920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897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altLang="ru-RU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Accuracy score = </a:t>
            </a:r>
            <a:r>
              <a:rPr lang="en-US" dirty="0" smtClean="0"/>
              <a:t>78</a:t>
            </a:r>
            <a:r>
              <a:rPr lang="en-US" dirty="0" smtClean="0"/>
              <a:t>%</a:t>
            </a:r>
            <a:endParaRPr lang="en-US" dirty="0" smtClean="0"/>
          </a:p>
          <a:p>
            <a:r>
              <a:rPr lang="en-US" dirty="0" smtClean="0"/>
              <a:t>Confusion matrix: </a:t>
            </a:r>
          </a:p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13772"/>
              </p:ext>
            </p:extLst>
          </p:nvPr>
        </p:nvGraphicFramePr>
        <p:xfrm>
          <a:off x="4037700" y="4264086"/>
          <a:ext cx="3372928" cy="1440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86464"/>
                <a:gridCol w="1686464"/>
              </a:tblGrid>
              <a:tr h="480204">
                <a:tc>
                  <a:txBody>
                    <a:bodyPr/>
                    <a:lstStyle/>
                    <a:p>
                      <a:r>
                        <a:rPr lang="en-US" dirty="0" smtClean="0"/>
                        <a:t>Class “0”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“1”</a:t>
                      </a:r>
                      <a:endParaRPr lang="ru-RU" dirty="0"/>
                    </a:p>
                  </a:txBody>
                  <a:tcPr/>
                </a:tc>
              </a:tr>
              <a:tr h="480204">
                <a:tc>
                  <a:txBody>
                    <a:bodyPr/>
                    <a:lstStyle/>
                    <a:p>
                      <a:r>
                        <a:rPr lang="en-US" dirty="0" smtClean="0"/>
                        <a:t>1098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480204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[ 0.92026515 0.96799242 0.94034091 0.8967803 0.96382576]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4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75" y="4693444"/>
            <a:ext cx="3971925" cy="784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50" y="1489075"/>
            <a:ext cx="6779992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1976437"/>
            <a:ext cx="6252481" cy="4376737"/>
          </a:xfrm>
        </p:spPr>
      </p:pic>
      <p:sp>
        <p:nvSpPr>
          <p:cNvPr id="7" name="TextBox 6"/>
          <p:cNvSpPr txBox="1"/>
          <p:nvPr/>
        </p:nvSpPr>
        <p:spPr>
          <a:xfrm>
            <a:off x="571500" y="1958975"/>
            <a:ext cx="5019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Task</a:t>
            </a:r>
            <a:endParaRPr lang="en-US" sz="1600" dirty="0" smtClean="0"/>
          </a:p>
          <a:p>
            <a:r>
              <a:rPr lang="en-US" sz="1600" dirty="0" smtClean="0"/>
              <a:t>Objective of this research was to build a classifier which would analyze path data gathered from telecom base stations around Moscow and would identify all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that belongs to a particular user with the high probability. Purpose of this research is to build a database with user id and corresponding matching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’.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92D050"/>
                </a:solidFill>
              </a:rPr>
              <a:t>Input data: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Sample with matching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that belong to  particular users – train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Database with the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and time of the user registration on the base stations during the day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“</a:t>
            </a:r>
            <a:r>
              <a:rPr lang="en-US" sz="1600" dirty="0" err="1" smtClean="0"/>
              <a:t>imei</a:t>
            </a:r>
            <a:r>
              <a:rPr lang="en-US" sz="1600" dirty="0" smtClean="0"/>
              <a:t> – phone type” matching table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Dictionary with base station “event type” field description</a:t>
            </a:r>
          </a:p>
          <a:p>
            <a:endParaRPr lang="en-US" sz="1600" dirty="0"/>
          </a:p>
          <a:p>
            <a:r>
              <a:rPr lang="en-US" sz="1600" dirty="0" smtClean="0"/>
              <a:t>Sample data provided for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– 25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of May 2013</a:t>
            </a:r>
          </a:p>
          <a:p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objectives and input data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62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station registration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Data consist of the following fields: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Lac </a:t>
            </a:r>
            <a:r>
              <a:rPr lang="en-US" sz="1800" dirty="0"/>
              <a:t>and </a:t>
            </a:r>
            <a:r>
              <a:rPr lang="en-US" sz="1800" dirty="0" err="1"/>
              <a:t>cid</a:t>
            </a:r>
            <a:r>
              <a:rPr lang="en-US" sz="1800" dirty="0"/>
              <a:t> are base </a:t>
            </a:r>
            <a:r>
              <a:rPr lang="en-US" sz="1800" dirty="0" smtClean="0"/>
              <a:t>stations </a:t>
            </a:r>
            <a:r>
              <a:rPr lang="en-US" sz="1800" dirty="0" err="1"/>
              <a:t>group_id</a:t>
            </a:r>
            <a:r>
              <a:rPr lang="en-US" sz="1800" dirty="0"/>
              <a:t> and </a:t>
            </a:r>
            <a:r>
              <a:rPr lang="en-US" sz="1800" dirty="0" err="1" smtClean="0"/>
              <a:t>station_id</a:t>
            </a:r>
            <a:r>
              <a:rPr lang="en-US" sz="1800" dirty="0" smtClean="0"/>
              <a:t> correspondingly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msisdn</a:t>
            </a:r>
            <a:r>
              <a:rPr lang="en-US" sz="1800" dirty="0" smtClean="0"/>
              <a:t> – unique identifier of a user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Imei</a:t>
            </a:r>
            <a:r>
              <a:rPr lang="en-US" sz="1800" dirty="0" smtClean="0"/>
              <a:t> – identifier of the user phone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Event_type</a:t>
            </a:r>
            <a:r>
              <a:rPr lang="en-US" sz="1800" dirty="0" smtClean="0"/>
              <a:t> – type of the signal registered on the base station (type of the event)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Tstamp</a:t>
            </a:r>
            <a:r>
              <a:rPr lang="en-US" sz="1800" dirty="0" smtClean="0"/>
              <a:t> – time of the registered event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Long/</a:t>
            </a:r>
            <a:r>
              <a:rPr lang="en-US" sz="1800" dirty="0" err="1" smtClean="0"/>
              <a:t>lat</a:t>
            </a:r>
            <a:r>
              <a:rPr lang="en-US" sz="1800" dirty="0" smtClean="0"/>
              <a:t>/ </a:t>
            </a:r>
            <a:r>
              <a:rPr lang="en-US" sz="1800" dirty="0" err="1" smtClean="0"/>
              <a:t>max_dist</a:t>
            </a:r>
            <a:r>
              <a:rPr lang="en-US" sz="1800" dirty="0" smtClean="0"/>
              <a:t>/</a:t>
            </a:r>
            <a:r>
              <a:rPr lang="en-US" sz="1800" dirty="0" err="1" smtClean="0"/>
              <a:t>start_angle</a:t>
            </a:r>
            <a:r>
              <a:rPr lang="en-US" sz="1800" dirty="0" smtClean="0"/>
              <a:t>/</a:t>
            </a:r>
            <a:r>
              <a:rPr lang="en-US" sz="1800" dirty="0" err="1" smtClean="0"/>
              <a:t>end_angle</a:t>
            </a:r>
            <a:r>
              <a:rPr lang="en-US" sz="1800" dirty="0" smtClean="0"/>
              <a:t> parameters of the base station and its coverage area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Cell_type</a:t>
            </a:r>
            <a:r>
              <a:rPr lang="en-US" sz="1800" dirty="0" smtClean="0"/>
              <a:t> – type of the base station</a:t>
            </a:r>
          </a:p>
          <a:p>
            <a:pPr>
              <a:buFontTx/>
              <a:buChar char="-"/>
            </a:pP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15" y="1825625"/>
            <a:ext cx="6418201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phone distribution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7" y="3259313"/>
            <a:ext cx="4871146" cy="3339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88" y="3386313"/>
            <a:ext cx="6241446" cy="3131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422399"/>
            <a:ext cx="1081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analyze shows that some of the data is generated by laptop’s and modems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generated by laptops and </a:t>
            </a:r>
            <a:r>
              <a:rPr lang="en-US" dirty="0" err="1" smtClean="0"/>
              <a:t>usb</a:t>
            </a:r>
            <a:r>
              <a:rPr lang="en-US" dirty="0" smtClean="0"/>
              <a:t> modems usually have less data points (points corresponding to ‘</a:t>
            </a:r>
            <a:r>
              <a:rPr lang="en-US" dirty="0" err="1" smtClean="0"/>
              <a:t>msisdn</a:t>
            </a:r>
            <a:r>
              <a:rPr lang="en-US" dirty="0" smtClean="0"/>
              <a:t>’) vs phone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phones are divided into two groups “Phone” and “Smartphone”, later analysis suggests that same device can be attributed to both groups (</a:t>
            </a:r>
            <a:r>
              <a:rPr lang="en-US" dirty="0" err="1" smtClean="0"/>
              <a:t>e.g</a:t>
            </a:r>
            <a:r>
              <a:rPr lang="en-US" dirty="0" smtClean="0"/>
              <a:t> to both “Apple – </a:t>
            </a:r>
            <a:r>
              <a:rPr lang="en-US" dirty="0" err="1" smtClean="0"/>
              <a:t>iOs</a:t>
            </a:r>
            <a:r>
              <a:rPr lang="en-US" dirty="0" smtClean="0"/>
              <a:t> – phone” and “Apple – </a:t>
            </a:r>
            <a:r>
              <a:rPr lang="en-US" dirty="0" err="1" smtClean="0"/>
              <a:t>iOs</a:t>
            </a:r>
            <a:r>
              <a:rPr lang="en-US" dirty="0" smtClean="0"/>
              <a:t> – Smartphone”). This observation lead to merging together “Phone” and “Smartphone”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Visual analysis: number of unique ‘</a:t>
            </a:r>
            <a:r>
              <a:rPr lang="en-US" sz="3600" dirty="0" err="1" smtClean="0"/>
              <a:t>msisdns</a:t>
            </a:r>
            <a:r>
              <a:rPr lang="en-US" sz="3600" dirty="0" smtClean="0"/>
              <a:t>’ for each base station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2935948"/>
            <a:ext cx="5301416" cy="3836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3" y="2935948"/>
            <a:ext cx="5056917" cy="38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1549399"/>
            <a:ext cx="1081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provided for 18891 different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define base station usage as number of unique ‘</a:t>
            </a:r>
            <a:r>
              <a:rPr lang="en-US" dirty="0" err="1" smtClean="0"/>
              <a:t>msidns</a:t>
            </a:r>
            <a:r>
              <a:rPr lang="en-US" dirty="0" smtClean="0"/>
              <a:t>’ registered in this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shows that most of the base stations were visited by less than five different ‘</a:t>
            </a:r>
            <a:r>
              <a:rPr lang="en-US" dirty="0" err="1" smtClean="0"/>
              <a:t>msisdns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40% of all base stations were visited only by one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3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61" y="3094181"/>
            <a:ext cx="5956626" cy="3008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549399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fact table we can see that two ‘</a:t>
            </a:r>
            <a:r>
              <a:rPr lang="en-US" dirty="0" err="1" smtClean="0"/>
              <a:t>msisdns</a:t>
            </a:r>
            <a:r>
              <a:rPr lang="en-US" dirty="0" smtClean="0"/>
              <a:t>’ match if they’ve visited same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measure this similarities using several metrics: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/>
              <a:t>Index, Bernstein and </a:t>
            </a:r>
            <a:r>
              <a:rPr lang="en-US" dirty="0" err="1"/>
              <a:t>Zobel</a:t>
            </a:r>
            <a:r>
              <a:rPr lang="en-US" dirty="0"/>
              <a:t> </a:t>
            </a:r>
            <a:r>
              <a:rPr lang="en-US" dirty="0" smtClean="0"/>
              <a:t>S2 and S3 similarities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" y="3094182"/>
            <a:ext cx="5996976" cy="30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91" y="3105181"/>
            <a:ext cx="5751945" cy="290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1549399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msisdn’s</a:t>
            </a:r>
            <a:r>
              <a:rPr lang="en-US" dirty="0" smtClean="0"/>
              <a:t> that are assumed to be matched in the fact table visually doesn’t have any base stations in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Geographically this ‘</a:t>
            </a:r>
            <a:r>
              <a:rPr lang="en-US" dirty="0" err="1" smtClean="0"/>
              <a:t>msisdns</a:t>
            </a:r>
            <a:r>
              <a:rPr lang="en-US" dirty="0" smtClean="0"/>
              <a:t>’ can be far away from each other and can be easily separated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7" y="3105182"/>
            <a:ext cx="5675006" cy="28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700"/>
            <a:ext cx="4916055" cy="391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94" y="2564700"/>
            <a:ext cx="4710271" cy="379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521691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two ‘</a:t>
            </a:r>
            <a:r>
              <a:rPr lang="en-US" dirty="0" err="1" smtClean="0"/>
              <a:t>msisdns</a:t>
            </a:r>
            <a:r>
              <a:rPr lang="en-US" dirty="0" smtClean="0"/>
              <a:t>’ are assumed to belong to the same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 we can visually see on the map that they don’t have any geo data in common and located in different Moscow parts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3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394691"/>
            <a:ext cx="10810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other hand we can see examples in the fact table were two ‘</a:t>
            </a:r>
            <a:r>
              <a:rPr lang="en-US" dirty="0" err="1" smtClean="0"/>
              <a:t>msisdn’s</a:t>
            </a:r>
            <a:r>
              <a:rPr lang="en-US" dirty="0" smtClean="0"/>
              <a:t>’ are matched with each other, but one of the matched </a:t>
            </a:r>
            <a:r>
              <a:rPr lang="en-US" dirty="0" err="1" smtClean="0"/>
              <a:t>msisdn’s</a:t>
            </a:r>
            <a:r>
              <a:rPr lang="en-US" dirty="0" smtClean="0"/>
              <a:t> have less than 4 points and this points displaced from the track produced by the second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Jaccard</a:t>
            </a:r>
            <a:r>
              <a:rPr lang="en-US" dirty="0" smtClean="0"/>
              <a:t> distance won’t work in this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approach would be to take all ‘</a:t>
            </a:r>
            <a:r>
              <a:rPr lang="en-US" dirty="0" err="1" smtClean="0"/>
              <a:t>msisdn’s</a:t>
            </a:r>
            <a:r>
              <a:rPr lang="en-US" dirty="0" smtClean="0"/>
              <a:t>’ with short tracks (less or equal 3 points) and add to each point of their track all nearest base stations – base stations that have overlapping signals with points from the original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3541566"/>
            <a:ext cx="5851370" cy="2935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" y="3487439"/>
            <a:ext cx="5999042" cy="29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1042</Words>
  <Application>Microsoft Office PowerPoint</Application>
  <PresentationFormat>Widescreen</PresentationFormat>
  <Paragraphs>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Research of mobile phone subscribers routes</vt:lpstr>
      <vt:lpstr>PowerPoint Presentation</vt:lpstr>
      <vt:lpstr>Base station registration data</vt:lpstr>
      <vt:lpstr>Visual analysis: phone distribution </vt:lpstr>
      <vt:lpstr>Visual analysis: number of unique ‘msisdns’ for each base station</vt:lpstr>
      <vt:lpstr>Visual analysis: Fact table</vt:lpstr>
      <vt:lpstr>Visual analysis: Fact table</vt:lpstr>
      <vt:lpstr>Visual analysis: Fact table</vt:lpstr>
      <vt:lpstr>Visual analysis: Fact table</vt:lpstr>
      <vt:lpstr>Example of the result from the algorithm that calculate base stations overlapping points</vt:lpstr>
      <vt:lpstr>Example of set of base stations that overlaps a selected station</vt:lpstr>
      <vt:lpstr>Buildling train and test datasets</vt:lpstr>
      <vt:lpstr>Building Features</vt:lpstr>
      <vt:lpstr>Model </vt:lpstr>
      <vt:lpstr>Model Evaluation</vt:lpstr>
      <vt:lpstr>PowerPoint Presentation</vt:lpstr>
    </vt:vector>
  </TitlesOfParts>
  <Company>Mediaedge:CIA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Ivan Petrov</cp:lastModifiedBy>
  <cp:revision>293</cp:revision>
  <dcterms:created xsi:type="dcterms:W3CDTF">2016-02-05T10:01:56Z</dcterms:created>
  <dcterms:modified xsi:type="dcterms:W3CDTF">2016-02-11T16:35:08Z</dcterms:modified>
</cp:coreProperties>
</file>