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62" r:id="rId3"/>
    <p:sldId id="277" r:id="rId4"/>
    <p:sldId id="280" r:id="rId5"/>
    <p:sldId id="281" r:id="rId6"/>
    <p:sldId id="290" r:id="rId7"/>
    <p:sldId id="278" r:id="rId8"/>
    <p:sldId id="284" r:id="rId9"/>
    <p:sldId id="283" r:id="rId10"/>
    <p:sldId id="285" r:id="rId11"/>
    <p:sldId id="261" r:id="rId12"/>
    <p:sldId id="276" r:id="rId13"/>
    <p:sldId id="286" r:id="rId14"/>
    <p:sldId id="287" r:id="rId15"/>
    <p:sldId id="288" r:id="rId16"/>
    <p:sldId id="289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53" autoAdjust="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0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96EB-9F4E-476C-BD38-C0EF3F8D0FD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2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5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12.02.2016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5897" y="2686050"/>
            <a:ext cx="6533245" cy="72390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Research of mobile phone subscribers routes</a:t>
            </a:r>
            <a:endParaRPr lang="ru-RU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899" y="3409950"/>
            <a:ext cx="6410325" cy="36195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February</a:t>
            </a:r>
            <a:r>
              <a:rPr lang="ru-RU" sz="1600" dirty="0" smtClean="0">
                <a:solidFill>
                  <a:schemeClr val="bg1"/>
                </a:solidFill>
              </a:rPr>
              <a:t>, 2015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" y="876300"/>
            <a:ext cx="4569391" cy="5122181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394691"/>
            <a:ext cx="1081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 we can see examples in the fact table were two ‘</a:t>
            </a:r>
            <a:r>
              <a:rPr lang="en-US" dirty="0" err="1" smtClean="0"/>
              <a:t>msisdn’s</a:t>
            </a:r>
            <a:r>
              <a:rPr lang="en-US" dirty="0" smtClean="0"/>
              <a:t>’ are matched with each other, but one of the matched </a:t>
            </a:r>
            <a:r>
              <a:rPr lang="en-US" dirty="0" err="1" smtClean="0"/>
              <a:t>msisdn’s</a:t>
            </a:r>
            <a:r>
              <a:rPr lang="en-US" dirty="0" smtClean="0"/>
              <a:t> have less than 4 points and this points displaced from the track produced by the second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Jaccard</a:t>
            </a:r>
            <a:r>
              <a:rPr lang="en-US" dirty="0" smtClean="0"/>
              <a:t> distance won’t work in this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 approach would be to take all ‘</a:t>
            </a:r>
            <a:r>
              <a:rPr lang="en-US" dirty="0" err="1" smtClean="0"/>
              <a:t>msisdn’s</a:t>
            </a:r>
            <a:r>
              <a:rPr lang="en-US" dirty="0" smtClean="0"/>
              <a:t>’ with short tracks (less or equal 3 points) and add to each point of their track all nearest base stations – base stations that have overlapping signals with points from the original </a:t>
            </a:r>
            <a:r>
              <a:rPr lang="en-US" dirty="0" smtClean="0"/>
              <a:t>track (see next slides)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3541566"/>
            <a:ext cx="5851370" cy="2935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" y="3487439"/>
            <a:ext cx="5999042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of the result from the algorithm that calculate base stations overlapping points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4" y="2071933"/>
            <a:ext cx="5778367" cy="3968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75" y="2108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941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323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323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321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321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4092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285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285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4056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929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312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312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696925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Two base stations have overlapping signals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3765" y="1727142"/>
            <a:ext cx="378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Searching for overlapping area</a:t>
            </a:r>
            <a:endParaRPr lang="ru-RU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of set of base stations that overlaps a selected station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0"/>
            <a:ext cx="4721555" cy="358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1" y="3016250"/>
            <a:ext cx="4768447" cy="358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394691"/>
            <a:ext cx="10810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graphs we can see a red triangle – this is a working zone of the selected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calculate all overlapping stations we use the following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all stations in a reasonable radius from the selected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of the station in this radius we identify if stations have overlapping connection zones with current station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22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Buildling</a:t>
            </a:r>
            <a:r>
              <a:rPr lang="en-US" dirty="0" smtClean="0"/>
              <a:t> train and test datasets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Will contain of 120 </a:t>
            </a:r>
            <a:r>
              <a:rPr lang="en-US" sz="2000" dirty="0" smtClean="0"/>
              <a:t>matched pairs </a:t>
            </a:r>
            <a:r>
              <a:rPr lang="en-US" sz="2000" dirty="0" smtClean="0"/>
              <a:t>from the fact table with </a:t>
            </a:r>
            <a:r>
              <a:rPr lang="en-US" sz="2000" dirty="0" smtClean="0"/>
              <a:t>class label ‘1</a:t>
            </a:r>
            <a:r>
              <a:rPr lang="en-US" sz="2000" dirty="0" smtClean="0"/>
              <a:t>’ – e.g. two pairs match</a:t>
            </a:r>
          </a:p>
          <a:p>
            <a:endParaRPr lang="en-US" sz="2000" dirty="0" smtClean="0"/>
          </a:p>
          <a:p>
            <a:r>
              <a:rPr lang="en-US" sz="2000" dirty="0" smtClean="0"/>
              <a:t>1100 pairs generated from other combinations of the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available in the fact table. We will assume that with the high probability this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don’t match. This pairs will  have </a:t>
            </a:r>
            <a:r>
              <a:rPr lang="en-US" sz="2000" dirty="0" smtClean="0"/>
              <a:t>class </a:t>
            </a:r>
            <a:r>
              <a:rPr lang="en-US" sz="2000" dirty="0" smtClean="0"/>
              <a:t>‘0’ (This fact was visually </a:t>
            </a:r>
            <a:r>
              <a:rPr lang="en-US" sz="2000" dirty="0" smtClean="0"/>
              <a:t>verified)</a:t>
            </a:r>
            <a:endParaRPr lang="en-US" sz="2000" dirty="0" smtClean="0"/>
          </a:p>
          <a:p>
            <a:r>
              <a:rPr lang="en-US" sz="2000" dirty="0" smtClean="0"/>
              <a:t>Total 1220 observations</a:t>
            </a:r>
            <a:endParaRPr lang="ru-RU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3625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92D050"/>
                </a:solidFill>
              </a:rPr>
              <a:t>Test data:</a:t>
            </a:r>
          </a:p>
          <a:p>
            <a:r>
              <a:rPr lang="en-US" sz="2000" dirty="0" smtClean="0"/>
              <a:t>Input data have 2361 different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</a:t>
            </a:r>
          </a:p>
          <a:p>
            <a:endParaRPr lang="en-US" sz="2000" dirty="0" smtClean="0"/>
          </a:p>
          <a:p>
            <a:r>
              <a:rPr lang="en-US" sz="2000" dirty="0" smtClean="0"/>
              <a:t>To build the test data we will construct the matrix with all possible unique combinations of this 2361 ids </a:t>
            </a:r>
            <a:r>
              <a:rPr lang="en-US" sz="2000" dirty="0" err="1" smtClean="0"/>
              <a:t>e.g</a:t>
            </a:r>
            <a:r>
              <a:rPr lang="en-US" sz="2000" dirty="0" smtClean="0"/>
              <a:t> test data will consist of pairs of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’. Then we will use classifier to predict if two ‘</a:t>
            </a:r>
            <a:r>
              <a:rPr lang="en-US" sz="2000" dirty="0" err="1" smtClean="0"/>
              <a:t>msisdn’s</a:t>
            </a:r>
            <a:r>
              <a:rPr lang="en-US" sz="2000" dirty="0" smtClean="0"/>
              <a:t>’ match with each other or not.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5067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Number of matching points, number of non-matched points of track1, numbed of non-matched points in track2, total number of non-matched points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</a:t>
            </a:r>
            <a:r>
              <a:rPr lang="en-US" sz="2400" dirty="0" smtClean="0"/>
              <a:t>distance, S2 and S3 distances between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</a:t>
            </a:r>
            <a:r>
              <a:rPr lang="en-US" sz="2400" dirty="0" smtClean="0"/>
              <a:t>tracks</a:t>
            </a:r>
            <a:endParaRPr lang="en-US" sz="2400" dirty="0" smtClean="0"/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phones</a:t>
            </a:r>
          </a:p>
          <a:p>
            <a:r>
              <a:rPr lang="en-US" sz="2400" dirty="0" smtClean="0"/>
              <a:t>If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have matching phone vendors</a:t>
            </a:r>
          </a:p>
          <a:p>
            <a:r>
              <a:rPr lang="en-US" sz="2400" dirty="0" smtClean="0"/>
              <a:t>If one of two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used Laptop, USB modem or other Network device</a:t>
            </a:r>
          </a:p>
          <a:p>
            <a:r>
              <a:rPr lang="en-US" sz="2400" dirty="0" err="1" smtClean="0"/>
              <a:t>Jaccard</a:t>
            </a:r>
            <a:r>
              <a:rPr lang="en-US" sz="2400" dirty="0" smtClean="0"/>
              <a:t> distance, S2 and S3 distances for the adjusted data with nearest base stations added to the ‘</a:t>
            </a:r>
            <a:r>
              <a:rPr lang="en-US" sz="2400" dirty="0" err="1" smtClean="0"/>
              <a:t>msisdn’s</a:t>
            </a:r>
            <a:r>
              <a:rPr lang="en-US" sz="2400" dirty="0" smtClean="0"/>
              <a:t>’ witch have less or equal than three unique </a:t>
            </a:r>
            <a:r>
              <a:rPr lang="en-US" sz="2400" dirty="0" smtClean="0"/>
              <a:t>points</a:t>
            </a:r>
          </a:p>
          <a:p>
            <a:r>
              <a:rPr lang="en-US" sz="2400" dirty="0" smtClean="0"/>
              <a:t>Number of matching and non matching bases stations in track for adjusted data</a:t>
            </a:r>
            <a:endParaRPr lang="en-US" sz="24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55"/>
            <a:ext cx="10515600" cy="462420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classifier was build with the Logistic regression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Features selection was made using RFECV with logistic regression</a:t>
            </a:r>
          </a:p>
          <a:p>
            <a:pPr>
              <a:spcBef>
                <a:spcPts val="1200"/>
              </a:spcBef>
            </a:pPr>
            <a:r>
              <a:rPr lang="en-US" dirty="0"/>
              <a:t>Model was tested using 5-folds stratified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Parameters tuning using 5-folds CV: C-value </a:t>
            </a:r>
          </a:p>
          <a:p>
            <a:r>
              <a:rPr lang="en-US" dirty="0" smtClean="0"/>
              <a:t>Features were build and model was trained on the AWS ‘c3.8xlarge’ instance </a:t>
            </a:r>
            <a:endParaRPr lang="en-US" dirty="0" smtClean="0"/>
          </a:p>
          <a:p>
            <a:r>
              <a:rPr lang="en-US" dirty="0" smtClean="0"/>
              <a:t>Model accuracy </a:t>
            </a:r>
            <a:r>
              <a:rPr lang="en-US" dirty="0"/>
              <a:t>score </a:t>
            </a:r>
            <a:r>
              <a:rPr lang="en-US" dirty="0" smtClean="0"/>
              <a:t>on training data is </a:t>
            </a:r>
            <a:r>
              <a:rPr lang="en-US" dirty="0"/>
              <a:t>78%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0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 regression return class (matched/non-matched) and the similarity probability for each of the tracks in test set</a:t>
            </a:r>
            <a:endParaRPr lang="en-US" sz="2400" dirty="0"/>
          </a:p>
          <a:p>
            <a:r>
              <a:rPr lang="en-US" sz="2400" dirty="0" smtClean="0"/>
              <a:t>Before continuing working with this data we need to make some assumptions:</a:t>
            </a:r>
            <a:endParaRPr lang="ru-RU" sz="2400" dirty="0" smtClean="0"/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Model shows many similar tracks to each ‘</a:t>
            </a:r>
            <a:r>
              <a:rPr lang="en-US" sz="2000" dirty="0" err="1" smtClean="0"/>
              <a:t>msisdn</a:t>
            </a:r>
            <a:r>
              <a:rPr lang="en-US" sz="2000" dirty="0" smtClean="0"/>
              <a:t>’. We will focus only on the most probable – that have probability 0.95 and higher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Each ‘</a:t>
            </a:r>
            <a:r>
              <a:rPr lang="en-US" sz="2000" dirty="0" err="1" smtClean="0"/>
              <a:t>msisdn</a:t>
            </a:r>
            <a:r>
              <a:rPr lang="en-US" sz="2000" dirty="0" smtClean="0"/>
              <a:t>’ can’t have more than 3 different matches, because it’s unlikely that person have more than 3 phone numbers.</a:t>
            </a:r>
            <a:endParaRPr lang="ru-RU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400" dirty="0" smtClean="0"/>
              <a:t>Final table with matched routes will be constructed based on the described rules.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final phone matching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4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75" y="4693444"/>
            <a:ext cx="3971925" cy="784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50" y="1489075"/>
            <a:ext cx="6779992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1976437"/>
            <a:ext cx="6252481" cy="4376737"/>
          </a:xfrm>
        </p:spPr>
      </p:pic>
      <p:sp>
        <p:nvSpPr>
          <p:cNvPr id="7" name="TextBox 6"/>
          <p:cNvSpPr txBox="1"/>
          <p:nvPr/>
        </p:nvSpPr>
        <p:spPr>
          <a:xfrm>
            <a:off x="571500" y="1816473"/>
            <a:ext cx="50196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Task</a:t>
            </a:r>
            <a:endParaRPr lang="en-US" sz="1600" dirty="0" smtClean="0"/>
          </a:p>
          <a:p>
            <a:r>
              <a:rPr lang="en-US" sz="1600" dirty="0" smtClean="0"/>
              <a:t>Objective of </a:t>
            </a:r>
            <a:r>
              <a:rPr lang="en-US" sz="1600" dirty="0" smtClean="0"/>
              <a:t>the </a:t>
            </a:r>
            <a:r>
              <a:rPr lang="en-US" sz="1600" dirty="0" smtClean="0"/>
              <a:t>research was to build a classifier which would analyze path data gathered from telecom base stations around Moscow and would identify all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that belongs to a particular user with the high probability. Purpose of this research is to build a database with user id and corresponding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’.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92D050"/>
                </a:solidFill>
              </a:rPr>
              <a:t>Input data: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Sample with matching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</a:t>
            </a:r>
            <a:r>
              <a:rPr lang="ru-RU" sz="1600" dirty="0"/>
              <a:t> </a:t>
            </a:r>
            <a:r>
              <a:rPr lang="ru-RU" sz="1600" dirty="0" smtClean="0"/>
              <a:t>– </a:t>
            </a:r>
            <a:r>
              <a:rPr lang="en-US" sz="1600" dirty="0" smtClean="0"/>
              <a:t>phone numbers that belong to the same users </a:t>
            </a:r>
            <a:r>
              <a:rPr lang="en-US" sz="1600" dirty="0" smtClean="0"/>
              <a:t>– </a:t>
            </a:r>
            <a:r>
              <a:rPr lang="en-US" sz="1600" dirty="0" smtClean="0"/>
              <a:t>train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Database with the ‘</a:t>
            </a:r>
            <a:r>
              <a:rPr lang="en-US" sz="1600" dirty="0" err="1" smtClean="0"/>
              <a:t>msisdns</a:t>
            </a:r>
            <a:r>
              <a:rPr lang="en-US" sz="1600" dirty="0" smtClean="0"/>
              <a:t>’ and time of the user registration on the base stations during the </a:t>
            </a:r>
            <a:r>
              <a:rPr lang="en-US" sz="1600" dirty="0" smtClean="0"/>
              <a:t>day – path data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“</a:t>
            </a:r>
            <a:r>
              <a:rPr lang="en-US" sz="1600" dirty="0" err="1" smtClean="0"/>
              <a:t>imei</a:t>
            </a:r>
            <a:r>
              <a:rPr lang="en-US" sz="1600" dirty="0" smtClean="0"/>
              <a:t> – phone type” matching table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Dictionary with base station “event type” field description</a:t>
            </a:r>
          </a:p>
          <a:p>
            <a:endParaRPr lang="en-US" sz="1600" dirty="0"/>
          </a:p>
          <a:p>
            <a:r>
              <a:rPr lang="en-US" sz="1600" dirty="0" smtClean="0"/>
              <a:t>Sample data provided for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– 25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of May 2013</a:t>
            </a:r>
          </a:p>
          <a:p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objectives and input data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station registration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36909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Data consist of the following fields: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Lac </a:t>
            </a:r>
            <a:r>
              <a:rPr lang="en-US" sz="1800" dirty="0"/>
              <a:t>and </a:t>
            </a:r>
            <a:r>
              <a:rPr lang="en-US" sz="1800" dirty="0" err="1"/>
              <a:t>cid</a:t>
            </a:r>
            <a:r>
              <a:rPr lang="en-US" sz="1800" dirty="0"/>
              <a:t> are base </a:t>
            </a:r>
            <a:r>
              <a:rPr lang="en-US" sz="1800" dirty="0" smtClean="0"/>
              <a:t>stations </a:t>
            </a:r>
            <a:r>
              <a:rPr lang="en-US" sz="1800" dirty="0" err="1"/>
              <a:t>group_id</a:t>
            </a:r>
            <a:r>
              <a:rPr lang="en-US" sz="1800" dirty="0"/>
              <a:t> and </a:t>
            </a:r>
            <a:r>
              <a:rPr lang="en-US" sz="1800" dirty="0" err="1" smtClean="0"/>
              <a:t>station_id</a:t>
            </a:r>
            <a:r>
              <a:rPr lang="en-US" sz="1800" dirty="0" smtClean="0"/>
              <a:t> correspondingly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msisdn</a:t>
            </a:r>
            <a:r>
              <a:rPr lang="en-US" sz="1800" dirty="0" smtClean="0"/>
              <a:t> – unique identifier of a user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Imei</a:t>
            </a:r>
            <a:r>
              <a:rPr lang="en-US" sz="1800" dirty="0" smtClean="0"/>
              <a:t> – identifier of the user phone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Event_type</a:t>
            </a:r>
            <a:r>
              <a:rPr lang="en-US" sz="1800" dirty="0" smtClean="0"/>
              <a:t> – type of the signal registered on the base station (type of the event)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Tstamp</a:t>
            </a:r>
            <a:r>
              <a:rPr lang="en-US" sz="1800" dirty="0" smtClean="0"/>
              <a:t> – time of the registered event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Long/</a:t>
            </a:r>
            <a:r>
              <a:rPr lang="en-US" sz="1800" dirty="0" err="1" smtClean="0"/>
              <a:t>lat</a:t>
            </a:r>
            <a:r>
              <a:rPr lang="en-US" sz="1800" dirty="0" smtClean="0"/>
              <a:t>/ </a:t>
            </a:r>
            <a:r>
              <a:rPr lang="en-US" sz="1800" dirty="0" err="1" smtClean="0"/>
              <a:t>max_dist</a:t>
            </a:r>
            <a:r>
              <a:rPr lang="en-US" sz="1800" dirty="0" smtClean="0"/>
              <a:t>/</a:t>
            </a:r>
            <a:r>
              <a:rPr lang="en-US" sz="1800" dirty="0" err="1" smtClean="0"/>
              <a:t>start_angle</a:t>
            </a:r>
            <a:r>
              <a:rPr lang="en-US" sz="1800" dirty="0" smtClean="0"/>
              <a:t>/</a:t>
            </a:r>
            <a:r>
              <a:rPr lang="en-US" sz="1800" dirty="0" err="1" smtClean="0"/>
              <a:t>end_angle</a:t>
            </a:r>
            <a:r>
              <a:rPr lang="en-US" sz="1800" dirty="0" smtClean="0"/>
              <a:t> parameters of the base station and its coverage area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err="1" smtClean="0"/>
              <a:t>Cell_type</a:t>
            </a:r>
            <a:r>
              <a:rPr lang="en-US" sz="1800" dirty="0" smtClean="0"/>
              <a:t> – type of the base station</a:t>
            </a:r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15" y="1825625"/>
            <a:ext cx="6418201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phone distribution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7" y="3259313"/>
            <a:ext cx="4871146" cy="3339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8" y="3386313"/>
            <a:ext cx="6241446" cy="3131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422399"/>
            <a:ext cx="1081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analyze shows that some of the data is generated by laptop’s and modems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generated by laptops and </a:t>
            </a:r>
            <a:r>
              <a:rPr lang="en-US" dirty="0" err="1" smtClean="0"/>
              <a:t>usb</a:t>
            </a:r>
            <a:r>
              <a:rPr lang="en-US" dirty="0" smtClean="0"/>
              <a:t> modems usually have less data points (points corresponding to ‘</a:t>
            </a:r>
            <a:r>
              <a:rPr lang="en-US" dirty="0" err="1" smtClean="0"/>
              <a:t>msisdn</a:t>
            </a:r>
            <a:r>
              <a:rPr lang="en-US" dirty="0" smtClean="0"/>
              <a:t>’) vs phone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phones are divided into two groups “</a:t>
            </a:r>
            <a:r>
              <a:rPr lang="en-US" dirty="0" smtClean="0"/>
              <a:t>Phones” </a:t>
            </a:r>
            <a:r>
              <a:rPr lang="en-US" dirty="0" smtClean="0"/>
              <a:t>and “</a:t>
            </a:r>
            <a:r>
              <a:rPr lang="en-US" dirty="0" smtClean="0"/>
              <a:t>Smartphones”, </a:t>
            </a:r>
            <a:r>
              <a:rPr lang="en-US" dirty="0" smtClean="0"/>
              <a:t>later analysis suggests that same device can be attributed to both groups 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same device</a:t>
            </a:r>
            <a:r>
              <a:rPr lang="en-US" dirty="0" smtClean="0"/>
              <a:t> have both descriptions “Apple </a:t>
            </a:r>
            <a:r>
              <a:rPr lang="en-US" dirty="0" smtClean="0"/>
              <a:t>– </a:t>
            </a:r>
            <a:r>
              <a:rPr lang="en-US" dirty="0" err="1" smtClean="0"/>
              <a:t>iOs</a:t>
            </a:r>
            <a:r>
              <a:rPr lang="en-US" dirty="0" smtClean="0"/>
              <a:t> – phone” and “Apple – </a:t>
            </a:r>
            <a:r>
              <a:rPr lang="en-US" dirty="0" err="1" smtClean="0"/>
              <a:t>iOs</a:t>
            </a:r>
            <a:r>
              <a:rPr lang="en-US" dirty="0" smtClean="0"/>
              <a:t> – Smartphone”). This observation lead to merging together “Phone” and “Smartphone”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 analysis: number of unique ‘</a:t>
            </a:r>
            <a:r>
              <a:rPr lang="en-US" sz="3600" dirty="0" err="1" smtClean="0"/>
              <a:t>msisdns</a:t>
            </a:r>
            <a:r>
              <a:rPr lang="en-US" sz="3600" dirty="0" smtClean="0"/>
              <a:t>’ for each base station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935948"/>
            <a:ext cx="5301416" cy="383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935948"/>
            <a:ext cx="5056917" cy="38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provided for 18891 different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define base station usage as number of unique ‘</a:t>
            </a:r>
            <a:r>
              <a:rPr lang="en-US" dirty="0" err="1" smtClean="0"/>
              <a:t>msidns</a:t>
            </a:r>
            <a:r>
              <a:rPr lang="en-US" dirty="0" smtClean="0"/>
              <a:t>’ registered in this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shows that most of the base stations were visited by less than five different ‘</a:t>
            </a:r>
            <a:r>
              <a:rPr lang="en-US" dirty="0" err="1" smtClean="0"/>
              <a:t>msisdns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40% of all base stations were visited only by one ‘</a:t>
            </a:r>
            <a:r>
              <a:rPr lang="en-US" dirty="0" err="1" smtClean="0"/>
              <a:t>msisdn</a:t>
            </a:r>
            <a:r>
              <a:rPr lang="en-US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3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analysis</a:t>
            </a:r>
            <a:r>
              <a:rPr lang="en-US" sz="3600" dirty="0" smtClean="0"/>
              <a:t>: distribution of number of points in </a:t>
            </a:r>
            <a:r>
              <a:rPr lang="en-US" sz="3600" dirty="0" err="1" smtClean="0"/>
              <a:t>msisdn</a:t>
            </a:r>
            <a:r>
              <a:rPr lang="en-US" sz="3600" dirty="0" smtClean="0"/>
              <a:t> path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17" y="2636685"/>
            <a:ext cx="5264583" cy="3700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1" y="2636685"/>
            <a:ext cx="5256934" cy="37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1" y="3094181"/>
            <a:ext cx="5956626" cy="3008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549399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fact table we can see that two ‘</a:t>
            </a:r>
            <a:r>
              <a:rPr lang="en-US" dirty="0" err="1" smtClean="0"/>
              <a:t>msisdns</a:t>
            </a:r>
            <a:r>
              <a:rPr lang="en-US" dirty="0" smtClean="0"/>
              <a:t>’ match if they’ve visited </a:t>
            </a:r>
            <a:r>
              <a:rPr lang="en-US" dirty="0" smtClean="0"/>
              <a:t>at least several same </a:t>
            </a:r>
            <a:r>
              <a:rPr lang="en-US" dirty="0" smtClean="0"/>
              <a:t>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measure this similarities using several metrics: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Index, Bernstein and </a:t>
            </a:r>
            <a:r>
              <a:rPr lang="en-US" dirty="0" err="1"/>
              <a:t>Zobel</a:t>
            </a:r>
            <a:r>
              <a:rPr lang="en-US" dirty="0"/>
              <a:t> </a:t>
            </a:r>
            <a:r>
              <a:rPr lang="en-US" dirty="0" smtClean="0"/>
              <a:t>S2 and S3 similarities </a:t>
            </a:r>
            <a:r>
              <a:rPr lang="en-US" dirty="0" smtClean="0"/>
              <a:t>measures, number of same base stations visited, number of unique base stations in every path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" y="3094182"/>
            <a:ext cx="5996976" cy="30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9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91" y="3105181"/>
            <a:ext cx="5751945" cy="290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549399"/>
            <a:ext cx="1081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msisdn’s</a:t>
            </a:r>
            <a:r>
              <a:rPr lang="en-US" dirty="0" smtClean="0"/>
              <a:t> that are assumed to be matched in the fact table visually doesn’t have any base stations in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Geographically this ‘</a:t>
            </a:r>
            <a:r>
              <a:rPr lang="en-US" dirty="0" err="1" smtClean="0"/>
              <a:t>msisdns</a:t>
            </a:r>
            <a:r>
              <a:rPr lang="en-US" dirty="0" smtClean="0"/>
              <a:t>’ can be far away from each other and can be easily separated by </a:t>
            </a:r>
            <a:r>
              <a:rPr lang="en-US" dirty="0" smtClean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stations could be outliers and its under discussion if they need to be removed from dataset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7" y="3105182"/>
            <a:ext cx="5675006" cy="2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analysis: Fact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700"/>
            <a:ext cx="4916055" cy="391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94" y="2564700"/>
            <a:ext cx="4710271" cy="379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521691"/>
            <a:ext cx="1081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two ‘</a:t>
            </a:r>
            <a:r>
              <a:rPr lang="en-US" dirty="0" err="1" smtClean="0"/>
              <a:t>msisdns</a:t>
            </a:r>
            <a:r>
              <a:rPr lang="en-US" dirty="0" smtClean="0"/>
              <a:t>’ are assumed to belong to the same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we can visually see on the map that they don’t have any geo data in common and located in different Moscow parts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3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1197</Words>
  <Application>Microsoft Office PowerPoint</Application>
  <PresentationFormat>Widescreen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Research of mobile phone subscribers routes</vt:lpstr>
      <vt:lpstr>PowerPoint Presentation</vt:lpstr>
      <vt:lpstr>Base station registration data</vt:lpstr>
      <vt:lpstr>Visual analysis: phone distribution </vt:lpstr>
      <vt:lpstr>Visual analysis: number of unique ‘msisdns’ for each base station</vt:lpstr>
      <vt:lpstr>Visual analysis: distribution of number of points in msisdn path </vt:lpstr>
      <vt:lpstr>Visual analysis: Fact table</vt:lpstr>
      <vt:lpstr>Visual analysis: Fact table</vt:lpstr>
      <vt:lpstr>Visual analysis: Fact table</vt:lpstr>
      <vt:lpstr>Visual analysis: Fact table</vt:lpstr>
      <vt:lpstr>Example of the result from the algorithm that calculate base stations overlapping points</vt:lpstr>
      <vt:lpstr>Example of set of base stations that overlaps a selected station</vt:lpstr>
      <vt:lpstr>Buildling train and test datasets</vt:lpstr>
      <vt:lpstr>Building Features</vt:lpstr>
      <vt:lpstr>Model </vt:lpstr>
      <vt:lpstr>Building final phone matching table</vt:lpstr>
      <vt:lpstr>PowerPoint Presentation</vt:lpstr>
    </vt:vector>
  </TitlesOfParts>
  <Company>Mediaedge:CIA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Johnny</cp:lastModifiedBy>
  <cp:revision>332</cp:revision>
  <dcterms:created xsi:type="dcterms:W3CDTF">2016-02-05T10:01:56Z</dcterms:created>
  <dcterms:modified xsi:type="dcterms:W3CDTF">2016-02-11T23:10:19Z</dcterms:modified>
</cp:coreProperties>
</file>