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90" r:id="rId2"/>
    <p:sldId id="277" r:id="rId3"/>
    <p:sldId id="305" r:id="rId4"/>
    <p:sldId id="279" r:id="rId5"/>
    <p:sldId id="307" r:id="rId6"/>
    <p:sldId id="294" r:id="rId7"/>
    <p:sldId id="300" r:id="rId8"/>
    <p:sldId id="311" r:id="rId9"/>
    <p:sldId id="284" r:id="rId10"/>
    <p:sldId id="285" r:id="rId11"/>
    <p:sldId id="309" r:id="rId12"/>
    <p:sldId id="31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75" d="100"/>
          <a:sy n="75" d="100"/>
        </p:scale>
        <p:origin x="327" y="2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CFD6B-74E7-478B-AF42-7A3A69C8B9A6}" type="datetimeFigureOut">
              <a:rPr lang="en-IN" smtClean="0"/>
              <a:t>17-10-2024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4EB9F-01CB-44C3-86C4-19378000C62A}" type="slidenum">
              <a:rPr lang="en-IN" smtClean="0"/>
              <a:t>‹#›</a:t>
            </a:fld>
            <a:endParaRPr lang="en-IN"/>
          </a:p>
        </p:txBody>
      </p:sp>
    </p:spTree>
    <p:extLst>
      <p:ext uri="{BB962C8B-B14F-4D97-AF65-F5344CB8AC3E}">
        <p14:creationId xmlns:p14="http://schemas.microsoft.com/office/powerpoint/2010/main" val="477288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8F6B-32C0-40BA-97E8-F36C280C00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C7BE42-52C4-448A-B4C2-EC2336EDDD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B95844-9E23-47F5-A62B-6F548E4D4C23}"/>
              </a:ext>
            </a:extLst>
          </p:cNvPr>
          <p:cNvSpPr>
            <a:spLocks noGrp="1"/>
          </p:cNvSpPr>
          <p:nvPr>
            <p:ph type="dt" sz="half" idx="10"/>
          </p:nvPr>
        </p:nvSpPr>
        <p:spPr/>
        <p:txBody>
          <a:bodyPr/>
          <a:lstStyle/>
          <a:p>
            <a:fld id="{55A7C03C-2152-4298-97EA-BB5F60E13193}" type="datetimeFigureOut">
              <a:rPr lang="en-IN" smtClean="0"/>
              <a:t>17-10-2024</a:t>
            </a:fld>
            <a:endParaRPr lang="en-IN"/>
          </a:p>
        </p:txBody>
      </p:sp>
      <p:sp>
        <p:nvSpPr>
          <p:cNvPr id="5" name="Footer Placeholder 4">
            <a:extLst>
              <a:ext uri="{FF2B5EF4-FFF2-40B4-BE49-F238E27FC236}">
                <a16:creationId xmlns:a16="http://schemas.microsoft.com/office/drawing/2014/main" id="{10E8EADC-E441-46F1-8306-4017511611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BC8DE6-89B8-4D53-B51D-738C8BD6D424}"/>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01859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5F995-F0D5-4A30-B2CF-DEE8452B8D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D34A67-3269-4453-AB77-FC69EAC9F6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72AAD9-1634-4AD2-9E12-7DE270733DEF}"/>
              </a:ext>
            </a:extLst>
          </p:cNvPr>
          <p:cNvSpPr>
            <a:spLocks noGrp="1"/>
          </p:cNvSpPr>
          <p:nvPr>
            <p:ph type="dt" sz="half" idx="10"/>
          </p:nvPr>
        </p:nvSpPr>
        <p:spPr/>
        <p:txBody>
          <a:bodyPr/>
          <a:lstStyle/>
          <a:p>
            <a:fld id="{55A7C03C-2152-4298-97EA-BB5F60E13193}" type="datetimeFigureOut">
              <a:rPr lang="en-IN" smtClean="0"/>
              <a:t>17-10-2024</a:t>
            </a:fld>
            <a:endParaRPr lang="en-IN"/>
          </a:p>
        </p:txBody>
      </p:sp>
      <p:sp>
        <p:nvSpPr>
          <p:cNvPr id="5" name="Footer Placeholder 4">
            <a:extLst>
              <a:ext uri="{FF2B5EF4-FFF2-40B4-BE49-F238E27FC236}">
                <a16:creationId xmlns:a16="http://schemas.microsoft.com/office/drawing/2014/main" id="{35FF9CAE-ABCD-4FC1-93F9-D7C63B604B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3C8BF4-1BFC-41EC-A369-40730A10F942}"/>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692592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911E6C-07F2-4DD1-B365-765A9D11C3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2FF40F-3A9D-4A42-A9AF-C3E20A3492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33F512-34DD-4910-9A10-AF62A081A12A}"/>
              </a:ext>
            </a:extLst>
          </p:cNvPr>
          <p:cNvSpPr>
            <a:spLocks noGrp="1"/>
          </p:cNvSpPr>
          <p:nvPr>
            <p:ph type="dt" sz="half" idx="10"/>
          </p:nvPr>
        </p:nvSpPr>
        <p:spPr/>
        <p:txBody>
          <a:bodyPr/>
          <a:lstStyle/>
          <a:p>
            <a:fld id="{55A7C03C-2152-4298-97EA-BB5F60E13193}" type="datetimeFigureOut">
              <a:rPr lang="en-IN" smtClean="0"/>
              <a:t>17-10-2024</a:t>
            </a:fld>
            <a:endParaRPr lang="en-IN"/>
          </a:p>
        </p:txBody>
      </p:sp>
      <p:sp>
        <p:nvSpPr>
          <p:cNvPr id="5" name="Footer Placeholder 4">
            <a:extLst>
              <a:ext uri="{FF2B5EF4-FFF2-40B4-BE49-F238E27FC236}">
                <a16:creationId xmlns:a16="http://schemas.microsoft.com/office/drawing/2014/main" id="{D023ACA7-394B-4C78-9419-9F9F25A507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4133FB-5090-4E4E-9810-803515527FD0}"/>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14239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6FFEE-D9A2-414A-9B37-F26E4CBA74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CF8FC3-FB49-4139-9566-20C1DB23DF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9AA8F9-1C83-48C9-BB49-B5720FB628C7}"/>
              </a:ext>
            </a:extLst>
          </p:cNvPr>
          <p:cNvSpPr>
            <a:spLocks noGrp="1"/>
          </p:cNvSpPr>
          <p:nvPr>
            <p:ph type="dt" sz="half" idx="10"/>
          </p:nvPr>
        </p:nvSpPr>
        <p:spPr/>
        <p:txBody>
          <a:bodyPr/>
          <a:lstStyle/>
          <a:p>
            <a:fld id="{55A7C03C-2152-4298-97EA-BB5F60E13193}" type="datetimeFigureOut">
              <a:rPr lang="en-IN" smtClean="0"/>
              <a:t>17-10-2024</a:t>
            </a:fld>
            <a:endParaRPr lang="en-IN"/>
          </a:p>
        </p:txBody>
      </p:sp>
      <p:sp>
        <p:nvSpPr>
          <p:cNvPr id="5" name="Footer Placeholder 4">
            <a:extLst>
              <a:ext uri="{FF2B5EF4-FFF2-40B4-BE49-F238E27FC236}">
                <a16:creationId xmlns:a16="http://schemas.microsoft.com/office/drawing/2014/main" id="{85896379-9C07-4BE5-975B-386C59AA0C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370957-0962-4290-86AA-9EDF10B84387}"/>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217086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50602-89BD-46BA-99B5-686198EF0A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75C7C1-EE7F-4E41-9422-C398028E8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BEA0D5-B1B9-42EA-BBF9-FF228D2A065E}"/>
              </a:ext>
            </a:extLst>
          </p:cNvPr>
          <p:cNvSpPr>
            <a:spLocks noGrp="1"/>
          </p:cNvSpPr>
          <p:nvPr>
            <p:ph type="dt" sz="half" idx="10"/>
          </p:nvPr>
        </p:nvSpPr>
        <p:spPr/>
        <p:txBody>
          <a:bodyPr/>
          <a:lstStyle/>
          <a:p>
            <a:fld id="{55A7C03C-2152-4298-97EA-BB5F60E13193}" type="datetimeFigureOut">
              <a:rPr lang="en-IN" smtClean="0"/>
              <a:t>17-10-2024</a:t>
            </a:fld>
            <a:endParaRPr lang="en-IN"/>
          </a:p>
        </p:txBody>
      </p:sp>
      <p:sp>
        <p:nvSpPr>
          <p:cNvPr id="5" name="Footer Placeholder 4">
            <a:extLst>
              <a:ext uri="{FF2B5EF4-FFF2-40B4-BE49-F238E27FC236}">
                <a16:creationId xmlns:a16="http://schemas.microsoft.com/office/drawing/2014/main" id="{3949C4D8-A5B8-4B3C-BF3E-B4DB4C8AEA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B53AE3-B933-41FD-90E1-A39C3CC80843}"/>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522732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F223-F705-4CB2-8FC3-30AEBE5B8D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91B3BE-CA12-444E-976B-F056E12293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EFAEF1-5BF6-4726-A771-6090928035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E453C2-97AC-4AF0-94FD-2C153CE2A99B}"/>
              </a:ext>
            </a:extLst>
          </p:cNvPr>
          <p:cNvSpPr>
            <a:spLocks noGrp="1"/>
          </p:cNvSpPr>
          <p:nvPr>
            <p:ph type="dt" sz="half" idx="10"/>
          </p:nvPr>
        </p:nvSpPr>
        <p:spPr/>
        <p:txBody>
          <a:bodyPr/>
          <a:lstStyle/>
          <a:p>
            <a:fld id="{55A7C03C-2152-4298-97EA-BB5F60E13193}" type="datetimeFigureOut">
              <a:rPr lang="en-IN" smtClean="0"/>
              <a:t>17-10-2024</a:t>
            </a:fld>
            <a:endParaRPr lang="en-IN"/>
          </a:p>
        </p:txBody>
      </p:sp>
      <p:sp>
        <p:nvSpPr>
          <p:cNvPr id="6" name="Footer Placeholder 5">
            <a:extLst>
              <a:ext uri="{FF2B5EF4-FFF2-40B4-BE49-F238E27FC236}">
                <a16:creationId xmlns:a16="http://schemas.microsoft.com/office/drawing/2014/main" id="{611669D2-07B9-42BE-B351-ECFBA83A26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C9A197-2D56-4A6F-AD5E-A34AD8D597D7}"/>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470262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D7A8E-3D85-41E4-A434-C67E699977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F579E6-91F2-4873-A271-3852162688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FF7067-79FA-4197-90F7-DE78ADA08A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777E08-50F4-4468-B05A-C284C576DB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FED1A5-C4FF-4990-AA26-39D8B8851B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78E9C2-3BA4-492C-8411-B5851F5114E8}"/>
              </a:ext>
            </a:extLst>
          </p:cNvPr>
          <p:cNvSpPr>
            <a:spLocks noGrp="1"/>
          </p:cNvSpPr>
          <p:nvPr>
            <p:ph type="dt" sz="half" idx="10"/>
          </p:nvPr>
        </p:nvSpPr>
        <p:spPr/>
        <p:txBody>
          <a:bodyPr/>
          <a:lstStyle/>
          <a:p>
            <a:fld id="{55A7C03C-2152-4298-97EA-BB5F60E13193}" type="datetimeFigureOut">
              <a:rPr lang="en-IN" smtClean="0"/>
              <a:t>17-10-2024</a:t>
            </a:fld>
            <a:endParaRPr lang="en-IN"/>
          </a:p>
        </p:txBody>
      </p:sp>
      <p:sp>
        <p:nvSpPr>
          <p:cNvPr id="8" name="Footer Placeholder 7">
            <a:extLst>
              <a:ext uri="{FF2B5EF4-FFF2-40B4-BE49-F238E27FC236}">
                <a16:creationId xmlns:a16="http://schemas.microsoft.com/office/drawing/2014/main" id="{0E5BCA47-7D0E-48AB-A714-270F296F24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C02129-CFDD-4ADE-96B4-CDA29FA7AA0C}"/>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208174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9E85-5B91-4DA7-824C-04686D6DB4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F89B52-8549-4C74-9E45-373491AC03AF}"/>
              </a:ext>
            </a:extLst>
          </p:cNvPr>
          <p:cNvSpPr>
            <a:spLocks noGrp="1"/>
          </p:cNvSpPr>
          <p:nvPr>
            <p:ph type="dt" sz="half" idx="10"/>
          </p:nvPr>
        </p:nvSpPr>
        <p:spPr/>
        <p:txBody>
          <a:bodyPr/>
          <a:lstStyle/>
          <a:p>
            <a:fld id="{55A7C03C-2152-4298-97EA-BB5F60E13193}" type="datetimeFigureOut">
              <a:rPr lang="en-IN" smtClean="0"/>
              <a:t>17-10-2024</a:t>
            </a:fld>
            <a:endParaRPr lang="en-IN"/>
          </a:p>
        </p:txBody>
      </p:sp>
      <p:sp>
        <p:nvSpPr>
          <p:cNvPr id="4" name="Footer Placeholder 3">
            <a:extLst>
              <a:ext uri="{FF2B5EF4-FFF2-40B4-BE49-F238E27FC236}">
                <a16:creationId xmlns:a16="http://schemas.microsoft.com/office/drawing/2014/main" id="{BFBA7DEB-1884-428E-8D72-0C777717D2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778002-3309-4B2E-98D8-4548B1269331}"/>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90753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473197-CA40-41D7-9F27-6BD32B81B17F}"/>
              </a:ext>
            </a:extLst>
          </p:cNvPr>
          <p:cNvSpPr>
            <a:spLocks noGrp="1"/>
          </p:cNvSpPr>
          <p:nvPr>
            <p:ph type="dt" sz="half" idx="10"/>
          </p:nvPr>
        </p:nvSpPr>
        <p:spPr/>
        <p:txBody>
          <a:bodyPr/>
          <a:lstStyle/>
          <a:p>
            <a:fld id="{55A7C03C-2152-4298-97EA-BB5F60E13193}" type="datetimeFigureOut">
              <a:rPr lang="en-IN" smtClean="0"/>
              <a:t>17-10-2024</a:t>
            </a:fld>
            <a:endParaRPr lang="en-IN"/>
          </a:p>
        </p:txBody>
      </p:sp>
      <p:sp>
        <p:nvSpPr>
          <p:cNvPr id="3" name="Footer Placeholder 2">
            <a:extLst>
              <a:ext uri="{FF2B5EF4-FFF2-40B4-BE49-F238E27FC236}">
                <a16:creationId xmlns:a16="http://schemas.microsoft.com/office/drawing/2014/main" id="{EE013A52-C66B-4374-A502-6081D67DF2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3D62C36-7926-4C58-AF31-B3F368F55BB0}"/>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834158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7EFE4-9095-4981-ACDF-E4BAA94FBE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8EFFA1-7404-4070-B26A-5689CD5278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A1ACB5-DA26-4CC3-A4C3-4FC3F5C167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8FCF7-74EF-412F-9F87-7EA4467AA532}"/>
              </a:ext>
            </a:extLst>
          </p:cNvPr>
          <p:cNvSpPr>
            <a:spLocks noGrp="1"/>
          </p:cNvSpPr>
          <p:nvPr>
            <p:ph type="dt" sz="half" idx="10"/>
          </p:nvPr>
        </p:nvSpPr>
        <p:spPr/>
        <p:txBody>
          <a:bodyPr/>
          <a:lstStyle/>
          <a:p>
            <a:fld id="{55A7C03C-2152-4298-97EA-BB5F60E13193}" type="datetimeFigureOut">
              <a:rPr lang="en-IN" smtClean="0"/>
              <a:t>17-10-2024</a:t>
            </a:fld>
            <a:endParaRPr lang="en-IN"/>
          </a:p>
        </p:txBody>
      </p:sp>
      <p:sp>
        <p:nvSpPr>
          <p:cNvPr id="6" name="Footer Placeholder 5">
            <a:extLst>
              <a:ext uri="{FF2B5EF4-FFF2-40B4-BE49-F238E27FC236}">
                <a16:creationId xmlns:a16="http://schemas.microsoft.com/office/drawing/2014/main" id="{34BE3F70-B0A5-449D-8AB4-32BE9C925A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407221-F948-48A6-93D3-75366902BEB3}"/>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56428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57394-E72E-43D3-BC5B-8D27DC9109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E34770-0B5C-4793-8F8E-2D72B543B3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75868D-C110-4546-9766-B2DBE68B79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13DB4-4DC9-457D-9E3C-9A605267B142}"/>
              </a:ext>
            </a:extLst>
          </p:cNvPr>
          <p:cNvSpPr>
            <a:spLocks noGrp="1"/>
          </p:cNvSpPr>
          <p:nvPr>
            <p:ph type="dt" sz="half" idx="10"/>
          </p:nvPr>
        </p:nvSpPr>
        <p:spPr/>
        <p:txBody>
          <a:bodyPr/>
          <a:lstStyle/>
          <a:p>
            <a:fld id="{55A7C03C-2152-4298-97EA-BB5F60E13193}" type="datetimeFigureOut">
              <a:rPr lang="en-IN" smtClean="0"/>
              <a:t>17-10-2024</a:t>
            </a:fld>
            <a:endParaRPr lang="en-IN"/>
          </a:p>
        </p:txBody>
      </p:sp>
      <p:sp>
        <p:nvSpPr>
          <p:cNvPr id="6" name="Footer Placeholder 5">
            <a:extLst>
              <a:ext uri="{FF2B5EF4-FFF2-40B4-BE49-F238E27FC236}">
                <a16:creationId xmlns:a16="http://schemas.microsoft.com/office/drawing/2014/main" id="{FB4A8A04-55B8-454D-8E09-81C769A093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1FA8A6-AB0E-4FBA-A2B1-81F77089185F}"/>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3585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05323A-8CC0-4DC0-9E30-9D2FAB6DB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2C7328-4DD9-4795-9EB0-A91CBBE82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EEDFB9-5410-4AFF-A64F-E94AF0D8CB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7C03C-2152-4298-97EA-BB5F60E13193}" type="datetimeFigureOut">
              <a:rPr lang="en-IN" smtClean="0"/>
              <a:t>17-10-2024</a:t>
            </a:fld>
            <a:endParaRPr lang="en-IN"/>
          </a:p>
        </p:txBody>
      </p:sp>
      <p:sp>
        <p:nvSpPr>
          <p:cNvPr id="5" name="Footer Placeholder 4">
            <a:extLst>
              <a:ext uri="{FF2B5EF4-FFF2-40B4-BE49-F238E27FC236}">
                <a16:creationId xmlns:a16="http://schemas.microsoft.com/office/drawing/2014/main" id="{36074E17-D9BD-48E3-B342-86BEA14C79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3D3665-24EB-4C6E-9E8C-F72F770A91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354ED-3287-4CC6-8A9D-37FDDA6B1E3E}" type="slidenum">
              <a:rPr lang="en-IN" smtClean="0"/>
              <a:t>‹#›</a:t>
            </a:fld>
            <a:endParaRPr lang="en-IN"/>
          </a:p>
        </p:txBody>
      </p:sp>
    </p:spTree>
    <p:extLst>
      <p:ext uri="{BB962C8B-B14F-4D97-AF65-F5344CB8AC3E}">
        <p14:creationId xmlns:p14="http://schemas.microsoft.com/office/powerpoint/2010/main" val="377368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2133600" y="1600201"/>
            <a:ext cx="8229600" cy="4525963"/>
          </a:xfrm>
        </p:spPr>
        <p:txBody>
          <a:bodyPr/>
          <a:lstStyle/>
          <a:p>
            <a:r>
              <a:rPr lang="en-US" sz="2000" dirty="0">
                <a:latin typeface="Arial" pitchFamily="34" charset="0"/>
                <a:cs typeface="Arial" pitchFamily="34" charset="0"/>
              </a:rPr>
              <a:t>Course Certificate</a:t>
            </a:r>
          </a:p>
          <a:p>
            <a:r>
              <a:rPr lang="en-US" sz="2000" dirty="0">
                <a:latin typeface="Arial" pitchFamily="34" charset="0"/>
                <a:cs typeface="Arial" pitchFamily="34" charset="0"/>
              </a:rPr>
              <a:t>Introduction</a:t>
            </a:r>
          </a:p>
          <a:p>
            <a:r>
              <a:rPr lang="en-US" sz="2000" dirty="0">
                <a:latin typeface="Arial" pitchFamily="34" charset="0"/>
                <a:cs typeface="Arial" pitchFamily="34" charset="0"/>
              </a:rPr>
              <a:t>Objectives</a:t>
            </a:r>
          </a:p>
          <a:p>
            <a:r>
              <a:rPr lang="en-US" sz="2000" dirty="0">
                <a:latin typeface="Arial" pitchFamily="34" charset="0"/>
                <a:cs typeface="Arial" pitchFamily="34" charset="0"/>
              </a:rPr>
              <a:t>System Architecture / Ideation Map</a:t>
            </a:r>
          </a:p>
          <a:p>
            <a:r>
              <a:rPr lang="en-US" sz="2000" dirty="0">
                <a:latin typeface="Arial" pitchFamily="34" charset="0"/>
                <a:cs typeface="Arial" pitchFamily="34" charset="0"/>
              </a:rPr>
              <a:t>Module Implementation</a:t>
            </a:r>
          </a:p>
          <a:p>
            <a:r>
              <a:rPr lang="en-US" sz="2000" dirty="0">
                <a:latin typeface="Arial" pitchFamily="34" charset="0"/>
                <a:cs typeface="Arial" pitchFamily="34" charset="0"/>
              </a:rPr>
              <a:t>Application Snapshots</a:t>
            </a:r>
          </a:p>
          <a:p>
            <a:r>
              <a:rPr lang="en-US" sz="2000" dirty="0">
                <a:latin typeface="Arial" pitchFamily="34" charset="0"/>
                <a:cs typeface="Arial" pitchFamily="34" charset="0"/>
              </a:rPr>
              <a:t>Results and Discussions</a:t>
            </a:r>
          </a:p>
          <a:p>
            <a:r>
              <a:rPr lang="en-US" sz="2000" dirty="0">
                <a:latin typeface="Arial" pitchFamily="34" charset="0"/>
                <a:cs typeface="Arial" pitchFamily="34" charset="0"/>
              </a:rPr>
              <a:t>Conclusion &amp; Future work</a:t>
            </a:r>
          </a:p>
          <a:p>
            <a:r>
              <a:rPr lang="en-US" sz="20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17 October 2024</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17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sp>
        <p:nvSpPr>
          <p:cNvPr id="7" name="Title 1"/>
          <p:cNvSpPr>
            <a:spLocks noGrp="1"/>
          </p:cNvSpPr>
          <p:nvPr>
            <p:ph type="title"/>
          </p:nvPr>
        </p:nvSpPr>
        <p:spPr>
          <a:xfrm>
            <a:off x="838200" y="961292"/>
            <a:ext cx="8229600" cy="801077"/>
          </a:xfrm>
        </p:spPr>
        <p:txBody>
          <a:bodyPr>
            <a:normAutofit fontScale="90000"/>
          </a:bodyPr>
          <a:lstStyle/>
          <a:p>
            <a:pPr algn="l"/>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2" name="Content Placeholder 1"/>
          <p:cNvSpPr>
            <a:spLocks noGrp="1"/>
          </p:cNvSpPr>
          <p:nvPr>
            <p:ph idx="1"/>
          </p:nvPr>
        </p:nvSpPr>
        <p:spPr>
          <a:xfrm>
            <a:off x="838200" y="1825625"/>
            <a:ext cx="10515600" cy="4071083"/>
          </a:xfrm>
        </p:spPr>
        <p:txBody>
          <a:bodyPr>
            <a:noAutofit/>
          </a:bodyPr>
          <a:lstStyle/>
          <a:p>
            <a:r>
              <a:rPr lang="en-US" sz="1800" dirty="0"/>
              <a:t>In conclusion, an Application Load Balancer (ALB) is a crucial component in  modern web application infrastructure. Its primary role is to efficiently  distribute incoming traffic across multiple backend resources, ensuring high  availability, scalability, and optimal performance.</a:t>
            </a:r>
          </a:p>
          <a:p>
            <a:r>
              <a:rPr lang="en-US" sz="1800" dirty="0"/>
              <a:t>ALBs offer advanced routing capabilities, SSL/TLS termination, security  features, and monitoring tools, making them indispensable for building  resilient and responsive web applications. ALBs abstract away the  complexities of managing hardware and networking, allowing developers  and administrators to focus on configuring routing rules and ensuring  backend resources are properly registered. Cloud providers, such as AWS,  manage the underlying infrastructure, scaling, and maintenance of ALBs.</a:t>
            </a:r>
          </a:p>
          <a:p>
            <a:r>
              <a:rPr lang="en-US" sz="1800" dirty="0"/>
              <a:t>Whether in microservices  architectures, auto-scaling environments,  or for handling real-time applications, ALBs play a vital role in  maintaining a seamless user experience. Their ability to adapt to  changing traffic loads and their integration with security measures  make them a cornerstone in delivering reliable and secure web  services. In a world where  uptime and responsiveness are critical,  ALBs are a key tool for ensuring the success of web applications and  services.</a:t>
            </a:r>
          </a:p>
          <a:p>
            <a:endParaRPr lang="en-IN" sz="1800" dirty="0"/>
          </a:p>
        </p:txBody>
      </p:sp>
    </p:spTree>
    <p:extLst>
      <p:ext uri="{BB962C8B-B14F-4D97-AF65-F5344CB8AC3E}">
        <p14:creationId xmlns:p14="http://schemas.microsoft.com/office/powerpoint/2010/main" val="542845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4754"/>
            <a:ext cx="8229600" cy="2286000"/>
          </a:xfrm>
        </p:spPr>
        <p:txBody>
          <a:bodyPr>
            <a:normAutofit/>
          </a:bodyPr>
          <a:lstStyle/>
          <a:p>
            <a:pPr algn="l"/>
            <a:r>
              <a:rPr lang="en-US" dirty="0">
                <a:solidFill>
                  <a:srgbClr val="C00000"/>
                </a:solidFill>
                <a:latin typeface="Arial" pitchFamily="34" charset="0"/>
                <a:cs typeface="Arial" pitchFamily="34" charset="0"/>
              </a:rPr>
              <a:t>References</a:t>
            </a:r>
            <a:br>
              <a:rPr lang="en-US" dirty="0">
                <a:latin typeface="Arial" pitchFamily="34" charset="0"/>
                <a:cs typeface="Arial" pitchFamily="34" charset="0"/>
              </a:rPr>
            </a:br>
            <a:br>
              <a:rPr lang="en-US" dirty="0">
                <a:latin typeface="Arial" pitchFamily="34" charset="0"/>
                <a:cs typeface="Arial" pitchFamily="34" charset="0"/>
              </a:rPr>
            </a:b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17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sp>
        <p:nvSpPr>
          <p:cNvPr id="7" name="Content Placeholder 6"/>
          <p:cNvSpPr>
            <a:spLocks noGrp="1"/>
          </p:cNvSpPr>
          <p:nvPr>
            <p:ph idx="1"/>
          </p:nvPr>
        </p:nvSpPr>
        <p:spPr>
          <a:xfrm>
            <a:off x="838200" y="1735015"/>
            <a:ext cx="10515600" cy="4441948"/>
          </a:xfrm>
        </p:spPr>
        <p:txBody>
          <a:bodyPr>
            <a:normAutofit fontScale="62500" lnSpcReduction="20000"/>
          </a:bodyPr>
          <a:lstStyle/>
          <a:p>
            <a:r>
              <a:rPr lang="en-IN" dirty="0"/>
              <a:t>1] A. S. </a:t>
            </a:r>
            <a:r>
              <a:rPr lang="en-IN" dirty="0" err="1"/>
              <a:t>Hote</a:t>
            </a:r>
            <a:r>
              <a:rPr lang="en-IN" dirty="0"/>
              <a:t>, "A Review on Load Balancing in Cloud Computing," International Journal of Computer Applications, vol. 107, no. 1, pp. 10-16, 2014.</a:t>
            </a:r>
          </a:p>
          <a:p>
            <a:r>
              <a:rPr lang="en-IN" dirty="0"/>
              <a:t>[2] Amazon Web Services, "Elastic Load Balancing," AWS Documentation, https://aws.amazon.com/elasticloadbalancing/, Accessed September 2021.</a:t>
            </a:r>
          </a:p>
          <a:p>
            <a:r>
              <a:rPr lang="en-IN" dirty="0"/>
              <a:t>[3] Y. Zhang, H. Zhang, and L. Sun, "Research on Load Balancing Algorithms in Cloud Computing," 2012 Second International Conference on Cloud and Green Computing, Xiangtan, China, 2012, pp. 42-45.</a:t>
            </a:r>
          </a:p>
          <a:p>
            <a:r>
              <a:rPr lang="en-IN" dirty="0"/>
              <a:t>[4] L. Xue and L. Jie, "An Effective Load Balancing Algorithm for Cloud Computing," 2010 International Conference on Computational Intelligence and Software Engineering, Wuhan, China, 2010, pp. 1-3.</a:t>
            </a:r>
          </a:p>
          <a:p>
            <a:r>
              <a:rPr lang="en-IN" dirty="0"/>
              <a:t>[5] M. Pathan and I. Yaqoob, "Load Balancing in Cloud Computing: A Review," in Advances in Computing and Communications, A. Abraham, V. </a:t>
            </a:r>
            <a:r>
              <a:rPr lang="en-IN" dirty="0" err="1"/>
              <a:t>Snášel</a:t>
            </a:r>
            <a:r>
              <a:rPr lang="en-IN" dirty="0"/>
              <a:t>, and A. </a:t>
            </a:r>
            <a:r>
              <a:rPr lang="en-IN" dirty="0" err="1"/>
              <a:t>Krömer</a:t>
            </a:r>
            <a:r>
              <a:rPr lang="en-IN" dirty="0"/>
              <a:t>, Eds. Berlin, Heidelberg: Springer, 2012, pp. 1-10.</a:t>
            </a:r>
          </a:p>
          <a:p>
            <a:r>
              <a:rPr lang="en-IN" dirty="0"/>
              <a:t>[6] Amazon Web Services, "What Is AWS Web Application Firewall?" AWS Documentation, https://aws.amazon.com/waf/, Accessed September 2021.</a:t>
            </a:r>
          </a:p>
          <a:p>
            <a:r>
              <a:rPr lang="en-IN" dirty="0"/>
              <a:t>[7] Amazon Web Services, "Elastic Load Balancing Integration with Other AWS Services," AWS Documentation, https://aws.amazon.com/elasticloadbalancing/features/integration/, Accessed September 2021.</a:t>
            </a:r>
          </a:p>
          <a:p>
            <a:r>
              <a:rPr lang="en-IN" dirty="0"/>
              <a:t>[8] Amazon Web Services, "What Is Elastic Load Balancing?" AWS Documentation, https://aws.amazon.com/elasticloadbalancing/what-is-elastic-load-balancing/, Accessed September 2021.</a:t>
            </a:r>
          </a:p>
        </p:txBody>
      </p:sp>
    </p:spTree>
    <p:extLst>
      <p:ext uri="{BB962C8B-B14F-4D97-AF65-F5344CB8AC3E}">
        <p14:creationId xmlns:p14="http://schemas.microsoft.com/office/powerpoint/2010/main" val="4186328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2940" y="228600"/>
            <a:ext cx="8692660" cy="6781800"/>
          </a:xfrm>
        </p:spPr>
        <p:txBody>
          <a:bodyPr>
            <a:normAutofit/>
          </a:bodyPr>
          <a:lstStyle/>
          <a:p>
            <a:endParaRPr lang="en-IN" sz="7200" dirty="0">
              <a:solidFill>
                <a:srgbClr val="C00000"/>
              </a:solidFill>
            </a:endParaRPr>
          </a:p>
        </p:txBody>
      </p:sp>
      <p:sp>
        <p:nvSpPr>
          <p:cNvPr id="2" name="Date Placeholder 1"/>
          <p:cNvSpPr>
            <a:spLocks noGrp="1"/>
          </p:cNvSpPr>
          <p:nvPr>
            <p:ph type="dt" sz="half" idx="10"/>
          </p:nvPr>
        </p:nvSpPr>
        <p:spPr/>
        <p:txBody>
          <a:bodyPr/>
          <a:lstStyle/>
          <a:p>
            <a:fld id="{9828E112-8377-45A9-BD19-18629BBD0547}" type="datetime3">
              <a:rPr lang="en-US" smtClean="0"/>
              <a:pPr/>
              <a:t>17 October 2024</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12</a:t>
            </a:fld>
            <a:endParaRPr lang="en-US"/>
          </a:p>
        </p:txBody>
      </p:sp>
      <p:pic>
        <p:nvPicPr>
          <p:cNvPr id="7" name="Picture 6">
            <a:extLst>
              <a:ext uri="{FF2B5EF4-FFF2-40B4-BE49-F238E27FC236}">
                <a16:creationId xmlns:a16="http://schemas.microsoft.com/office/drawing/2014/main" id="{6E19D1F5-BCFC-DED8-0B1A-99E50ACA5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2940" y="228600"/>
            <a:ext cx="7586785" cy="5489087"/>
          </a:xfrm>
          <a:prstGeom prst="rect">
            <a:avLst/>
          </a:prstGeom>
        </p:spPr>
      </p:pic>
    </p:spTree>
    <p:extLst>
      <p:ext uri="{BB962C8B-B14F-4D97-AF65-F5344CB8AC3E}">
        <p14:creationId xmlns:p14="http://schemas.microsoft.com/office/powerpoint/2010/main" val="388785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B783729-38DE-4FE4-BDA3-D0EC00A599AF}"/>
              </a:ext>
            </a:extLst>
          </p:cNvPr>
          <p:cNvSpPr txBox="1"/>
          <p:nvPr/>
        </p:nvSpPr>
        <p:spPr>
          <a:xfrm>
            <a:off x="1084729" y="384593"/>
            <a:ext cx="7449671" cy="584775"/>
          </a:xfrm>
          <a:prstGeom prst="rect">
            <a:avLst/>
          </a:prstGeom>
          <a:noFill/>
        </p:spPr>
        <p:txBody>
          <a:bodyPr wrap="square">
            <a:spAutoFit/>
          </a:bodyPr>
          <a:lstStyle/>
          <a:p>
            <a:pPr algn="l"/>
            <a:r>
              <a:rPr lang="en-US" sz="3200" dirty="0">
                <a:solidFill>
                  <a:srgbClr val="C00000"/>
                </a:solidFill>
                <a:latin typeface="Arial" pitchFamily="34" charset="0"/>
                <a:cs typeface="Arial" pitchFamily="34" charset="0"/>
              </a:rPr>
              <a:t>Course Certificate</a:t>
            </a:r>
          </a:p>
        </p:txBody>
      </p:sp>
      <p:pic>
        <p:nvPicPr>
          <p:cNvPr id="5" name="Picture 4">
            <a:extLst>
              <a:ext uri="{FF2B5EF4-FFF2-40B4-BE49-F238E27FC236}">
                <a16:creationId xmlns:a16="http://schemas.microsoft.com/office/drawing/2014/main" id="{F7BF1645-396A-E567-09AE-1FC0110B8AC3}"/>
              </a:ext>
            </a:extLst>
          </p:cNvPr>
          <p:cNvPicPr>
            <a:picLocks noChangeAspect="1"/>
          </p:cNvPicPr>
          <p:nvPr/>
        </p:nvPicPr>
        <p:blipFill>
          <a:blip r:embed="rId2"/>
          <a:srcRect/>
          <a:stretch/>
        </p:blipFill>
        <p:spPr>
          <a:xfrm>
            <a:off x="3928733" y="977402"/>
            <a:ext cx="4334533" cy="5610748"/>
          </a:xfrm>
          <a:prstGeom prst="rect">
            <a:avLst/>
          </a:prstGeom>
        </p:spPr>
      </p:pic>
    </p:spTree>
    <p:extLst>
      <p:ext uri="{BB962C8B-B14F-4D97-AF65-F5344CB8AC3E}">
        <p14:creationId xmlns:p14="http://schemas.microsoft.com/office/powerpoint/2010/main" val="3905252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617" y="817380"/>
            <a:ext cx="8229600" cy="1828800"/>
          </a:xfrm>
        </p:spPr>
        <p:txBody>
          <a:bodyPr>
            <a:normAutofit/>
          </a:bodyPr>
          <a:lstStyle/>
          <a:p>
            <a:pPr algn="l"/>
            <a:r>
              <a:rPr lang="en-US" dirty="0">
                <a:solidFill>
                  <a:srgbClr val="C00000"/>
                </a:solidFill>
                <a:latin typeface="Arial" pitchFamily="34" charset="0"/>
                <a:cs typeface="Arial" pitchFamily="34" charset="0"/>
              </a:rPr>
              <a:t>Introduction</a:t>
            </a:r>
            <a:br>
              <a:rPr lang="en-US" dirty="0">
                <a:solidFill>
                  <a:srgbClr val="C00000"/>
                </a:solidFill>
                <a:latin typeface="Arial" pitchFamily="34" charset="0"/>
                <a:cs typeface="Arial" pitchFamily="34" charset="0"/>
              </a:rPr>
            </a:br>
            <a:endParaRPr lang="en-IN" dirty="0"/>
          </a:p>
        </p:txBody>
      </p:sp>
      <p:sp>
        <p:nvSpPr>
          <p:cNvPr id="3" name="Content Placeholder 2"/>
          <p:cNvSpPr>
            <a:spLocks noGrp="1"/>
          </p:cNvSpPr>
          <p:nvPr>
            <p:ph idx="1"/>
          </p:nvPr>
        </p:nvSpPr>
        <p:spPr/>
        <p:txBody>
          <a:bodyPr>
            <a:normAutofit/>
          </a:bodyPr>
          <a:lstStyle/>
          <a:p>
            <a:r>
              <a:rPr lang="en-US" sz="2000" dirty="0"/>
              <a:t>An Application Load Balancer functions at the application layer, the  seventh layer of the Open Systems Interconnection (OSI) model. After  the load balancer receives a request, it evaluates the listener rules in  priority order to determine which rule to apply, and then selects a  target from the target group for the rule action using the round robin  routing algorithm. Note that you can configure listener rules to route  requests to different target groups based on the content of the  application traffic. Routing is performed independently for each target  group, even when a target is registered with multiple target groups.</a:t>
            </a:r>
          </a:p>
          <a:p>
            <a:endParaRPr lang="en-IN" sz="2000" dirty="0"/>
          </a:p>
        </p:txBody>
      </p:sp>
      <p:sp>
        <p:nvSpPr>
          <p:cNvPr id="4" name="Date Placeholder 3"/>
          <p:cNvSpPr>
            <a:spLocks noGrp="1"/>
          </p:cNvSpPr>
          <p:nvPr>
            <p:ph type="dt" sz="half" idx="10"/>
          </p:nvPr>
        </p:nvSpPr>
        <p:spPr/>
        <p:txBody>
          <a:bodyPr/>
          <a:lstStyle/>
          <a:p>
            <a:fld id="{A2414E9F-A237-4082-B37B-D926ADB268EE}" type="datetime3">
              <a:rPr lang="en-US" smtClean="0"/>
              <a:pPr/>
              <a:t>17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val="51308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17 October 2024</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
        <p:nvSpPr>
          <p:cNvPr id="10" name="Title 1"/>
          <p:cNvSpPr>
            <a:spLocks noGrp="1"/>
          </p:cNvSpPr>
          <p:nvPr>
            <p:ph type="title"/>
          </p:nvPr>
        </p:nvSpPr>
        <p:spPr>
          <a:xfrm>
            <a:off x="494323" y="281781"/>
            <a:ext cx="8229600" cy="655638"/>
          </a:xfrm>
        </p:spPr>
        <p:txBody>
          <a:bodyPr>
            <a:normAutofit fontScale="90000"/>
          </a:bodyPr>
          <a:lstStyle/>
          <a:p>
            <a:pPr algn="l"/>
            <a:r>
              <a:rPr lang="en-US" dirty="0">
                <a:solidFill>
                  <a:srgbClr val="D74027"/>
                </a:solidFill>
              </a:rPr>
              <a:t>Objectives</a:t>
            </a:r>
            <a:endParaRPr lang="en-US" dirty="0">
              <a:solidFill>
                <a:srgbClr val="D74027"/>
              </a:solidFill>
              <a:latin typeface="Arial" pitchFamily="34" charset="0"/>
              <a:cs typeface="Arial" pitchFamily="34" charset="0"/>
            </a:endParaRPr>
          </a:p>
        </p:txBody>
      </p:sp>
      <p:sp>
        <p:nvSpPr>
          <p:cNvPr id="11" name="Content Placeholder 2"/>
          <p:cNvSpPr>
            <a:spLocks noGrp="1"/>
          </p:cNvSpPr>
          <p:nvPr>
            <p:ph idx="1"/>
          </p:nvPr>
        </p:nvSpPr>
        <p:spPr>
          <a:xfrm>
            <a:off x="2057400" y="1524000"/>
            <a:ext cx="8153400" cy="4724400"/>
          </a:xfrm>
        </p:spPr>
        <p:txBody>
          <a:bodyPr>
            <a:normAutofit/>
          </a:bodyPr>
          <a:lstStyle/>
          <a:p>
            <a:pPr algn="just">
              <a:lnSpc>
                <a:spcPct val="80000"/>
              </a:lnSpc>
            </a:pPr>
            <a:endParaRPr lang="en-US" sz="2000" dirty="0"/>
          </a:p>
          <a:p>
            <a:pPr marL="0" indent="0">
              <a:buNone/>
            </a:pPr>
            <a:endParaRPr lang="en-IN" sz="2000" dirty="0"/>
          </a:p>
          <a:p>
            <a:pPr algn="just"/>
            <a:endParaRPr lang="en-US" sz="2000" dirty="0"/>
          </a:p>
        </p:txBody>
      </p:sp>
      <p:sp>
        <p:nvSpPr>
          <p:cNvPr id="3" name="TextBox 2">
            <a:extLst>
              <a:ext uri="{FF2B5EF4-FFF2-40B4-BE49-F238E27FC236}">
                <a16:creationId xmlns:a16="http://schemas.microsoft.com/office/drawing/2014/main" id="{70B3BE25-801E-CE5D-9202-7B1809689A5D}"/>
              </a:ext>
            </a:extLst>
          </p:cNvPr>
          <p:cNvSpPr txBox="1"/>
          <p:nvPr/>
        </p:nvSpPr>
        <p:spPr>
          <a:xfrm>
            <a:off x="494322" y="1045368"/>
            <a:ext cx="10300677" cy="923330"/>
          </a:xfrm>
          <a:prstGeom prst="rect">
            <a:avLst/>
          </a:prstGeom>
          <a:noFill/>
        </p:spPr>
        <p:txBody>
          <a:bodyPr wrap="square">
            <a:spAutoFit/>
          </a:bodyPr>
          <a:lstStyle/>
          <a:p>
            <a:pPr marL="285750" indent="-285750">
              <a:buFont typeface="Wingdings" panose="05000000000000000000" pitchFamily="2" charset="2"/>
              <a:buChar char="v"/>
            </a:pPr>
            <a:r>
              <a:rPr lang="en-US" b="1" i="0" dirty="0">
                <a:solidFill>
                  <a:srgbClr val="FF0000"/>
                </a:solidFill>
                <a:effectLst/>
                <a:latin typeface="Söhne"/>
              </a:rPr>
              <a:t>High Availability</a:t>
            </a:r>
            <a:r>
              <a:rPr lang="en-US" b="0" i="0" dirty="0">
                <a:solidFill>
                  <a:srgbClr val="D1D5DB"/>
                </a:solidFill>
                <a:effectLst/>
                <a:latin typeface="Söhne"/>
              </a:rPr>
              <a:t>: </a:t>
            </a:r>
            <a:r>
              <a:rPr lang="en-US" dirty="0">
                <a:latin typeface="Söhne"/>
              </a:rPr>
              <a:t>ALBs</a:t>
            </a:r>
            <a:r>
              <a:rPr lang="en-US" b="0" i="0" dirty="0">
                <a:effectLst/>
                <a:latin typeface="Söhne"/>
              </a:rPr>
              <a:t> are designed to ensure that your application remains available even if individual instances or components fail. By distributing traffic across multiple healthy targets, they help reduce the risk of downtime due to hardware failures or other issues.</a:t>
            </a:r>
            <a:endParaRPr lang="en-IN" dirty="0"/>
          </a:p>
        </p:txBody>
      </p:sp>
      <p:sp>
        <p:nvSpPr>
          <p:cNvPr id="5" name="TextBox 4">
            <a:extLst>
              <a:ext uri="{FF2B5EF4-FFF2-40B4-BE49-F238E27FC236}">
                <a16:creationId xmlns:a16="http://schemas.microsoft.com/office/drawing/2014/main" id="{0DCA73E2-235D-8C53-C300-3E8FD7A7B197}"/>
              </a:ext>
            </a:extLst>
          </p:cNvPr>
          <p:cNvSpPr txBox="1"/>
          <p:nvPr/>
        </p:nvSpPr>
        <p:spPr>
          <a:xfrm>
            <a:off x="434339" y="2522698"/>
            <a:ext cx="10300677" cy="923330"/>
          </a:xfrm>
          <a:prstGeom prst="rect">
            <a:avLst/>
          </a:prstGeom>
          <a:noFill/>
        </p:spPr>
        <p:txBody>
          <a:bodyPr wrap="square">
            <a:spAutoFit/>
          </a:bodyPr>
          <a:lstStyle/>
          <a:p>
            <a:pPr marL="285750" indent="-285750">
              <a:buFont typeface="Wingdings" panose="05000000000000000000" pitchFamily="2" charset="2"/>
              <a:buChar char="v"/>
            </a:pPr>
            <a:r>
              <a:rPr lang="en-US" b="1" i="0" dirty="0">
                <a:solidFill>
                  <a:srgbClr val="FF0000"/>
                </a:solidFill>
                <a:effectLst/>
                <a:latin typeface="Söhne"/>
              </a:rPr>
              <a:t>Load Distribution</a:t>
            </a:r>
            <a:r>
              <a:rPr lang="en-US" b="0" i="0" dirty="0">
                <a:solidFill>
                  <a:srgbClr val="D1D5DB"/>
                </a:solidFill>
                <a:effectLst/>
                <a:latin typeface="Söhne"/>
              </a:rPr>
              <a:t>: </a:t>
            </a:r>
            <a:r>
              <a:rPr lang="en-US" b="0" i="0" dirty="0">
                <a:effectLst/>
                <a:latin typeface="Söhne"/>
              </a:rPr>
              <a:t>ALBs evenly distribute incoming traffic among multiple targets based on configured rules and algorithms. This prevents overloading of individual instances and ensures optimal resource utilization.</a:t>
            </a:r>
            <a:endParaRPr lang="en-IN" dirty="0"/>
          </a:p>
        </p:txBody>
      </p:sp>
      <p:sp>
        <p:nvSpPr>
          <p:cNvPr id="12" name="TextBox 11">
            <a:extLst>
              <a:ext uri="{FF2B5EF4-FFF2-40B4-BE49-F238E27FC236}">
                <a16:creationId xmlns:a16="http://schemas.microsoft.com/office/drawing/2014/main" id="{D8A2E6E8-F390-8B3C-D74B-C011320F4F9B}"/>
              </a:ext>
            </a:extLst>
          </p:cNvPr>
          <p:cNvSpPr txBox="1"/>
          <p:nvPr/>
        </p:nvSpPr>
        <p:spPr>
          <a:xfrm>
            <a:off x="434340" y="3893820"/>
            <a:ext cx="10300676" cy="923330"/>
          </a:xfrm>
          <a:prstGeom prst="rect">
            <a:avLst/>
          </a:prstGeom>
          <a:noFill/>
        </p:spPr>
        <p:txBody>
          <a:bodyPr wrap="square">
            <a:spAutoFit/>
          </a:bodyPr>
          <a:lstStyle/>
          <a:p>
            <a:pPr marL="285750" indent="-285750">
              <a:buFont typeface="Wingdings" panose="05000000000000000000" pitchFamily="2" charset="2"/>
              <a:buChar char="v"/>
            </a:pPr>
            <a:r>
              <a:rPr lang="en-US" b="1" i="0" dirty="0">
                <a:solidFill>
                  <a:srgbClr val="FF0000"/>
                </a:solidFill>
                <a:effectLst/>
                <a:latin typeface="Söhne"/>
              </a:rPr>
              <a:t>Scaling</a:t>
            </a:r>
            <a:r>
              <a:rPr lang="en-US" b="0" i="0" dirty="0">
                <a:solidFill>
                  <a:srgbClr val="D1D5DB"/>
                </a:solidFill>
                <a:effectLst/>
                <a:latin typeface="Söhne"/>
              </a:rPr>
              <a:t>: </a:t>
            </a:r>
            <a:r>
              <a:rPr lang="en-US" b="0" i="0" dirty="0">
                <a:effectLst/>
                <a:latin typeface="Söhne"/>
              </a:rPr>
              <a:t>ALBs play a crucial role in auto-scaling scenarios. As your application traffic increases, you can add more targets (e.g., EC2 instances) to your load balancer, and it will automatically route traffic to the new instances.</a:t>
            </a:r>
            <a:endParaRPr lang="en-IN" dirty="0"/>
          </a:p>
        </p:txBody>
      </p:sp>
      <p:sp>
        <p:nvSpPr>
          <p:cNvPr id="14" name="TextBox 13">
            <a:extLst>
              <a:ext uri="{FF2B5EF4-FFF2-40B4-BE49-F238E27FC236}">
                <a16:creationId xmlns:a16="http://schemas.microsoft.com/office/drawing/2014/main" id="{30ABE0EB-6F8D-3981-B42E-B7E6759A2167}"/>
              </a:ext>
            </a:extLst>
          </p:cNvPr>
          <p:cNvSpPr txBox="1"/>
          <p:nvPr/>
        </p:nvSpPr>
        <p:spPr>
          <a:xfrm>
            <a:off x="434339" y="5264942"/>
            <a:ext cx="10300678" cy="923330"/>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Söhne"/>
              </a:rPr>
              <a:t>In summary, Application Load Balancers are a critical component of modern application architectures, providing high availability, scalability, security, and flexibility for routing and managing incoming traffic to your applications and services</a:t>
            </a:r>
            <a:r>
              <a:rPr lang="en-US" b="0" i="0" dirty="0">
                <a:solidFill>
                  <a:srgbClr val="D1D5DB"/>
                </a:solidFill>
                <a:effectLst/>
                <a:latin typeface="Söhne"/>
              </a:rPr>
              <a:t>.</a:t>
            </a:r>
            <a:endParaRPr lang="en-IN" dirty="0"/>
          </a:p>
        </p:txBody>
      </p:sp>
    </p:spTree>
    <p:extLst>
      <p:ext uri="{BB962C8B-B14F-4D97-AF65-F5344CB8AC3E}">
        <p14:creationId xmlns:p14="http://schemas.microsoft.com/office/powerpoint/2010/main" val="318597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1B17-1547-466A-AF55-27AD20A3E6D7}"/>
              </a:ext>
            </a:extLst>
          </p:cNvPr>
          <p:cNvSpPr>
            <a:spLocks noGrp="1"/>
          </p:cNvSpPr>
          <p:nvPr>
            <p:ph type="title"/>
          </p:nvPr>
        </p:nvSpPr>
        <p:spPr>
          <a:xfrm>
            <a:off x="510734" y="460395"/>
            <a:ext cx="7886700" cy="1546880"/>
          </a:xfrm>
        </p:spPr>
        <p:txBody>
          <a:bodyPr>
            <a:normAutofit/>
          </a:bodyPr>
          <a:lstStyle/>
          <a:p>
            <a:pPr algn="l"/>
            <a:r>
              <a:rPr lang="en-US" sz="4000" dirty="0">
                <a:solidFill>
                  <a:srgbClr val="C00000"/>
                </a:solidFill>
                <a:latin typeface="+mn-lt"/>
                <a:cs typeface="Arial" panose="020B0604020202020204" pitchFamily="34" charset="0"/>
              </a:rPr>
              <a:t>System Architecture/ Ideation Map</a:t>
            </a:r>
            <a:br>
              <a:rPr lang="en-US" dirty="0"/>
            </a:br>
            <a:endParaRPr lang="en-IN" dirty="0"/>
          </a:p>
        </p:txBody>
      </p:sp>
      <p:sp>
        <p:nvSpPr>
          <p:cNvPr id="4" name="Date Placeholder 3">
            <a:extLst>
              <a:ext uri="{FF2B5EF4-FFF2-40B4-BE49-F238E27FC236}">
                <a16:creationId xmlns:a16="http://schemas.microsoft.com/office/drawing/2014/main" id="{2FF5702B-C066-449A-A2E2-319540402B8D}"/>
              </a:ext>
            </a:extLst>
          </p:cNvPr>
          <p:cNvSpPr>
            <a:spLocks noGrp="1"/>
          </p:cNvSpPr>
          <p:nvPr>
            <p:ph type="dt" sz="half" idx="10"/>
          </p:nvPr>
        </p:nvSpPr>
        <p:spPr/>
        <p:txBody>
          <a:bodyPr/>
          <a:lstStyle/>
          <a:p>
            <a:fld id="{A2414E9F-A237-4082-B37B-D926ADB268EE}" type="datetime3">
              <a:rPr lang="en-US" smtClean="0"/>
              <a:pPr/>
              <a:t>17 October 2024</a:t>
            </a:fld>
            <a:endParaRPr lang="en-US"/>
          </a:p>
        </p:txBody>
      </p:sp>
      <p:sp>
        <p:nvSpPr>
          <p:cNvPr id="5" name="Footer Placeholder 4">
            <a:extLst>
              <a:ext uri="{FF2B5EF4-FFF2-40B4-BE49-F238E27FC236}">
                <a16:creationId xmlns:a16="http://schemas.microsoft.com/office/drawing/2014/main" id="{C60CF103-9117-419E-9C48-6DBA6C5721F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5C376F6-CA8A-42BB-9178-52529FD96770}"/>
              </a:ext>
            </a:extLst>
          </p:cNvPr>
          <p:cNvSpPr>
            <a:spLocks noGrp="1"/>
          </p:cNvSpPr>
          <p:nvPr>
            <p:ph type="sldNum" sz="quarter" idx="12"/>
          </p:nvPr>
        </p:nvSpPr>
        <p:spPr/>
        <p:txBody>
          <a:bodyPr/>
          <a:lstStyle/>
          <a:p>
            <a:fld id="{7B28076C-CE04-4A00-BFAA-A90EA8355859}" type="slidenum">
              <a:rPr lang="en-US" smtClean="0"/>
              <a:pPr/>
              <a:t>5</a:t>
            </a:fld>
            <a:endParaRPr lang="en-US"/>
          </a:p>
        </p:txBody>
      </p:sp>
      <p:sp>
        <p:nvSpPr>
          <p:cNvPr id="9" name="Footer Placeholder 4">
            <a:extLst>
              <a:ext uri="{FF2B5EF4-FFF2-40B4-BE49-F238E27FC236}">
                <a16:creationId xmlns:a16="http://schemas.microsoft.com/office/drawing/2014/main" id="{F6694106-DC02-4509-B62C-5EFEFB52A185}"/>
              </a:ext>
            </a:extLst>
          </p:cNvPr>
          <p:cNvSpPr txBox="1"/>
          <p:nvPr/>
        </p:nvSpPr>
        <p:spPr>
          <a:xfrm>
            <a:off x="4693921" y="6400414"/>
            <a:ext cx="2804161"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defRPr>
            </a:lvl1pPr>
          </a:lstStyle>
          <a:p>
            <a:r>
              <a:t>Department of CSE</a:t>
            </a:r>
          </a:p>
        </p:txBody>
      </p:sp>
      <p:sp>
        <p:nvSpPr>
          <p:cNvPr id="10" name="Slide Number Placeholder 5">
            <a:extLst>
              <a:ext uri="{FF2B5EF4-FFF2-40B4-BE49-F238E27FC236}">
                <a16:creationId xmlns:a16="http://schemas.microsoft.com/office/drawing/2014/main" id="{7CECA8B7-6403-4762-AEA7-FC003D1BF13E}"/>
              </a:ext>
            </a:extLst>
          </p:cNvPr>
          <p:cNvSpPr txBox="1">
            <a:spLocks/>
          </p:cNvSpPr>
          <p:nvPr/>
        </p:nvSpPr>
        <p:spPr>
          <a:xfrm>
            <a:off x="10029418" y="6414761"/>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CB4B4D-7CA3-9044-876B-883B54F8677D}" type="slidenum">
              <a:rPr lang="en-IN"/>
              <a:pPr/>
              <a:t>5</a:t>
            </a:fld>
            <a:endParaRPr lang="en-IN"/>
          </a:p>
        </p:txBody>
      </p:sp>
      <p:sp>
        <p:nvSpPr>
          <p:cNvPr id="38" name="Date Placeholder 3">
            <a:extLst>
              <a:ext uri="{FF2B5EF4-FFF2-40B4-BE49-F238E27FC236}">
                <a16:creationId xmlns:a16="http://schemas.microsoft.com/office/drawing/2014/main" id="{F96EEE91-27E0-4520-A861-166E990FD5A3}"/>
              </a:ext>
            </a:extLst>
          </p:cNvPr>
          <p:cNvSpPr txBox="1"/>
          <p:nvPr/>
        </p:nvSpPr>
        <p:spPr>
          <a:xfrm>
            <a:off x="2026919" y="6400414"/>
            <a:ext cx="2042162"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1200">
                <a:solidFill>
                  <a:srgbClr val="888888"/>
                </a:solidFill>
              </a:defRPr>
            </a:lvl1pPr>
          </a:lstStyle>
          <a:p>
            <a:r>
              <a:rPr lang="en-US" dirty="0"/>
              <a:t>11</a:t>
            </a:r>
            <a:r>
              <a:rPr dirty="0"/>
              <a:t> November 2021</a:t>
            </a:r>
          </a:p>
        </p:txBody>
      </p:sp>
      <p:sp>
        <p:nvSpPr>
          <p:cNvPr id="39" name="Title 1">
            <a:extLst>
              <a:ext uri="{FF2B5EF4-FFF2-40B4-BE49-F238E27FC236}">
                <a16:creationId xmlns:a16="http://schemas.microsoft.com/office/drawing/2014/main" id="{49D028D8-9020-4673-AD87-6F141FE54C0E}"/>
              </a:ext>
            </a:extLst>
          </p:cNvPr>
          <p:cNvSpPr txBox="1"/>
          <p:nvPr/>
        </p:nvSpPr>
        <p:spPr>
          <a:xfrm>
            <a:off x="2185170" y="348923"/>
            <a:ext cx="8531258" cy="10612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nSpc>
                <a:spcPct val="90000"/>
              </a:lnSpc>
              <a:defRPr sz="4000">
                <a:solidFill>
                  <a:srgbClr val="C00000"/>
                </a:solidFill>
                <a:latin typeface="Arial"/>
                <a:ea typeface="Arial"/>
                <a:cs typeface="Arial"/>
                <a:sym typeface="Arial"/>
              </a:defRPr>
            </a:lvl1pPr>
          </a:lstStyle>
          <a:p>
            <a:endParaRPr lang="en-US" dirty="0"/>
          </a:p>
        </p:txBody>
      </p:sp>
      <p:pic>
        <p:nvPicPr>
          <p:cNvPr id="7" name="Picture 6">
            <a:extLst>
              <a:ext uri="{FF2B5EF4-FFF2-40B4-BE49-F238E27FC236}">
                <a16:creationId xmlns:a16="http://schemas.microsoft.com/office/drawing/2014/main" id="{08C98633-E6CC-CCA8-BD23-A2E36E1C2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38" y="1476516"/>
            <a:ext cx="6174155" cy="4326772"/>
          </a:xfrm>
          <a:prstGeom prst="rect">
            <a:avLst/>
          </a:prstGeom>
        </p:spPr>
      </p:pic>
      <p:pic>
        <p:nvPicPr>
          <p:cNvPr id="11" name="Picture 10">
            <a:extLst>
              <a:ext uri="{FF2B5EF4-FFF2-40B4-BE49-F238E27FC236}">
                <a16:creationId xmlns:a16="http://schemas.microsoft.com/office/drawing/2014/main" id="{0C9C5BF4-5E82-539C-2D4C-EAED992C5C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466" y="1891323"/>
            <a:ext cx="4876800" cy="3867901"/>
          </a:xfrm>
          <a:prstGeom prst="rect">
            <a:avLst/>
          </a:prstGeom>
        </p:spPr>
      </p:pic>
    </p:spTree>
    <p:extLst>
      <p:ext uri="{BB962C8B-B14F-4D97-AF65-F5344CB8AC3E}">
        <p14:creationId xmlns:p14="http://schemas.microsoft.com/office/powerpoint/2010/main" val="836318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08" y="0"/>
            <a:ext cx="10515600" cy="1000369"/>
          </a:xfrm>
        </p:spPr>
        <p:txBody>
          <a:bodyPr/>
          <a:lstStyle/>
          <a:p>
            <a:pPr algn="l"/>
            <a:r>
              <a:rPr lang="en-US" dirty="0">
                <a:solidFill>
                  <a:srgbClr val="C00000"/>
                </a:solidFill>
                <a:latin typeface="Arial" pitchFamily="34" charset="0"/>
                <a:cs typeface="Arial" pitchFamily="34" charset="0"/>
              </a:rPr>
              <a:t>Module  Implementation</a:t>
            </a: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17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6</a:t>
            </a:fld>
            <a:endParaRPr lang="en-US"/>
          </a:p>
        </p:txBody>
      </p:sp>
      <p:sp>
        <p:nvSpPr>
          <p:cNvPr id="7" name="Content Placeholder 6"/>
          <p:cNvSpPr>
            <a:spLocks noGrp="1"/>
          </p:cNvSpPr>
          <p:nvPr>
            <p:ph idx="1"/>
          </p:nvPr>
        </p:nvSpPr>
        <p:spPr>
          <a:xfrm>
            <a:off x="228600" y="1000370"/>
            <a:ext cx="11125199" cy="1141046"/>
          </a:xfrm>
        </p:spPr>
        <p:txBody>
          <a:bodyPr>
            <a:normAutofit/>
          </a:bodyPr>
          <a:lstStyle/>
          <a:p>
            <a:r>
              <a:rPr lang="en-US" sz="2000" dirty="0">
                <a:solidFill>
                  <a:srgbClr val="FF0000"/>
                </a:solidFill>
              </a:rPr>
              <a:t>Step 1</a:t>
            </a:r>
            <a:r>
              <a:rPr lang="en-US" sz="2000" dirty="0"/>
              <a:t>: Sign in to Your AWS Account- Log in to your AWS Management Console.</a:t>
            </a:r>
            <a:endParaRPr lang="en-IN" sz="2000" dirty="0"/>
          </a:p>
        </p:txBody>
      </p:sp>
      <p:sp>
        <p:nvSpPr>
          <p:cNvPr id="10" name="TextBox 9">
            <a:extLst>
              <a:ext uri="{FF2B5EF4-FFF2-40B4-BE49-F238E27FC236}">
                <a16:creationId xmlns:a16="http://schemas.microsoft.com/office/drawing/2014/main" id="{3AB89E2C-E2C1-1AE2-D794-434F14736E2F}"/>
              </a:ext>
            </a:extLst>
          </p:cNvPr>
          <p:cNvSpPr txBox="1"/>
          <p:nvPr/>
        </p:nvSpPr>
        <p:spPr>
          <a:xfrm>
            <a:off x="228601" y="1641230"/>
            <a:ext cx="10367107"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FF0000"/>
                </a:solidFill>
              </a:rPr>
              <a:t>Step 2</a:t>
            </a:r>
            <a:r>
              <a:rPr lang="en-IN" sz="2000" dirty="0"/>
              <a:t>: Navigate to EC2 Fro</a:t>
            </a:r>
            <a:r>
              <a:rPr lang="en-IN" dirty="0"/>
              <a:t>m the AWS Console, navigate to the EC2 service.</a:t>
            </a:r>
          </a:p>
        </p:txBody>
      </p:sp>
      <p:sp>
        <p:nvSpPr>
          <p:cNvPr id="12" name="TextBox 11">
            <a:extLst>
              <a:ext uri="{FF2B5EF4-FFF2-40B4-BE49-F238E27FC236}">
                <a16:creationId xmlns:a16="http://schemas.microsoft.com/office/drawing/2014/main" id="{1F818086-D67D-D9BB-4C72-25CDF1E35286}"/>
              </a:ext>
            </a:extLst>
          </p:cNvPr>
          <p:cNvSpPr txBox="1"/>
          <p:nvPr/>
        </p:nvSpPr>
        <p:spPr>
          <a:xfrm>
            <a:off x="287216" y="2348629"/>
            <a:ext cx="1030849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FF0000"/>
                </a:solidFill>
              </a:rPr>
              <a:t>Step 3</a:t>
            </a:r>
            <a:r>
              <a:rPr lang="en-IN" dirty="0"/>
              <a:t>: Create Target Groups- Create one or more target groups to define how traffic should be routed to your instances. Define the target group's protocol (HTTP/HTTPS) and port.</a:t>
            </a:r>
          </a:p>
        </p:txBody>
      </p:sp>
      <p:sp>
        <p:nvSpPr>
          <p:cNvPr id="14" name="TextBox 13">
            <a:extLst>
              <a:ext uri="{FF2B5EF4-FFF2-40B4-BE49-F238E27FC236}">
                <a16:creationId xmlns:a16="http://schemas.microsoft.com/office/drawing/2014/main" id="{381E3C8A-6090-381F-A6BD-34653FA81A0D}"/>
              </a:ext>
            </a:extLst>
          </p:cNvPr>
          <p:cNvSpPr txBox="1"/>
          <p:nvPr/>
        </p:nvSpPr>
        <p:spPr>
          <a:xfrm>
            <a:off x="228601" y="3345753"/>
            <a:ext cx="11368504"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FF0000"/>
                </a:solidFill>
              </a:rPr>
              <a:t>Step 4</a:t>
            </a:r>
            <a:r>
              <a:rPr lang="en-IN" dirty="0"/>
              <a:t>: Register Targets- Register the instances (or other resources) that you want to distribute traffic to with your target groups. These are the backend servers that will handle incoming requests.</a:t>
            </a:r>
          </a:p>
        </p:txBody>
      </p:sp>
      <p:sp>
        <p:nvSpPr>
          <p:cNvPr id="16" name="TextBox 15">
            <a:extLst>
              <a:ext uri="{FF2B5EF4-FFF2-40B4-BE49-F238E27FC236}">
                <a16:creationId xmlns:a16="http://schemas.microsoft.com/office/drawing/2014/main" id="{F9C4065D-E4F2-E49E-916E-29FAA62989D4}"/>
              </a:ext>
            </a:extLst>
          </p:cNvPr>
          <p:cNvSpPr txBox="1"/>
          <p:nvPr/>
        </p:nvSpPr>
        <p:spPr>
          <a:xfrm>
            <a:off x="287216" y="4288151"/>
            <a:ext cx="1030849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FF0000"/>
                </a:solidFill>
              </a:rPr>
              <a:t>Step 5</a:t>
            </a:r>
            <a:r>
              <a:rPr lang="en-IN" dirty="0"/>
              <a:t>: Create an Application Load Balancer- Create a new Application Load Balancer. Configure the load balancer settings, including the listeners (HTTP/HTTPS), security groups, and subnets.</a:t>
            </a:r>
          </a:p>
        </p:txBody>
      </p:sp>
      <p:sp>
        <p:nvSpPr>
          <p:cNvPr id="18" name="TextBox 17">
            <a:extLst>
              <a:ext uri="{FF2B5EF4-FFF2-40B4-BE49-F238E27FC236}">
                <a16:creationId xmlns:a16="http://schemas.microsoft.com/office/drawing/2014/main" id="{0442DE7A-44CC-D078-F788-84815B2B6F1C}"/>
              </a:ext>
            </a:extLst>
          </p:cNvPr>
          <p:cNvSpPr txBox="1"/>
          <p:nvPr/>
        </p:nvSpPr>
        <p:spPr>
          <a:xfrm>
            <a:off x="287216" y="5274667"/>
            <a:ext cx="10308492" cy="92333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0000"/>
                </a:solidFill>
              </a:rPr>
              <a:t>Step 6</a:t>
            </a:r>
            <a:r>
              <a:rPr lang="en-US" dirty="0"/>
              <a:t>: Configure Listener Rules- Define listener rules to determine how requests should be routed based on criteria like URL paths, hostnames, or headers. Listener rules help route traffic to the appropriate target groups.</a:t>
            </a:r>
            <a:endParaRPr lang="en-IN" dirty="0"/>
          </a:p>
        </p:txBody>
      </p:sp>
    </p:spTree>
    <p:extLst>
      <p:ext uri="{BB962C8B-B14F-4D97-AF65-F5344CB8AC3E}">
        <p14:creationId xmlns:p14="http://schemas.microsoft.com/office/powerpoint/2010/main" val="272614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213" y="235186"/>
            <a:ext cx="8229600" cy="2092271"/>
          </a:xfrm>
        </p:spPr>
        <p:txBody>
          <a:bodyPr>
            <a:normAutofit fontScale="90000"/>
          </a:bodyPr>
          <a:lstStyle/>
          <a:p>
            <a:pPr algn="l"/>
            <a:r>
              <a:rPr lang="en-US" dirty="0">
                <a:solidFill>
                  <a:srgbClr val="C00000"/>
                </a:solidFill>
                <a:latin typeface="Arial" pitchFamily="34" charset="0"/>
                <a:cs typeface="Arial" pitchFamily="34" charset="0"/>
              </a:rPr>
              <a:t>Sample Snapshot</a:t>
            </a:r>
            <a:br>
              <a:rPr lang="en-US" dirty="0">
                <a:solidFill>
                  <a:srgbClr val="C00000"/>
                </a:solidFill>
                <a:latin typeface="Arial" pitchFamily="34" charset="0"/>
                <a:cs typeface="Arial" pitchFamily="34" charset="0"/>
              </a:rPr>
            </a:br>
            <a:br>
              <a:rPr lang="en-US" dirty="0">
                <a:solidFill>
                  <a:srgbClr val="C00000"/>
                </a:solidFill>
                <a:latin typeface="Arial" pitchFamily="34" charset="0"/>
                <a:cs typeface="Arial" pitchFamily="34" charset="0"/>
              </a:rPr>
            </a:br>
            <a:br>
              <a:rPr lang="en-US" dirty="0">
                <a:solidFill>
                  <a:srgbClr val="C00000"/>
                </a:solidFill>
                <a:latin typeface="Arial" pitchFamily="34" charset="0"/>
                <a:cs typeface="Arial" pitchFamily="34" charset="0"/>
              </a:rPr>
            </a:br>
            <a:endParaRPr lang="en-IN" dirty="0">
              <a:solidFill>
                <a:schemeClr val="tx1">
                  <a:lumMod val="85000"/>
                  <a:lumOff val="15000"/>
                </a:schemeClr>
              </a:solidFill>
              <a:latin typeface="Algerian" panose="04020705040A02060702" pitchFamily="82" charset="0"/>
            </a:endParaRPr>
          </a:p>
        </p:txBody>
      </p:sp>
      <p:sp>
        <p:nvSpPr>
          <p:cNvPr id="4" name="Date Placeholder 3"/>
          <p:cNvSpPr>
            <a:spLocks noGrp="1"/>
          </p:cNvSpPr>
          <p:nvPr>
            <p:ph type="dt" sz="half" idx="10"/>
          </p:nvPr>
        </p:nvSpPr>
        <p:spPr/>
        <p:txBody>
          <a:bodyPr/>
          <a:lstStyle/>
          <a:p>
            <a:fld id="{A2414E9F-A237-4082-B37B-D926ADB268EE}" type="datetime3">
              <a:rPr lang="en-US" smtClean="0"/>
              <a:pPr/>
              <a:t>17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pic>
        <p:nvPicPr>
          <p:cNvPr id="7" name="Picture 6">
            <a:extLst>
              <a:ext uri="{FF2B5EF4-FFF2-40B4-BE49-F238E27FC236}">
                <a16:creationId xmlns:a16="http://schemas.microsoft.com/office/drawing/2014/main" id="{EEAF761D-0048-E1FA-A7DC-D36663D69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13" y="805094"/>
            <a:ext cx="3964075" cy="2324100"/>
          </a:xfrm>
          <a:prstGeom prst="rect">
            <a:avLst/>
          </a:prstGeom>
        </p:spPr>
      </p:pic>
      <p:sp>
        <p:nvSpPr>
          <p:cNvPr id="9" name="TextBox 8">
            <a:extLst>
              <a:ext uri="{FF2B5EF4-FFF2-40B4-BE49-F238E27FC236}">
                <a16:creationId xmlns:a16="http://schemas.microsoft.com/office/drawing/2014/main" id="{03B4201A-9435-32C6-78C0-7F5454E74CE8}"/>
              </a:ext>
            </a:extLst>
          </p:cNvPr>
          <p:cNvSpPr txBox="1"/>
          <p:nvPr/>
        </p:nvSpPr>
        <p:spPr>
          <a:xfrm>
            <a:off x="932386" y="3179853"/>
            <a:ext cx="3578352" cy="369332"/>
          </a:xfrm>
          <a:prstGeom prst="rect">
            <a:avLst/>
          </a:prstGeom>
          <a:noFill/>
        </p:spPr>
        <p:txBody>
          <a:bodyPr wrap="square">
            <a:spAutoFit/>
          </a:bodyPr>
          <a:lstStyle/>
          <a:p>
            <a:r>
              <a:rPr lang="en-IN" dirty="0"/>
              <a:t>Fig 1: creation of instances</a:t>
            </a:r>
          </a:p>
        </p:txBody>
      </p:sp>
      <p:pic>
        <p:nvPicPr>
          <p:cNvPr id="11" name="Picture 10">
            <a:extLst>
              <a:ext uri="{FF2B5EF4-FFF2-40B4-BE49-F238E27FC236}">
                <a16:creationId xmlns:a16="http://schemas.microsoft.com/office/drawing/2014/main" id="{D36F58EB-2C88-44AC-CBC4-F911EF9D4D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0719" y="805094"/>
            <a:ext cx="4221481" cy="2211699"/>
          </a:xfrm>
          <a:prstGeom prst="rect">
            <a:avLst/>
          </a:prstGeom>
        </p:spPr>
      </p:pic>
      <p:sp>
        <p:nvSpPr>
          <p:cNvPr id="13" name="TextBox 12">
            <a:extLst>
              <a:ext uri="{FF2B5EF4-FFF2-40B4-BE49-F238E27FC236}">
                <a16:creationId xmlns:a16="http://schemas.microsoft.com/office/drawing/2014/main" id="{4D94E8E5-026D-E5AE-1BC4-E4CBF4D915A3}"/>
              </a:ext>
            </a:extLst>
          </p:cNvPr>
          <p:cNvSpPr txBox="1"/>
          <p:nvPr/>
        </p:nvSpPr>
        <p:spPr>
          <a:xfrm>
            <a:off x="5994576" y="2924241"/>
            <a:ext cx="4011857" cy="369332"/>
          </a:xfrm>
          <a:prstGeom prst="rect">
            <a:avLst/>
          </a:prstGeom>
          <a:noFill/>
        </p:spPr>
        <p:txBody>
          <a:bodyPr wrap="square">
            <a:spAutoFit/>
          </a:bodyPr>
          <a:lstStyle/>
          <a:p>
            <a:r>
              <a:rPr lang="en-IN" dirty="0"/>
              <a:t>Fig 2: creation of target group</a:t>
            </a:r>
          </a:p>
        </p:txBody>
      </p:sp>
      <p:pic>
        <p:nvPicPr>
          <p:cNvPr id="15" name="Picture 14">
            <a:extLst>
              <a:ext uri="{FF2B5EF4-FFF2-40B4-BE49-F238E27FC236}">
                <a16:creationId xmlns:a16="http://schemas.microsoft.com/office/drawing/2014/main" id="{A8C239ED-A9A6-2E74-C1F4-79FCB10232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213" y="3625916"/>
            <a:ext cx="4427220" cy="2567940"/>
          </a:xfrm>
          <a:prstGeom prst="rect">
            <a:avLst/>
          </a:prstGeom>
        </p:spPr>
      </p:pic>
      <p:sp>
        <p:nvSpPr>
          <p:cNvPr id="17" name="TextBox 16">
            <a:extLst>
              <a:ext uri="{FF2B5EF4-FFF2-40B4-BE49-F238E27FC236}">
                <a16:creationId xmlns:a16="http://schemas.microsoft.com/office/drawing/2014/main" id="{A1DC8464-9130-67F1-C62A-2D751A29DDCA}"/>
              </a:ext>
            </a:extLst>
          </p:cNvPr>
          <p:cNvSpPr txBox="1"/>
          <p:nvPr/>
        </p:nvSpPr>
        <p:spPr>
          <a:xfrm>
            <a:off x="395938" y="6205841"/>
            <a:ext cx="6096000" cy="369332"/>
          </a:xfrm>
          <a:prstGeom prst="rect">
            <a:avLst/>
          </a:prstGeom>
          <a:noFill/>
        </p:spPr>
        <p:txBody>
          <a:bodyPr wrap="square">
            <a:spAutoFit/>
          </a:bodyPr>
          <a:lstStyle/>
          <a:p>
            <a:r>
              <a:rPr lang="en-IN" dirty="0"/>
              <a:t>Fig 3: creation of application load balancer</a:t>
            </a:r>
          </a:p>
        </p:txBody>
      </p:sp>
      <p:sp>
        <p:nvSpPr>
          <p:cNvPr id="21" name="TextBox 20">
            <a:extLst>
              <a:ext uri="{FF2B5EF4-FFF2-40B4-BE49-F238E27FC236}">
                <a16:creationId xmlns:a16="http://schemas.microsoft.com/office/drawing/2014/main" id="{38E050FA-9B14-536A-2EF3-3166F1A6FDC7}"/>
              </a:ext>
            </a:extLst>
          </p:cNvPr>
          <p:cNvSpPr txBox="1"/>
          <p:nvPr/>
        </p:nvSpPr>
        <p:spPr>
          <a:xfrm>
            <a:off x="5700062" y="6113289"/>
            <a:ext cx="6096000" cy="369332"/>
          </a:xfrm>
          <a:prstGeom prst="rect">
            <a:avLst/>
          </a:prstGeom>
          <a:noFill/>
        </p:spPr>
        <p:txBody>
          <a:bodyPr wrap="square">
            <a:spAutoFit/>
          </a:bodyPr>
          <a:lstStyle/>
          <a:p>
            <a:r>
              <a:rPr lang="en-IN" dirty="0"/>
              <a:t>Fig 4: successfully connected web application  with ALB</a:t>
            </a:r>
          </a:p>
        </p:txBody>
      </p:sp>
      <p:pic>
        <p:nvPicPr>
          <p:cNvPr id="23" name="Picture 22">
            <a:extLst>
              <a:ext uri="{FF2B5EF4-FFF2-40B4-BE49-F238E27FC236}">
                <a16:creationId xmlns:a16="http://schemas.microsoft.com/office/drawing/2014/main" id="{2A83DA93-549A-125B-8294-B756A3FA98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0719" y="3705231"/>
            <a:ext cx="4703904" cy="2379079"/>
          </a:xfrm>
          <a:prstGeom prst="rect">
            <a:avLst/>
          </a:prstGeom>
        </p:spPr>
      </p:pic>
    </p:spTree>
    <p:extLst>
      <p:ext uri="{BB962C8B-B14F-4D97-AF65-F5344CB8AC3E}">
        <p14:creationId xmlns:p14="http://schemas.microsoft.com/office/powerpoint/2010/main" val="1580920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F1C246-F8FE-8AB7-618D-7A206AAC2B9D}"/>
              </a:ext>
            </a:extLst>
          </p:cNvPr>
          <p:cNvSpPr txBox="1"/>
          <p:nvPr/>
        </p:nvSpPr>
        <p:spPr>
          <a:xfrm>
            <a:off x="367323" y="1283343"/>
            <a:ext cx="11029256" cy="646331"/>
          </a:xfrm>
          <a:prstGeom prst="rect">
            <a:avLst/>
          </a:prstGeom>
          <a:noFill/>
        </p:spPr>
        <p:txBody>
          <a:bodyPr wrap="square">
            <a:spAutoFit/>
          </a:bodyPr>
          <a:lstStyle/>
          <a:p>
            <a:r>
              <a:rPr lang="en-US" b="0" i="0" dirty="0">
                <a:effectLst/>
                <a:latin typeface="Google Sans"/>
              </a:rPr>
              <a:t>Load balancing directs and controls internet traffic between the application servers and their visitors or clients. As a result, it improves an application's availability, scalability, security, and performance.</a:t>
            </a:r>
            <a:endParaRPr lang="en-IN" dirty="0"/>
          </a:p>
        </p:txBody>
      </p:sp>
      <p:sp>
        <p:nvSpPr>
          <p:cNvPr id="6" name="TextBox 5">
            <a:extLst>
              <a:ext uri="{FF2B5EF4-FFF2-40B4-BE49-F238E27FC236}">
                <a16:creationId xmlns:a16="http://schemas.microsoft.com/office/drawing/2014/main" id="{B293169D-C6FB-7B5A-93D4-79719CB64A47}"/>
              </a:ext>
            </a:extLst>
          </p:cNvPr>
          <p:cNvSpPr txBox="1"/>
          <p:nvPr/>
        </p:nvSpPr>
        <p:spPr>
          <a:xfrm>
            <a:off x="296985" y="423652"/>
            <a:ext cx="6096000" cy="584775"/>
          </a:xfrm>
          <a:prstGeom prst="rect">
            <a:avLst/>
          </a:prstGeom>
          <a:noFill/>
        </p:spPr>
        <p:txBody>
          <a:bodyPr wrap="square">
            <a:spAutoFit/>
          </a:bodyPr>
          <a:lstStyle/>
          <a:p>
            <a:r>
              <a:rPr lang="en-IN" sz="3200" dirty="0">
                <a:solidFill>
                  <a:srgbClr val="FF0000"/>
                </a:solidFill>
              </a:rPr>
              <a:t>RESULTS AND DISCUSSION</a:t>
            </a:r>
          </a:p>
        </p:txBody>
      </p:sp>
      <p:sp>
        <p:nvSpPr>
          <p:cNvPr id="10" name="TextBox 9">
            <a:extLst>
              <a:ext uri="{FF2B5EF4-FFF2-40B4-BE49-F238E27FC236}">
                <a16:creationId xmlns:a16="http://schemas.microsoft.com/office/drawing/2014/main" id="{557DE6D8-525C-1B00-14A0-BA7999AFAD7F}"/>
              </a:ext>
            </a:extLst>
          </p:cNvPr>
          <p:cNvSpPr txBox="1"/>
          <p:nvPr/>
        </p:nvSpPr>
        <p:spPr>
          <a:xfrm>
            <a:off x="367324" y="1008427"/>
            <a:ext cx="6096000" cy="369332"/>
          </a:xfrm>
          <a:prstGeom prst="rect">
            <a:avLst/>
          </a:prstGeom>
          <a:noFill/>
        </p:spPr>
        <p:txBody>
          <a:bodyPr wrap="square">
            <a:spAutoFit/>
          </a:bodyPr>
          <a:lstStyle/>
          <a:p>
            <a:r>
              <a:rPr lang="en-IN" dirty="0">
                <a:solidFill>
                  <a:srgbClr val="FF0000"/>
                </a:solidFill>
              </a:rPr>
              <a:t>RESULTS</a:t>
            </a:r>
            <a:r>
              <a:rPr lang="en-IN" dirty="0"/>
              <a:t> :</a:t>
            </a:r>
          </a:p>
        </p:txBody>
      </p:sp>
      <p:sp>
        <p:nvSpPr>
          <p:cNvPr id="12" name="TextBox 11">
            <a:extLst>
              <a:ext uri="{FF2B5EF4-FFF2-40B4-BE49-F238E27FC236}">
                <a16:creationId xmlns:a16="http://schemas.microsoft.com/office/drawing/2014/main" id="{1F8BA6D4-6686-3466-58F2-EBBC3ED2460E}"/>
              </a:ext>
            </a:extLst>
          </p:cNvPr>
          <p:cNvSpPr txBox="1"/>
          <p:nvPr/>
        </p:nvSpPr>
        <p:spPr>
          <a:xfrm>
            <a:off x="367324" y="2296923"/>
            <a:ext cx="6096000" cy="369332"/>
          </a:xfrm>
          <a:prstGeom prst="rect">
            <a:avLst/>
          </a:prstGeom>
          <a:noFill/>
        </p:spPr>
        <p:txBody>
          <a:bodyPr wrap="square">
            <a:spAutoFit/>
          </a:bodyPr>
          <a:lstStyle/>
          <a:p>
            <a:r>
              <a:rPr lang="en-IN" dirty="0">
                <a:solidFill>
                  <a:srgbClr val="FF0000"/>
                </a:solidFill>
              </a:rPr>
              <a:t>DISCUSSIONS </a:t>
            </a:r>
            <a:r>
              <a:rPr lang="en-IN" dirty="0"/>
              <a:t>:</a:t>
            </a:r>
          </a:p>
        </p:txBody>
      </p:sp>
      <p:sp>
        <p:nvSpPr>
          <p:cNvPr id="14" name="TextBox 13">
            <a:extLst>
              <a:ext uri="{FF2B5EF4-FFF2-40B4-BE49-F238E27FC236}">
                <a16:creationId xmlns:a16="http://schemas.microsoft.com/office/drawing/2014/main" id="{876208BB-A097-C390-1DD8-37921DB1CBC6}"/>
              </a:ext>
            </a:extLst>
          </p:cNvPr>
          <p:cNvSpPr txBox="1"/>
          <p:nvPr/>
        </p:nvSpPr>
        <p:spPr>
          <a:xfrm>
            <a:off x="296984" y="2756505"/>
            <a:ext cx="11029256" cy="642165"/>
          </a:xfrm>
          <a:prstGeom prst="rect">
            <a:avLst/>
          </a:prstGeom>
          <a:noFill/>
        </p:spPr>
        <p:txBody>
          <a:bodyPr wrap="square">
            <a:spAutoFit/>
          </a:bodyPr>
          <a:lstStyle/>
          <a:p>
            <a:r>
              <a:rPr lang="en-IN" dirty="0">
                <a:solidFill>
                  <a:srgbClr val="FF0000"/>
                </a:solidFill>
              </a:rPr>
              <a:t>Cost-Effectiveness</a:t>
            </a:r>
            <a:r>
              <a:rPr lang="en-IN" dirty="0"/>
              <a:t>: Discuss the cost-effectiveness of using an ALB. It can optimize resource utilization by directing traffic where it's needed, potentially reducing the number of instances required.</a:t>
            </a:r>
          </a:p>
        </p:txBody>
      </p:sp>
      <p:sp>
        <p:nvSpPr>
          <p:cNvPr id="16" name="TextBox 15">
            <a:extLst>
              <a:ext uri="{FF2B5EF4-FFF2-40B4-BE49-F238E27FC236}">
                <a16:creationId xmlns:a16="http://schemas.microsoft.com/office/drawing/2014/main" id="{4D482F60-BAFC-D82D-DC6F-0F5D8CC5E8F9}"/>
              </a:ext>
            </a:extLst>
          </p:cNvPr>
          <p:cNvSpPr txBox="1"/>
          <p:nvPr/>
        </p:nvSpPr>
        <p:spPr>
          <a:xfrm>
            <a:off x="367322" y="4135251"/>
            <a:ext cx="10958917" cy="642165"/>
          </a:xfrm>
          <a:prstGeom prst="rect">
            <a:avLst/>
          </a:prstGeom>
          <a:noFill/>
        </p:spPr>
        <p:txBody>
          <a:bodyPr wrap="square">
            <a:spAutoFit/>
          </a:bodyPr>
          <a:lstStyle/>
          <a:p>
            <a:r>
              <a:rPr lang="en-IN" dirty="0">
                <a:solidFill>
                  <a:srgbClr val="FF0000"/>
                </a:solidFill>
              </a:rPr>
              <a:t>SSL/TLS Offloading </a:t>
            </a:r>
            <a:r>
              <a:rPr lang="en-IN" dirty="0"/>
              <a:t>:Explain the benefits of SSL/TLS offloading, where the ALB handles encryption and decryption of traffic. This can reduce the computational load on backend instances.</a:t>
            </a:r>
          </a:p>
        </p:txBody>
      </p:sp>
      <p:sp>
        <p:nvSpPr>
          <p:cNvPr id="18" name="TextBox 17">
            <a:extLst>
              <a:ext uri="{FF2B5EF4-FFF2-40B4-BE49-F238E27FC236}">
                <a16:creationId xmlns:a16="http://schemas.microsoft.com/office/drawing/2014/main" id="{C8CDC776-66AE-7EE9-1003-DD4825D5C67C}"/>
              </a:ext>
            </a:extLst>
          </p:cNvPr>
          <p:cNvSpPr txBox="1"/>
          <p:nvPr/>
        </p:nvSpPr>
        <p:spPr>
          <a:xfrm>
            <a:off x="601579" y="5146748"/>
            <a:ext cx="10795000" cy="923330"/>
          </a:xfrm>
          <a:prstGeom prst="rect">
            <a:avLst/>
          </a:prstGeom>
          <a:noFill/>
        </p:spPr>
        <p:txBody>
          <a:bodyPr wrap="square">
            <a:spAutoFit/>
          </a:bodyPr>
          <a:lstStyle/>
          <a:p>
            <a:r>
              <a:rPr lang="en-IN" dirty="0"/>
              <a:t>Remember that the discussion will largely depend on your specific use case, goals, and the insights you've gained from using the ALB in your application infrastructure. It's an opportunity to reflect on the effectiveness of your setup and identify areas for further improvement.</a:t>
            </a:r>
          </a:p>
        </p:txBody>
      </p:sp>
    </p:spTree>
    <p:extLst>
      <p:ext uri="{BB962C8B-B14F-4D97-AF65-F5344CB8AC3E}">
        <p14:creationId xmlns:p14="http://schemas.microsoft.com/office/powerpoint/2010/main" val="2289263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17 October 2024</a:t>
            </a:fld>
            <a:endParaRPr lang="en-US"/>
          </a:p>
        </p:txBody>
      </p:sp>
      <p:sp>
        <p:nvSpPr>
          <p:cNvPr id="5" name="Footer Placeholder 4"/>
          <p:cNvSpPr>
            <a:spLocks noGrp="1"/>
          </p:cNvSpPr>
          <p:nvPr>
            <p:ph type="ftr" sz="quarter" idx="11"/>
          </p:nvPr>
        </p:nvSpPr>
        <p:spPr/>
        <p:txBody>
          <a:bodyPr/>
          <a:lstStyle/>
          <a:p>
            <a:r>
              <a:rPr lang="en-US" dirty="0"/>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
        <p:nvSpPr>
          <p:cNvPr id="7" name="Title 1"/>
          <p:cNvSpPr>
            <a:spLocks noGrp="1"/>
          </p:cNvSpPr>
          <p:nvPr>
            <p:ph type="title"/>
          </p:nvPr>
        </p:nvSpPr>
        <p:spPr>
          <a:xfrm>
            <a:off x="232507" y="460253"/>
            <a:ext cx="8229600" cy="685800"/>
          </a:xfrm>
        </p:spPr>
        <p:txBody>
          <a:bodyPr>
            <a:normAutofit/>
          </a:bodyPr>
          <a:lstStyle/>
          <a:p>
            <a:pPr algn="l"/>
            <a:r>
              <a:rPr lang="en-US" sz="3200" dirty="0">
                <a:solidFill>
                  <a:srgbClr val="C00000"/>
                </a:solidFill>
                <a:latin typeface="Arial" pitchFamily="34" charset="0"/>
                <a:cs typeface="Arial" pitchFamily="34" charset="0"/>
              </a:rPr>
              <a:t>IMPLEMENTATION MODULES</a:t>
            </a:r>
          </a:p>
        </p:txBody>
      </p:sp>
      <p:sp>
        <p:nvSpPr>
          <p:cNvPr id="10" name="Content Placeholder 1">
            <a:extLst>
              <a:ext uri="{FF2B5EF4-FFF2-40B4-BE49-F238E27FC236}">
                <a16:creationId xmlns:a16="http://schemas.microsoft.com/office/drawing/2014/main" id="{BD825714-4CED-8FB6-42BA-C5AFF0FD46C4}"/>
              </a:ext>
            </a:extLst>
          </p:cNvPr>
          <p:cNvSpPr>
            <a:spLocks noGrp="1"/>
          </p:cNvSpPr>
          <p:nvPr>
            <p:ph idx="1"/>
          </p:nvPr>
        </p:nvSpPr>
        <p:spPr>
          <a:xfrm>
            <a:off x="119429" y="1253331"/>
            <a:ext cx="11624896" cy="4351338"/>
          </a:xfrm>
        </p:spPr>
        <p:txBody>
          <a:bodyPr>
            <a:normAutofit/>
          </a:bodyPr>
          <a:lstStyle/>
          <a:p>
            <a:pPr algn="just"/>
            <a:r>
              <a:rPr lang="en-US" sz="2000" dirty="0">
                <a:solidFill>
                  <a:srgbClr val="FF0000"/>
                </a:solidFill>
              </a:rPr>
              <a:t>Path-Based Routing: </a:t>
            </a:r>
            <a:r>
              <a:rPr lang="en-US" sz="2000" dirty="0"/>
              <a:t>Configure path-based routing rules to direct incoming requests to different backend services or applications based on the URL path. This is useful for hosting multiple services under the same domain.</a:t>
            </a:r>
            <a:endParaRPr lang="en-IN" sz="2000" dirty="0"/>
          </a:p>
        </p:txBody>
      </p:sp>
      <p:sp>
        <p:nvSpPr>
          <p:cNvPr id="12" name="TextBox 11">
            <a:extLst>
              <a:ext uri="{FF2B5EF4-FFF2-40B4-BE49-F238E27FC236}">
                <a16:creationId xmlns:a16="http://schemas.microsoft.com/office/drawing/2014/main" id="{D70512D3-8673-81B9-CD04-2B309EB1CAB9}"/>
              </a:ext>
            </a:extLst>
          </p:cNvPr>
          <p:cNvSpPr txBox="1"/>
          <p:nvPr/>
        </p:nvSpPr>
        <p:spPr>
          <a:xfrm>
            <a:off x="232507" y="2322678"/>
            <a:ext cx="11121292" cy="923330"/>
          </a:xfrm>
          <a:prstGeom prst="rect">
            <a:avLst/>
          </a:prstGeom>
          <a:noFill/>
        </p:spPr>
        <p:txBody>
          <a:bodyPr wrap="square">
            <a:spAutoFit/>
          </a:bodyPr>
          <a:lstStyle/>
          <a:p>
            <a:pPr marL="285750" indent="-285750" algn="just">
              <a:buFont typeface="Arial" panose="020B0604020202020204" pitchFamily="34" charset="0"/>
              <a:buChar char="•"/>
            </a:pPr>
            <a:r>
              <a:rPr lang="en-IN" dirty="0">
                <a:solidFill>
                  <a:srgbClr val="FF0000"/>
                </a:solidFill>
              </a:rPr>
              <a:t>SSL/TLS Termination</a:t>
            </a:r>
            <a:r>
              <a:rPr lang="en-IN" dirty="0"/>
              <a:t>: Implement SSL/TLS termination to offload encryption and decryption tasks from your backend servers. This module allows the ALB to handle SSL/TLS certificates and secure traffic between clients and the ALB.</a:t>
            </a:r>
          </a:p>
        </p:txBody>
      </p:sp>
      <p:sp>
        <p:nvSpPr>
          <p:cNvPr id="14" name="TextBox 13">
            <a:extLst>
              <a:ext uri="{FF2B5EF4-FFF2-40B4-BE49-F238E27FC236}">
                <a16:creationId xmlns:a16="http://schemas.microsoft.com/office/drawing/2014/main" id="{D6705CF3-882E-CBB5-1F27-39AAD918EDC4}"/>
              </a:ext>
            </a:extLst>
          </p:cNvPr>
          <p:cNvSpPr txBox="1"/>
          <p:nvPr/>
        </p:nvSpPr>
        <p:spPr>
          <a:xfrm>
            <a:off x="232507" y="3353286"/>
            <a:ext cx="11511818" cy="923330"/>
          </a:xfrm>
          <a:prstGeom prst="rect">
            <a:avLst/>
          </a:prstGeom>
          <a:noFill/>
        </p:spPr>
        <p:txBody>
          <a:bodyPr wrap="square">
            <a:spAutoFit/>
          </a:bodyPr>
          <a:lstStyle/>
          <a:p>
            <a:pPr marL="285750" indent="-285750" algn="just">
              <a:buFont typeface="Arial" panose="020B0604020202020204" pitchFamily="34" charset="0"/>
              <a:buChar char="•"/>
            </a:pPr>
            <a:r>
              <a:rPr lang="en-IN" dirty="0">
                <a:solidFill>
                  <a:srgbClr val="FF0000"/>
                </a:solidFill>
              </a:rPr>
              <a:t>Host-Based Routing</a:t>
            </a:r>
            <a:r>
              <a:rPr lang="en-IN" dirty="0"/>
              <a:t>: Implement host-based routing rules to route traffic to different backend services based on the hostname in the request. This enables you to host multiple websites or applications on the same ALB, each with its own domain or </a:t>
            </a:r>
            <a:r>
              <a:rPr lang="en-IN" dirty="0" err="1"/>
              <a:t>subdomai</a:t>
            </a:r>
            <a:endParaRPr lang="en-IN" dirty="0"/>
          </a:p>
        </p:txBody>
      </p:sp>
      <p:sp>
        <p:nvSpPr>
          <p:cNvPr id="16" name="TextBox 15">
            <a:extLst>
              <a:ext uri="{FF2B5EF4-FFF2-40B4-BE49-F238E27FC236}">
                <a16:creationId xmlns:a16="http://schemas.microsoft.com/office/drawing/2014/main" id="{704C1BF2-84BC-C4CC-3454-C45AB8C7B973}"/>
              </a:ext>
            </a:extLst>
          </p:cNvPr>
          <p:cNvSpPr txBox="1"/>
          <p:nvPr/>
        </p:nvSpPr>
        <p:spPr>
          <a:xfrm>
            <a:off x="232507" y="4419285"/>
            <a:ext cx="11121292" cy="646331"/>
          </a:xfrm>
          <a:prstGeom prst="rect">
            <a:avLst/>
          </a:prstGeom>
          <a:noFill/>
        </p:spPr>
        <p:txBody>
          <a:bodyPr wrap="square">
            <a:spAutoFit/>
          </a:bodyPr>
          <a:lstStyle/>
          <a:p>
            <a:pPr marL="285750" indent="-285750" algn="just">
              <a:buFont typeface="Arial" panose="020B0604020202020204" pitchFamily="34" charset="0"/>
              <a:buChar char="•"/>
            </a:pPr>
            <a:r>
              <a:rPr lang="en-IN" dirty="0">
                <a:solidFill>
                  <a:srgbClr val="FF0000"/>
                </a:solidFill>
              </a:rPr>
              <a:t>Auto Scaling Integration</a:t>
            </a:r>
            <a:r>
              <a:rPr lang="en-IN" dirty="0"/>
              <a:t>: Integrate the ALB with auto-scaling groups to automatically add or remove backend instances based on traffic demand.</a:t>
            </a:r>
          </a:p>
        </p:txBody>
      </p:sp>
      <p:sp>
        <p:nvSpPr>
          <p:cNvPr id="18" name="TextBox 17">
            <a:extLst>
              <a:ext uri="{FF2B5EF4-FFF2-40B4-BE49-F238E27FC236}">
                <a16:creationId xmlns:a16="http://schemas.microsoft.com/office/drawing/2014/main" id="{DE090BFC-A7BF-7C59-9A56-AC1E445D7110}"/>
              </a:ext>
            </a:extLst>
          </p:cNvPr>
          <p:cNvSpPr txBox="1"/>
          <p:nvPr/>
        </p:nvSpPr>
        <p:spPr>
          <a:xfrm>
            <a:off x="447674" y="5208286"/>
            <a:ext cx="10906125" cy="923330"/>
          </a:xfrm>
          <a:prstGeom prst="rect">
            <a:avLst/>
          </a:prstGeom>
          <a:noFill/>
        </p:spPr>
        <p:txBody>
          <a:bodyPr wrap="square">
            <a:spAutoFit/>
          </a:bodyPr>
          <a:lstStyle/>
          <a:p>
            <a:pPr algn="just"/>
            <a:r>
              <a:rPr lang="en-IN" dirty="0"/>
              <a:t>The specific implementation of these modules will depend on the cloud provider you are using (e.g., AWS, Azure, GCP) and the capabilities provided by the ALB service. Always refer to the documentation of your chosen cloud provider for detailed instructions on how to implement these modules within your ALB.</a:t>
            </a:r>
          </a:p>
        </p:txBody>
      </p:sp>
    </p:spTree>
    <p:extLst>
      <p:ext uri="{BB962C8B-B14F-4D97-AF65-F5344CB8AC3E}">
        <p14:creationId xmlns:p14="http://schemas.microsoft.com/office/powerpoint/2010/main" val="225862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1443</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Arial</vt:lpstr>
      <vt:lpstr>Calibri</vt:lpstr>
      <vt:lpstr>Calibri Light</vt:lpstr>
      <vt:lpstr>Google Sans</vt:lpstr>
      <vt:lpstr>Söhne</vt:lpstr>
      <vt:lpstr>Wingdings</vt:lpstr>
      <vt:lpstr>Office Theme</vt:lpstr>
      <vt:lpstr>Presentation Outline</vt:lpstr>
      <vt:lpstr>PowerPoint Presentation</vt:lpstr>
      <vt:lpstr>Introduction </vt:lpstr>
      <vt:lpstr>Objectives</vt:lpstr>
      <vt:lpstr>System Architecture/ Ideation Map </vt:lpstr>
      <vt:lpstr>Module  Implementation</vt:lpstr>
      <vt:lpstr>Sample Snapshot   </vt:lpstr>
      <vt:lpstr>PowerPoint Presentation</vt:lpstr>
      <vt:lpstr>IMPLEMENTATION MODULES</vt:lpstr>
      <vt:lpstr> Conclusion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pulagam amarnath</dc:creator>
  <cp:lastModifiedBy>SIROSHMA REDDY</cp:lastModifiedBy>
  <cp:revision>8</cp:revision>
  <dcterms:created xsi:type="dcterms:W3CDTF">2022-04-12T15:53:51Z</dcterms:created>
  <dcterms:modified xsi:type="dcterms:W3CDTF">2024-10-17T14:17:40Z</dcterms:modified>
</cp:coreProperties>
</file>