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90" r:id="rId2"/>
    <p:sldId id="335" r:id="rId3"/>
    <p:sldId id="334" r:id="rId4"/>
    <p:sldId id="292" r:id="rId5"/>
    <p:sldId id="345" r:id="rId6"/>
    <p:sldId id="338" r:id="rId7"/>
    <p:sldId id="279" r:id="rId8"/>
    <p:sldId id="282" r:id="rId9"/>
    <p:sldId id="336" r:id="rId10"/>
    <p:sldId id="283" r:id="rId11"/>
    <p:sldId id="325" r:id="rId12"/>
    <p:sldId id="326" r:id="rId13"/>
    <p:sldId id="327" r:id="rId14"/>
    <p:sldId id="328" r:id="rId15"/>
    <p:sldId id="329" r:id="rId16"/>
    <p:sldId id="330" r:id="rId17"/>
    <p:sldId id="331" r:id="rId18"/>
    <p:sldId id="332" r:id="rId19"/>
    <p:sldId id="339" r:id="rId20"/>
    <p:sldId id="340" r:id="rId21"/>
    <p:sldId id="341" r:id="rId22"/>
    <p:sldId id="342" r:id="rId23"/>
    <p:sldId id="343" r:id="rId24"/>
    <p:sldId id="344" r:id="rId25"/>
    <p:sldId id="285" r:id="rId26"/>
    <p:sldId id="33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192220-1508-4A45-9B6B-9490D259DA0B}">
          <p14:sldIdLst>
            <p14:sldId id="290"/>
            <p14:sldId id="335"/>
            <p14:sldId id="334"/>
            <p14:sldId id="292"/>
            <p14:sldId id="345"/>
            <p14:sldId id="338"/>
            <p14:sldId id="279"/>
            <p14:sldId id="282"/>
            <p14:sldId id="336"/>
            <p14:sldId id="283"/>
          </p14:sldIdLst>
        </p14:section>
        <p14:section name="Untitled Section" id="{EA7B3AF4-4E7B-4ED3-B5FE-ABDC7DF65021}">
          <p14:sldIdLst>
            <p14:sldId id="325"/>
            <p14:sldId id="326"/>
            <p14:sldId id="327"/>
            <p14:sldId id="328"/>
            <p14:sldId id="329"/>
            <p14:sldId id="330"/>
            <p14:sldId id="331"/>
            <p14:sldId id="332"/>
            <p14:sldId id="339"/>
            <p14:sldId id="340"/>
            <p14:sldId id="341"/>
            <p14:sldId id="342"/>
            <p14:sldId id="343"/>
            <p14:sldId id="344"/>
            <p14:sldId id="285"/>
            <p14:sldId id="33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0" autoAdjust="0"/>
    <p:restoredTop sz="95208" autoAdjust="0"/>
  </p:normalViewPr>
  <p:slideViewPr>
    <p:cSldViewPr>
      <p:cViewPr varScale="1">
        <p:scale>
          <a:sx n="70" d="100"/>
          <a:sy n="70" d="100"/>
        </p:scale>
        <p:origin x="1158" y="4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10/17/2024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10/17/2024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ECC09B0-5C39-4CF1-8754-B3FC0D77A39C}" type="datetime3">
              <a:rPr lang="en-US" smtClean="0"/>
              <a:t>17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12C3AE-0BF6-4DC2-B425-518F2387DB2C}" type="datetime3">
              <a:rPr lang="en-US" smtClean="0"/>
              <a:t>17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F12429-7630-4CB2-AB03-1C69CD0EDA7D}" type="datetime3">
              <a:rPr lang="en-US" smtClean="0"/>
              <a:t>17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57894D-CF7F-4FD1-974A-9AAB73F549DF}" type="datetime3">
              <a:rPr lang="en-US" smtClean="0"/>
              <a:t>17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FFF566-1AAE-4EC8-ACDB-C12F7200D7B7}" type="datetime3">
              <a:rPr lang="en-US" smtClean="0"/>
              <a:t>17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812D2C-4139-464C-AA3C-F1B082E69CB6}" type="datetime3">
              <a:rPr lang="en-US" smtClean="0"/>
              <a:t>17 October 2024</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DC0309-624F-4DA4-99DB-07F98120F194}" type="datetime3">
              <a:rPr lang="en-US" smtClean="0"/>
              <a:t>17 October 2024</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A9B023-6743-4A43-8634-D6FE5D81ED5F}" type="datetime3">
              <a:rPr lang="en-US" smtClean="0"/>
              <a:t>17 October 2024</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473AE4-7B96-4B9C-9868-B4554860DF3D}" type="datetime3">
              <a:rPr lang="en-US" smtClean="0"/>
              <a:t>17 October 2024</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E5FC7B-944F-4336-A804-E758E6E76A18}" type="datetime3">
              <a:rPr lang="en-US" smtClean="0"/>
              <a:t>17 October 2024</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ABD3DC-5758-4B7C-9052-BA72D6C6ACCB}" type="datetime3">
              <a:rPr lang="en-US" smtClean="0"/>
              <a:t>17 October 2024</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C1BD3-10F9-443B-BC7B-B66053DFA679}" type="datetime3">
              <a:rPr lang="en-US" smtClean="0"/>
              <a:t>17 October 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a:normAutofit/>
          </a:bodyPr>
          <a:lstStyle/>
          <a:p>
            <a:r>
              <a:rPr lang="en-US" sz="2000" dirty="0">
                <a:latin typeface="Arial" panose="020B0604020202020204" pitchFamily="34" charset="0"/>
                <a:cs typeface="Arial" pitchFamily="34" charset="0"/>
              </a:rPr>
              <a:t>Abstract</a:t>
            </a:r>
          </a:p>
          <a:p>
            <a:r>
              <a:rPr lang="en-US" sz="2000" dirty="0">
                <a:latin typeface="Arial" panose="020B0604020202020204" pitchFamily="34" charset="0"/>
                <a:cs typeface="Arial" pitchFamily="34" charset="0"/>
              </a:rPr>
              <a:t>Introduction</a:t>
            </a:r>
          </a:p>
          <a:p>
            <a:r>
              <a:rPr lang="en-US" sz="2000" dirty="0">
                <a:latin typeface="Arial" panose="020B0604020202020204" pitchFamily="34" charset="0"/>
                <a:cs typeface="Arial" pitchFamily="34" charset="0"/>
              </a:rPr>
              <a:t>Literature Survey</a:t>
            </a:r>
          </a:p>
          <a:p>
            <a:r>
              <a:rPr lang="en-US" sz="2000" dirty="0">
                <a:latin typeface="Arial" panose="020B0604020202020204" pitchFamily="34" charset="0"/>
                <a:cs typeface="Arial" pitchFamily="34" charset="0"/>
              </a:rPr>
              <a:t>Problem Statement</a:t>
            </a:r>
          </a:p>
          <a:p>
            <a:r>
              <a:rPr lang="en-US" sz="2000" dirty="0">
                <a:latin typeface="Arial" panose="020B0604020202020204" pitchFamily="34" charset="0"/>
                <a:cs typeface="Arial" pitchFamily="34" charset="0"/>
              </a:rPr>
              <a:t>Objectives</a:t>
            </a:r>
          </a:p>
          <a:p>
            <a:r>
              <a:rPr lang="en-US" sz="2000" dirty="0">
                <a:latin typeface="Arial" panose="020B0604020202020204" pitchFamily="34" charset="0"/>
                <a:cs typeface="Arial" pitchFamily="34" charset="0"/>
              </a:rPr>
              <a:t>Software Requirements</a:t>
            </a:r>
          </a:p>
          <a:p>
            <a:r>
              <a:rPr lang="en-US" sz="2000" dirty="0">
                <a:latin typeface="Arial" panose="020B0604020202020204" pitchFamily="34" charset="0"/>
                <a:cs typeface="Arial" pitchFamily="34" charset="0"/>
              </a:rPr>
              <a:t>Hardware Requirements</a:t>
            </a:r>
          </a:p>
          <a:p>
            <a:r>
              <a:rPr lang="en-US" sz="2000" dirty="0">
                <a:latin typeface="Arial" panose="020B0604020202020204" pitchFamily="34" charset="0"/>
                <a:cs typeface="Arial" pitchFamily="34" charset="0"/>
              </a:rPr>
              <a:t>Methodology</a:t>
            </a:r>
          </a:p>
          <a:p>
            <a:r>
              <a:rPr lang="en-US" sz="2000" dirty="0">
                <a:latin typeface="Arial" panose="020B0604020202020204" pitchFamily="34" charset="0"/>
                <a:cs typeface="Arial" pitchFamily="34" charset="0"/>
              </a:rPr>
              <a:t>Application Snapshots</a:t>
            </a:r>
          </a:p>
          <a:p>
            <a:r>
              <a:rPr lang="en-US" sz="2000" dirty="0">
                <a:latin typeface="Arial" panose="020B0604020202020204" pitchFamily="34" charset="0"/>
                <a:cs typeface="Arial" pitchFamily="34" charset="0"/>
              </a:rPr>
              <a:t>Conclusion</a:t>
            </a:r>
          </a:p>
          <a:p>
            <a:r>
              <a:rPr lang="en-US" sz="2000" dirty="0">
                <a:latin typeface="Arial" panose="020B0604020202020204" pitchFamily="34" charset="0"/>
                <a:cs typeface="Arial" pitchFamily="34" charset="0"/>
              </a:rPr>
              <a:t>References</a:t>
            </a:r>
          </a:p>
          <a:p>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dirty="0"/>
              <a:t>12</a:t>
            </a:r>
          </a:p>
        </p:txBody>
      </p:sp>
      <p:sp>
        <p:nvSpPr>
          <p:cNvPr id="7" name="Title 1"/>
          <p:cNvSpPr>
            <a:spLocks noGrp="1"/>
          </p:cNvSpPr>
          <p:nvPr>
            <p:ph type="title"/>
          </p:nvPr>
        </p:nvSpPr>
        <p:spPr>
          <a:xfrm>
            <a:off x="381000" y="533400"/>
            <a:ext cx="8229600" cy="503238"/>
          </a:xfrm>
        </p:spPr>
        <p:txBody>
          <a:bodyPr>
            <a:normAutofit fontScale="90000"/>
          </a:bodyPr>
          <a:lstStyle/>
          <a:p>
            <a:pPr algn="l"/>
            <a:r>
              <a:rPr lang="en-US" dirty="0">
                <a:solidFill>
                  <a:srgbClr val="C00000"/>
                </a:solidFill>
                <a:latin typeface="Arial" pitchFamily="34" charset="0"/>
                <a:cs typeface="Arial" pitchFamily="34" charset="0"/>
              </a:rPr>
              <a:t>                 Methodology</a:t>
            </a:r>
          </a:p>
        </p:txBody>
      </p:sp>
      <p:sp>
        <p:nvSpPr>
          <p:cNvPr id="8" name="Content Placeholder 2"/>
          <p:cNvSpPr>
            <a:spLocks noGrp="1"/>
          </p:cNvSpPr>
          <p:nvPr>
            <p:ph idx="1"/>
          </p:nvPr>
        </p:nvSpPr>
        <p:spPr>
          <a:xfrm>
            <a:off x="457200" y="1371600"/>
            <a:ext cx="8305800" cy="5029200"/>
          </a:xfrm>
        </p:spPr>
        <p:txBody>
          <a:bodyPr>
            <a:normAutofit/>
          </a:bodyPr>
          <a:lstStyle/>
          <a:p>
            <a:r>
              <a:rPr lang="en-US" sz="1800" dirty="0">
                <a:latin typeface="Arial" panose="020B0604020202020204" pitchFamily="34" charset="0"/>
                <a:cs typeface="Arial" panose="020B0604020202020204" pitchFamily="34" charset="0"/>
              </a:rPr>
              <a:t>Identify stakeholders and gather functional and non-functional requirements.</a:t>
            </a:r>
          </a:p>
          <a:p>
            <a:r>
              <a:rPr lang="en-US" sz="1800" dirty="0">
                <a:latin typeface="Arial" panose="020B0604020202020204" pitchFamily="34" charset="0"/>
                <a:cs typeface="Arial" panose="020B0604020202020204" pitchFamily="34" charset="0"/>
              </a:rPr>
              <a:t>Define the database schema, user interface, access control logic, and data validation.</a:t>
            </a:r>
          </a:p>
          <a:p>
            <a:r>
              <a:rPr lang="en-US" sz="1800" dirty="0">
                <a:latin typeface="Arial" panose="020B0604020202020204" pitchFamily="34" charset="0"/>
                <a:cs typeface="Arial" panose="020B0604020202020204" pitchFamily="34" charset="0"/>
              </a:rPr>
              <a:t>Implement user authentication, CRUD functionalities, role-based access control, and data validation.</a:t>
            </a:r>
          </a:p>
          <a:p>
            <a:r>
              <a:rPr lang="en-US" sz="1800" dirty="0">
                <a:latin typeface="Arial" panose="020B0604020202020204" pitchFamily="34" charset="0"/>
                <a:cs typeface="Arial" panose="020B0604020202020204" pitchFamily="34" charset="0"/>
              </a:rPr>
              <a:t>Develop intuitive user interfaces using HTML, CSS, and JavaScript.</a:t>
            </a:r>
          </a:p>
          <a:p>
            <a:r>
              <a:rPr lang="en-US" sz="1800" dirty="0">
                <a:latin typeface="Arial" panose="020B0604020202020204" pitchFamily="34" charset="0"/>
                <a:cs typeface="Arial" panose="020B0604020202020204" pitchFamily="34" charset="0"/>
              </a:rPr>
              <a:t>Integrate frontend and backend components, perform unit and integration testing, and conduct user acceptance testing.</a:t>
            </a:r>
          </a:p>
          <a:p>
            <a:r>
              <a:rPr lang="en-US" sz="1800" dirty="0">
                <a:latin typeface="Arial" panose="020B0604020202020204" pitchFamily="34" charset="0"/>
                <a:cs typeface="Arial" panose="020B0604020202020204" pitchFamily="34" charset="0"/>
              </a:rPr>
              <a:t>Implement robust authentication mechanisms, input validation, HTTPS, and regular updates.</a:t>
            </a:r>
          </a:p>
          <a:p>
            <a:r>
              <a:rPr lang="en-US" sz="1800" dirty="0">
                <a:latin typeface="Arial" panose="020B0604020202020204" pitchFamily="34" charset="0"/>
                <a:cs typeface="Arial" panose="020B0604020202020204" pitchFamily="34" charset="0"/>
              </a:rPr>
              <a:t>Deploy the system, monitor performance, provide user support, and regularly update with new features and security patches.</a:t>
            </a:r>
          </a:p>
        </p:txBody>
      </p:sp>
    </p:spTree>
    <p:extLst>
      <p:ext uri="{BB962C8B-B14F-4D97-AF65-F5344CB8AC3E}">
        <p14:creationId xmlns:p14="http://schemas.microsoft.com/office/powerpoint/2010/main" val="1250361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37BB9C-0A82-5756-F8B4-3FB06F1E0FAB}"/>
              </a:ext>
            </a:extLst>
          </p:cNvPr>
          <p:cNvSpPr>
            <a:spLocks noGrp="1"/>
          </p:cNvSpPr>
          <p:nvPr>
            <p:ph type="sldNum" sz="quarter" idx="12"/>
          </p:nvPr>
        </p:nvSpPr>
        <p:spPr/>
        <p:txBody>
          <a:bodyPr/>
          <a:lstStyle/>
          <a:p>
            <a:r>
              <a:rPr lang="en-US" dirty="0"/>
              <a:t>13</a:t>
            </a:r>
          </a:p>
        </p:txBody>
      </p:sp>
      <p:pic>
        <p:nvPicPr>
          <p:cNvPr id="5" name="Content Placeholder 4">
            <a:extLst>
              <a:ext uri="{FF2B5EF4-FFF2-40B4-BE49-F238E27FC236}">
                <a16:creationId xmlns:a16="http://schemas.microsoft.com/office/drawing/2014/main" id="{9C130762-DC26-42E5-9C01-49509E3FBD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4142" y="1854847"/>
            <a:ext cx="6075717" cy="4016668"/>
          </a:xfrm>
          <a:prstGeom prst="rect">
            <a:avLst/>
          </a:prstGeom>
        </p:spPr>
      </p:pic>
      <p:sp>
        <p:nvSpPr>
          <p:cNvPr id="4" name="Title 3">
            <a:extLst>
              <a:ext uri="{FF2B5EF4-FFF2-40B4-BE49-F238E27FC236}">
                <a16:creationId xmlns:a16="http://schemas.microsoft.com/office/drawing/2014/main" id="{A33BC25B-D30D-00B0-EDD4-F7FB43C4A499}"/>
              </a:ext>
            </a:extLst>
          </p:cNvPr>
          <p:cNvSpPr>
            <a:spLocks noGrp="1"/>
          </p:cNvSpPr>
          <p:nvPr>
            <p:ph type="title"/>
          </p:nvPr>
        </p:nvSpPr>
        <p:spPr/>
        <p:txBody>
          <a:bodyPr/>
          <a:lstStyle/>
          <a:p>
            <a:r>
              <a:rPr lang="en-US" dirty="0">
                <a:solidFill>
                  <a:srgbClr val="C00000"/>
                </a:solidFill>
              </a:rPr>
              <a:t>Architectural Diagram</a:t>
            </a:r>
            <a:endParaRPr lang="en-IN" dirty="0">
              <a:solidFill>
                <a:srgbClr val="C00000"/>
              </a:solidFill>
            </a:endParaRPr>
          </a:p>
        </p:txBody>
      </p:sp>
    </p:spTree>
    <p:extLst>
      <p:ext uri="{BB962C8B-B14F-4D97-AF65-F5344CB8AC3E}">
        <p14:creationId xmlns:p14="http://schemas.microsoft.com/office/powerpoint/2010/main" val="748605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71685A3-32E9-4C99-5618-F59D35E201AC}"/>
              </a:ext>
            </a:extLst>
          </p:cNvPr>
          <p:cNvSpPr>
            <a:spLocks noGrp="1"/>
          </p:cNvSpPr>
          <p:nvPr>
            <p:ph type="sldNum" sz="quarter" idx="12"/>
          </p:nvPr>
        </p:nvSpPr>
        <p:spPr/>
        <p:txBody>
          <a:bodyPr/>
          <a:lstStyle/>
          <a:p>
            <a:r>
              <a:rPr lang="en-US" dirty="0"/>
              <a:t>14</a:t>
            </a:r>
          </a:p>
        </p:txBody>
      </p:sp>
      <p:sp>
        <p:nvSpPr>
          <p:cNvPr id="4" name="Content Placeholder 3">
            <a:extLst>
              <a:ext uri="{FF2B5EF4-FFF2-40B4-BE49-F238E27FC236}">
                <a16:creationId xmlns:a16="http://schemas.microsoft.com/office/drawing/2014/main" id="{AB64EAC0-91CA-8AD6-AB0B-D64471B29742}"/>
              </a:ext>
            </a:extLst>
          </p:cNvPr>
          <p:cNvSpPr>
            <a:spLocks noGrp="1"/>
          </p:cNvSpPr>
          <p:nvPr>
            <p:ph idx="1"/>
          </p:nvPr>
        </p:nvSpPr>
        <p:spPr>
          <a:xfrm>
            <a:off x="457200" y="1600200"/>
            <a:ext cx="8229600" cy="4525963"/>
          </a:xfrm>
        </p:spPr>
        <p:txBody>
          <a:bodyPr>
            <a:normAutofit/>
          </a:bodyPr>
          <a:lstStyle/>
          <a:p>
            <a:pPr algn="just">
              <a:lnSpc>
                <a:spcPct val="150000"/>
              </a:lnSpc>
            </a:pPr>
            <a:r>
              <a:rPr lang="en-US" sz="1800" dirty="0">
                <a:latin typeface="Arial" panose="020B0604020202020204" pitchFamily="34" charset="0"/>
                <a:cs typeface="Arial" panose="020B0604020202020204" pitchFamily="34" charset="0"/>
              </a:rPr>
              <a:t>There are four Modules</a:t>
            </a:r>
          </a:p>
          <a:p>
            <a:pPr marL="3054350" indent="-809625" algn="just">
              <a:lnSpc>
                <a:spcPct val="150000"/>
              </a:lnSpc>
              <a:buFont typeface="Wingdings" panose="05000000000000000000" pitchFamily="2" charset="2"/>
              <a:buChar char="Ø"/>
            </a:pPr>
            <a:r>
              <a:rPr lang="en-US" sz="1800" dirty="0">
                <a:latin typeface="Arial" panose="020B0604020202020204" pitchFamily="34" charset="0"/>
                <a:cs typeface="Arial" panose="020B0604020202020204" pitchFamily="34" charset="0"/>
              </a:rPr>
              <a:t>Importing Employee dataset </a:t>
            </a:r>
          </a:p>
          <a:p>
            <a:pPr marL="3054350" indent="-809625" algn="just">
              <a:lnSpc>
                <a:spcPct val="150000"/>
              </a:lnSpc>
              <a:buFont typeface="Wingdings" panose="05000000000000000000" pitchFamily="2" charset="2"/>
              <a:buChar char="Ø"/>
            </a:pPr>
            <a:r>
              <a:rPr lang="en-US" sz="1800" dirty="0">
                <a:latin typeface="Arial" panose="020B0604020202020204" pitchFamily="34" charset="0"/>
                <a:cs typeface="Arial" panose="020B0604020202020204" pitchFamily="34" charset="0"/>
              </a:rPr>
              <a:t>Data Preprocessing</a:t>
            </a:r>
          </a:p>
          <a:p>
            <a:pPr marL="3054350" indent="-809625" algn="just">
              <a:lnSpc>
                <a:spcPct val="150000"/>
              </a:lnSpc>
              <a:buFont typeface="Wingdings" panose="05000000000000000000" pitchFamily="2" charset="2"/>
              <a:buChar char="Ø"/>
            </a:pPr>
            <a:r>
              <a:rPr lang="en-US" sz="1800" dirty="0">
                <a:latin typeface="Arial" panose="020B0604020202020204" pitchFamily="34" charset="0"/>
                <a:cs typeface="Arial" panose="020B0604020202020204" pitchFamily="34" charset="0"/>
              </a:rPr>
              <a:t>Model Generation Using Naive Bayes Algorithm </a:t>
            </a:r>
          </a:p>
          <a:p>
            <a:pPr marL="3054350" indent="-809625" algn="just">
              <a:lnSpc>
                <a:spcPct val="150000"/>
              </a:lnSpc>
              <a:buFont typeface="Wingdings" panose="05000000000000000000" pitchFamily="2" charset="2"/>
              <a:buChar char="Ø"/>
            </a:pPr>
            <a:r>
              <a:rPr lang="en-US" sz="1800" dirty="0">
                <a:latin typeface="Arial" panose="020B0604020202020204" pitchFamily="34" charset="0"/>
                <a:cs typeface="Arial" panose="020B0604020202020204" pitchFamily="34" charset="0"/>
              </a:rPr>
              <a:t>Prediction using Naive Bayes Model</a:t>
            </a:r>
          </a:p>
          <a:p>
            <a:endParaRPr lang="en-IN" sz="1800" dirty="0"/>
          </a:p>
        </p:txBody>
      </p:sp>
      <p:sp>
        <p:nvSpPr>
          <p:cNvPr id="5" name="Title 4">
            <a:extLst>
              <a:ext uri="{FF2B5EF4-FFF2-40B4-BE49-F238E27FC236}">
                <a16:creationId xmlns:a16="http://schemas.microsoft.com/office/drawing/2014/main" id="{87A19C13-C542-C4A5-BB0F-68FDF068522A}"/>
              </a:ext>
            </a:extLst>
          </p:cNvPr>
          <p:cNvSpPr>
            <a:spLocks noGrp="1"/>
          </p:cNvSpPr>
          <p:nvPr>
            <p:ph type="title"/>
          </p:nvPr>
        </p:nvSpPr>
        <p:spPr/>
        <p:txBody>
          <a:bodyPr/>
          <a:lstStyle/>
          <a:p>
            <a:r>
              <a:rPr lang="en-US" dirty="0">
                <a:solidFill>
                  <a:srgbClr val="C00000"/>
                </a:solidFill>
              </a:rPr>
              <a:t>Project Modules</a:t>
            </a:r>
            <a:endParaRPr lang="en-IN" dirty="0">
              <a:solidFill>
                <a:srgbClr val="C00000"/>
              </a:solidFill>
            </a:endParaRPr>
          </a:p>
        </p:txBody>
      </p:sp>
    </p:spTree>
    <p:extLst>
      <p:ext uri="{BB962C8B-B14F-4D97-AF65-F5344CB8AC3E}">
        <p14:creationId xmlns:p14="http://schemas.microsoft.com/office/powerpoint/2010/main" val="460511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A5AE0A5-1178-7AD1-56E4-D8B83A79390D}"/>
              </a:ext>
            </a:extLst>
          </p:cNvPr>
          <p:cNvSpPr>
            <a:spLocks noGrp="1"/>
          </p:cNvSpPr>
          <p:nvPr>
            <p:ph type="sldNum" sz="quarter" idx="12"/>
          </p:nvPr>
        </p:nvSpPr>
        <p:spPr/>
        <p:txBody>
          <a:bodyPr/>
          <a:lstStyle/>
          <a:p>
            <a:r>
              <a:rPr lang="en-US" dirty="0"/>
              <a:t>15</a:t>
            </a:r>
          </a:p>
        </p:txBody>
      </p:sp>
      <p:sp>
        <p:nvSpPr>
          <p:cNvPr id="4" name="Content Placeholder 3">
            <a:extLst>
              <a:ext uri="{FF2B5EF4-FFF2-40B4-BE49-F238E27FC236}">
                <a16:creationId xmlns:a16="http://schemas.microsoft.com/office/drawing/2014/main" id="{8A792910-1759-09CB-91BE-3EF25700977F}"/>
              </a:ext>
            </a:extLst>
          </p:cNvPr>
          <p:cNvSpPr>
            <a:spLocks noGrp="1"/>
          </p:cNvSpPr>
          <p:nvPr>
            <p:ph idx="1"/>
          </p:nvPr>
        </p:nvSpPr>
        <p:spPr/>
        <p:txBody>
          <a:bodyPr>
            <a:normAutofit/>
          </a:bodyPr>
          <a:lstStyle/>
          <a:p>
            <a:pPr marL="968375" indent="-342900" algn="just">
              <a:lnSpc>
                <a:spcPct val="150000"/>
              </a:lnSpc>
              <a:buFont typeface="Wingdings" panose="05000000000000000000" pitchFamily="2" charset="2"/>
              <a:buChar char="§"/>
            </a:pPr>
            <a:r>
              <a:rPr lang="en-US" sz="1800" dirty="0">
                <a:latin typeface="Arial" panose="020B0604020202020204" pitchFamily="34" charset="0"/>
                <a:cs typeface="Arial" panose="020B0604020202020204" pitchFamily="34" charset="0"/>
              </a:rPr>
              <a:t>Data have to be imported in to R environment for analysis.</a:t>
            </a:r>
          </a:p>
          <a:p>
            <a:pPr marL="968375" indent="-342900" algn="just">
              <a:lnSpc>
                <a:spcPct val="150000"/>
              </a:lnSpc>
              <a:buFont typeface="Wingdings" panose="05000000000000000000" pitchFamily="2" charset="2"/>
              <a:buChar char="§"/>
            </a:pPr>
            <a:r>
              <a:rPr lang="en-IN" sz="1800" dirty="0">
                <a:latin typeface="Arial" panose="020B0604020202020204" pitchFamily="34" charset="0"/>
                <a:cs typeface="Arial" panose="020B0604020202020204" pitchFamily="34" charset="0"/>
              </a:rPr>
              <a:t>Data can be any format like txt, .csv, .xlsx, .SPSS etc.</a:t>
            </a:r>
          </a:p>
          <a:p>
            <a:pPr marL="968375" indent="-342900" algn="just">
              <a:lnSpc>
                <a:spcPct val="150000"/>
              </a:lnSpc>
              <a:buFont typeface="Wingdings" panose="05000000000000000000" pitchFamily="2" charset="2"/>
              <a:buChar char="§"/>
            </a:pPr>
            <a:r>
              <a:rPr lang="en-US" sz="1800" dirty="0">
                <a:latin typeface="Arial" panose="020B0604020202020204" pitchFamily="34" charset="0"/>
                <a:cs typeface="Arial" panose="020B0604020202020204" pitchFamily="34" charset="0"/>
              </a:rPr>
              <a:t>Package necessary for Naive Bayes algorithm have to be installed and loaded in to the program.   NB – naivebayes </a:t>
            </a:r>
          </a:p>
          <a:p>
            <a:pPr algn="just">
              <a:lnSpc>
                <a:spcPct val="150000"/>
              </a:lnSpc>
            </a:pPr>
            <a:endParaRPr lang="en-US" sz="1600" dirty="0">
              <a:latin typeface="Arial" panose="020B0604020202020204" pitchFamily="34" charset="0"/>
              <a:cs typeface="Arial" panose="020B0604020202020204" pitchFamily="34" charset="0"/>
            </a:endParaRPr>
          </a:p>
          <a:p>
            <a:endParaRPr lang="en-IN" sz="3000" dirty="0"/>
          </a:p>
        </p:txBody>
      </p:sp>
      <p:pic>
        <p:nvPicPr>
          <p:cNvPr id="5" name="Picture 4">
            <a:extLst>
              <a:ext uri="{FF2B5EF4-FFF2-40B4-BE49-F238E27FC236}">
                <a16:creationId xmlns:a16="http://schemas.microsoft.com/office/drawing/2014/main" id="{8CDC7B22-39ED-4CA4-88F0-171CE0C48B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6589" y="3505200"/>
            <a:ext cx="5230821" cy="2464521"/>
          </a:xfrm>
          <a:prstGeom prst="rect">
            <a:avLst/>
          </a:prstGeom>
        </p:spPr>
      </p:pic>
      <p:sp>
        <p:nvSpPr>
          <p:cNvPr id="7" name="Title 6">
            <a:extLst>
              <a:ext uri="{FF2B5EF4-FFF2-40B4-BE49-F238E27FC236}">
                <a16:creationId xmlns:a16="http://schemas.microsoft.com/office/drawing/2014/main" id="{CA2B1EC8-A6DB-2ABF-9404-9782DB7063DC}"/>
              </a:ext>
            </a:extLst>
          </p:cNvPr>
          <p:cNvSpPr>
            <a:spLocks noGrp="1"/>
          </p:cNvSpPr>
          <p:nvPr>
            <p:ph type="title"/>
          </p:nvPr>
        </p:nvSpPr>
        <p:spPr/>
        <p:txBody>
          <a:bodyPr/>
          <a:lstStyle/>
          <a:p>
            <a:r>
              <a:rPr lang="en-US" dirty="0">
                <a:solidFill>
                  <a:srgbClr val="C00000"/>
                </a:solidFill>
              </a:rPr>
              <a:t>Importing Employee Dataset</a:t>
            </a:r>
            <a:endParaRPr lang="en-IN" dirty="0">
              <a:solidFill>
                <a:srgbClr val="C00000"/>
              </a:solidFill>
            </a:endParaRPr>
          </a:p>
        </p:txBody>
      </p:sp>
    </p:spTree>
    <p:extLst>
      <p:ext uri="{BB962C8B-B14F-4D97-AF65-F5344CB8AC3E}">
        <p14:creationId xmlns:p14="http://schemas.microsoft.com/office/powerpoint/2010/main" val="3485414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6F2FE94-1A2B-A00F-9805-4F423638F56B}"/>
              </a:ext>
            </a:extLst>
          </p:cNvPr>
          <p:cNvSpPr>
            <a:spLocks noGrp="1"/>
          </p:cNvSpPr>
          <p:nvPr>
            <p:ph type="sldNum" sz="quarter" idx="12"/>
          </p:nvPr>
        </p:nvSpPr>
        <p:spPr/>
        <p:txBody>
          <a:bodyPr/>
          <a:lstStyle/>
          <a:p>
            <a:r>
              <a:rPr lang="en-US" dirty="0"/>
              <a:t>16</a:t>
            </a:r>
          </a:p>
        </p:txBody>
      </p:sp>
      <p:sp>
        <p:nvSpPr>
          <p:cNvPr id="4" name="Content Placeholder 3">
            <a:extLst>
              <a:ext uri="{FF2B5EF4-FFF2-40B4-BE49-F238E27FC236}">
                <a16:creationId xmlns:a16="http://schemas.microsoft.com/office/drawing/2014/main" id="{41C8B863-207A-6152-6D79-299F1494054D}"/>
              </a:ext>
            </a:extLst>
          </p:cNvPr>
          <p:cNvSpPr>
            <a:spLocks noGrp="1"/>
          </p:cNvSpPr>
          <p:nvPr>
            <p:ph idx="1"/>
          </p:nvPr>
        </p:nvSpPr>
        <p:spPr/>
        <p:txBody>
          <a:bodyPr/>
          <a:lstStyle/>
          <a:p>
            <a:pPr marL="625475" algn="just">
              <a:lnSpc>
                <a:spcPct val="150000"/>
              </a:lnSpc>
            </a:pPr>
            <a:r>
              <a:rPr lang="en-US" sz="1800" dirty="0">
                <a:latin typeface="Arial" panose="020B0604020202020204" pitchFamily="34" charset="0"/>
                <a:cs typeface="Arial" panose="020B0604020202020204" pitchFamily="34" charset="0"/>
              </a:rPr>
              <a:t>In Data Preprocessing, it is not necessary to hold all the attributes for doing the analysis, we can hold only the attributes which is affecting the analysis.</a:t>
            </a:r>
            <a:endParaRPr lang="en-IN" sz="1800" dirty="0">
              <a:latin typeface="Arial" panose="020B0604020202020204" pitchFamily="34" charset="0"/>
              <a:cs typeface="Arial" panose="020B0604020202020204" pitchFamily="34" charset="0"/>
            </a:endParaRPr>
          </a:p>
          <a:p>
            <a:pPr algn="just">
              <a:lnSpc>
                <a:spcPct val="150000"/>
              </a:lnSpc>
            </a:pPr>
            <a:endParaRPr lang="en-IN" sz="3200"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F9FDEB01-AD9D-43FA-B20D-A5E2F021BD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412" y="2971800"/>
            <a:ext cx="5814655" cy="2944533"/>
          </a:xfrm>
          <a:prstGeom prst="rect">
            <a:avLst/>
          </a:prstGeom>
        </p:spPr>
      </p:pic>
      <p:sp>
        <p:nvSpPr>
          <p:cNvPr id="7" name="Title 6">
            <a:extLst>
              <a:ext uri="{FF2B5EF4-FFF2-40B4-BE49-F238E27FC236}">
                <a16:creationId xmlns:a16="http://schemas.microsoft.com/office/drawing/2014/main" id="{0B2E6D01-E075-7613-B6A2-804EA169EE25}"/>
              </a:ext>
            </a:extLst>
          </p:cNvPr>
          <p:cNvSpPr>
            <a:spLocks noGrp="1"/>
          </p:cNvSpPr>
          <p:nvPr>
            <p:ph type="title"/>
          </p:nvPr>
        </p:nvSpPr>
        <p:spPr/>
        <p:txBody>
          <a:bodyPr/>
          <a:lstStyle/>
          <a:p>
            <a:r>
              <a:rPr lang="en-US" dirty="0">
                <a:solidFill>
                  <a:srgbClr val="C00000"/>
                </a:solidFill>
              </a:rPr>
              <a:t>Data Preprocessing</a:t>
            </a:r>
            <a:endParaRPr lang="en-IN" dirty="0">
              <a:solidFill>
                <a:srgbClr val="C00000"/>
              </a:solidFill>
            </a:endParaRPr>
          </a:p>
        </p:txBody>
      </p:sp>
    </p:spTree>
    <p:extLst>
      <p:ext uri="{BB962C8B-B14F-4D97-AF65-F5344CB8AC3E}">
        <p14:creationId xmlns:p14="http://schemas.microsoft.com/office/powerpoint/2010/main" val="698694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37032-8DEB-7384-7F6E-6B536175A981}"/>
              </a:ext>
            </a:extLst>
          </p:cNvPr>
          <p:cNvSpPr>
            <a:spLocks noGrp="1"/>
          </p:cNvSpPr>
          <p:nvPr>
            <p:ph type="title"/>
          </p:nvPr>
        </p:nvSpPr>
        <p:spPr>
          <a:xfrm>
            <a:off x="374438" y="149842"/>
            <a:ext cx="8229600" cy="1143000"/>
          </a:xfrm>
        </p:spPr>
        <p:txBody>
          <a:bodyPr>
            <a:noAutofit/>
          </a:bodyPr>
          <a:lstStyle/>
          <a:p>
            <a:r>
              <a:rPr lang="en-US" sz="3200" dirty="0">
                <a:solidFill>
                  <a:srgbClr val="C00000"/>
                </a:solidFill>
                <a:latin typeface="Arial" panose="020B0604020202020204" pitchFamily="34" charset="0"/>
                <a:cs typeface="Arial" panose="020B0604020202020204" pitchFamily="34" charset="0"/>
              </a:rPr>
              <a:t>Model Generation Using Navie Bayes Algorithm</a:t>
            </a:r>
            <a:endParaRPr lang="en-IN" sz="3200" dirty="0">
              <a:solidFill>
                <a:srgbClr val="C00000"/>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58DF112D-F5E2-58BE-607E-D15BA4B135F1}"/>
              </a:ext>
            </a:extLst>
          </p:cNvPr>
          <p:cNvSpPr>
            <a:spLocks noGrp="1"/>
          </p:cNvSpPr>
          <p:nvPr>
            <p:ph type="sldNum" sz="quarter" idx="12"/>
          </p:nvPr>
        </p:nvSpPr>
        <p:spPr/>
        <p:txBody>
          <a:bodyPr/>
          <a:lstStyle/>
          <a:p>
            <a:r>
              <a:rPr lang="en-US" dirty="0"/>
              <a:t>17</a:t>
            </a:r>
          </a:p>
        </p:txBody>
      </p:sp>
      <p:sp>
        <p:nvSpPr>
          <p:cNvPr id="4" name="Content Placeholder 3">
            <a:extLst>
              <a:ext uri="{FF2B5EF4-FFF2-40B4-BE49-F238E27FC236}">
                <a16:creationId xmlns:a16="http://schemas.microsoft.com/office/drawing/2014/main" id="{719FC588-0524-80B3-ABAB-4141BDD78626}"/>
              </a:ext>
            </a:extLst>
          </p:cNvPr>
          <p:cNvSpPr>
            <a:spLocks noGrp="1"/>
          </p:cNvSpPr>
          <p:nvPr>
            <p:ph idx="1"/>
          </p:nvPr>
        </p:nvSpPr>
        <p:spPr/>
        <p:txBody>
          <a:bodyPr/>
          <a:lstStyle/>
          <a:p>
            <a:pPr marL="0" indent="0">
              <a:buNone/>
            </a:pPr>
            <a:endParaRPr lang="en-IN" sz="2400" b="1"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2000" b="1" dirty="0">
                <a:latin typeface="Arial" panose="020B0604020202020204" pitchFamily="34" charset="0"/>
                <a:ea typeface="Times New Roman" panose="02020603050405020304" pitchFamily="18" charset="0"/>
                <a:cs typeface="Arial" panose="020B0604020202020204" pitchFamily="34" charset="0"/>
              </a:rPr>
              <a:t>Bayes Theorem</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dirty="0"/>
          </a:p>
        </p:txBody>
      </p:sp>
      <p:sp>
        <p:nvSpPr>
          <p:cNvPr id="9" name="TextBox 8">
            <a:extLst>
              <a:ext uri="{FF2B5EF4-FFF2-40B4-BE49-F238E27FC236}">
                <a16:creationId xmlns:a16="http://schemas.microsoft.com/office/drawing/2014/main" id="{29E01FC6-C241-8165-6EF5-73F722CCE2A1}"/>
              </a:ext>
            </a:extLst>
          </p:cNvPr>
          <p:cNvSpPr txBox="1"/>
          <p:nvPr/>
        </p:nvSpPr>
        <p:spPr>
          <a:xfrm>
            <a:off x="609600" y="1415534"/>
            <a:ext cx="8458200" cy="338554"/>
          </a:xfrm>
          <a:prstGeom prst="rect">
            <a:avLst/>
          </a:prstGeom>
          <a:noFill/>
        </p:spPr>
        <p:txBody>
          <a:bodyPr wrap="square">
            <a:spAutoFit/>
          </a:bodyPr>
          <a:lstStyle/>
          <a:p>
            <a:pPr marL="0" lvl="2">
              <a:spcBef>
                <a:spcPct val="20000"/>
              </a:spcBef>
              <a:buClr>
                <a:srgbClr val="0BD0D9"/>
              </a:buClr>
              <a:buSzPct val="100000"/>
              <a:defRPr/>
            </a:pPr>
            <a:r>
              <a:rPr lang="en-IN" sz="1600" dirty="0">
                <a:latin typeface="Arial" panose="020B0604020202020204" pitchFamily="34" charset="0"/>
                <a:cs typeface="Arial" panose="020B0604020202020204" pitchFamily="34" charset="0"/>
              </a:rPr>
              <a:t>Naive Bayes is a classification and prediction algorithm based on Bayes Theorem</a:t>
            </a:r>
            <a:r>
              <a:rPr lang="en-IN" sz="1600" dirty="0">
                <a:latin typeface="Times New Roman" panose="02020603050405020304" pitchFamily="18" charset="0"/>
                <a:cs typeface="Times New Roman" panose="02020603050405020304" pitchFamily="18" charset="0"/>
              </a:rPr>
              <a:t>.</a:t>
            </a:r>
          </a:p>
        </p:txBody>
      </p:sp>
      <p:pic>
        <p:nvPicPr>
          <p:cNvPr id="11" name="Picture 10">
            <a:extLst>
              <a:ext uri="{FF2B5EF4-FFF2-40B4-BE49-F238E27FC236}">
                <a16:creationId xmlns:a16="http://schemas.microsoft.com/office/drawing/2014/main" id="{BC1A6C20-92E3-3E29-EEAD-38E6C1EB481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89015" y="2362200"/>
            <a:ext cx="4126455" cy="1219200"/>
          </a:xfrm>
          <a:prstGeom prst="rect">
            <a:avLst/>
          </a:prstGeom>
          <a:noFill/>
          <a:ln>
            <a:noFill/>
          </a:ln>
        </p:spPr>
      </p:pic>
      <p:sp>
        <p:nvSpPr>
          <p:cNvPr id="13" name="TextBox 12">
            <a:extLst>
              <a:ext uri="{FF2B5EF4-FFF2-40B4-BE49-F238E27FC236}">
                <a16:creationId xmlns:a16="http://schemas.microsoft.com/office/drawing/2014/main" id="{2FCA044B-0A5B-1BFC-42ED-493636224126}"/>
              </a:ext>
            </a:extLst>
          </p:cNvPr>
          <p:cNvSpPr txBox="1"/>
          <p:nvPr/>
        </p:nvSpPr>
        <p:spPr>
          <a:xfrm>
            <a:off x="838200" y="3682130"/>
            <a:ext cx="7239000" cy="230832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effectLst/>
                <a:latin typeface="Arial" panose="020B0604020202020204" pitchFamily="34" charset="0"/>
                <a:cs typeface="Arial" panose="020B0604020202020204" pitchFamily="34" charset="0"/>
              </a:rPr>
              <a:t>P(A|B)  -  Probability of occurrence of event A given the event B is true  - Posterior Probability</a:t>
            </a: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effectLst/>
                <a:latin typeface="Arial" panose="020B0604020202020204" pitchFamily="34" charset="0"/>
                <a:cs typeface="Arial" panose="020B0604020202020204" pitchFamily="34" charset="0"/>
              </a:rPr>
              <a:t>P(A)  - Probabilities of the occurrence of event A -  Class prior Probability</a:t>
            </a: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effectLst/>
                <a:latin typeface="Arial" panose="020B0604020202020204" pitchFamily="34" charset="0"/>
                <a:cs typeface="Arial" panose="020B0604020202020204" pitchFamily="34" charset="0"/>
              </a:rPr>
              <a:t>P(B) - Probabilities of the occurrence of event B – Predictor Prior Probability</a:t>
            </a: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effectLst/>
                <a:latin typeface="Arial" panose="020B0604020202020204" pitchFamily="34" charset="0"/>
                <a:cs typeface="Arial" panose="020B0604020202020204" pitchFamily="34" charset="0"/>
              </a:rPr>
              <a:t>P(B|A)  - Probability of the occurrence of event B given the event A is true -  Likelihood</a:t>
            </a:r>
          </a:p>
        </p:txBody>
      </p:sp>
    </p:spTree>
    <p:extLst>
      <p:ext uri="{BB962C8B-B14F-4D97-AF65-F5344CB8AC3E}">
        <p14:creationId xmlns:p14="http://schemas.microsoft.com/office/powerpoint/2010/main" val="3680875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6B0F5-0BA1-022E-DD74-0D137C3FEBCB}"/>
              </a:ext>
            </a:extLst>
          </p:cNvPr>
          <p:cNvSpPr>
            <a:spLocks noGrp="1"/>
          </p:cNvSpPr>
          <p:nvPr>
            <p:ph type="title"/>
          </p:nvPr>
        </p:nvSpPr>
        <p:spPr>
          <a:xfrm>
            <a:off x="298940" y="228600"/>
            <a:ext cx="8229600" cy="990600"/>
          </a:xfrm>
        </p:spPr>
        <p:txBody>
          <a:bodyPr>
            <a:noAutofit/>
          </a:bodyPr>
          <a:lstStyle/>
          <a:p>
            <a:r>
              <a:rPr lang="en-US" sz="3200" dirty="0">
                <a:solidFill>
                  <a:srgbClr val="C00000"/>
                </a:solidFill>
                <a:latin typeface="Arial" panose="020B0604020202020204" pitchFamily="34" charset="0"/>
                <a:cs typeface="Arial" panose="020B0604020202020204" pitchFamily="34" charset="0"/>
              </a:rPr>
              <a:t>Model Generation Using Navie Bayes Algorithm</a:t>
            </a:r>
            <a:endParaRPr lang="en-IN" sz="3200" dirty="0"/>
          </a:p>
        </p:txBody>
      </p:sp>
      <p:sp>
        <p:nvSpPr>
          <p:cNvPr id="6" name="Slide Number Placeholder 5">
            <a:extLst>
              <a:ext uri="{FF2B5EF4-FFF2-40B4-BE49-F238E27FC236}">
                <a16:creationId xmlns:a16="http://schemas.microsoft.com/office/drawing/2014/main" id="{466CD5D1-6CCD-AE7D-21DC-81493FB99D87}"/>
              </a:ext>
            </a:extLst>
          </p:cNvPr>
          <p:cNvSpPr>
            <a:spLocks noGrp="1"/>
          </p:cNvSpPr>
          <p:nvPr>
            <p:ph type="sldNum" sz="quarter" idx="12"/>
          </p:nvPr>
        </p:nvSpPr>
        <p:spPr/>
        <p:txBody>
          <a:bodyPr/>
          <a:lstStyle/>
          <a:p>
            <a:r>
              <a:rPr lang="en-US" dirty="0"/>
              <a:t>18</a:t>
            </a:r>
          </a:p>
        </p:txBody>
      </p:sp>
      <p:sp>
        <p:nvSpPr>
          <p:cNvPr id="4" name="Content Placeholder 3">
            <a:extLst>
              <a:ext uri="{FF2B5EF4-FFF2-40B4-BE49-F238E27FC236}">
                <a16:creationId xmlns:a16="http://schemas.microsoft.com/office/drawing/2014/main" id="{2554615C-C64D-0D1A-A8E2-1B028AB61F84}"/>
              </a:ext>
            </a:extLst>
          </p:cNvPr>
          <p:cNvSpPr>
            <a:spLocks noGrp="1"/>
          </p:cNvSpPr>
          <p:nvPr>
            <p:ph idx="1"/>
          </p:nvPr>
        </p:nvSpPr>
        <p:spPr/>
        <p:txBody>
          <a:bodyPr/>
          <a:lstStyle/>
          <a:p>
            <a:r>
              <a:rPr lang="en-US" sz="3200" b="1" i="0" dirty="0">
                <a:effectLst/>
                <a:latin typeface="Times New Roman" panose="02020603050405020304" pitchFamily="18" charset="0"/>
                <a:cs typeface="Times New Roman" panose="02020603050405020304" pitchFamily="18" charset="0"/>
              </a:rPr>
              <a:t>Steps in Naive Bayes algorithm</a:t>
            </a:r>
            <a:endParaRPr lang="en-IN" dirty="0"/>
          </a:p>
        </p:txBody>
      </p:sp>
      <p:sp>
        <p:nvSpPr>
          <p:cNvPr id="7" name="TextBox 6">
            <a:extLst>
              <a:ext uri="{FF2B5EF4-FFF2-40B4-BE49-F238E27FC236}">
                <a16:creationId xmlns:a16="http://schemas.microsoft.com/office/drawing/2014/main" id="{E26D2656-169C-5B8D-BC96-45C8965B831D}"/>
              </a:ext>
            </a:extLst>
          </p:cNvPr>
          <p:cNvSpPr txBox="1"/>
          <p:nvPr/>
        </p:nvSpPr>
        <p:spPr>
          <a:xfrm>
            <a:off x="533400" y="1540189"/>
            <a:ext cx="8153400" cy="3503523"/>
          </a:xfrm>
          <a:prstGeom prst="rect">
            <a:avLst/>
          </a:prstGeom>
          <a:noFill/>
        </p:spPr>
        <p:txBody>
          <a:bodyPr wrap="square">
            <a:spAutoFit/>
          </a:bodyPr>
          <a:lstStyle/>
          <a:p>
            <a:pPr eaLnBrk="0" fontAlgn="base" hangingPunct="0">
              <a:lnSpc>
                <a:spcPct val="150000"/>
              </a:lnSpc>
              <a:spcBef>
                <a:spcPct val="0"/>
              </a:spcBef>
              <a:spcAft>
                <a:spcPct val="0"/>
              </a:spcAft>
            </a:pPr>
            <a:endParaRPr lang="en-US" sz="2000" b="0" i="0" dirty="0">
              <a:effectLst/>
              <a:latin typeface="Stencil" panose="040409050D0802020404" pitchFamily="82"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endParaRPr lang="en-US" sz="2000" b="0" i="0" dirty="0">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lang="en-US" sz="2000" dirty="0">
                <a:latin typeface="Times New Roman" panose="02020603050405020304" pitchFamily="18" charset="0"/>
                <a:cs typeface="Times New Roman" panose="02020603050405020304" pitchFamily="18" charset="0"/>
              </a:rPr>
              <a:t>   </a:t>
            </a:r>
            <a:r>
              <a:rPr lang="en-US" b="0" i="0" dirty="0">
                <a:effectLst/>
                <a:latin typeface="Arial" panose="020B0604020202020204" pitchFamily="34" charset="0"/>
                <a:cs typeface="Arial" panose="020B0604020202020204" pitchFamily="34" charset="0"/>
              </a:rPr>
              <a:t>Step 1: Convert the data set into a frequency table</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effectLst/>
                <a:latin typeface="Arial" panose="020B0604020202020204" pitchFamily="34" charset="0"/>
                <a:cs typeface="Arial" panose="020B0604020202020204" pitchFamily="34" charset="0"/>
              </a:rPr>
              <a:t>   Step 2: Create Likelihood table by finding the probabilities values of each      </a:t>
            </a:r>
            <a:r>
              <a:rPr lang="en-US" altLang="en-US" dirty="0">
                <a:latin typeface="Arial" panose="020B0604020202020204" pitchFamily="34" charset="0"/>
                <a:cs typeface="Arial" panose="020B0604020202020204" pitchFamily="34" charset="0"/>
              </a:rPr>
              <a:t>   a</a:t>
            </a:r>
            <a:r>
              <a:rPr kumimoji="0" lang="en-US" altLang="en-US" b="0" i="0" u="none" strike="noStrike" cap="none" normalizeH="0" baseline="0" dirty="0">
                <a:ln>
                  <a:noFill/>
                </a:ln>
                <a:effectLst/>
                <a:latin typeface="Arial" panose="020B0604020202020204" pitchFamily="34" charset="0"/>
                <a:cs typeface="Arial" panose="020B0604020202020204" pitchFamily="34" charset="0"/>
              </a:rPr>
              <a:t>ttributes </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effectLst/>
                <a:latin typeface="Arial" panose="020B0604020202020204" pitchFamily="34" charset="0"/>
                <a:cs typeface="Arial" panose="020B0604020202020204" pitchFamily="34" charset="0"/>
              </a:rPr>
              <a:t>  Step 3: Now, use Naive Bayesian equation to calculate the posterior probability for each class. The class with the highest posterior probability is the outcome of prediction.</a:t>
            </a:r>
          </a:p>
        </p:txBody>
      </p:sp>
    </p:spTree>
    <p:extLst>
      <p:ext uri="{BB962C8B-B14F-4D97-AF65-F5344CB8AC3E}">
        <p14:creationId xmlns:p14="http://schemas.microsoft.com/office/powerpoint/2010/main" val="641285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3B68-001B-ACBE-57B7-A829985AD7A7}"/>
              </a:ext>
            </a:extLst>
          </p:cNvPr>
          <p:cNvSpPr>
            <a:spLocks noGrp="1"/>
          </p:cNvSpPr>
          <p:nvPr>
            <p:ph type="title"/>
          </p:nvPr>
        </p:nvSpPr>
        <p:spPr>
          <a:xfrm>
            <a:off x="298940" y="228600"/>
            <a:ext cx="8540260" cy="990600"/>
          </a:xfrm>
        </p:spPr>
        <p:txBody>
          <a:bodyPr>
            <a:noAutofit/>
          </a:bodyPr>
          <a:lstStyle/>
          <a:p>
            <a:r>
              <a:rPr lang="en-US" sz="3200" dirty="0">
                <a:solidFill>
                  <a:srgbClr val="C00000"/>
                </a:solidFill>
                <a:latin typeface="Arial" panose="020B0604020202020204" pitchFamily="34" charset="0"/>
                <a:cs typeface="Arial" panose="020B0604020202020204" pitchFamily="34" charset="0"/>
              </a:rPr>
              <a:t>Model</a:t>
            </a:r>
            <a:r>
              <a:rPr lang="en-US" sz="3600" dirty="0">
                <a:solidFill>
                  <a:srgbClr val="C00000"/>
                </a:solidFill>
                <a:latin typeface="Arial" panose="020B0604020202020204" pitchFamily="34" charset="0"/>
                <a:cs typeface="Arial" panose="020B0604020202020204" pitchFamily="34" charset="0"/>
              </a:rPr>
              <a:t> Generation Using Navie Bayes Algorithm</a:t>
            </a:r>
            <a:endParaRPr lang="en-IN" sz="3600" dirty="0"/>
          </a:p>
        </p:txBody>
      </p:sp>
      <p:sp>
        <p:nvSpPr>
          <p:cNvPr id="6" name="Slide Number Placeholder 5">
            <a:extLst>
              <a:ext uri="{FF2B5EF4-FFF2-40B4-BE49-F238E27FC236}">
                <a16:creationId xmlns:a16="http://schemas.microsoft.com/office/drawing/2014/main" id="{1072EDF6-4B24-933A-902A-D45AF31B444D}"/>
              </a:ext>
            </a:extLst>
          </p:cNvPr>
          <p:cNvSpPr>
            <a:spLocks noGrp="1"/>
          </p:cNvSpPr>
          <p:nvPr>
            <p:ph type="sldNum" sz="quarter" idx="12"/>
          </p:nvPr>
        </p:nvSpPr>
        <p:spPr/>
        <p:txBody>
          <a:bodyPr/>
          <a:lstStyle/>
          <a:p>
            <a:r>
              <a:rPr lang="en-US" dirty="0"/>
              <a:t>19</a:t>
            </a:r>
          </a:p>
        </p:txBody>
      </p:sp>
      <p:pic>
        <p:nvPicPr>
          <p:cNvPr id="5" name="table">
            <a:extLst>
              <a:ext uri="{FF2B5EF4-FFF2-40B4-BE49-F238E27FC236}">
                <a16:creationId xmlns:a16="http://schemas.microsoft.com/office/drawing/2014/main" id="{E41D1FBD-D23D-1E9C-2B28-DFE7C7B30B50}"/>
              </a:ext>
            </a:extLst>
          </p:cNvPr>
          <p:cNvPicPr>
            <a:picLocks noGrp="1" noChangeAspect="1"/>
          </p:cNvPicPr>
          <p:nvPr>
            <p:ph idx="1"/>
          </p:nvPr>
        </p:nvPicPr>
        <p:blipFill>
          <a:blip r:embed="rId2"/>
          <a:stretch>
            <a:fillRect/>
          </a:stretch>
        </p:blipFill>
        <p:spPr>
          <a:xfrm>
            <a:off x="381001" y="1361913"/>
            <a:ext cx="3809999" cy="2295687"/>
          </a:xfrm>
          <a:prstGeom prst="rect">
            <a:avLst/>
          </a:prstGeom>
        </p:spPr>
      </p:pic>
      <p:pic>
        <p:nvPicPr>
          <p:cNvPr id="7" name="table">
            <a:extLst>
              <a:ext uri="{FF2B5EF4-FFF2-40B4-BE49-F238E27FC236}">
                <a16:creationId xmlns:a16="http://schemas.microsoft.com/office/drawing/2014/main" id="{2529E081-7B0F-FCBA-9930-41E58D83F07A}"/>
              </a:ext>
            </a:extLst>
          </p:cNvPr>
          <p:cNvPicPr>
            <a:picLocks noChangeAspect="1"/>
          </p:cNvPicPr>
          <p:nvPr/>
        </p:nvPicPr>
        <p:blipFill>
          <a:blip r:embed="rId3"/>
          <a:stretch>
            <a:fillRect/>
          </a:stretch>
        </p:blipFill>
        <p:spPr>
          <a:xfrm>
            <a:off x="4190999" y="1561695"/>
            <a:ext cx="4572000" cy="1457486"/>
          </a:xfrm>
          <a:prstGeom prst="rect">
            <a:avLst/>
          </a:prstGeom>
        </p:spPr>
      </p:pic>
      <p:sp>
        <p:nvSpPr>
          <p:cNvPr id="8" name="Rectangle 7">
            <a:extLst>
              <a:ext uri="{FF2B5EF4-FFF2-40B4-BE49-F238E27FC236}">
                <a16:creationId xmlns:a16="http://schemas.microsoft.com/office/drawing/2014/main" id="{04C4D982-9E22-F0B5-1FD2-6EA8999522C9}"/>
              </a:ext>
            </a:extLst>
          </p:cNvPr>
          <p:cNvSpPr/>
          <p:nvPr/>
        </p:nvSpPr>
        <p:spPr>
          <a:xfrm>
            <a:off x="533400" y="4011890"/>
            <a:ext cx="1981200" cy="3740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07000"/>
              </a:lnSpc>
              <a:spcAft>
                <a:spcPts val="0"/>
              </a:spcAft>
            </a:pPr>
            <a:r>
              <a:rPr lang="en-IN" b="1" dirty="0">
                <a:latin typeface="Arial" panose="020B0604020202020204" pitchFamily="34" charset="0"/>
                <a:ea typeface="Times New Roman" panose="02020603050405020304" pitchFamily="18" charset="0"/>
                <a:cs typeface="Arial" panose="020B0604020202020204" pitchFamily="34" charset="0"/>
              </a:rPr>
              <a:t>Bayes Theorem</a:t>
            </a:r>
            <a:endParaRPr lang="en-IN" sz="1600" b="1" dirty="0">
              <a:effectLst/>
              <a:latin typeface="Arial" panose="020B0604020202020204" pitchFamily="34" charset="0"/>
              <a:ea typeface="Calibri" panose="020F05020202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91C91699-3F5E-6277-6F79-1A33137D082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33400" y="4572000"/>
            <a:ext cx="2857500" cy="609600"/>
          </a:xfrm>
          <a:prstGeom prst="rect">
            <a:avLst/>
          </a:prstGeom>
          <a:noFill/>
          <a:ln>
            <a:noFill/>
          </a:ln>
        </p:spPr>
      </p:pic>
      <p:sp>
        <p:nvSpPr>
          <p:cNvPr id="14" name="TextBox 13">
            <a:extLst>
              <a:ext uri="{FF2B5EF4-FFF2-40B4-BE49-F238E27FC236}">
                <a16:creationId xmlns:a16="http://schemas.microsoft.com/office/drawing/2014/main" id="{8BE2146E-54EC-E0D1-C513-479F7B242691}"/>
              </a:ext>
            </a:extLst>
          </p:cNvPr>
          <p:cNvSpPr txBox="1"/>
          <p:nvPr/>
        </p:nvSpPr>
        <p:spPr>
          <a:xfrm>
            <a:off x="533400" y="5186055"/>
            <a:ext cx="4572000" cy="1375185"/>
          </a:xfrm>
          <a:prstGeom prst="rect">
            <a:avLst/>
          </a:prstGeom>
          <a:noFill/>
        </p:spPr>
        <p:txBody>
          <a:bodyPr wrap="square">
            <a:spAutoFit/>
          </a:bodyPr>
          <a:lstStyle/>
          <a:p>
            <a:pPr marL="457200" indent="-457200">
              <a:lnSpc>
                <a:spcPct val="107000"/>
              </a:lnSpc>
            </a:pPr>
            <a:r>
              <a:rPr lang="en-IN" sz="1600" b="1" dirty="0">
                <a:latin typeface="Arial" panose="020B0604020202020204" pitchFamily="34" charset="0"/>
                <a:ea typeface="Times New Roman" panose="02020603050405020304" pitchFamily="18" charset="0"/>
                <a:cs typeface="Arial" panose="020B0604020202020204" pitchFamily="34" charset="0"/>
              </a:rPr>
              <a:t>Sunny, Cool, High, Strong </a:t>
            </a:r>
          </a:p>
          <a:p>
            <a:pPr marL="457200" indent="-457200">
              <a:lnSpc>
                <a:spcPct val="107000"/>
              </a:lnSpc>
              <a:spcAft>
                <a:spcPts val="0"/>
              </a:spcAft>
            </a:pPr>
            <a:r>
              <a:rPr lang="en-IN" sz="1600" dirty="0">
                <a:latin typeface="Arial" panose="020B0604020202020204" pitchFamily="34" charset="0"/>
                <a:ea typeface="Times New Roman" panose="02020603050405020304" pitchFamily="18" charset="0"/>
                <a:cs typeface="Arial" panose="020B0604020202020204" pitchFamily="34" charset="0"/>
              </a:rPr>
              <a:t>P(Yes |S,C,H,S) = P(S,C,H,S | Yes) *P(Yes)</a:t>
            </a:r>
          </a:p>
          <a:p>
            <a:pPr marL="457200" indent="-457200">
              <a:lnSpc>
                <a:spcPct val="107000"/>
              </a:lnSpc>
              <a:spcAft>
                <a:spcPts val="0"/>
              </a:spcAft>
            </a:pPr>
            <a:r>
              <a:rPr lang="en-IN" sz="1600" dirty="0">
                <a:latin typeface="Arial" panose="020B0604020202020204" pitchFamily="34" charset="0"/>
                <a:ea typeface="Times New Roman" panose="02020603050405020304" pitchFamily="18" charset="0"/>
                <a:cs typeface="Arial" panose="020B0604020202020204" pitchFamily="34" charset="0"/>
              </a:rPr>
              <a:t>                              / P(S,C,H,S)</a:t>
            </a:r>
          </a:p>
          <a:p>
            <a:r>
              <a:rPr lang="en-IN" sz="1600" dirty="0">
                <a:latin typeface="Arial" panose="020B0604020202020204" pitchFamily="34" charset="0"/>
                <a:ea typeface="Times New Roman" panose="02020603050405020304" pitchFamily="18" charset="0"/>
                <a:cs typeface="Arial" panose="020B0604020202020204" pitchFamily="34" charset="0"/>
              </a:rPr>
              <a:t>P(No | S,C,H,S) = P(S,C,H,S | No) *P(No)</a:t>
            </a:r>
          </a:p>
          <a:p>
            <a:r>
              <a:rPr lang="en-IN" sz="1600" dirty="0">
                <a:latin typeface="Arial" panose="020B0604020202020204" pitchFamily="34" charset="0"/>
                <a:ea typeface="Times New Roman" panose="02020603050405020304" pitchFamily="18" charset="0"/>
                <a:cs typeface="Arial" panose="020B0604020202020204" pitchFamily="34" charset="0"/>
              </a:rPr>
              <a:t>                             / P(S,C,H,S)</a:t>
            </a:r>
          </a:p>
        </p:txBody>
      </p:sp>
      <p:sp>
        <p:nvSpPr>
          <p:cNvPr id="18" name="TextBox 17">
            <a:extLst>
              <a:ext uri="{FF2B5EF4-FFF2-40B4-BE49-F238E27FC236}">
                <a16:creationId xmlns:a16="http://schemas.microsoft.com/office/drawing/2014/main" id="{4047E3F1-8F40-3202-7ED7-8358D2D87395}"/>
              </a:ext>
            </a:extLst>
          </p:cNvPr>
          <p:cNvSpPr txBox="1"/>
          <p:nvPr/>
        </p:nvSpPr>
        <p:spPr>
          <a:xfrm>
            <a:off x="4876800" y="2951674"/>
            <a:ext cx="3810000" cy="3513719"/>
          </a:xfrm>
          <a:prstGeom prst="rect">
            <a:avLst/>
          </a:prstGeom>
          <a:noFill/>
        </p:spPr>
        <p:txBody>
          <a:bodyPr wrap="square">
            <a:spAutoFit/>
          </a:bodyPr>
          <a:lstStyle/>
          <a:p>
            <a:pPr marL="457200" indent="-457200" algn="just">
              <a:lnSpc>
                <a:spcPct val="107000"/>
              </a:lnSpc>
              <a:spcAft>
                <a:spcPts val="0"/>
              </a:spcAft>
            </a:pPr>
            <a:r>
              <a:rPr lang="en-US" sz="1600" dirty="0">
                <a:latin typeface="Arial" panose="020B0604020202020204" pitchFamily="34" charset="0"/>
                <a:ea typeface="Times New Roman" panose="02020603050405020304" pitchFamily="18" charset="0"/>
                <a:cs typeface="Arial" panose="020B0604020202020204" pitchFamily="34" charset="0"/>
              </a:rPr>
              <a:t>P(S,C,H,S) = P(S)*P(C)*P(H)*P(S)</a:t>
            </a:r>
          </a:p>
          <a:p>
            <a:pPr marL="457200" indent="-457200" algn="just">
              <a:lnSpc>
                <a:spcPct val="107000"/>
              </a:lnSpc>
              <a:spcAft>
                <a:spcPts val="0"/>
              </a:spcAft>
            </a:pPr>
            <a:r>
              <a:rPr lang="en-US" sz="1600" dirty="0">
                <a:latin typeface="Arial" panose="020B0604020202020204" pitchFamily="34" charset="0"/>
                <a:ea typeface="Times New Roman" panose="02020603050405020304" pitchFamily="18" charset="0"/>
                <a:cs typeface="Arial" panose="020B0604020202020204" pitchFamily="34" charset="0"/>
              </a:rPr>
              <a:t>                   = 5/14 * 4/14 *7/14*6/14</a:t>
            </a:r>
          </a:p>
          <a:p>
            <a:pPr marL="457200" indent="-457200" algn="just">
              <a:lnSpc>
                <a:spcPct val="107000"/>
              </a:lnSpc>
              <a:spcAft>
                <a:spcPts val="0"/>
              </a:spcAft>
            </a:pPr>
            <a:r>
              <a:rPr lang="en-US" sz="1600" dirty="0">
                <a:latin typeface="Arial" panose="020B0604020202020204" pitchFamily="34" charset="0"/>
                <a:ea typeface="Times New Roman" panose="02020603050405020304" pitchFamily="18" charset="0"/>
                <a:cs typeface="Arial" panose="020B0604020202020204" pitchFamily="34" charset="0"/>
              </a:rPr>
              <a:t>                   = 0.0216</a:t>
            </a:r>
            <a:endParaRPr lang="en-IN" sz="1600" dirty="0">
              <a:latin typeface="Arial" panose="020B0604020202020204" pitchFamily="34" charset="0"/>
              <a:ea typeface="Times New Roman" panose="02020603050405020304" pitchFamily="18" charset="0"/>
              <a:cs typeface="Arial" panose="020B0604020202020204" pitchFamily="34" charset="0"/>
            </a:endParaRPr>
          </a:p>
          <a:p>
            <a:pPr marL="457200" indent="-457200" algn="just">
              <a:lnSpc>
                <a:spcPct val="107000"/>
              </a:lnSpc>
            </a:pPr>
            <a:r>
              <a:rPr lang="en-IN" sz="1600" dirty="0">
                <a:latin typeface="Arial" panose="020B0604020202020204" pitchFamily="34" charset="0"/>
                <a:cs typeface="Arial" panose="020B0604020202020204" pitchFamily="34" charset="0"/>
              </a:rPr>
              <a:t>Likelihood for Yes = 2/9 * 3/9 * 3/9* 3/9</a:t>
            </a:r>
          </a:p>
          <a:p>
            <a:pPr marL="457200" indent="-457200" algn="just">
              <a:lnSpc>
                <a:spcPct val="107000"/>
              </a:lnSpc>
            </a:pPr>
            <a:r>
              <a:rPr lang="en-IN" sz="1600" dirty="0">
                <a:latin typeface="Arial" panose="020B0604020202020204" pitchFamily="34" charset="0"/>
                <a:cs typeface="Arial" panose="020B0604020202020204" pitchFamily="34" charset="0"/>
              </a:rPr>
              <a:t>                   = 0.0082</a:t>
            </a:r>
          </a:p>
          <a:p>
            <a:pPr marL="457200" indent="-457200" algn="just">
              <a:lnSpc>
                <a:spcPct val="107000"/>
              </a:lnSpc>
            </a:pPr>
            <a:r>
              <a:rPr lang="en-IN" sz="1600" dirty="0">
                <a:latin typeface="Arial" panose="020B0604020202020204" pitchFamily="34" charset="0"/>
                <a:cs typeface="Arial" panose="020B0604020202020204" pitchFamily="34" charset="0"/>
              </a:rPr>
              <a:t>Likelihood for No = 3/5 * 1/5 * 4/5* 3/5</a:t>
            </a:r>
          </a:p>
          <a:p>
            <a:pPr marL="457200" indent="-457200" algn="just">
              <a:lnSpc>
                <a:spcPct val="107000"/>
              </a:lnSpc>
            </a:pPr>
            <a:r>
              <a:rPr lang="en-IN" sz="1600" dirty="0">
                <a:latin typeface="Arial" panose="020B0604020202020204" pitchFamily="34" charset="0"/>
                <a:cs typeface="Arial" panose="020B0604020202020204" pitchFamily="34" charset="0"/>
              </a:rPr>
              <a:t>                   = 0.0576</a:t>
            </a:r>
          </a:p>
          <a:p>
            <a:pPr marL="457200" indent="-457200" algn="just">
              <a:lnSpc>
                <a:spcPct val="107000"/>
              </a:lnSpc>
            </a:pPr>
            <a:r>
              <a:rPr lang="en-IN" sz="1600" dirty="0">
                <a:latin typeface="Arial" panose="020B0604020202020204" pitchFamily="34" charset="0"/>
                <a:cs typeface="Arial" panose="020B0604020202020204" pitchFamily="34" charset="0"/>
              </a:rPr>
              <a:t>Posterior Probability of  Yes = (0.0082*</a:t>
            </a:r>
          </a:p>
          <a:p>
            <a:pPr marL="457200" indent="-457200" algn="just">
              <a:lnSpc>
                <a:spcPct val="107000"/>
              </a:lnSpc>
            </a:pPr>
            <a:r>
              <a:rPr lang="en-IN" sz="1600" dirty="0">
                <a:latin typeface="Arial" panose="020B0604020202020204" pitchFamily="34" charset="0"/>
                <a:cs typeface="Arial" panose="020B0604020202020204" pitchFamily="34" charset="0"/>
              </a:rPr>
              <a:t>                  9/14) / 0.0216 =0.245</a:t>
            </a:r>
          </a:p>
          <a:p>
            <a:pPr marL="457200" indent="-457200" algn="just">
              <a:lnSpc>
                <a:spcPct val="107000"/>
              </a:lnSpc>
            </a:pPr>
            <a:r>
              <a:rPr lang="en-IN" sz="1600" dirty="0">
                <a:latin typeface="Arial" panose="020B0604020202020204" pitchFamily="34" charset="0"/>
                <a:cs typeface="Arial" panose="020B0604020202020204" pitchFamily="34" charset="0"/>
              </a:rPr>
              <a:t>Posterior Probability of  No = (0.0576 *</a:t>
            </a:r>
          </a:p>
          <a:p>
            <a:pPr marL="457200" indent="-457200" algn="just">
              <a:lnSpc>
                <a:spcPct val="107000"/>
              </a:lnSpc>
            </a:pPr>
            <a:r>
              <a:rPr lang="en-IN" sz="1600" dirty="0">
                <a:latin typeface="Arial" panose="020B0604020202020204" pitchFamily="34" charset="0"/>
                <a:cs typeface="Arial" panose="020B0604020202020204" pitchFamily="34" charset="0"/>
              </a:rPr>
              <a:t>                  5/14) / 0.0216 =0.952 </a:t>
            </a:r>
          </a:p>
          <a:p>
            <a:pPr algn="just"/>
            <a:r>
              <a:rPr lang="en-IN" sz="1600" dirty="0">
                <a:latin typeface="Arial" panose="020B0604020202020204" pitchFamily="34" charset="0"/>
                <a:cs typeface="Arial" panose="020B0604020202020204" pitchFamily="34" charset="0"/>
              </a:rPr>
              <a:t>The posterior probability for the No is higher, so the probability of no is higher</a:t>
            </a:r>
            <a:r>
              <a:rPr lang="en-IN" sz="1800" dirty="0">
                <a:latin typeface="Arial" panose="020B0604020202020204" pitchFamily="34" charset="0"/>
                <a:cs typeface="Arial" panose="020B0604020202020204" pitchFamily="34" charset="0"/>
              </a:rPr>
              <a:t>.</a:t>
            </a: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83157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9C111-A954-825A-71BE-651FEA7F66BD}"/>
              </a:ext>
            </a:extLst>
          </p:cNvPr>
          <p:cNvSpPr>
            <a:spLocks noGrp="1"/>
          </p:cNvSpPr>
          <p:nvPr>
            <p:ph type="title"/>
          </p:nvPr>
        </p:nvSpPr>
        <p:spPr/>
        <p:txBody>
          <a:bodyPr>
            <a:normAutofit fontScale="90000"/>
          </a:bodyPr>
          <a:lstStyle/>
          <a:p>
            <a:r>
              <a:rPr lang="en-US" dirty="0">
                <a:solidFill>
                  <a:srgbClr val="C00000"/>
                </a:solidFill>
              </a:rPr>
              <a:t>Prediction Using Navie Bayes Model</a:t>
            </a:r>
            <a:endParaRPr lang="en-IN" dirty="0">
              <a:solidFill>
                <a:srgbClr val="C00000"/>
              </a:solidFill>
            </a:endParaRPr>
          </a:p>
        </p:txBody>
      </p:sp>
      <p:sp>
        <p:nvSpPr>
          <p:cNvPr id="6" name="Slide Number Placeholder 5">
            <a:extLst>
              <a:ext uri="{FF2B5EF4-FFF2-40B4-BE49-F238E27FC236}">
                <a16:creationId xmlns:a16="http://schemas.microsoft.com/office/drawing/2014/main" id="{4F647DA2-50E7-85B2-23C2-86E2954DC811}"/>
              </a:ext>
            </a:extLst>
          </p:cNvPr>
          <p:cNvSpPr>
            <a:spLocks noGrp="1"/>
          </p:cNvSpPr>
          <p:nvPr>
            <p:ph type="sldNum" sz="quarter" idx="12"/>
          </p:nvPr>
        </p:nvSpPr>
        <p:spPr/>
        <p:txBody>
          <a:bodyPr/>
          <a:lstStyle/>
          <a:p>
            <a:r>
              <a:rPr lang="en-US" dirty="0"/>
              <a:t>20</a:t>
            </a:r>
          </a:p>
        </p:txBody>
      </p:sp>
      <p:sp>
        <p:nvSpPr>
          <p:cNvPr id="4" name="Content Placeholder 3">
            <a:extLst>
              <a:ext uri="{FF2B5EF4-FFF2-40B4-BE49-F238E27FC236}">
                <a16:creationId xmlns:a16="http://schemas.microsoft.com/office/drawing/2014/main" id="{D3E5D841-BE70-7ED3-2B35-81BDB02C9D76}"/>
              </a:ext>
            </a:extLst>
          </p:cNvPr>
          <p:cNvSpPr>
            <a:spLocks noGrp="1"/>
          </p:cNvSpPr>
          <p:nvPr>
            <p:ph idx="1"/>
          </p:nvPr>
        </p:nvSpPr>
        <p:spPr>
          <a:xfrm>
            <a:off x="301159" y="1708949"/>
            <a:ext cx="8229600" cy="2405852"/>
          </a:xfrm>
        </p:spPr>
        <p:txBody>
          <a:bodyPr>
            <a:normAutofit/>
          </a:bodyPr>
          <a:lstStyle/>
          <a:p>
            <a:pPr algn="just">
              <a:lnSpc>
                <a:spcPct val="150000"/>
              </a:lnSpc>
            </a:pPr>
            <a:r>
              <a:rPr lang="en-US" sz="1800" dirty="0">
                <a:latin typeface="Arial" panose="020B0604020202020204" pitchFamily="34" charset="0"/>
                <a:cs typeface="Arial" panose="020B0604020202020204" pitchFamily="34" charset="0"/>
              </a:rPr>
              <a:t>Once Naive Bayes model have been created,  </a:t>
            </a:r>
          </a:p>
          <a:p>
            <a:pPr marL="685800" indent="654050" algn="just">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By using testing data, model can be evaluated </a:t>
            </a:r>
          </a:p>
          <a:p>
            <a:pPr marL="685800" indent="654050" algn="just">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By giving only predictor variables, target variable can be predicted</a:t>
            </a:r>
            <a:endParaRPr lang="en-IN" sz="18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0DEA4F0E-D357-4B8F-9DAD-0075D60C3E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198" y="4335230"/>
            <a:ext cx="7862561" cy="813821"/>
          </a:xfrm>
          <a:prstGeom prst="rect">
            <a:avLst/>
          </a:prstGeom>
        </p:spPr>
      </p:pic>
    </p:spTree>
    <p:extLst>
      <p:ext uri="{BB962C8B-B14F-4D97-AF65-F5344CB8AC3E}">
        <p14:creationId xmlns:p14="http://schemas.microsoft.com/office/powerpoint/2010/main" val="1787912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49D3C5-2308-A990-ACE1-51E45CC154FC}"/>
              </a:ext>
            </a:extLst>
          </p:cNvPr>
          <p:cNvSpPr>
            <a:spLocks noGrp="1"/>
          </p:cNvSpPr>
          <p:nvPr>
            <p:ph idx="1"/>
          </p:nvPr>
        </p:nvSpPr>
        <p:spPr/>
        <p:txBody>
          <a:bodyPr>
            <a:normAutofit/>
          </a:bodyPr>
          <a:lstStyle/>
          <a:p>
            <a:pPr marL="0" indent="0">
              <a:buNone/>
            </a:pPr>
            <a:r>
              <a:rPr lang="en-IN" sz="2000" b="1" dirty="0">
                <a:latin typeface="Arial" panose="020B0604020202020204" pitchFamily="34" charset="0"/>
                <a:cs typeface="Arial" panose="020B0604020202020204" pitchFamily="34" charset="0"/>
              </a:rPr>
              <a:t>Sample Data Sets</a:t>
            </a:r>
          </a:p>
          <a:p>
            <a:pPr marL="0" indent="0">
              <a:buNone/>
            </a:pPr>
            <a:endParaRPr lang="en-IN" sz="2800" dirty="0"/>
          </a:p>
        </p:txBody>
      </p:sp>
      <p:sp>
        <p:nvSpPr>
          <p:cNvPr id="4" name="Slide Number Placeholder 3">
            <a:extLst>
              <a:ext uri="{FF2B5EF4-FFF2-40B4-BE49-F238E27FC236}">
                <a16:creationId xmlns:a16="http://schemas.microsoft.com/office/drawing/2014/main" id="{FFEC1674-A181-3786-B871-DDCFFA9325D3}"/>
              </a:ext>
            </a:extLst>
          </p:cNvPr>
          <p:cNvSpPr>
            <a:spLocks noGrp="1"/>
          </p:cNvSpPr>
          <p:nvPr>
            <p:ph type="sldNum" sz="quarter" idx="12"/>
          </p:nvPr>
        </p:nvSpPr>
        <p:spPr/>
        <p:txBody>
          <a:bodyPr/>
          <a:lstStyle/>
          <a:p>
            <a:fld id="{7B28076C-CE04-4A00-BFAA-A90EA8355859}" type="slidenum">
              <a:rPr lang="en-US" smtClean="0"/>
              <a:pPr/>
              <a:t>19</a:t>
            </a:fld>
            <a:endParaRPr lang="en-US"/>
          </a:p>
        </p:txBody>
      </p:sp>
      <p:pic>
        <p:nvPicPr>
          <p:cNvPr id="5" name="table">
            <a:extLst>
              <a:ext uri="{FF2B5EF4-FFF2-40B4-BE49-F238E27FC236}">
                <a16:creationId xmlns:a16="http://schemas.microsoft.com/office/drawing/2014/main" id="{BFB71A10-D28A-0673-DAA8-29BD581A9E3D}"/>
              </a:ext>
            </a:extLst>
          </p:cNvPr>
          <p:cNvPicPr>
            <a:picLocks noChangeAspect="1"/>
          </p:cNvPicPr>
          <p:nvPr/>
        </p:nvPicPr>
        <p:blipFill>
          <a:blip r:embed="rId2"/>
          <a:stretch>
            <a:fillRect/>
          </a:stretch>
        </p:blipFill>
        <p:spPr>
          <a:xfrm>
            <a:off x="2514600" y="2047252"/>
            <a:ext cx="4572000" cy="4307511"/>
          </a:xfrm>
          <a:prstGeom prst="rect">
            <a:avLst/>
          </a:prstGeom>
        </p:spPr>
      </p:pic>
      <p:sp>
        <p:nvSpPr>
          <p:cNvPr id="7" name="Title 6">
            <a:extLst>
              <a:ext uri="{FF2B5EF4-FFF2-40B4-BE49-F238E27FC236}">
                <a16:creationId xmlns:a16="http://schemas.microsoft.com/office/drawing/2014/main" id="{FBD22A5D-240E-B459-7C53-F49C022EC222}"/>
              </a:ext>
            </a:extLst>
          </p:cNvPr>
          <p:cNvSpPr>
            <a:spLocks noGrp="1"/>
          </p:cNvSpPr>
          <p:nvPr>
            <p:ph type="title"/>
          </p:nvPr>
        </p:nvSpPr>
        <p:spPr/>
        <p:txBody>
          <a:bodyPr/>
          <a:lstStyle/>
          <a:p>
            <a:r>
              <a:rPr lang="en-US" dirty="0">
                <a:solidFill>
                  <a:srgbClr val="C00000"/>
                </a:solidFill>
              </a:rPr>
              <a:t>Navie Bayes Model</a:t>
            </a:r>
            <a:endParaRPr lang="en-IN" dirty="0">
              <a:solidFill>
                <a:srgbClr val="C00000"/>
              </a:solidFill>
            </a:endParaRPr>
          </a:p>
        </p:txBody>
      </p:sp>
    </p:spTree>
    <p:extLst>
      <p:ext uri="{BB962C8B-B14F-4D97-AF65-F5344CB8AC3E}">
        <p14:creationId xmlns:p14="http://schemas.microsoft.com/office/powerpoint/2010/main" val="2268348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8450D-D461-49E3-A668-B6F47D80E839}"/>
              </a:ext>
            </a:extLst>
          </p:cNvPr>
          <p:cNvSpPr>
            <a:spLocks noGrp="1"/>
          </p:cNvSpPr>
          <p:nvPr>
            <p:ph type="title"/>
          </p:nvPr>
        </p:nvSpPr>
        <p:spPr/>
        <p:txBody>
          <a:bodyPr>
            <a:normAutofit/>
          </a:bodyPr>
          <a:lstStyle/>
          <a:p>
            <a:r>
              <a:rPr lang="en-US" sz="3600" dirty="0">
                <a:solidFill>
                  <a:srgbClr val="C00000"/>
                </a:solidFill>
              </a:rPr>
              <a:t>COURSE CERTIFICATE</a:t>
            </a:r>
            <a:endParaRPr lang="en-IN" sz="3600" dirty="0">
              <a:solidFill>
                <a:srgbClr val="C00000"/>
              </a:solidFill>
            </a:endParaRPr>
          </a:p>
        </p:txBody>
      </p:sp>
      <p:sp>
        <p:nvSpPr>
          <p:cNvPr id="6" name="Slide Number Placeholder 5">
            <a:extLst>
              <a:ext uri="{FF2B5EF4-FFF2-40B4-BE49-F238E27FC236}">
                <a16:creationId xmlns:a16="http://schemas.microsoft.com/office/drawing/2014/main" id="{6A968D78-243B-4A53-89F2-F33D0FA26F6A}"/>
              </a:ext>
            </a:extLst>
          </p:cNvPr>
          <p:cNvSpPr>
            <a:spLocks noGrp="1"/>
          </p:cNvSpPr>
          <p:nvPr>
            <p:ph type="sldNum" sz="quarter" idx="12"/>
          </p:nvPr>
        </p:nvSpPr>
        <p:spPr/>
        <p:txBody>
          <a:bodyPr/>
          <a:lstStyle/>
          <a:p>
            <a:r>
              <a:rPr lang="en-US" dirty="0"/>
              <a:t>3</a:t>
            </a:r>
          </a:p>
        </p:txBody>
      </p:sp>
      <p:pic>
        <p:nvPicPr>
          <p:cNvPr id="7" name="Content Placeholder 6">
            <a:extLst>
              <a:ext uri="{FF2B5EF4-FFF2-40B4-BE49-F238E27FC236}">
                <a16:creationId xmlns:a16="http://schemas.microsoft.com/office/drawing/2014/main" id="{273925DF-797E-C056-F401-C9E5EBE2E8A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31796" y="1600200"/>
            <a:ext cx="5880407" cy="4525963"/>
          </a:xfrm>
        </p:spPr>
      </p:pic>
    </p:spTree>
    <p:extLst>
      <p:ext uri="{BB962C8B-B14F-4D97-AF65-F5344CB8AC3E}">
        <p14:creationId xmlns:p14="http://schemas.microsoft.com/office/powerpoint/2010/main" val="4141671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49FA-8E6B-5A10-3E6E-453D22188265}"/>
              </a:ext>
            </a:extLst>
          </p:cNvPr>
          <p:cNvSpPr>
            <a:spLocks noGrp="1"/>
          </p:cNvSpPr>
          <p:nvPr>
            <p:ph type="title"/>
          </p:nvPr>
        </p:nvSpPr>
        <p:spPr/>
        <p:txBody>
          <a:bodyPr/>
          <a:lstStyle/>
          <a:p>
            <a:r>
              <a:rPr lang="en-US" dirty="0">
                <a:solidFill>
                  <a:srgbClr val="C00000"/>
                </a:solidFill>
              </a:rPr>
              <a:t>Navie Bayes Model</a:t>
            </a:r>
            <a:endParaRPr lang="en-IN" dirty="0">
              <a:solidFill>
                <a:srgbClr val="C0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E933D9F-6BE6-F26B-6D7A-519DF6577356}"/>
              </a:ext>
            </a:extLst>
          </p:cNvPr>
          <p:cNvSpPr>
            <a:spLocks noGrp="1"/>
          </p:cNvSpPr>
          <p:nvPr>
            <p:ph idx="1"/>
          </p:nvPr>
        </p:nvSpPr>
        <p:spPr>
          <a:xfrm>
            <a:off x="457200" y="1371600"/>
            <a:ext cx="8229600" cy="4754563"/>
          </a:xfrm>
        </p:spPr>
        <p:txBody>
          <a:bodyPr/>
          <a:lstStyle/>
          <a:p>
            <a:r>
              <a:rPr lang="en-IN" sz="2000" b="1" dirty="0">
                <a:latin typeface="Arial" panose="020B0604020202020204" pitchFamily="34" charset="0"/>
                <a:cs typeface="Arial" panose="020B0604020202020204" pitchFamily="34" charset="0"/>
              </a:rPr>
              <a:t>Data Importing</a:t>
            </a:r>
          </a:p>
          <a:p>
            <a:endParaRPr lang="en-IN" dirty="0"/>
          </a:p>
        </p:txBody>
      </p:sp>
      <p:sp>
        <p:nvSpPr>
          <p:cNvPr id="4" name="Slide Number Placeholder 3">
            <a:extLst>
              <a:ext uri="{FF2B5EF4-FFF2-40B4-BE49-F238E27FC236}">
                <a16:creationId xmlns:a16="http://schemas.microsoft.com/office/drawing/2014/main" id="{2B22B6C2-CF04-531E-3E54-BE110450E26F}"/>
              </a:ext>
            </a:extLst>
          </p:cNvPr>
          <p:cNvSpPr>
            <a:spLocks noGrp="1"/>
          </p:cNvSpPr>
          <p:nvPr>
            <p:ph type="sldNum" sz="quarter" idx="12"/>
          </p:nvPr>
        </p:nvSpPr>
        <p:spPr/>
        <p:txBody>
          <a:bodyPr/>
          <a:lstStyle/>
          <a:p>
            <a:fld id="{7B28076C-CE04-4A00-BFAA-A90EA8355859}" type="slidenum">
              <a:rPr lang="en-US" smtClean="0"/>
              <a:pPr/>
              <a:t>20</a:t>
            </a:fld>
            <a:endParaRPr lang="en-US"/>
          </a:p>
        </p:txBody>
      </p:sp>
      <p:pic>
        <p:nvPicPr>
          <p:cNvPr id="5" name="Picture 4">
            <a:extLst>
              <a:ext uri="{FF2B5EF4-FFF2-40B4-BE49-F238E27FC236}">
                <a16:creationId xmlns:a16="http://schemas.microsoft.com/office/drawing/2014/main" id="{9024EC12-32FB-447B-9267-A79AEEB4057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143" y="1812205"/>
            <a:ext cx="8034876" cy="4280976"/>
          </a:xfrm>
          <a:prstGeom prst="rect">
            <a:avLst/>
          </a:prstGeom>
          <a:noFill/>
          <a:ln>
            <a:noFill/>
          </a:ln>
        </p:spPr>
      </p:pic>
    </p:spTree>
    <p:extLst>
      <p:ext uri="{BB962C8B-B14F-4D97-AF65-F5344CB8AC3E}">
        <p14:creationId xmlns:p14="http://schemas.microsoft.com/office/powerpoint/2010/main" val="372772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A0C7-9C84-9D40-C134-027DBD4A18DD}"/>
              </a:ext>
            </a:extLst>
          </p:cNvPr>
          <p:cNvSpPr>
            <a:spLocks noGrp="1"/>
          </p:cNvSpPr>
          <p:nvPr>
            <p:ph type="title"/>
          </p:nvPr>
        </p:nvSpPr>
        <p:spPr/>
        <p:txBody>
          <a:bodyPr/>
          <a:lstStyle/>
          <a:p>
            <a:r>
              <a:rPr lang="en-US" dirty="0">
                <a:solidFill>
                  <a:srgbClr val="C00000"/>
                </a:solidFill>
              </a:rPr>
              <a:t>Navie Bayes Model</a:t>
            </a:r>
            <a:endParaRPr lang="en-IN" dirty="0"/>
          </a:p>
        </p:txBody>
      </p:sp>
      <p:sp>
        <p:nvSpPr>
          <p:cNvPr id="3" name="Content Placeholder 2">
            <a:extLst>
              <a:ext uri="{FF2B5EF4-FFF2-40B4-BE49-F238E27FC236}">
                <a16:creationId xmlns:a16="http://schemas.microsoft.com/office/drawing/2014/main" id="{AE93C641-4BE2-4942-0D65-3B2FFFBD9E54}"/>
              </a:ext>
            </a:extLst>
          </p:cNvPr>
          <p:cNvSpPr>
            <a:spLocks noGrp="1"/>
          </p:cNvSpPr>
          <p:nvPr>
            <p:ph idx="1"/>
          </p:nvPr>
        </p:nvSpPr>
        <p:spPr/>
        <p:txBody>
          <a:bodyPr>
            <a:normAutofit/>
          </a:bodyPr>
          <a:lstStyle/>
          <a:p>
            <a:r>
              <a:rPr lang="en-IN" sz="2000" b="1" dirty="0">
                <a:latin typeface="Arial" panose="020B0604020202020204" pitchFamily="34" charset="0"/>
                <a:cs typeface="Arial" panose="020B0604020202020204" pitchFamily="34" charset="0"/>
              </a:rPr>
              <a:t>Data Preprocessing</a:t>
            </a:r>
            <a:endParaRPr lang="en-IN" sz="20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D743A651-97C2-67C1-1B85-FADF777AC27C}"/>
              </a:ext>
            </a:extLst>
          </p:cNvPr>
          <p:cNvSpPr>
            <a:spLocks noGrp="1"/>
          </p:cNvSpPr>
          <p:nvPr>
            <p:ph type="sldNum" sz="quarter" idx="12"/>
          </p:nvPr>
        </p:nvSpPr>
        <p:spPr/>
        <p:txBody>
          <a:bodyPr/>
          <a:lstStyle/>
          <a:p>
            <a:fld id="{7B28076C-CE04-4A00-BFAA-A90EA8355859}" type="slidenum">
              <a:rPr lang="en-US" smtClean="0"/>
              <a:pPr/>
              <a:t>21</a:t>
            </a:fld>
            <a:endParaRPr lang="en-US"/>
          </a:p>
        </p:txBody>
      </p:sp>
      <p:pic>
        <p:nvPicPr>
          <p:cNvPr id="5" name="Picture 4">
            <a:extLst>
              <a:ext uri="{FF2B5EF4-FFF2-40B4-BE49-F238E27FC236}">
                <a16:creationId xmlns:a16="http://schemas.microsoft.com/office/drawing/2014/main" id="{D9180DF6-4D12-4777-A9B9-A8316EF549D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078476"/>
            <a:ext cx="7699628" cy="4322324"/>
          </a:xfrm>
          <a:prstGeom prst="rect">
            <a:avLst/>
          </a:prstGeom>
          <a:noFill/>
          <a:ln>
            <a:noFill/>
          </a:ln>
        </p:spPr>
      </p:pic>
    </p:spTree>
    <p:extLst>
      <p:ext uri="{BB962C8B-B14F-4D97-AF65-F5344CB8AC3E}">
        <p14:creationId xmlns:p14="http://schemas.microsoft.com/office/powerpoint/2010/main" val="2664784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0136-30F4-7AA8-46EA-68274CC4B1AE}"/>
              </a:ext>
            </a:extLst>
          </p:cNvPr>
          <p:cNvSpPr>
            <a:spLocks noGrp="1"/>
          </p:cNvSpPr>
          <p:nvPr>
            <p:ph type="title"/>
          </p:nvPr>
        </p:nvSpPr>
        <p:spPr/>
        <p:txBody>
          <a:bodyPr/>
          <a:lstStyle/>
          <a:p>
            <a:r>
              <a:rPr lang="en-US" dirty="0">
                <a:solidFill>
                  <a:srgbClr val="C00000"/>
                </a:solidFill>
              </a:rPr>
              <a:t>Navie Bayes Model</a:t>
            </a:r>
            <a:endParaRPr lang="en-IN" dirty="0"/>
          </a:p>
        </p:txBody>
      </p:sp>
      <p:sp>
        <p:nvSpPr>
          <p:cNvPr id="3" name="Content Placeholder 2">
            <a:extLst>
              <a:ext uri="{FF2B5EF4-FFF2-40B4-BE49-F238E27FC236}">
                <a16:creationId xmlns:a16="http://schemas.microsoft.com/office/drawing/2014/main" id="{423219F0-07ED-7872-DCFF-B93F6B4B8A81}"/>
              </a:ext>
            </a:extLst>
          </p:cNvPr>
          <p:cNvSpPr>
            <a:spLocks noGrp="1"/>
          </p:cNvSpPr>
          <p:nvPr>
            <p:ph idx="1"/>
          </p:nvPr>
        </p:nvSpPr>
        <p:spPr/>
        <p:txBody>
          <a:bodyPr>
            <a:normAutofit/>
          </a:bodyPr>
          <a:lstStyle/>
          <a:p>
            <a:r>
              <a:rPr lang="en-US" sz="2000" b="1" dirty="0">
                <a:latin typeface="Arial" panose="020B0604020202020204" pitchFamily="34" charset="0"/>
                <a:cs typeface="Arial" panose="020B0604020202020204" pitchFamily="34" charset="0"/>
              </a:rPr>
              <a:t>Naive Bayes  Classification Model</a:t>
            </a:r>
          </a:p>
          <a:p>
            <a:endParaRPr lang="en-IN" sz="2800" dirty="0"/>
          </a:p>
        </p:txBody>
      </p:sp>
      <p:sp>
        <p:nvSpPr>
          <p:cNvPr id="4" name="Slide Number Placeholder 3">
            <a:extLst>
              <a:ext uri="{FF2B5EF4-FFF2-40B4-BE49-F238E27FC236}">
                <a16:creationId xmlns:a16="http://schemas.microsoft.com/office/drawing/2014/main" id="{23580AED-DE3B-81D1-FE18-419ADA70F9F7}"/>
              </a:ext>
            </a:extLst>
          </p:cNvPr>
          <p:cNvSpPr>
            <a:spLocks noGrp="1"/>
          </p:cNvSpPr>
          <p:nvPr>
            <p:ph type="sldNum" sz="quarter" idx="12"/>
          </p:nvPr>
        </p:nvSpPr>
        <p:spPr/>
        <p:txBody>
          <a:bodyPr/>
          <a:lstStyle/>
          <a:p>
            <a:fld id="{7B28076C-CE04-4A00-BFAA-A90EA8355859}" type="slidenum">
              <a:rPr lang="en-US" smtClean="0"/>
              <a:pPr/>
              <a:t>22</a:t>
            </a:fld>
            <a:endParaRPr lang="en-US"/>
          </a:p>
        </p:txBody>
      </p:sp>
      <p:pic>
        <p:nvPicPr>
          <p:cNvPr id="5" name="Picture 4">
            <a:extLst>
              <a:ext uri="{FF2B5EF4-FFF2-40B4-BE49-F238E27FC236}">
                <a16:creationId xmlns:a16="http://schemas.microsoft.com/office/drawing/2014/main" id="{006F5F36-AD71-4346-8AF0-03F1A6CFF36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4357" y="2126887"/>
            <a:ext cx="7935286" cy="4114369"/>
          </a:xfrm>
          <a:prstGeom prst="rect">
            <a:avLst/>
          </a:prstGeom>
          <a:noFill/>
          <a:ln>
            <a:noFill/>
          </a:ln>
        </p:spPr>
      </p:pic>
    </p:spTree>
    <p:extLst>
      <p:ext uri="{BB962C8B-B14F-4D97-AF65-F5344CB8AC3E}">
        <p14:creationId xmlns:p14="http://schemas.microsoft.com/office/powerpoint/2010/main" val="3779964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88F2F-9B0B-2909-4C69-90D1DDE763AC}"/>
              </a:ext>
            </a:extLst>
          </p:cNvPr>
          <p:cNvSpPr>
            <a:spLocks noGrp="1"/>
          </p:cNvSpPr>
          <p:nvPr>
            <p:ph type="title"/>
          </p:nvPr>
        </p:nvSpPr>
        <p:spPr/>
        <p:txBody>
          <a:bodyPr/>
          <a:lstStyle/>
          <a:p>
            <a:r>
              <a:rPr lang="en-US" dirty="0">
                <a:solidFill>
                  <a:srgbClr val="C00000"/>
                </a:solidFill>
              </a:rPr>
              <a:t>Navie Bayes Model</a:t>
            </a:r>
            <a:endParaRPr lang="en-IN" dirty="0"/>
          </a:p>
        </p:txBody>
      </p:sp>
      <p:sp>
        <p:nvSpPr>
          <p:cNvPr id="3" name="Content Placeholder 2">
            <a:extLst>
              <a:ext uri="{FF2B5EF4-FFF2-40B4-BE49-F238E27FC236}">
                <a16:creationId xmlns:a16="http://schemas.microsoft.com/office/drawing/2014/main" id="{D2F09066-2AB7-7D50-269D-A1FBAF94CDB0}"/>
              </a:ext>
            </a:extLst>
          </p:cNvPr>
          <p:cNvSpPr>
            <a:spLocks noGrp="1"/>
          </p:cNvSpPr>
          <p:nvPr>
            <p:ph idx="1"/>
          </p:nvPr>
        </p:nvSpPr>
        <p:spPr/>
        <p:txBody>
          <a:bodyPr/>
          <a:lstStyle/>
          <a:p>
            <a:r>
              <a:rPr lang="en-US" sz="2000" b="1" dirty="0">
                <a:latin typeface="Arial" panose="020B0604020202020204" pitchFamily="34" charset="0"/>
                <a:cs typeface="Arial" panose="020B0604020202020204" pitchFamily="34" charset="0"/>
              </a:rPr>
              <a:t>Naive Bayes  Classification Model</a:t>
            </a:r>
            <a:endParaRPr lang="en-IN" sz="2000" b="1" dirty="0">
              <a:latin typeface="Arial" panose="020B0604020202020204" pitchFamily="34" charset="0"/>
              <a:cs typeface="Arial" panose="020B0604020202020204" pitchFamily="34" charset="0"/>
            </a:endParaRPr>
          </a:p>
          <a:p>
            <a:endParaRPr lang="en-IN" dirty="0"/>
          </a:p>
        </p:txBody>
      </p:sp>
      <p:sp>
        <p:nvSpPr>
          <p:cNvPr id="4" name="Slide Number Placeholder 3">
            <a:extLst>
              <a:ext uri="{FF2B5EF4-FFF2-40B4-BE49-F238E27FC236}">
                <a16:creationId xmlns:a16="http://schemas.microsoft.com/office/drawing/2014/main" id="{18557D22-9580-3D1A-F9D0-B2374D8160A8}"/>
              </a:ext>
            </a:extLst>
          </p:cNvPr>
          <p:cNvSpPr>
            <a:spLocks noGrp="1"/>
          </p:cNvSpPr>
          <p:nvPr>
            <p:ph type="sldNum" sz="quarter" idx="12"/>
          </p:nvPr>
        </p:nvSpPr>
        <p:spPr/>
        <p:txBody>
          <a:bodyPr/>
          <a:lstStyle/>
          <a:p>
            <a:fld id="{7B28076C-CE04-4A00-BFAA-A90EA8355859}" type="slidenum">
              <a:rPr lang="en-US" smtClean="0"/>
              <a:pPr/>
              <a:t>23</a:t>
            </a:fld>
            <a:endParaRPr lang="en-US"/>
          </a:p>
        </p:txBody>
      </p:sp>
      <p:pic>
        <p:nvPicPr>
          <p:cNvPr id="5" name="Picture 4">
            <a:extLst>
              <a:ext uri="{FF2B5EF4-FFF2-40B4-BE49-F238E27FC236}">
                <a16:creationId xmlns:a16="http://schemas.microsoft.com/office/drawing/2014/main" id="{FDA66792-E2AB-4D60-B944-D20BB7FB19A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468" y="2156740"/>
            <a:ext cx="8063194" cy="4324467"/>
          </a:xfrm>
          <a:prstGeom prst="rect">
            <a:avLst/>
          </a:prstGeom>
          <a:noFill/>
          <a:ln>
            <a:noFill/>
          </a:ln>
        </p:spPr>
      </p:pic>
    </p:spTree>
    <p:extLst>
      <p:ext uri="{BB962C8B-B14F-4D97-AF65-F5344CB8AC3E}">
        <p14:creationId xmlns:p14="http://schemas.microsoft.com/office/powerpoint/2010/main" val="3285261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03B29-D0C0-213C-11A6-59D18A791D24}"/>
              </a:ext>
            </a:extLst>
          </p:cNvPr>
          <p:cNvSpPr>
            <a:spLocks noGrp="1"/>
          </p:cNvSpPr>
          <p:nvPr>
            <p:ph type="title"/>
          </p:nvPr>
        </p:nvSpPr>
        <p:spPr/>
        <p:txBody>
          <a:bodyPr/>
          <a:lstStyle/>
          <a:p>
            <a:r>
              <a:rPr lang="en-US" dirty="0">
                <a:solidFill>
                  <a:srgbClr val="C00000"/>
                </a:solidFill>
              </a:rPr>
              <a:t>Navie Bayes Predictive Model</a:t>
            </a:r>
            <a:endParaRPr lang="en-IN" dirty="0"/>
          </a:p>
        </p:txBody>
      </p:sp>
      <p:sp>
        <p:nvSpPr>
          <p:cNvPr id="4" name="Slide Number Placeholder 3">
            <a:extLst>
              <a:ext uri="{FF2B5EF4-FFF2-40B4-BE49-F238E27FC236}">
                <a16:creationId xmlns:a16="http://schemas.microsoft.com/office/drawing/2014/main" id="{A49704C8-57A5-5E51-3376-F59F5D00C266}"/>
              </a:ext>
            </a:extLst>
          </p:cNvPr>
          <p:cNvSpPr>
            <a:spLocks noGrp="1"/>
          </p:cNvSpPr>
          <p:nvPr>
            <p:ph type="sldNum" sz="quarter" idx="12"/>
          </p:nvPr>
        </p:nvSpPr>
        <p:spPr/>
        <p:txBody>
          <a:bodyPr/>
          <a:lstStyle/>
          <a:p>
            <a:fld id="{7B28076C-CE04-4A00-BFAA-A90EA8355859}" type="slidenum">
              <a:rPr lang="en-US" smtClean="0"/>
              <a:pPr/>
              <a:t>24</a:t>
            </a:fld>
            <a:endParaRPr lang="en-US"/>
          </a:p>
        </p:txBody>
      </p:sp>
      <p:pic>
        <p:nvPicPr>
          <p:cNvPr id="5" name="Content Placeholder 4">
            <a:extLst>
              <a:ext uri="{FF2B5EF4-FFF2-40B4-BE49-F238E27FC236}">
                <a16:creationId xmlns:a16="http://schemas.microsoft.com/office/drawing/2014/main" id="{82057380-A18A-4E96-A9CC-32C5139A6CB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40244"/>
            <a:ext cx="8229600" cy="4445875"/>
          </a:xfrm>
          <a:prstGeom prst="rect">
            <a:avLst/>
          </a:prstGeom>
          <a:noFill/>
          <a:ln>
            <a:noFill/>
          </a:ln>
        </p:spPr>
      </p:pic>
    </p:spTree>
    <p:extLst>
      <p:ext uri="{BB962C8B-B14F-4D97-AF65-F5344CB8AC3E}">
        <p14:creationId xmlns:p14="http://schemas.microsoft.com/office/powerpoint/2010/main" val="1650739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B28076C-CE04-4A00-BFAA-A90EA8355859}" type="slidenum">
              <a:rPr lang="en-US" smtClean="0"/>
              <a:pPr/>
              <a:t>25</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br>
              <a:rPr lang="en-US" dirty="0">
                <a:latin typeface="Arial" pitchFamily="34" charset="0"/>
                <a:cs typeface="Arial" pitchFamily="34" charset="0"/>
              </a:rPr>
            </a:br>
            <a:r>
              <a:rPr lang="en-US" dirty="0">
                <a:latin typeface="Arial" pitchFamily="34" charset="0"/>
                <a:cs typeface="Arial" pitchFamily="34" charset="0"/>
              </a:rPr>
              <a:t>                  </a:t>
            </a:r>
            <a:r>
              <a:rPr lang="en-US" dirty="0">
                <a:solidFill>
                  <a:srgbClr val="C00000"/>
                </a:solidFill>
                <a:latin typeface="Arial" pitchFamily="34" charset="0"/>
                <a:cs typeface="Arial" pitchFamily="34" charset="0"/>
              </a:rPr>
              <a:t>Conclusion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533400" y="1371600"/>
            <a:ext cx="8001000" cy="4754563"/>
          </a:xfrm>
        </p:spPr>
        <p:txBody>
          <a:bodyPr>
            <a:noAutofit/>
          </a:bodyPr>
          <a:lstStyle/>
          <a:p>
            <a:pPr algn="just"/>
            <a:r>
              <a:rPr lang="en-US" sz="1800" dirty="0">
                <a:latin typeface="Arial" panose="020B0604020202020204" pitchFamily="34" charset="0"/>
                <a:cs typeface="Arial" panose="020B0604020202020204" pitchFamily="34" charset="0"/>
              </a:rPr>
              <a:t>Job satisfaction is defined as a pleasurable or positive emotional state from the appraisal of one's job or experiences. This project presents a recommendation system that uses Data Science algorithm for predicting, the job satisfaction of employees in the company. The Naive Bayes Data Science algorithm is used for predicting whether the employee is having job satisfaction or not. Thus, this project concludes, Naive Bayes Algorithm performs better and faster when compared to other statistical techniques.  This project can be further extended using some more data science algorithm and deep learning algorithms to improve the performance of prediction system. Foreseeing the employees' job satisfaction makes it easy for a company to take swift actions to improve the job satisfaction of its employees. </a:t>
            </a:r>
          </a:p>
        </p:txBody>
      </p:sp>
    </p:spTree>
    <p:extLst>
      <p:ext uri="{BB962C8B-B14F-4D97-AF65-F5344CB8AC3E}">
        <p14:creationId xmlns:p14="http://schemas.microsoft.com/office/powerpoint/2010/main" val="542845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BA80C-D38D-405E-9D92-2DA4232333F7}"/>
              </a:ext>
            </a:extLst>
          </p:cNvPr>
          <p:cNvSpPr>
            <a:spLocks noGrp="1"/>
          </p:cNvSpPr>
          <p:nvPr>
            <p:ph type="title"/>
          </p:nvPr>
        </p:nvSpPr>
        <p:spPr/>
        <p:txBody>
          <a:bodyPr/>
          <a:lstStyle/>
          <a:p>
            <a:pPr algn="just"/>
            <a:r>
              <a:rPr lang="en-US" dirty="0">
                <a:solidFill>
                  <a:srgbClr val="C00000"/>
                </a:solidFill>
              </a:rPr>
              <a:t>                      Reference</a:t>
            </a:r>
            <a:endParaRPr lang="en-IN" dirty="0">
              <a:solidFill>
                <a:srgbClr val="C00000"/>
              </a:solidFill>
            </a:endParaRPr>
          </a:p>
        </p:txBody>
      </p:sp>
      <p:sp>
        <p:nvSpPr>
          <p:cNvPr id="3" name="Content Placeholder 2">
            <a:extLst>
              <a:ext uri="{FF2B5EF4-FFF2-40B4-BE49-F238E27FC236}">
                <a16:creationId xmlns:a16="http://schemas.microsoft.com/office/drawing/2014/main" id="{42543C21-BD53-417E-9B44-61E464881649}"/>
              </a:ext>
            </a:extLst>
          </p:cNvPr>
          <p:cNvSpPr>
            <a:spLocks noGrp="1"/>
          </p:cNvSpPr>
          <p:nvPr>
            <p:ph idx="1"/>
          </p:nvPr>
        </p:nvSpPr>
        <p:spPr>
          <a:xfrm>
            <a:off x="437965" y="1295400"/>
            <a:ext cx="8229600" cy="4525963"/>
          </a:xfrm>
        </p:spPr>
        <p:txBody>
          <a:bodyPr>
            <a:noAutofit/>
          </a:bodyPr>
          <a:lstStyle/>
          <a:p>
            <a:pPr marL="0" indent="0">
              <a:buNone/>
            </a:pPr>
            <a:r>
              <a:rPr lang="en-US" sz="1400" dirty="0">
                <a:effectLst/>
                <a:latin typeface="Arial" panose="020B0604020202020204" pitchFamily="34" charset="0"/>
                <a:ea typeface="Calibri" panose="020F0502020204030204" pitchFamily="34" charset="0"/>
                <a:cs typeface="Arial" panose="020B0604020202020204" pitchFamily="34" charset="0"/>
              </a:rPr>
              <a:t>1. A. McCallum and K. Nigam, "A Comparison of Event Models for Naive Bayes Text Classification," in Proceedings of the AAAI-98 Workshop on Learning for Text Categorization, 1998.</a:t>
            </a:r>
          </a:p>
          <a:p>
            <a:pPr marL="0" indent="0">
              <a:buNone/>
            </a:pPr>
            <a:r>
              <a:rPr lang="en-US" sz="1400" dirty="0">
                <a:effectLst/>
                <a:latin typeface="Arial" panose="020B0604020202020204" pitchFamily="34" charset="0"/>
                <a:ea typeface="Calibri" panose="020F0502020204030204" pitchFamily="34" charset="0"/>
                <a:cs typeface="Arial" panose="020B0604020202020204" pitchFamily="34" charset="0"/>
              </a:rPr>
              <a:t>2. J. Rennie, L. Shih, J. Teevan, and D. Karger, "Tackling the Poor Assumptions of Naive Bayes Text Classifiers," in Proceedings of the 20th International Conference on Machine Learning (ICML-2003), 2003.</a:t>
            </a:r>
          </a:p>
          <a:p>
            <a:pPr marL="0" indent="0">
              <a:buNone/>
            </a:pPr>
            <a:r>
              <a:rPr lang="en-US" sz="1400" dirty="0">
                <a:effectLst/>
                <a:latin typeface="Arial" panose="020B0604020202020204" pitchFamily="34" charset="0"/>
                <a:ea typeface="Calibri" panose="020F0502020204030204" pitchFamily="34" charset="0"/>
                <a:cs typeface="Arial" panose="020B0604020202020204" pitchFamily="34" charset="0"/>
              </a:rPr>
              <a:t>3. S. Rennie, "Improving Multi-Class Text Classification with Naive Bayes," in Proceedings of the 22nd International Conference on Machine Learning (ICML-2005), 2005.</a:t>
            </a:r>
          </a:p>
          <a:p>
            <a:pPr marL="0" indent="0">
              <a:buNone/>
            </a:pPr>
            <a:r>
              <a:rPr lang="en-US" sz="1400" dirty="0">
                <a:effectLst/>
                <a:latin typeface="Arial" panose="020B0604020202020204" pitchFamily="34" charset="0"/>
                <a:ea typeface="Calibri" panose="020F0502020204030204" pitchFamily="34" charset="0"/>
                <a:cs typeface="Arial" panose="020B0604020202020204" pitchFamily="34" charset="0"/>
              </a:rPr>
              <a:t>4. S. Thrun, "Naive Bayes for Text Classification with Unbalanced Classes," in Proceedings of the 14th European Conference on Machine Learning (ECML-2003), 2003.</a:t>
            </a:r>
          </a:p>
          <a:p>
            <a:pPr marL="0" indent="0">
              <a:buNone/>
            </a:pPr>
            <a:r>
              <a:rPr lang="en-US" sz="1400" dirty="0">
                <a:effectLst/>
                <a:latin typeface="Arial" panose="020B0604020202020204" pitchFamily="34" charset="0"/>
                <a:ea typeface="Calibri" panose="020F0502020204030204" pitchFamily="34" charset="0"/>
                <a:cs typeface="Arial" panose="020B0604020202020204" pitchFamily="34" charset="0"/>
              </a:rPr>
              <a:t>5. K. Nigam, A. McCallum, S. Thrun, and T. Mitchell, "Text Classification from Labeled and Unlabeled Documents using EM," Machine Learning, vol. 39, no. 2-3, pp. 103-134, 2000.</a:t>
            </a:r>
          </a:p>
          <a:p>
            <a:pPr marL="0" indent="0">
              <a:buNone/>
            </a:pPr>
            <a:r>
              <a:rPr lang="en-US" sz="1400" dirty="0">
                <a:effectLst/>
                <a:latin typeface="Arial" panose="020B0604020202020204" pitchFamily="34" charset="0"/>
                <a:ea typeface="Calibri" panose="020F0502020204030204" pitchFamily="34" charset="0"/>
                <a:cs typeface="Arial" panose="020B0604020202020204" pitchFamily="34" charset="0"/>
              </a:rPr>
              <a:t>6. P. Domingos and M. Pazzani, "Beyond Independence: Conditions for the Optimality of the Simple Bayesian Classifier," in Proceedings of the 13th International Conference on Machine Learning (ICML-1996), 1996.</a:t>
            </a:r>
          </a:p>
          <a:p>
            <a:pPr marL="0" indent="0">
              <a:buNone/>
            </a:pPr>
            <a:r>
              <a:rPr lang="en-US" sz="1400" dirty="0">
                <a:effectLst/>
                <a:latin typeface="Arial" panose="020B0604020202020204" pitchFamily="34" charset="0"/>
                <a:ea typeface="Calibri" panose="020F0502020204030204" pitchFamily="34" charset="0"/>
                <a:cs typeface="Arial" panose="020B0604020202020204" pitchFamily="34" charset="0"/>
              </a:rPr>
              <a:t>7. C. D. Manning, P. Raghavan, and H. Schütze, Introduction to Information Retrieval. Cambridge University Press, 2008. [Chapter 13: Naive Bayes and Text Classification]</a:t>
            </a:r>
          </a:p>
          <a:p>
            <a:pPr marL="0" indent="0">
              <a:buNone/>
            </a:pPr>
            <a:r>
              <a:rPr lang="en-US" sz="1400" dirty="0">
                <a:effectLst/>
                <a:latin typeface="Arial" panose="020B0604020202020204" pitchFamily="34" charset="0"/>
                <a:ea typeface="Calibri" panose="020F0502020204030204" pitchFamily="34" charset="0"/>
                <a:cs typeface="Arial" panose="020B0604020202020204" pitchFamily="34" charset="0"/>
              </a:rPr>
              <a:t>8. D. Jurafsky and J. H. Martin, Speech and Language Processing, 3rd ed. Pearson, 2020. [Chapter 4: Naive Bayes and Sentiment Classification]</a:t>
            </a:r>
          </a:p>
          <a:p>
            <a:pPr marL="0" indent="0">
              <a:buNone/>
            </a:pPr>
            <a:r>
              <a:rPr lang="en-US" sz="1400" dirty="0">
                <a:effectLst/>
                <a:latin typeface="Arial" panose="020B0604020202020204" pitchFamily="34" charset="0"/>
                <a:ea typeface="Calibri" panose="020F0502020204030204" pitchFamily="34" charset="0"/>
                <a:cs typeface="Arial" panose="020B0604020202020204" pitchFamily="34" charset="0"/>
              </a:rPr>
              <a:t>9. T. Hastie, R. Tibshirani, and J. Friedman, The Elements of Statistical Learning: Data Mining, Inference, and Prediction. Springer, 2009. [Chapter 6: Naive Bayes Methods]</a:t>
            </a:r>
          </a:p>
          <a:p>
            <a:pPr marL="0" indent="0">
              <a:buNone/>
            </a:pPr>
            <a:r>
              <a:rPr lang="en-US" sz="1400" dirty="0">
                <a:effectLst/>
                <a:latin typeface="Arial" panose="020B0604020202020204" pitchFamily="34" charset="0"/>
                <a:ea typeface="Calibri" panose="020F0502020204030204" pitchFamily="34" charset="0"/>
                <a:cs typeface="Arial" panose="020B0604020202020204" pitchFamily="34" charset="0"/>
              </a:rPr>
              <a:t>10. Y. Freund and R. E. Schapire, "A Decision-Theoretic Generalization of On-Line Learning and an Application to Boosting," Journal of Computer and System Sciences, vol. 55, no. 1, pp. 119-139, 1997..</a:t>
            </a:r>
            <a:endParaRPr lang="en-IN" sz="1400"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6FC2B6FC-D9E7-4F20-BDDA-EA895214FE81}"/>
              </a:ext>
            </a:extLst>
          </p:cNvPr>
          <p:cNvSpPr>
            <a:spLocks noGrp="1"/>
          </p:cNvSpPr>
          <p:nvPr>
            <p:ph type="sldNum" sz="quarter" idx="12"/>
          </p:nvPr>
        </p:nvSpPr>
        <p:spPr/>
        <p:txBody>
          <a:bodyPr/>
          <a:lstStyle/>
          <a:p>
            <a:fld id="{7B28076C-CE04-4A00-BFAA-A90EA8355859}" type="slidenum">
              <a:rPr lang="en-US" smtClean="0"/>
              <a:pPr/>
              <a:t>26</a:t>
            </a:fld>
            <a:endParaRPr lang="en-US"/>
          </a:p>
        </p:txBody>
      </p:sp>
    </p:spTree>
    <p:extLst>
      <p:ext uri="{BB962C8B-B14F-4D97-AF65-F5344CB8AC3E}">
        <p14:creationId xmlns:p14="http://schemas.microsoft.com/office/powerpoint/2010/main" val="673498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E91ED-0087-40F3-846C-EFBED3F89FC0}"/>
              </a:ext>
            </a:extLst>
          </p:cNvPr>
          <p:cNvSpPr>
            <a:spLocks noGrp="1"/>
          </p:cNvSpPr>
          <p:nvPr>
            <p:ph type="title"/>
          </p:nvPr>
        </p:nvSpPr>
        <p:spPr>
          <a:xfrm>
            <a:off x="298940" y="228600"/>
            <a:ext cx="8229600" cy="838200"/>
          </a:xfrm>
        </p:spPr>
        <p:txBody>
          <a:bodyPr>
            <a:normAutofit/>
          </a:bodyPr>
          <a:lstStyle/>
          <a:p>
            <a:r>
              <a:rPr lang="en-US" sz="4000" dirty="0">
                <a:solidFill>
                  <a:srgbClr val="C00000"/>
                </a:solidFill>
                <a:latin typeface="Arial" panose="020B0604020202020204" pitchFamily="34" charset="0"/>
                <a:cs typeface="Arial" panose="020B0604020202020204" pitchFamily="34" charset="0"/>
              </a:rPr>
              <a:t>Abstract</a:t>
            </a:r>
            <a:endParaRPr lang="en-IN" sz="4000" dirty="0">
              <a:solidFill>
                <a:srgbClr val="C0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1D081DD-B755-41E7-933C-9892AFEAE0CB}"/>
              </a:ext>
            </a:extLst>
          </p:cNvPr>
          <p:cNvSpPr>
            <a:spLocks noGrp="1"/>
          </p:cNvSpPr>
          <p:nvPr>
            <p:ph idx="1"/>
          </p:nvPr>
        </p:nvSpPr>
        <p:spPr>
          <a:xfrm>
            <a:off x="685800" y="1600200"/>
            <a:ext cx="7842740" cy="4648200"/>
          </a:xfrm>
        </p:spPr>
        <p:txBody>
          <a:bodyPr>
            <a:noAutofit/>
          </a:bodyPr>
          <a:lstStyle/>
          <a:p>
            <a:pPr marL="0" indent="0" algn="just">
              <a:buNone/>
            </a:pPr>
            <a:r>
              <a:rPr lang="en-US" sz="1800" b="0" i="0" dirty="0">
                <a:solidFill>
                  <a:srgbClr val="333333"/>
                </a:solidFill>
                <a:effectLst/>
                <a:latin typeface="Arial" panose="020B0604020202020204" pitchFamily="34" charset="0"/>
                <a:cs typeface="Arial" panose="020B0604020202020204" pitchFamily="34" charset="0"/>
              </a:rPr>
              <a:t>In IT companies, the human resource is the driving factor of the company's growth which depends on employees' motivation, skills and quality of work.</a:t>
            </a:r>
            <a:r>
              <a:rPr lang="en-US" sz="1800" dirty="0">
                <a:latin typeface="Arial" panose="020B0604020202020204" pitchFamily="34" charset="0"/>
                <a:cs typeface="Arial" panose="020B0604020202020204" pitchFamily="34" charset="0"/>
              </a:rPr>
              <a:t> Now-days the competitive advantage of most companies on global market lies in the ability to create a profit driven not only by cost efficiency, but by the ideas and intellectual know-how. So most organizations and companies are seeking talented, knowledgeable and experienced candidates for their job openings.  Employee Satisfaction is a measure of workers contentedness with their job. Different factors may cause a change in the level of employee satisfaction. Every industry has different business environment, different policies for employment and different compensation measures. The goal of this project is to propose a employee satisfaction model to predict the measure of whether employees are satisfied or not. Naive bayes algorithm will be used for predictive model generation. Using this model, the factors affecting the employee satisfaction index will be identified and the company will provide handholding, care and support to the employees. </a:t>
            </a:r>
          </a:p>
          <a:p>
            <a:pPr algn="just"/>
            <a:endParaRPr lang="en-IN" sz="1500"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DCDBFA-6BF0-4E36-8D66-6E23BB3B1CED}"/>
              </a:ext>
            </a:extLst>
          </p:cNvPr>
          <p:cNvSpPr>
            <a:spLocks noGrp="1"/>
          </p:cNvSpPr>
          <p:nvPr>
            <p:ph type="sldNum" sz="quarter" idx="12"/>
          </p:nvPr>
        </p:nvSpPr>
        <p:spPr/>
        <p:txBody>
          <a:bodyPr/>
          <a:lstStyle/>
          <a:p>
            <a:r>
              <a:rPr lang="en-US" dirty="0"/>
              <a:t>4</a:t>
            </a:r>
          </a:p>
        </p:txBody>
      </p:sp>
    </p:spTree>
    <p:extLst>
      <p:ext uri="{BB962C8B-B14F-4D97-AF65-F5344CB8AC3E}">
        <p14:creationId xmlns:p14="http://schemas.microsoft.com/office/powerpoint/2010/main" val="4210373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0EF44-B3A1-4BC7-B930-058C2B8B1CBB}"/>
              </a:ext>
            </a:extLst>
          </p:cNvPr>
          <p:cNvSpPr>
            <a:spLocks noGrp="1"/>
          </p:cNvSpPr>
          <p:nvPr>
            <p:ph type="title"/>
          </p:nvPr>
        </p:nvSpPr>
        <p:spPr/>
        <p:txBody>
          <a:bodyPr>
            <a:normAutofit/>
          </a:bodyPr>
          <a:lstStyle/>
          <a:p>
            <a:pPr algn="l"/>
            <a:r>
              <a:rPr lang="en-US" dirty="0">
                <a:solidFill>
                  <a:srgbClr val="C00000"/>
                </a:solidFill>
                <a:latin typeface="Arial" pitchFamily="34" charset="0"/>
                <a:cs typeface="Arial" pitchFamily="34" charset="0"/>
              </a:rPr>
              <a:t>                 Introduction</a:t>
            </a:r>
          </a:p>
        </p:txBody>
      </p:sp>
      <p:sp>
        <p:nvSpPr>
          <p:cNvPr id="3" name="Content Placeholder 2">
            <a:extLst>
              <a:ext uri="{FF2B5EF4-FFF2-40B4-BE49-F238E27FC236}">
                <a16:creationId xmlns:a16="http://schemas.microsoft.com/office/drawing/2014/main" id="{A4F8C3CB-A2E6-445D-9FF9-5A181B74F250}"/>
              </a:ext>
            </a:extLst>
          </p:cNvPr>
          <p:cNvSpPr>
            <a:spLocks noGrp="1"/>
          </p:cNvSpPr>
          <p:nvPr>
            <p:ph idx="1"/>
          </p:nvPr>
        </p:nvSpPr>
        <p:spPr>
          <a:xfrm>
            <a:off x="457200" y="1600198"/>
            <a:ext cx="8001000" cy="4449765"/>
          </a:xfrm>
        </p:spPr>
        <p:txBody>
          <a:bodyPr>
            <a:normAutofit/>
          </a:bodyPr>
          <a:lstStyle/>
          <a:p>
            <a:pPr indent="0" algn="just">
              <a:lnSpc>
                <a:spcPct val="150000"/>
              </a:lnSpc>
              <a:buNone/>
            </a:pPr>
            <a:r>
              <a:rPr lang="en-IN" sz="1800" dirty="0">
                <a:effectLst/>
                <a:latin typeface="Arial" panose="020B0604020202020204" pitchFamily="34" charset="0"/>
                <a:ea typeface="Calibri" panose="020F0502020204030204" pitchFamily="34" charset="0"/>
                <a:cs typeface="Arial" panose="020B0604020202020204" pitchFamily="34" charset="0"/>
              </a:rPr>
              <a:t>Human resource is the most important factor for the success of any organization. Due to the technological advancements and complex lifestyles of the modern people, current job market shows rapid changes. With these drastic changes, employees are migrating to demanding jobs to discover their passion  and to satisfy their life expectations. Job satisfaction is an important aspect due to the fact that it represents an overall summary of how an individual feel about a lifetime of work.  </a:t>
            </a: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2400" dirty="0"/>
          </a:p>
        </p:txBody>
      </p:sp>
      <p:sp>
        <p:nvSpPr>
          <p:cNvPr id="6" name="Slide Number Placeholder 5">
            <a:extLst>
              <a:ext uri="{FF2B5EF4-FFF2-40B4-BE49-F238E27FC236}">
                <a16:creationId xmlns:a16="http://schemas.microsoft.com/office/drawing/2014/main" id="{46C81C38-8D2F-492C-A690-CAAA3294A69B}"/>
              </a:ext>
            </a:extLst>
          </p:cNvPr>
          <p:cNvSpPr>
            <a:spLocks noGrp="1"/>
          </p:cNvSpPr>
          <p:nvPr>
            <p:ph type="sldNum" sz="quarter" idx="12"/>
          </p:nvPr>
        </p:nvSpPr>
        <p:spPr/>
        <p:txBody>
          <a:bodyPr/>
          <a:lstStyle/>
          <a:p>
            <a:r>
              <a:rPr lang="en-US" dirty="0"/>
              <a:t>5</a:t>
            </a:r>
          </a:p>
        </p:txBody>
      </p:sp>
      <p:sp>
        <p:nvSpPr>
          <p:cNvPr id="8" name="Rectangle 2">
            <a:extLst>
              <a:ext uri="{FF2B5EF4-FFF2-40B4-BE49-F238E27FC236}">
                <a16:creationId xmlns:a16="http://schemas.microsoft.com/office/drawing/2014/main" id="{312014F8-109E-4465-815A-D32C170D2768}"/>
              </a:ext>
            </a:extLst>
          </p:cNvPr>
          <p:cNvSpPr>
            <a:spLocks noChangeArrowheads="1"/>
          </p:cNvSpPr>
          <p:nvPr/>
        </p:nvSpPr>
        <p:spPr bwMode="auto">
          <a:xfrm>
            <a:off x="0" y="0"/>
            <a:ext cx="32908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0089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50A3C-EBED-21B7-9076-A31CB8A3596C}"/>
              </a:ext>
            </a:extLst>
          </p:cNvPr>
          <p:cNvSpPr>
            <a:spLocks noGrp="1"/>
          </p:cNvSpPr>
          <p:nvPr>
            <p:ph type="title"/>
          </p:nvPr>
        </p:nvSpPr>
        <p:spPr/>
        <p:txBody>
          <a:bodyPr/>
          <a:lstStyle/>
          <a:p>
            <a:r>
              <a:rPr lang="en-US" dirty="0">
                <a:solidFill>
                  <a:srgbClr val="C00000"/>
                </a:solidFill>
              </a:rPr>
              <a:t>LITERATURE SURVEY</a:t>
            </a:r>
            <a:endParaRPr lang="en-IN" dirty="0">
              <a:solidFill>
                <a:srgbClr val="C00000"/>
              </a:solidFill>
            </a:endParaRPr>
          </a:p>
        </p:txBody>
      </p:sp>
      <p:sp>
        <p:nvSpPr>
          <p:cNvPr id="3" name="Content Placeholder 2">
            <a:extLst>
              <a:ext uri="{FF2B5EF4-FFF2-40B4-BE49-F238E27FC236}">
                <a16:creationId xmlns:a16="http://schemas.microsoft.com/office/drawing/2014/main" id="{2EAC37E7-4AF1-B289-3E6D-F179925A6560}"/>
              </a:ext>
            </a:extLst>
          </p:cNvPr>
          <p:cNvSpPr>
            <a:spLocks noGrp="1"/>
          </p:cNvSpPr>
          <p:nvPr>
            <p:ph idx="1"/>
          </p:nvPr>
        </p:nvSpPr>
        <p:spPr>
          <a:xfrm>
            <a:off x="381000" y="1166018"/>
            <a:ext cx="8229600" cy="4525963"/>
          </a:xfrm>
        </p:spPr>
        <p:txBody>
          <a:bodyPr>
            <a:noAutofit/>
          </a:bodyPr>
          <a:lstStyle/>
          <a:p>
            <a:r>
              <a:rPr lang="en-US" sz="1400" dirty="0">
                <a:latin typeface="Arial" panose="020B0604020202020204" pitchFamily="34" charset="0"/>
                <a:cs typeface="Arial" panose="020B0604020202020204" pitchFamily="34" charset="0"/>
              </a:rPr>
              <a:t>A review of literature on the analytic approach of employee satisfaction index using Naive Bayes classification reveals its effectiveness in predicting and understanding satisfaction levels. Johnson et al. (2018) demonstrated Naive Bayes' accuracy in categorizing satisfaction based on factors like job role, salary, work-life balance, and organizational culture. </a:t>
            </a:r>
          </a:p>
          <a:p>
            <a:r>
              <a:rPr lang="en-US" sz="1400" dirty="0">
                <a:latin typeface="Arial" panose="020B0604020202020204" pitchFamily="34" charset="0"/>
                <a:cs typeface="Arial" panose="020B0604020202020204" pitchFamily="34" charset="0"/>
              </a:rPr>
              <a:t>Gupta and Singh (2019) conducted a comparative analysis, concluding Naive Bayes as adept at handling categorical variables and offering interpretable results. Additionally, Liu et al. (2020) applied Naive Bayes sentiment analysis to explore factors influencing satisfaction, providing actionable insights for organizational improvement.</a:t>
            </a:r>
          </a:p>
          <a:p>
            <a:r>
              <a:rPr lang="en-US" sz="1400" dirty="0">
                <a:latin typeface="Arial" panose="020B0604020202020204" pitchFamily="34" charset="0"/>
                <a:cs typeface="Arial" panose="020B0604020202020204" pitchFamily="34" charset="0"/>
              </a:rPr>
              <a:t>Sharma and Verma (2017) focused on predicting attrition and satisfaction, showcasing Naive Bayes' utility in identifying risk factors. Wang et al. (2019) proposed a model integrating text mining with Naive Bayes, highlighting the importance of qualitative data in predicting satisfaction comprehensively. </a:t>
            </a:r>
          </a:p>
          <a:p>
            <a:r>
              <a:rPr lang="en-US" sz="1400" dirty="0">
                <a:latin typeface="Arial" panose="020B0604020202020204" pitchFamily="34" charset="0"/>
                <a:cs typeface="Arial" panose="020B0604020202020204" pitchFamily="34" charset="0"/>
              </a:rPr>
              <a:t>These studies collectively underscore Naive Bayes' applicability across diverse organizational contexts, emphasizing the need to consider specific organizational nuances and challenges.</a:t>
            </a:r>
          </a:p>
          <a:p>
            <a:r>
              <a:rPr lang="en-US" sz="1400" dirty="0">
                <a:latin typeface="Arial" panose="020B0604020202020204" pitchFamily="34" charset="0"/>
                <a:cs typeface="Arial" panose="020B0604020202020204" pitchFamily="34" charset="0"/>
              </a:rPr>
              <a:t>Naive Bayes emerges as a promising tool for analyzing employee satisfaction, as evidenced by several studies. Johnson et al. (2018) showcased its accuracy in categorizing satisfaction levels, while Gupta and Singh (2019) highlighted its strengths in handling categorical variables and providing interpretable results. The use of Naive Bayes sentiment analysis by Liu et al.(2020) revealed actionable insights for improving organizational satisfaction.</a:t>
            </a:r>
          </a:p>
          <a:p>
            <a:r>
              <a:rPr lang="en-US" sz="1400" dirty="0">
                <a:latin typeface="Arial" panose="020B0604020202020204" pitchFamily="34" charset="0"/>
                <a:cs typeface="Arial" panose="020B0604020202020204" pitchFamily="34" charset="0"/>
              </a:rPr>
              <a:t> Moreover, Sharma and Verma (2017) demonstrated Naive Bayes' utility in predicting attrition risk, complementing studies like Wang et al. (2019), which integrated text mining techniques for comprehensive satisfaction analysis. </a:t>
            </a:r>
          </a:p>
          <a:p>
            <a:r>
              <a:rPr lang="en-US" sz="1400" dirty="0">
                <a:latin typeface="Arial" panose="020B0604020202020204" pitchFamily="34" charset="0"/>
                <a:cs typeface="Arial" panose="020B0604020202020204" pitchFamily="34" charset="0"/>
              </a:rPr>
              <a:t>These findings collectively advocate for the adoption of Naive Bayes in analyzing employee satisfaction, with an acknowledgment of the importance of addressing organizational nuances </a:t>
            </a:r>
            <a:endParaRPr lang="en-IN" sz="14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A3BC67A-5258-0EB1-62E5-37F6C9477500}"/>
              </a:ext>
            </a:extLst>
          </p:cNvPr>
          <p:cNvSpPr>
            <a:spLocks noGrp="1"/>
          </p:cNvSpPr>
          <p:nvPr>
            <p:ph type="sldNum" sz="quarter" idx="12"/>
          </p:nvPr>
        </p:nvSpPr>
        <p:spPr/>
        <p:txBody>
          <a:bodyPr/>
          <a:lstStyle/>
          <a:p>
            <a:fld id="{7B28076C-CE04-4A00-BFAA-A90EA8355859}" type="slidenum">
              <a:rPr lang="en-US" smtClean="0"/>
              <a:pPr/>
              <a:t>5</a:t>
            </a:fld>
            <a:endParaRPr lang="en-US"/>
          </a:p>
        </p:txBody>
      </p:sp>
    </p:spTree>
    <p:extLst>
      <p:ext uri="{BB962C8B-B14F-4D97-AF65-F5344CB8AC3E}">
        <p14:creationId xmlns:p14="http://schemas.microsoft.com/office/powerpoint/2010/main" val="3204916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71E845-2589-432F-8BC8-B2044777FC7E}"/>
              </a:ext>
            </a:extLst>
          </p:cNvPr>
          <p:cNvSpPr>
            <a:spLocks noGrp="1"/>
          </p:cNvSpPr>
          <p:nvPr>
            <p:ph idx="1"/>
          </p:nvPr>
        </p:nvSpPr>
        <p:spPr>
          <a:xfrm>
            <a:off x="457200" y="1676400"/>
            <a:ext cx="8229600" cy="4953000"/>
          </a:xfrm>
        </p:spPr>
        <p:txBody>
          <a:bodyPr>
            <a:noAutofit/>
          </a:bodyPr>
          <a:lstStyle/>
          <a:p>
            <a:pPr algn="just"/>
            <a:r>
              <a:rPr lang="en-US" sz="1800" dirty="0">
                <a:latin typeface="Arial" panose="020B0604020202020204" pitchFamily="34" charset="0"/>
                <a:cs typeface="Arial" panose="020B0604020202020204" pitchFamily="34" charset="0"/>
              </a:rPr>
              <a:t>In contemporary organizations, ensuring high levels of employee satisfaction is paramount for productivity, retention, and overall organizational success. However, measuring and understanding employee satisfaction can be complex due to diverse factors and subjective perceptions involved. To address this challenge, this study aims to develop an analytic approach using the Naive Bayes algorithm to assess and predict employee satisfaction levels based on various input variables.</a:t>
            </a:r>
          </a:p>
          <a:p>
            <a:pPr algn="just"/>
            <a:endParaRPr lang="en-US" sz="1800" dirty="0">
              <a:latin typeface="Arial" panose="020B0604020202020204" pitchFamily="34" charset="0"/>
              <a:cs typeface="Arial" panose="020B0604020202020204" pitchFamily="34" charset="0"/>
            </a:endParaRPr>
          </a:p>
          <a:p>
            <a:endParaRPr lang="en-IN" sz="2800" dirty="0"/>
          </a:p>
        </p:txBody>
      </p:sp>
      <p:sp>
        <p:nvSpPr>
          <p:cNvPr id="6" name="Slide Number Placeholder 5">
            <a:extLst>
              <a:ext uri="{FF2B5EF4-FFF2-40B4-BE49-F238E27FC236}">
                <a16:creationId xmlns:a16="http://schemas.microsoft.com/office/drawing/2014/main" id="{0D3F2EF2-BDDA-4D9F-9A3D-7B4FE27A2462}"/>
              </a:ext>
            </a:extLst>
          </p:cNvPr>
          <p:cNvSpPr>
            <a:spLocks noGrp="1"/>
          </p:cNvSpPr>
          <p:nvPr>
            <p:ph type="sldNum" sz="quarter" idx="12"/>
          </p:nvPr>
        </p:nvSpPr>
        <p:spPr/>
        <p:txBody>
          <a:bodyPr/>
          <a:lstStyle/>
          <a:p>
            <a:fld id="{7B28076C-CE04-4A00-BFAA-A90EA8355859}" type="slidenum">
              <a:rPr lang="en-US" smtClean="0"/>
              <a:pPr/>
              <a:t>6</a:t>
            </a:fld>
            <a:endParaRPr lang="en-US"/>
          </a:p>
        </p:txBody>
      </p:sp>
      <p:sp>
        <p:nvSpPr>
          <p:cNvPr id="7" name="Title 6">
            <a:extLst>
              <a:ext uri="{FF2B5EF4-FFF2-40B4-BE49-F238E27FC236}">
                <a16:creationId xmlns:a16="http://schemas.microsoft.com/office/drawing/2014/main" id="{A45CC454-6E5A-4E4A-AFC6-5838632C3A5F}"/>
              </a:ext>
            </a:extLst>
          </p:cNvPr>
          <p:cNvSpPr>
            <a:spLocks noGrp="1"/>
          </p:cNvSpPr>
          <p:nvPr>
            <p:ph type="title"/>
          </p:nvPr>
        </p:nvSpPr>
        <p:spPr/>
        <p:txBody>
          <a:bodyPr/>
          <a:lstStyle/>
          <a:p>
            <a:pPr algn="l"/>
            <a:r>
              <a:rPr lang="en-US" dirty="0">
                <a:solidFill>
                  <a:srgbClr val="C00000"/>
                </a:solidFill>
              </a:rPr>
              <a:t>              Problem Statement</a:t>
            </a:r>
            <a:endParaRPr lang="en-IN" dirty="0">
              <a:solidFill>
                <a:srgbClr val="C00000"/>
              </a:solidFill>
            </a:endParaRPr>
          </a:p>
        </p:txBody>
      </p:sp>
    </p:spTree>
    <p:extLst>
      <p:ext uri="{BB962C8B-B14F-4D97-AF65-F5344CB8AC3E}">
        <p14:creationId xmlns:p14="http://schemas.microsoft.com/office/powerpoint/2010/main" val="2841685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7B28076C-CE04-4A00-BFAA-A90EA8355859}" type="slidenum">
              <a:rPr lang="en-US" smtClean="0"/>
              <a:pPr/>
              <a:t>7</a:t>
            </a:fld>
            <a:endParaRPr lang="en-US"/>
          </a:p>
        </p:txBody>
      </p:sp>
      <p:sp>
        <p:nvSpPr>
          <p:cNvPr id="10" name="Title 1"/>
          <p:cNvSpPr>
            <a:spLocks noGrp="1"/>
          </p:cNvSpPr>
          <p:nvPr>
            <p:ph type="title"/>
          </p:nvPr>
        </p:nvSpPr>
        <p:spPr>
          <a:xfrm>
            <a:off x="495300" y="381000"/>
            <a:ext cx="8229600" cy="655638"/>
          </a:xfrm>
        </p:spPr>
        <p:txBody>
          <a:bodyPr>
            <a:normAutofit fontScale="90000"/>
          </a:bodyPr>
          <a:lstStyle/>
          <a:p>
            <a:pPr algn="l"/>
            <a:r>
              <a:rPr lang="en-US" dirty="0">
                <a:solidFill>
                  <a:srgbClr val="C00000"/>
                </a:solidFill>
                <a:latin typeface="Arial" pitchFamily="34" charset="0"/>
                <a:cs typeface="Arial" pitchFamily="34" charset="0"/>
              </a:rPr>
              <a:t>                   Objectives</a:t>
            </a:r>
          </a:p>
        </p:txBody>
      </p:sp>
      <p:sp>
        <p:nvSpPr>
          <p:cNvPr id="11" name="Content Placeholder 2"/>
          <p:cNvSpPr>
            <a:spLocks noGrp="1"/>
          </p:cNvSpPr>
          <p:nvPr>
            <p:ph idx="1"/>
          </p:nvPr>
        </p:nvSpPr>
        <p:spPr>
          <a:xfrm>
            <a:off x="457200" y="1295400"/>
            <a:ext cx="8153400" cy="4724395"/>
          </a:xfrm>
        </p:spPr>
        <p:txBody>
          <a:bodyPr>
            <a:normAutofit fontScale="25000" lnSpcReduction="20000"/>
          </a:bodyPr>
          <a:lstStyle/>
          <a:p>
            <a:pPr>
              <a:lnSpc>
                <a:spcPct val="150000"/>
              </a:lnSpc>
            </a:pPr>
            <a:r>
              <a:rPr lang="en-US" sz="6400" dirty="0">
                <a:latin typeface="Arial" pitchFamily="34" charset="0"/>
                <a:cs typeface="Arial" pitchFamily="34" charset="0"/>
              </a:rPr>
              <a:t>Data Collection: Gather comprehensive datasets comprising employee demographics, job roles, tenure, performance metrics, and satisfaction feedback.</a:t>
            </a:r>
          </a:p>
          <a:p>
            <a:pPr>
              <a:lnSpc>
                <a:spcPct val="150000"/>
              </a:lnSpc>
            </a:pPr>
            <a:r>
              <a:rPr lang="en-US" sz="6400" dirty="0">
                <a:latin typeface="Arial" pitchFamily="34" charset="0"/>
                <a:cs typeface="Arial" pitchFamily="34" charset="0"/>
              </a:rPr>
              <a:t>Feature Selection: Identify relevant features that significantly influence employee satisfaction levels.</a:t>
            </a:r>
          </a:p>
          <a:p>
            <a:pPr>
              <a:lnSpc>
                <a:spcPct val="150000"/>
              </a:lnSpc>
            </a:pPr>
            <a:r>
              <a:rPr lang="en-US" sz="6400" dirty="0">
                <a:latin typeface="Arial" pitchFamily="34" charset="0"/>
                <a:cs typeface="Arial" pitchFamily="34" charset="0"/>
              </a:rPr>
              <a:t>Data Preprocessing: Cleanse, normalize, and preprocess the collected data to ensure quality and consistency.</a:t>
            </a:r>
          </a:p>
          <a:p>
            <a:pPr>
              <a:lnSpc>
                <a:spcPct val="150000"/>
              </a:lnSpc>
            </a:pPr>
            <a:r>
              <a:rPr lang="en-US" sz="6400" dirty="0">
                <a:latin typeface="Arial" pitchFamily="34" charset="0"/>
                <a:cs typeface="Arial" pitchFamily="34" charset="0"/>
              </a:rPr>
              <a:t>Model Training: Implement the Naive Bayes algorithm to train a predictive model using the preprocessed data.</a:t>
            </a:r>
          </a:p>
          <a:p>
            <a:pPr>
              <a:lnSpc>
                <a:spcPct val="150000"/>
              </a:lnSpc>
            </a:pPr>
            <a:r>
              <a:rPr lang="en-US" sz="6400" dirty="0">
                <a:latin typeface="Arial" pitchFamily="34" charset="0"/>
                <a:cs typeface="Arial" pitchFamily="34" charset="0"/>
              </a:rPr>
              <a:t>Model Evaluation: Assess the performance of the trained model through cross-validation and other relevant metrics to ensure accuracy and reliability.</a:t>
            </a:r>
          </a:p>
          <a:p>
            <a:pPr>
              <a:lnSpc>
                <a:spcPct val="150000"/>
              </a:lnSpc>
            </a:pPr>
            <a:r>
              <a:rPr lang="en-US" sz="6400" dirty="0">
                <a:latin typeface="Arial" pitchFamily="34" charset="0"/>
                <a:cs typeface="Arial" pitchFamily="34" charset="0"/>
              </a:rPr>
              <a:t>Predictive Analysis: Utilize the trained model to predict employee satisfaction levels based on new data inputs.</a:t>
            </a:r>
          </a:p>
          <a:p>
            <a:pPr>
              <a:lnSpc>
                <a:spcPct val="150000"/>
              </a:lnSpc>
            </a:pPr>
            <a:r>
              <a:rPr lang="en-US" sz="6400" dirty="0">
                <a:latin typeface="Arial" pitchFamily="34" charset="0"/>
                <a:cs typeface="Arial" pitchFamily="34" charset="0"/>
              </a:rPr>
              <a:t>Interpretation and Recommendations: Analyze the model results to gain insights into the factors influencing employee satisfaction and provide actionable recommendations for organizational improvement.</a:t>
            </a:r>
          </a:p>
          <a:p>
            <a:pPr>
              <a:lnSpc>
                <a:spcPct val="150000"/>
              </a:lnSpc>
            </a:pPr>
            <a:endParaRPr lang="en-US" sz="6400" dirty="0">
              <a:latin typeface="Arial" pitchFamily="34" charset="0"/>
              <a:cs typeface="Arial" pitchFamily="34" charset="0"/>
            </a:endParaRPr>
          </a:p>
          <a:p>
            <a:pPr algn="just"/>
            <a:endParaRPr lang="en-US" sz="4900" dirty="0">
              <a:latin typeface="Arial" pitchFamily="34" charset="0"/>
              <a:cs typeface="Arial" pitchFamily="34" charset="0"/>
            </a:endParaRPr>
          </a:p>
          <a:p>
            <a:pPr algn="just"/>
            <a:endParaRPr lang="en-US" sz="2800" dirty="0"/>
          </a:p>
        </p:txBody>
      </p:sp>
      <p:sp>
        <p:nvSpPr>
          <p:cNvPr id="3" name="Rectangle 2">
            <a:extLst>
              <a:ext uri="{FF2B5EF4-FFF2-40B4-BE49-F238E27FC236}">
                <a16:creationId xmlns:a16="http://schemas.microsoft.com/office/drawing/2014/main" id="{ACAC0DE9-3605-436F-B05F-1A0356BC15AA}"/>
              </a:ext>
            </a:extLst>
          </p:cNvPr>
          <p:cNvSpPr>
            <a:spLocks noChangeArrowheads="1"/>
          </p:cNvSpPr>
          <p:nvPr/>
        </p:nvSpPr>
        <p:spPr bwMode="auto">
          <a:xfrm>
            <a:off x="0" y="0"/>
            <a:ext cx="2914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5972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dirty="0"/>
              <a:t>10</a:t>
            </a:r>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       Software Requirements</a:t>
            </a:r>
            <a:endParaRPr lang="en-US" dirty="0">
              <a:solidFill>
                <a:srgbClr val="C00000"/>
              </a:solidFill>
            </a:endParaRPr>
          </a:p>
        </p:txBody>
      </p:sp>
      <p:sp>
        <p:nvSpPr>
          <p:cNvPr id="8" name="Content Placeholder 2"/>
          <p:cNvSpPr>
            <a:spLocks noGrp="1"/>
          </p:cNvSpPr>
          <p:nvPr>
            <p:ph idx="1"/>
          </p:nvPr>
        </p:nvSpPr>
        <p:spPr>
          <a:xfrm>
            <a:off x="457200" y="1600200"/>
            <a:ext cx="8305800" cy="1524000"/>
          </a:xfrm>
        </p:spPr>
        <p:txBody>
          <a:bodyPr>
            <a:noAutofit/>
          </a:bodyPr>
          <a:lstStyle/>
          <a:p>
            <a:pPr>
              <a:lnSpc>
                <a:spcPct val="170000"/>
              </a:lnSpc>
            </a:pPr>
            <a:r>
              <a:rPr lang="en-US" sz="1800" dirty="0">
                <a:effectLst/>
                <a:latin typeface="Arial" panose="020B0604020202020204" pitchFamily="34" charset="0"/>
                <a:ea typeface="Calibri" panose="020F0502020204030204" pitchFamily="34" charset="0"/>
                <a:cs typeface="Arial" panose="020B0604020202020204" pitchFamily="34" charset="0"/>
              </a:rPr>
              <a:t>Operating System : Windows, Mac, Linux</a:t>
            </a:r>
            <a:endParaRPr lang="en-IN" sz="1800" dirty="0">
              <a:latin typeface="Arial" panose="020B0604020202020204" pitchFamily="34" charset="0"/>
              <a:cs typeface="Arial" pitchFamily="34" charset="0"/>
            </a:endParaRPr>
          </a:p>
          <a:p>
            <a:pPr>
              <a:lnSpc>
                <a:spcPct val="170000"/>
              </a:lnSpc>
            </a:pPr>
            <a:r>
              <a:rPr lang="en-US" sz="1800" dirty="0">
                <a:effectLst/>
                <a:latin typeface="Arial" panose="020B0604020202020204" pitchFamily="34" charset="0"/>
                <a:ea typeface="Calibri" panose="020F0502020204030204" pitchFamily="34" charset="0"/>
                <a:cs typeface="Arial" panose="020B0604020202020204" pitchFamily="34" charset="0"/>
              </a:rPr>
              <a:t>Language </a:t>
            </a:r>
            <a:r>
              <a:rPr lang="en-US" sz="1800" dirty="0">
                <a:latin typeface="Arial" panose="020B0604020202020204" pitchFamily="34" charset="0"/>
                <a:cs typeface="Arial"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R Programming : R-4.1.3</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a:lnSpc>
                <a:spcPct val="170000"/>
              </a:lnSpc>
            </a:pPr>
            <a:r>
              <a:rPr lang="en-US" sz="1800" dirty="0">
                <a:effectLst/>
                <a:latin typeface="Arial" panose="020B0604020202020204" pitchFamily="34" charset="0"/>
                <a:ea typeface="Calibri" panose="020F0502020204030204" pitchFamily="34" charset="0"/>
                <a:cs typeface="Arial" panose="020B0604020202020204" pitchFamily="34" charset="0"/>
              </a:rPr>
              <a:t>GUI : RStudio</a:t>
            </a:r>
            <a:endParaRPr lang="en-US" sz="1800" dirty="0">
              <a:latin typeface="Arial" panose="020B0604020202020204" pitchFamily="34" charset="0"/>
              <a:cs typeface="Arial" pitchFamily="34" charset="0"/>
            </a:endParaRPr>
          </a:p>
        </p:txBody>
      </p:sp>
    </p:spTree>
    <p:extLst>
      <p:ext uri="{BB962C8B-B14F-4D97-AF65-F5344CB8AC3E}">
        <p14:creationId xmlns:p14="http://schemas.microsoft.com/office/powerpoint/2010/main" val="252648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2D74-003D-483E-8A63-20FA5512117C}"/>
              </a:ext>
            </a:extLst>
          </p:cNvPr>
          <p:cNvSpPr>
            <a:spLocks noGrp="1"/>
          </p:cNvSpPr>
          <p:nvPr>
            <p:ph type="title"/>
          </p:nvPr>
        </p:nvSpPr>
        <p:spPr/>
        <p:txBody>
          <a:bodyPr/>
          <a:lstStyle/>
          <a:p>
            <a:pPr algn="l"/>
            <a:r>
              <a:rPr lang="en-US" dirty="0">
                <a:solidFill>
                  <a:srgbClr val="C00000"/>
                </a:solidFill>
              </a:rPr>
              <a:t>         Hardware Requirements</a:t>
            </a:r>
            <a:endParaRPr lang="en-IN" dirty="0">
              <a:solidFill>
                <a:srgbClr val="C00000"/>
              </a:solidFill>
            </a:endParaRPr>
          </a:p>
        </p:txBody>
      </p:sp>
      <p:sp>
        <p:nvSpPr>
          <p:cNvPr id="3" name="Content Placeholder 2">
            <a:extLst>
              <a:ext uri="{FF2B5EF4-FFF2-40B4-BE49-F238E27FC236}">
                <a16:creationId xmlns:a16="http://schemas.microsoft.com/office/drawing/2014/main" id="{35BEC63A-59D0-44B0-9703-ECFA446A05B5}"/>
              </a:ext>
            </a:extLst>
          </p:cNvPr>
          <p:cNvSpPr>
            <a:spLocks noGrp="1"/>
          </p:cNvSpPr>
          <p:nvPr>
            <p:ph idx="1"/>
          </p:nvPr>
        </p:nvSpPr>
        <p:spPr/>
        <p:txBody>
          <a:bodyPr>
            <a:normAutofit/>
          </a:bodyPr>
          <a:lstStyle/>
          <a:p>
            <a:pPr>
              <a:lnSpc>
                <a:spcPct val="170000"/>
              </a:lnSpc>
            </a:pPr>
            <a:r>
              <a:rPr lang="en-US" sz="1800" dirty="0">
                <a:latin typeface="Arial" pitchFamily="34" charset="0"/>
                <a:cs typeface="Arial" pitchFamily="34" charset="0"/>
              </a:rPr>
              <a:t>Hardware Requirements:</a:t>
            </a:r>
          </a:p>
          <a:p>
            <a:pPr lvl="1">
              <a:lnSpc>
                <a:spcPct val="170000"/>
              </a:lnSpc>
            </a:pPr>
            <a:r>
              <a:rPr lang="en-US" sz="1800" dirty="0">
                <a:latin typeface="Arial" pitchFamily="34" charset="0"/>
                <a:cs typeface="Arial" pitchFamily="34" charset="0"/>
              </a:rPr>
              <a:t>Processor :Processor Intel CORE i3  and above</a:t>
            </a:r>
          </a:p>
          <a:p>
            <a:pPr lvl="1">
              <a:lnSpc>
                <a:spcPct val="170000"/>
              </a:lnSpc>
            </a:pPr>
            <a:r>
              <a:rPr lang="en-US" sz="1800" dirty="0">
                <a:latin typeface="Arial" pitchFamily="34" charset="0"/>
                <a:cs typeface="Arial" pitchFamily="34" charset="0"/>
              </a:rPr>
              <a:t>RAM : 4 GB</a:t>
            </a:r>
          </a:p>
          <a:p>
            <a:pPr lvl="1">
              <a:lnSpc>
                <a:spcPct val="170000"/>
              </a:lnSpc>
            </a:pPr>
            <a:r>
              <a:rPr lang="en-US" sz="1800" dirty="0">
                <a:latin typeface="Arial" pitchFamily="34" charset="0"/>
                <a:cs typeface="Arial" pitchFamily="34" charset="0"/>
              </a:rPr>
              <a:t>Internet Connection : Existing telephone lines, Data card, Fiber net</a:t>
            </a:r>
            <a:endParaRPr lang="en-IN" sz="1800" dirty="0">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372AE4CB-7515-4D02-A95F-BA9E8B29908F}"/>
              </a:ext>
            </a:extLst>
          </p:cNvPr>
          <p:cNvSpPr>
            <a:spLocks noGrp="1"/>
          </p:cNvSpPr>
          <p:nvPr>
            <p:ph type="sldNum" sz="quarter" idx="12"/>
          </p:nvPr>
        </p:nvSpPr>
        <p:spPr/>
        <p:txBody>
          <a:bodyPr/>
          <a:lstStyle/>
          <a:p>
            <a:fld id="{7B28076C-CE04-4A00-BFAA-A90EA8355859}" type="slidenum">
              <a:rPr lang="en-US" smtClean="0"/>
              <a:pPr/>
              <a:t>9</a:t>
            </a:fld>
            <a:endParaRPr lang="en-US"/>
          </a:p>
        </p:txBody>
      </p:sp>
    </p:spTree>
    <p:extLst>
      <p:ext uri="{BB962C8B-B14F-4D97-AF65-F5344CB8AC3E}">
        <p14:creationId xmlns:p14="http://schemas.microsoft.com/office/powerpoint/2010/main" val="105836116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2142</TotalTime>
  <Words>2090</Words>
  <Application>Microsoft Office PowerPoint</Application>
  <PresentationFormat>On-screen Show (4:3)</PresentationFormat>
  <Paragraphs>156</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Söhne</vt:lpstr>
      <vt:lpstr>Stencil</vt:lpstr>
      <vt:lpstr>Times New Roman</vt:lpstr>
      <vt:lpstr>Wingdings</vt:lpstr>
      <vt:lpstr>Custom Design</vt:lpstr>
      <vt:lpstr>Presentation Outline</vt:lpstr>
      <vt:lpstr>COURSE CERTIFICATE</vt:lpstr>
      <vt:lpstr>Abstract</vt:lpstr>
      <vt:lpstr>                 Introduction</vt:lpstr>
      <vt:lpstr>LITERATURE SURVEY</vt:lpstr>
      <vt:lpstr>              Problem Statement</vt:lpstr>
      <vt:lpstr>                   Objectives</vt:lpstr>
      <vt:lpstr>       Software Requirements</vt:lpstr>
      <vt:lpstr>         Hardware Requirements</vt:lpstr>
      <vt:lpstr>                 Methodology</vt:lpstr>
      <vt:lpstr>Architectural Diagram</vt:lpstr>
      <vt:lpstr>Project Modules</vt:lpstr>
      <vt:lpstr>Importing Employee Dataset</vt:lpstr>
      <vt:lpstr>Data Preprocessing</vt:lpstr>
      <vt:lpstr>Model Generation Using Navie Bayes Algorithm</vt:lpstr>
      <vt:lpstr>Model Generation Using Navie Bayes Algorithm</vt:lpstr>
      <vt:lpstr>Model Generation Using Navie Bayes Algorithm</vt:lpstr>
      <vt:lpstr>Prediction Using Navie Bayes Model</vt:lpstr>
      <vt:lpstr>Navie Bayes Model</vt:lpstr>
      <vt:lpstr>Navie Bayes Model</vt:lpstr>
      <vt:lpstr>Navie Bayes Model</vt:lpstr>
      <vt:lpstr>Navie Bayes Model</vt:lpstr>
      <vt:lpstr>Navie Bayes Model</vt:lpstr>
      <vt:lpstr>Navie Bayes Predictive Model</vt:lpstr>
      <vt:lpstr>                   Conclusion </vt:lpstr>
      <vt:lpstr>                      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SIROSHMA REDDY</cp:lastModifiedBy>
  <cp:revision>121</cp:revision>
  <dcterms:created xsi:type="dcterms:W3CDTF">2019-11-06T07:48:53Z</dcterms:created>
  <dcterms:modified xsi:type="dcterms:W3CDTF">2024-10-17T14:24:23Z</dcterms:modified>
</cp:coreProperties>
</file>