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388" r:id="rId2"/>
    <p:sldId id="302" r:id="rId3"/>
    <p:sldId id="384" r:id="rId4"/>
    <p:sldId id="383" r:id="rId5"/>
    <p:sldId id="386" r:id="rId6"/>
    <p:sldId id="389" r:id="rId7"/>
    <p:sldId id="390" r:id="rId8"/>
    <p:sldId id="391" r:id="rId9"/>
    <p:sldId id="392" r:id="rId10"/>
    <p:sldId id="393" r:id="rId11"/>
    <p:sldId id="394" r:id="rId12"/>
    <p:sldId id="395" r:id="rId13"/>
    <p:sldId id="396" r:id="rId14"/>
    <p:sldId id="385" r:id="rId15"/>
    <p:sldId id="279" r:id="rId16"/>
    <p:sldId id="370" r:id="rId17"/>
    <p:sldId id="387" r:id="rId18"/>
    <p:sldId id="366" r:id="rId19"/>
    <p:sldId id="397" r:id="rId20"/>
    <p:sldId id="398" r:id="rId21"/>
    <p:sldId id="30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70" d="100"/>
          <a:sy n="70" d="100"/>
        </p:scale>
        <p:origin x="118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18</a:t>
            </a:fld>
            <a:endParaRPr lang="en-US"/>
          </a:p>
        </p:txBody>
      </p:sp>
    </p:spTree>
    <p:extLst>
      <p:ext uri="{BB962C8B-B14F-4D97-AF65-F5344CB8AC3E}">
        <p14:creationId xmlns:p14="http://schemas.microsoft.com/office/powerpoint/2010/main" val="2015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17 October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17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17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17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17 October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17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17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17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57200" y="1600993"/>
            <a:ext cx="8229600" cy="4525963"/>
          </a:xfrm>
        </p:spPr>
        <p:txBody>
          <a:bodyPr>
            <a:normAutofit/>
          </a:bodyPr>
          <a:lstStyle/>
          <a:p>
            <a:r>
              <a:rPr lang="en-US" dirty="0"/>
              <a:t>Abstract</a:t>
            </a:r>
          </a:p>
          <a:p>
            <a:r>
              <a:rPr lang="en-US" dirty="0"/>
              <a:t>Objective(s)</a:t>
            </a:r>
          </a:p>
          <a:p>
            <a:r>
              <a:rPr lang="en-US" dirty="0"/>
              <a:t>Literature Survey</a:t>
            </a:r>
          </a:p>
          <a:p>
            <a:r>
              <a:rPr lang="en-US" dirty="0"/>
              <a:t>Inferences from Literature Survey</a:t>
            </a:r>
          </a:p>
          <a:p>
            <a:r>
              <a:rPr lang="en-US" dirty="0"/>
              <a:t>Proposed System</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a:t>
            </a:fld>
            <a:endParaRPr lang="en-US"/>
          </a:p>
        </p:txBody>
      </p:sp>
    </p:spTree>
    <p:extLst>
      <p:ext uri="{BB962C8B-B14F-4D97-AF65-F5344CB8AC3E}">
        <p14:creationId xmlns:p14="http://schemas.microsoft.com/office/powerpoint/2010/main" val="344089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549B-93B6-2F60-1F1D-479A891D9853}"/>
              </a:ext>
            </a:extLst>
          </p:cNvPr>
          <p:cNvSpPr>
            <a:spLocks noGrp="1"/>
          </p:cNvSpPr>
          <p:nvPr>
            <p:ph type="title"/>
          </p:nvPr>
        </p:nvSpPr>
        <p:spPr/>
        <p:txBody>
          <a:bodyPr/>
          <a:lstStyle/>
          <a:p>
            <a:r>
              <a:rPr lang="en-IN" sz="4400" dirty="0">
                <a:cs typeface="Arial" panose="020B0604020202020204" pitchFamily="34" charset="0"/>
              </a:rPr>
              <a:t>LITERATURE SURVEY(7/10)</a:t>
            </a:r>
            <a:endParaRPr lang="en-US" dirty="0"/>
          </a:p>
        </p:txBody>
      </p:sp>
      <p:sp>
        <p:nvSpPr>
          <p:cNvPr id="3" name="Content Placeholder 2">
            <a:extLst>
              <a:ext uri="{FF2B5EF4-FFF2-40B4-BE49-F238E27FC236}">
                <a16:creationId xmlns:a16="http://schemas.microsoft.com/office/drawing/2014/main" id="{9240B7A9-31F3-B81A-5489-AE2CDE29EBCD}"/>
              </a:ext>
            </a:extLst>
          </p:cNvPr>
          <p:cNvSpPr>
            <a:spLocks noGrp="1"/>
          </p:cNvSpPr>
          <p:nvPr>
            <p:ph idx="1"/>
          </p:nvPr>
        </p:nvSpPr>
        <p:spPr>
          <a:xfrm>
            <a:off x="457200" y="1524000"/>
            <a:ext cx="8229600" cy="4602163"/>
          </a:xfrm>
        </p:spPr>
        <p:txBody>
          <a:bodyPr>
            <a:normAutofit lnSpcReduction="10000"/>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O. Haris, A. </a:t>
            </a:r>
            <a:r>
              <a:rPr lang="en-US" sz="1600" b="1" i="0" u="none" strike="noStrike" dirty="0" err="1">
                <a:solidFill>
                  <a:srgbClr val="000000"/>
                </a:solidFill>
                <a:effectLst/>
                <a:latin typeface="Arial" panose="020B0604020202020204" pitchFamily="34" charset="0"/>
                <a:cs typeface="Arial" panose="020B0604020202020204" pitchFamily="34" charset="0"/>
              </a:rPr>
              <a:t>Darmawan</a:t>
            </a:r>
            <a:r>
              <a:rPr lang="en-US" sz="1600" b="1" i="0" u="none" strike="noStrike" dirty="0">
                <a:solidFill>
                  <a:srgbClr val="000000"/>
                </a:solidFill>
                <a:effectLst/>
                <a:latin typeface="Arial" panose="020B0604020202020204" pitchFamily="34" charset="0"/>
                <a:cs typeface="Arial" panose="020B0604020202020204" pitchFamily="34" charset="0"/>
              </a:rPr>
              <a:t> and A. </a:t>
            </a:r>
            <a:r>
              <a:rPr lang="en-US" sz="1600" b="1" i="0" u="none" strike="noStrike" dirty="0" err="1">
                <a:solidFill>
                  <a:srgbClr val="000000"/>
                </a:solidFill>
                <a:effectLst/>
                <a:latin typeface="Arial" panose="020B0604020202020204" pitchFamily="34" charset="0"/>
                <a:cs typeface="Arial" panose="020B0604020202020204" pitchFamily="34" charset="0"/>
              </a:rPr>
              <a:t>Juliansyah</a:t>
            </a:r>
            <a:r>
              <a:rPr lang="en-US" sz="1600" b="1" i="0" u="none" strike="noStrike" dirty="0">
                <a:solidFill>
                  <a:srgbClr val="000000"/>
                </a:solidFill>
                <a:effectLst/>
                <a:latin typeface="Arial" panose="020B0604020202020204" pitchFamily="34" charset="0"/>
                <a:cs typeface="Arial" panose="020B0604020202020204" pitchFamily="34" charset="0"/>
              </a:rPr>
              <a:t>, "Efficiency Analysis of Using Solar Panel System Tracker to Static Solar Panel," 2021 IEEE 7th International Conference on Computing, Engineering and Design (ICCED), </a:t>
            </a:r>
            <a:r>
              <a:rPr lang="en-US" sz="1600" b="1" i="0" u="none" strike="noStrike" dirty="0" err="1">
                <a:solidFill>
                  <a:srgbClr val="000000"/>
                </a:solidFill>
                <a:effectLst/>
                <a:latin typeface="Arial" panose="020B0604020202020204" pitchFamily="34" charset="0"/>
                <a:cs typeface="Arial" panose="020B0604020202020204" pitchFamily="34" charset="0"/>
              </a:rPr>
              <a:t>Sukabumi</a:t>
            </a:r>
            <a:r>
              <a:rPr lang="en-US" sz="1600" b="1" i="0" u="none" strike="noStrike" dirty="0">
                <a:solidFill>
                  <a:srgbClr val="000000"/>
                </a:solidFill>
                <a:effectLst/>
                <a:latin typeface="Arial" panose="020B0604020202020204" pitchFamily="34" charset="0"/>
                <a:cs typeface="Arial" panose="020B0604020202020204" pitchFamily="34" charset="0"/>
              </a:rPr>
              <a:t>, Indonesia, 2021, pp. 1-6,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10.1109/ICCED53389.2021.9664841.</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Efficiency analysis comparing the use of a solar panel system tracker versus static solar panels reveals increased energy production and cost savings. The tracker follows the sun's movement, optimizing sunlight exposure.</a:t>
            </a:r>
          </a:p>
          <a:p>
            <a:pPr marL="0" indent="0" algn="just" rtl="0">
              <a:spcBef>
                <a:spcPts val="0"/>
              </a:spcBef>
              <a:spcAft>
                <a:spcPts val="0"/>
              </a:spcAft>
              <a:buNone/>
            </a:pPr>
            <a:br>
              <a:rPr lang="en-US" sz="1600" b="0" dirty="0">
                <a:effectLst/>
                <a:latin typeface="Arial" panose="020B0604020202020204" pitchFamily="34" charset="0"/>
                <a:cs typeface="Arial" panose="020B0604020202020204" pitchFamily="34" charset="0"/>
              </a:rPr>
            </a:br>
            <a:r>
              <a:rPr lang="en-US" sz="1600" b="0" dirty="0">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Addresses robustness against adversarial attacks.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Proposes a novel unsupervised feature selection algorithm.</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Insufficient explanation of model kernel choices.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No experimentation on real-world datasets.</a:t>
            </a:r>
            <a:br>
              <a:rPr lang="en-US" sz="1600" dirty="0">
                <a:latin typeface="Arial" panose="020B0604020202020204" pitchFamily="34" charset="0"/>
                <a:cs typeface="Arial" panose="020B0604020202020204" pitchFamily="34" charset="0"/>
              </a:rPr>
            </a:br>
            <a:br>
              <a:rPr lang="en-US" dirty="0"/>
            </a:br>
            <a:endParaRPr lang="en-US" dirty="0"/>
          </a:p>
        </p:txBody>
      </p:sp>
      <p:sp>
        <p:nvSpPr>
          <p:cNvPr id="4" name="Date Placeholder 3">
            <a:extLst>
              <a:ext uri="{FF2B5EF4-FFF2-40B4-BE49-F238E27FC236}">
                <a16:creationId xmlns:a16="http://schemas.microsoft.com/office/drawing/2014/main" id="{256F45E0-7EEB-A726-9ED5-3D96511932DE}"/>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24424311-60F9-F8B2-BD2B-3FF7E4098BC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54D6FB6-D8FA-9D9D-3F9A-2250ABD520DB}"/>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69204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179F-C1B5-8D40-8BBC-EEF450EE9655}"/>
              </a:ext>
            </a:extLst>
          </p:cNvPr>
          <p:cNvSpPr>
            <a:spLocks noGrp="1"/>
          </p:cNvSpPr>
          <p:nvPr>
            <p:ph type="title"/>
          </p:nvPr>
        </p:nvSpPr>
        <p:spPr/>
        <p:txBody>
          <a:bodyPr/>
          <a:lstStyle/>
          <a:p>
            <a:r>
              <a:rPr lang="en-IN" sz="4400" dirty="0">
                <a:cs typeface="Arial" panose="020B0604020202020204" pitchFamily="34" charset="0"/>
              </a:rPr>
              <a:t>LITERATURE SURVEY(8/10)</a:t>
            </a:r>
            <a:endParaRPr lang="en-US" dirty="0"/>
          </a:p>
        </p:txBody>
      </p:sp>
      <p:sp>
        <p:nvSpPr>
          <p:cNvPr id="3" name="Content Placeholder 2">
            <a:extLst>
              <a:ext uri="{FF2B5EF4-FFF2-40B4-BE49-F238E27FC236}">
                <a16:creationId xmlns:a16="http://schemas.microsoft.com/office/drawing/2014/main" id="{B4766090-4F4D-AF4F-0578-26E77D52790C}"/>
              </a:ext>
            </a:extLst>
          </p:cNvPr>
          <p:cNvSpPr>
            <a:spLocks noGrp="1"/>
          </p:cNvSpPr>
          <p:nvPr>
            <p:ph idx="1"/>
          </p:nvPr>
        </p:nvSpPr>
        <p:spPr/>
        <p:txBody>
          <a:bodyPr>
            <a:normAutofit/>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I. H. Tawil, M. </a:t>
            </a:r>
            <a:r>
              <a:rPr lang="en-US" sz="1600" b="1" i="0" u="none" strike="noStrike" dirty="0" err="1">
                <a:solidFill>
                  <a:srgbClr val="000000"/>
                </a:solidFill>
                <a:effectLst/>
                <a:latin typeface="Arial" panose="020B0604020202020204" pitchFamily="34" charset="0"/>
                <a:cs typeface="Arial" panose="020B0604020202020204" pitchFamily="34" charset="0"/>
              </a:rPr>
              <a:t>BenAbeid</a:t>
            </a:r>
            <a:r>
              <a:rPr lang="en-US" sz="1600" b="1" i="0" u="none" strike="noStrike" dirty="0">
                <a:solidFill>
                  <a:srgbClr val="000000"/>
                </a:solidFill>
                <a:effectLst/>
                <a:latin typeface="Arial" panose="020B0604020202020204" pitchFamily="34" charset="0"/>
                <a:cs typeface="Arial" panose="020B0604020202020204" pitchFamily="34" charset="0"/>
              </a:rPr>
              <a:t>, S. Belhaj and B. </a:t>
            </a:r>
            <a:r>
              <a:rPr lang="en-US" sz="1600" b="1" i="0" u="none" strike="noStrike" dirty="0" err="1">
                <a:solidFill>
                  <a:srgbClr val="000000"/>
                </a:solidFill>
                <a:effectLst/>
                <a:latin typeface="Arial" panose="020B0604020202020204" pitchFamily="34" charset="0"/>
                <a:cs typeface="Arial" panose="020B0604020202020204" pitchFamily="34" charset="0"/>
              </a:rPr>
              <a:t>Sowid</a:t>
            </a:r>
            <a:r>
              <a:rPr lang="en-US" sz="1600" b="1" i="0" u="none" strike="noStrike" dirty="0">
                <a:solidFill>
                  <a:srgbClr val="000000"/>
                </a:solidFill>
                <a:effectLst/>
                <a:latin typeface="Arial" panose="020B0604020202020204" pitchFamily="34" charset="0"/>
                <a:cs typeface="Arial" panose="020B0604020202020204" pitchFamily="34" charset="0"/>
              </a:rPr>
              <a:t>, "Simulation and Evaluation of The Solar Energy Systems in The Public Buildings in The City of Tripoli-Libya : Mosques Sector," 2021 12th International Renewable Energy Congress (IREC), </a:t>
            </a:r>
            <a:r>
              <a:rPr lang="en-US" sz="1600" b="1" i="0" u="none" strike="noStrike" dirty="0" err="1">
                <a:solidFill>
                  <a:srgbClr val="000000"/>
                </a:solidFill>
                <a:effectLst/>
                <a:latin typeface="Arial" panose="020B0604020202020204" pitchFamily="34" charset="0"/>
                <a:cs typeface="Arial" panose="020B0604020202020204" pitchFamily="34" charset="0"/>
              </a:rPr>
              <a:t>Hammamet</a:t>
            </a:r>
            <a:r>
              <a:rPr lang="en-US" sz="1600" b="1" i="0" u="none" strike="noStrike" dirty="0">
                <a:solidFill>
                  <a:srgbClr val="000000"/>
                </a:solidFill>
                <a:effectLst/>
                <a:latin typeface="Arial" panose="020B0604020202020204" pitchFamily="34" charset="0"/>
                <a:cs typeface="Arial" panose="020B0604020202020204" pitchFamily="34" charset="0"/>
              </a:rPr>
              <a:t>, Tunisia, 2021, pp. 1-5,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10.1109/IREC52758.2021.9624879.</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This study focuses on simulating and evaluating the solar energy systems in public buildings in Tripoli, Libya specifically on mosques. The research aims to optimize the use of solar energy for energy efficiency and sustainability.</a:t>
            </a:r>
          </a:p>
          <a:p>
            <a:pPr marL="0" indent="0" algn="just" rtl="0">
              <a:spcBef>
                <a:spcPts val="0"/>
              </a:spcBef>
              <a:spcAft>
                <a:spcPts val="0"/>
              </a:spcAft>
              <a:buNone/>
            </a:pPr>
            <a:br>
              <a:rPr lang="en-US" sz="1600" b="0" dirty="0">
                <a:effectLst/>
                <a:latin typeface="Arial" panose="020B0604020202020204" pitchFamily="34" charset="0"/>
                <a:cs typeface="Arial" panose="020B0604020202020204" pitchFamily="34" charset="0"/>
              </a:rPr>
            </a:br>
            <a:r>
              <a:rPr lang="en-US" sz="1600" b="0" dirty="0">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Applies transfer learning with knowledge distillation.</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Effectively handles uncertainty with Monte Carlo dropout.</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Does not provide insights into model training convergence.</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No treatment of collinearity among features.</a:t>
            </a:r>
            <a:endParaRPr lang="en-US" sz="1600" b="0" dirty="0">
              <a:effectLst/>
              <a:latin typeface="Arial" panose="020B0604020202020204" pitchFamily="34" charset="0"/>
              <a:cs typeface="Arial" panose="020B0604020202020204" pitchFamily="34" charset="0"/>
            </a:endParaRPr>
          </a:p>
          <a:p>
            <a:pPr marL="0" indent="0">
              <a:buNone/>
            </a:pP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1F3B1E6A-12F8-F34B-8A93-1E11051734D8}"/>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6969EAC9-6668-AB70-AB30-EC93C47C133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B7DDFDA-27ED-BB7E-D719-8C179310C0BE}"/>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36842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9B91-F48E-59A1-02A1-2D5918B28616}"/>
              </a:ext>
            </a:extLst>
          </p:cNvPr>
          <p:cNvSpPr>
            <a:spLocks noGrp="1"/>
          </p:cNvSpPr>
          <p:nvPr>
            <p:ph type="title"/>
          </p:nvPr>
        </p:nvSpPr>
        <p:spPr/>
        <p:txBody>
          <a:bodyPr/>
          <a:lstStyle/>
          <a:p>
            <a:r>
              <a:rPr lang="en-IN" sz="4400" dirty="0">
                <a:cs typeface="Arial" panose="020B0604020202020204" pitchFamily="34" charset="0"/>
              </a:rPr>
              <a:t>LITERATURE SURVEY(9/10)</a:t>
            </a:r>
            <a:endParaRPr lang="en-US" dirty="0"/>
          </a:p>
        </p:txBody>
      </p:sp>
      <p:sp>
        <p:nvSpPr>
          <p:cNvPr id="3" name="Content Placeholder 2">
            <a:extLst>
              <a:ext uri="{FF2B5EF4-FFF2-40B4-BE49-F238E27FC236}">
                <a16:creationId xmlns:a16="http://schemas.microsoft.com/office/drawing/2014/main" id="{CCAA0017-9D07-EC10-4B43-6D6441B0393E}"/>
              </a:ext>
            </a:extLst>
          </p:cNvPr>
          <p:cNvSpPr>
            <a:spLocks noGrp="1"/>
          </p:cNvSpPr>
          <p:nvPr>
            <p:ph idx="1"/>
          </p:nvPr>
        </p:nvSpPr>
        <p:spPr/>
        <p:txBody>
          <a:bodyPr>
            <a:normAutofit/>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M. S. -U. Islam, M. K. Ahmed, P. R. </a:t>
            </a:r>
            <a:r>
              <a:rPr lang="en-US" sz="1600" b="1" i="0" u="none" strike="noStrike" dirty="0" err="1">
                <a:solidFill>
                  <a:srgbClr val="000000"/>
                </a:solidFill>
                <a:effectLst/>
                <a:latin typeface="Arial" panose="020B0604020202020204" pitchFamily="34" charset="0"/>
                <a:cs typeface="Arial" panose="020B0604020202020204" pitchFamily="34" charset="0"/>
              </a:rPr>
              <a:t>Mahadi</a:t>
            </a:r>
            <a:r>
              <a:rPr lang="en-US" sz="1600" b="1" i="0" u="none" strike="noStrike" dirty="0">
                <a:solidFill>
                  <a:srgbClr val="000000"/>
                </a:solidFill>
                <a:effectLst/>
                <a:latin typeface="Arial" panose="020B0604020202020204" pitchFamily="34" charset="0"/>
                <a:cs typeface="Arial" panose="020B0604020202020204" pitchFamily="34" charset="0"/>
              </a:rPr>
              <a:t>, M. F. Islam, A. Islam and S. T. I. Meem, "Solar Panel Integration on Metro Rail Tracks for Sustainable Energy Generation," 2024 3rd International Conference on Advancement in Electrical and Electronic Engineering (ICAEEE), Gazipur, Bangladesh, 2024, pp. 1-6,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10.1109/ICAEEE62219.2024.10561795.</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This innovative project integrates solar panels onto metro rail tracks to generate sustainable energy, reducing carbon emissions and reliance on fossil fuels. The panels harness the power of the sun to produce clean, renewable electricity, making public transportation more environmentally friendly.</a:t>
            </a:r>
          </a:p>
          <a:p>
            <a:pPr marL="0" indent="0" algn="just" rtl="0">
              <a:spcBef>
                <a:spcPts val="0"/>
              </a:spcBef>
              <a:spcAft>
                <a:spcPts val="0"/>
              </a:spcAft>
              <a:buNone/>
            </a:pPr>
            <a:br>
              <a:rPr lang="en-US" sz="1600" b="0" dirty="0">
                <a:effectLst/>
                <a:latin typeface="Arial" panose="020B0604020202020204" pitchFamily="34" charset="0"/>
                <a:cs typeface="Arial" panose="020B0604020202020204" pitchFamily="34" charset="0"/>
              </a:rPr>
            </a:br>
            <a:r>
              <a:rPr lang="en-US" sz="1600" b="0" dirty="0">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Incorporates model uncertainty with dropout regularization.</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Addresses interpretability with rule-based ensemble learning.</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No discussion on model's sensitivity to hyperparameters.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Overlooks potential issues with model underfitting.</a:t>
            </a:r>
            <a:endParaRPr lang="en-US" sz="1600" b="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55F8948-A702-9ED2-FEB0-BE0D35B4455B}"/>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FAAE8A33-1012-AE0A-D923-74263B554FA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FFDCA9C-C2C3-47D4-FB36-6D45C6F554C9}"/>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80026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1919-8CB7-16C8-F69A-E40BD2B79CD9}"/>
              </a:ext>
            </a:extLst>
          </p:cNvPr>
          <p:cNvSpPr>
            <a:spLocks noGrp="1"/>
          </p:cNvSpPr>
          <p:nvPr>
            <p:ph type="title"/>
          </p:nvPr>
        </p:nvSpPr>
        <p:spPr/>
        <p:txBody>
          <a:bodyPr/>
          <a:lstStyle/>
          <a:p>
            <a:r>
              <a:rPr lang="en-IN" sz="4400" dirty="0">
                <a:cs typeface="Arial" panose="020B0604020202020204" pitchFamily="34" charset="0"/>
              </a:rPr>
              <a:t>LITERATURE SURVEY(10/10)</a:t>
            </a:r>
            <a:endParaRPr lang="en-US" dirty="0"/>
          </a:p>
        </p:txBody>
      </p:sp>
      <p:sp>
        <p:nvSpPr>
          <p:cNvPr id="3" name="Content Placeholder 2">
            <a:extLst>
              <a:ext uri="{FF2B5EF4-FFF2-40B4-BE49-F238E27FC236}">
                <a16:creationId xmlns:a16="http://schemas.microsoft.com/office/drawing/2014/main" id="{FE8DD8D0-E25B-E3A3-ECC5-A99B55A26CF0}"/>
              </a:ext>
            </a:extLst>
          </p:cNvPr>
          <p:cNvSpPr>
            <a:spLocks noGrp="1"/>
          </p:cNvSpPr>
          <p:nvPr>
            <p:ph idx="1"/>
          </p:nvPr>
        </p:nvSpPr>
        <p:spPr>
          <a:xfrm>
            <a:off x="457200" y="1447800"/>
            <a:ext cx="8229600" cy="4678363"/>
          </a:xfrm>
        </p:spPr>
        <p:txBody>
          <a:bodyPr>
            <a:normAutofit/>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N. U. Putri, E. </a:t>
            </a:r>
            <a:r>
              <a:rPr lang="en-US" sz="1600" b="1" i="0" u="none" strike="noStrike" dirty="0" err="1">
                <a:solidFill>
                  <a:srgbClr val="000000"/>
                </a:solidFill>
                <a:effectLst/>
                <a:latin typeface="Arial" panose="020B0604020202020204" pitchFamily="34" charset="0"/>
                <a:cs typeface="Arial" panose="020B0604020202020204" pitchFamily="34" charset="0"/>
              </a:rPr>
              <a:t>Pranita</a:t>
            </a:r>
            <a:r>
              <a:rPr lang="en-US" sz="1600" b="1" i="0" u="none" strike="noStrike" dirty="0">
                <a:solidFill>
                  <a:srgbClr val="000000"/>
                </a:solidFill>
                <a:effectLst/>
                <a:latin typeface="Arial" panose="020B0604020202020204" pitchFamily="34" charset="0"/>
                <a:cs typeface="Arial" panose="020B0604020202020204" pitchFamily="34" charset="0"/>
              </a:rPr>
              <a:t>, J. P. </a:t>
            </a:r>
            <a:r>
              <a:rPr lang="en-US" sz="1600" b="1" i="0" u="none" strike="noStrike" dirty="0" err="1">
                <a:solidFill>
                  <a:srgbClr val="000000"/>
                </a:solidFill>
                <a:effectLst/>
                <a:latin typeface="Arial" panose="020B0604020202020204" pitchFamily="34" charset="0"/>
                <a:cs typeface="Arial" panose="020B0604020202020204" pitchFamily="34" charset="0"/>
              </a:rPr>
              <a:t>Sembiring</a:t>
            </a:r>
            <a:r>
              <a:rPr lang="en-US" sz="1600" b="1" i="0" u="none" strike="noStrike" dirty="0">
                <a:solidFill>
                  <a:srgbClr val="000000"/>
                </a:solidFill>
                <a:effectLst/>
                <a:latin typeface="Arial" panose="020B0604020202020204" pitchFamily="34" charset="0"/>
                <a:cs typeface="Arial" panose="020B0604020202020204" pitchFamily="34" charset="0"/>
              </a:rPr>
              <a:t>, A. </a:t>
            </a:r>
            <a:r>
              <a:rPr lang="en-US" sz="1600" b="1" i="0" u="none" strike="noStrike" dirty="0" err="1">
                <a:solidFill>
                  <a:srgbClr val="000000"/>
                </a:solidFill>
                <a:effectLst/>
                <a:latin typeface="Arial" panose="020B0604020202020204" pitchFamily="34" charset="0"/>
                <a:cs typeface="Arial" panose="020B0604020202020204" pitchFamily="34" charset="0"/>
              </a:rPr>
              <a:t>Jayadi</a:t>
            </a:r>
            <a:r>
              <a:rPr lang="en-US" sz="1600" b="1" i="0" u="none" strike="noStrike" dirty="0">
                <a:solidFill>
                  <a:srgbClr val="000000"/>
                </a:solidFill>
                <a:effectLst/>
                <a:latin typeface="Arial" panose="020B0604020202020204" pitchFamily="34" charset="0"/>
                <a:cs typeface="Arial" panose="020B0604020202020204" pitchFamily="34" charset="0"/>
              </a:rPr>
              <a:t>, A. </a:t>
            </a:r>
            <a:r>
              <a:rPr lang="en-US" sz="1600" b="1" i="0" u="none" strike="noStrike" dirty="0" err="1">
                <a:solidFill>
                  <a:srgbClr val="000000"/>
                </a:solidFill>
                <a:effectLst/>
                <a:latin typeface="Arial" panose="020B0604020202020204" pitchFamily="34" charset="0"/>
                <a:cs typeface="Arial" panose="020B0604020202020204" pitchFamily="34" charset="0"/>
              </a:rPr>
              <a:t>Aryanto</a:t>
            </a:r>
            <a:r>
              <a:rPr lang="en-US" sz="1600" b="1" i="0" u="none" strike="noStrike" dirty="0">
                <a:solidFill>
                  <a:srgbClr val="000000"/>
                </a:solidFill>
                <a:effectLst/>
                <a:latin typeface="Arial" panose="020B0604020202020204" pitchFamily="34" charset="0"/>
                <a:cs typeface="Arial" panose="020B0604020202020204" pitchFamily="34" charset="0"/>
              </a:rPr>
              <a:t> and F. K. </a:t>
            </a:r>
            <a:r>
              <a:rPr lang="en-US" sz="1600" b="1" i="0" u="none" strike="noStrike" dirty="0" err="1">
                <a:solidFill>
                  <a:srgbClr val="000000"/>
                </a:solidFill>
                <a:effectLst/>
                <a:latin typeface="Arial" panose="020B0604020202020204" pitchFamily="34" charset="0"/>
                <a:cs typeface="Arial" panose="020B0604020202020204" pitchFamily="34" charset="0"/>
              </a:rPr>
              <a:t>Muzamil</a:t>
            </a:r>
            <a:r>
              <a:rPr lang="en-US" sz="1600" b="1" i="0" u="none" strike="noStrike" dirty="0">
                <a:solidFill>
                  <a:srgbClr val="000000"/>
                </a:solidFill>
                <a:effectLst/>
                <a:latin typeface="Arial" panose="020B0604020202020204" pitchFamily="34" charset="0"/>
                <a:cs typeface="Arial" panose="020B0604020202020204" pitchFamily="34" charset="0"/>
              </a:rPr>
              <a:t> Suat, "The Effect of Solar Radiation on Solar Panels in Aeroponic Plant Systems," 2023 International Conference on Networking, Electrical Engineering, Computer Science, and Technology (</a:t>
            </a:r>
            <a:r>
              <a:rPr lang="en-US" sz="1600" b="1" i="0" u="none" strike="noStrike" dirty="0" err="1">
                <a:solidFill>
                  <a:srgbClr val="000000"/>
                </a:solidFill>
                <a:effectLst/>
                <a:latin typeface="Arial" panose="020B0604020202020204" pitchFamily="34" charset="0"/>
                <a:cs typeface="Arial" panose="020B0604020202020204" pitchFamily="34" charset="0"/>
              </a:rPr>
              <a:t>IConNECT</a:t>
            </a:r>
            <a:r>
              <a:rPr lang="en-US" sz="1600" b="1" i="0" u="none" strike="noStrike" dirty="0">
                <a:solidFill>
                  <a:srgbClr val="000000"/>
                </a:solidFill>
                <a:effectLst/>
                <a:latin typeface="Arial" panose="020B0604020202020204" pitchFamily="34" charset="0"/>
                <a:cs typeface="Arial" panose="020B0604020202020204" pitchFamily="34" charset="0"/>
              </a:rPr>
              <a:t>), Bandar Lampung, Indonesia, 2023, pp. 121-126,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10.1109/IConNECT56593.2023.</a:t>
            </a:r>
          </a:p>
          <a:p>
            <a:pPr marL="0" indent="0" algn="just" rtl="0">
              <a:spcBef>
                <a:spcPts val="0"/>
              </a:spcBef>
              <a:spcAft>
                <a:spcPts val="0"/>
              </a:spcAft>
              <a:buNone/>
            </a:pPr>
            <a:r>
              <a:rPr lang="en-US" sz="1600" b="1" dirty="0">
                <a:solidFill>
                  <a:srgbClr val="000000"/>
                </a:solidFill>
                <a:latin typeface="Arial" panose="020B0604020202020204" pitchFamily="34" charset="0"/>
                <a:cs typeface="Arial" panose="020B0604020202020204" pitchFamily="34" charset="0"/>
              </a:rPr>
              <a:t>      </a:t>
            </a:r>
            <a:r>
              <a:rPr lang="en-US" sz="1600" b="1" i="0" u="none" strike="noStrike" dirty="0">
                <a:solidFill>
                  <a:srgbClr val="000000"/>
                </a:solidFill>
                <a:effectLst/>
                <a:latin typeface="Arial" panose="020B0604020202020204" pitchFamily="34" charset="0"/>
                <a:cs typeface="Arial" panose="020B0604020202020204" pitchFamily="34" charset="0"/>
              </a:rPr>
              <a:t>10327307.</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Solar radiation plays a crucial role in the performance of solar panels in aeroponic plant systems. The panels absorb sunlight to generate electricity, powering the system's pumps and lights. Adequate exposure to sunlight is essential for optimal plant growth.</a:t>
            </a:r>
          </a:p>
          <a:p>
            <a:pPr marL="0" indent="0" rtl="0">
              <a:spcBef>
                <a:spcPts val="0"/>
              </a:spcBef>
              <a:spcAft>
                <a:spcPts val="0"/>
              </a:spcAft>
              <a:buNone/>
            </a:pPr>
            <a:br>
              <a:rPr lang="en-US" sz="1600" b="0" dirty="0">
                <a:effectLst/>
                <a:latin typeface="Arial" panose="020B0604020202020204" pitchFamily="34" charset="0"/>
                <a:cs typeface="Arial" panose="020B0604020202020204" pitchFamily="34" charset="0"/>
              </a:rPr>
            </a:br>
            <a:r>
              <a:rPr lang="en-US" sz="1600" b="0" dirty="0">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Incorporates model uncertainty with dropout regularization.</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Effectively handles missing data with k-nearest neighbors imputation.</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Overlooks potential issues with the model's learning rate.</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Proposes a simplistic loss function for optimization.</a:t>
            </a:r>
            <a:endParaRPr lang="en-US" sz="1600" b="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911DCDD-7603-CDD1-1031-02CE97BBDE7A}"/>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71EA4236-9D58-9599-26BD-86B6E5B5F1F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094A639-BC2F-BF08-8E37-D2A3111E6DD4}"/>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417693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INFERENCES FROM LITERATURE SURVEY</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600200"/>
            <a:ext cx="8229600" cy="4648200"/>
          </a:xfrm>
        </p:spPr>
        <p:txBody>
          <a:bodyPr>
            <a:noAutofit/>
          </a:bodyPr>
          <a:lstStyle/>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Lack of accurate data: Many existing systems do not have precise information on the energy demand of a building, leading to an underestimation or overestimation of the number of solar panels needed.</a:t>
            </a:r>
            <a:endParaRPr lang="en-US" sz="1600" b="0" dirty="0">
              <a:effectLst/>
              <a:latin typeface="Arial" panose="020B0604020202020204" pitchFamily="34" charset="0"/>
              <a:cs typeface="Arial" panose="020B0604020202020204" pitchFamily="34" charset="0"/>
            </a:endParaRPr>
          </a:p>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Inefficient design: Some systems are designed without considering the optimal orientation, tilt, and shading of the solar panels, resulting in reduced energy generation potential.</a:t>
            </a:r>
            <a:endParaRPr lang="en-US" sz="1600" b="0" dirty="0">
              <a:effectLst/>
              <a:latin typeface="Arial" panose="020B0604020202020204" pitchFamily="34" charset="0"/>
              <a:cs typeface="Arial" panose="020B0604020202020204" pitchFamily="34" charset="0"/>
            </a:endParaRPr>
          </a:p>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Limited monitoring and maintenance: Without regular monitoring and maintenance, the efficiency of the solar panels may decrease over time, leading to a decrease in energy output.</a:t>
            </a:r>
            <a:endParaRPr lang="en-US" sz="1600" b="0" dirty="0">
              <a:effectLst/>
              <a:latin typeface="Arial" panose="020B0604020202020204" pitchFamily="34" charset="0"/>
              <a:cs typeface="Arial" panose="020B0604020202020204" pitchFamily="34" charset="0"/>
            </a:endParaRPr>
          </a:p>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Poor integration with electrical grid: Some existing systems are not properly connected to the electrical grid, which can lead to inefficiencies in energy distribution and management.</a:t>
            </a:r>
            <a:endParaRPr lang="en-US" sz="1600" b="0" dirty="0">
              <a:effectLst/>
              <a:latin typeface="Arial" panose="020B0604020202020204" pitchFamily="34" charset="0"/>
              <a:cs typeface="Arial" panose="020B0604020202020204" pitchFamily="34" charset="0"/>
            </a:endParaRPr>
          </a:p>
          <a:p>
            <a:pPr marL="0" indent="0">
              <a:buNone/>
            </a:pPr>
            <a:br>
              <a:rPr lang="en-US" sz="1400" dirty="0"/>
            </a:br>
            <a:endParaRPr lang="en-US" sz="2400" dirty="0"/>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17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14</a:t>
            </a:fld>
            <a:endParaRPr lang="en-US" dirty="0"/>
          </a:p>
        </p:txBody>
      </p:sp>
    </p:spTree>
    <p:extLst>
      <p:ext uri="{BB962C8B-B14F-4D97-AF65-F5344CB8AC3E}">
        <p14:creationId xmlns:p14="http://schemas.microsoft.com/office/powerpoint/2010/main" val="255961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cs typeface="Arial" pitchFamily="34" charset="0"/>
              </a:rPr>
              <a:t>PROPOSED SYSTEM (1/2)</a:t>
            </a:r>
          </a:p>
        </p:txBody>
      </p:sp>
      <p:sp>
        <p:nvSpPr>
          <p:cNvPr id="7" name="Date Placeholder 6"/>
          <p:cNvSpPr>
            <a:spLocks noGrp="1"/>
          </p:cNvSpPr>
          <p:nvPr>
            <p:ph type="dt" sz="half" idx="10"/>
          </p:nvPr>
        </p:nvSpPr>
        <p:spPr/>
        <p:txBody>
          <a:bodyPr/>
          <a:lstStyle/>
          <a:p>
            <a:fld id="{050741AE-4684-4D5C-854F-1AB768A2C094}" type="datetime3">
              <a:rPr lang="en-US" smtClean="0"/>
              <a:t>17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15</a:t>
            </a:fld>
            <a:endParaRPr lang="en-US"/>
          </a:p>
        </p:txBody>
      </p:sp>
      <p:sp>
        <p:nvSpPr>
          <p:cNvPr id="3" name="Content Placeholder 2">
            <a:extLst>
              <a:ext uri="{FF2B5EF4-FFF2-40B4-BE49-F238E27FC236}">
                <a16:creationId xmlns:a16="http://schemas.microsoft.com/office/drawing/2014/main" id="{119DBDF4-0DA2-AB30-A484-A43BC0CD40FE}"/>
              </a:ext>
            </a:extLst>
          </p:cNvPr>
          <p:cNvSpPr>
            <a:spLocks noGrp="1"/>
          </p:cNvSpPr>
          <p:nvPr>
            <p:ph idx="1"/>
          </p:nvPr>
        </p:nvSpPr>
        <p:spPr>
          <a:xfrm>
            <a:off x="457200" y="1524000"/>
            <a:ext cx="8229600" cy="4832350"/>
          </a:xfrm>
        </p:spPr>
        <p:txBody>
          <a:bodyPr>
            <a:normAutofit/>
          </a:bodyPr>
          <a:lstStyle/>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The proposed system will take into account various factors such as location, energy demand, climate conditions, and efficiency of solar panels to accurately determine the number of panels needed.</a:t>
            </a:r>
            <a:endParaRPr lang="en-US" sz="1600" b="0" dirty="0">
              <a:effectLst/>
              <a:latin typeface="Arial" panose="020B0604020202020204" pitchFamily="34" charset="0"/>
              <a:cs typeface="Arial" panose="020B0604020202020204" pitchFamily="34" charset="0"/>
            </a:endParaRPr>
          </a:p>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By analyzing the energy demand of the location and the potential output of solar panels, the system will be able to calculate the optimal number of panels required to meet the desired energy output.</a:t>
            </a:r>
            <a:endParaRPr lang="en-US" sz="1600" b="0" dirty="0">
              <a:effectLst/>
              <a:latin typeface="Arial" panose="020B0604020202020204" pitchFamily="34" charset="0"/>
              <a:cs typeface="Arial" panose="020B0604020202020204" pitchFamily="34" charset="0"/>
            </a:endParaRPr>
          </a:p>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The system will also consider factors such as shading, tilt angle, and orientation to maximize the efficiency of the solar panels and ensure that the energy demand is met consistently.</a:t>
            </a:r>
            <a:endParaRPr lang="en-US" sz="1600" b="0" dirty="0">
              <a:effectLst/>
              <a:latin typeface="Arial" panose="020B0604020202020204" pitchFamily="34" charset="0"/>
              <a:cs typeface="Arial" panose="020B0604020202020204" pitchFamily="34" charset="0"/>
            </a:endParaRPr>
          </a:p>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This data-driven approach will provide a reliable and cost-effective solution for determining the number of solar panels needed to meet the energy demand of a particular location, helping to promote the use of renewable energy sources.</a:t>
            </a:r>
            <a:br>
              <a:rPr lang="en-US" sz="1600" dirty="0">
                <a:latin typeface="Arial" panose="020B0604020202020204" pitchFamily="34" charset="0"/>
                <a:cs typeface="Arial" panose="020B0604020202020204" pitchFamily="34" charset="0"/>
              </a:rPr>
            </a:br>
            <a:endParaRPr lang="en-US" sz="1600" dirty="0">
              <a:effectLst/>
              <a:latin typeface="Arial" panose="020B0604020202020204" pitchFamily="34" charset="0"/>
              <a:ea typeface="Arimo"/>
              <a:cs typeface="Arial" panose="020B0604020202020204" pitchFamily="34" charset="0"/>
            </a:endParaRPr>
          </a:p>
        </p:txBody>
      </p:sp>
    </p:spTree>
    <p:extLst>
      <p:ext uri="{BB962C8B-B14F-4D97-AF65-F5344CB8AC3E}">
        <p14:creationId xmlns:p14="http://schemas.microsoft.com/office/powerpoint/2010/main" val="318597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IN" dirty="0"/>
              <a:t>PROPOSED SYSTEM(2/2)</a:t>
            </a:r>
          </a:p>
        </p:txBody>
      </p:sp>
      <p:sp>
        <p:nvSpPr>
          <p:cNvPr id="3" name="Content Placeholder 2">
            <a:extLst>
              <a:ext uri="{FF2B5EF4-FFF2-40B4-BE49-F238E27FC236}">
                <a16:creationId xmlns:a16="http://schemas.microsoft.com/office/drawing/2014/main" id="{14F458A2-9E27-14E9-09C3-753AFBFD6CF0}"/>
              </a:ext>
            </a:extLst>
          </p:cNvPr>
          <p:cNvSpPr>
            <a:spLocks noGrp="1"/>
          </p:cNvSpPr>
          <p:nvPr>
            <p:ph idx="1"/>
          </p:nvPr>
        </p:nvSpPr>
        <p:spPr>
          <a:xfrm>
            <a:off x="457200" y="1524000"/>
            <a:ext cx="8358996" cy="4864947"/>
          </a:xfrm>
        </p:spPr>
        <p:txBody>
          <a:bodyPr>
            <a:normAutofit/>
          </a:bodyPr>
          <a:lstStyle/>
          <a:p>
            <a:pPr marL="0" indent="0" algn="ctr">
              <a:buNone/>
            </a:pPr>
            <a:r>
              <a:rPr lang="en-US" sz="2400" b="1" dirty="0">
                <a:latin typeface="Arial" panose="020B0604020202020204" pitchFamily="34" charset="0"/>
                <a:cs typeface="Arial" panose="020B0604020202020204" pitchFamily="34" charset="0"/>
              </a:rPr>
              <a:t>System Architecture</a:t>
            </a:r>
          </a:p>
          <a:p>
            <a:pPr marL="0" indent="0" algn="ctr">
              <a:buNone/>
            </a:pPr>
            <a:endParaRPr lang="en-US" sz="24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4155CCEA-12CF-4A2F-BE8D-0F11C2983375}" type="datetime3">
              <a:rPr lang="en-US" smtClean="0"/>
              <a:t>17 October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16</a:t>
            </a:fld>
            <a:endParaRPr lang="en-US"/>
          </a:p>
        </p:txBody>
      </p:sp>
      <p:pic>
        <p:nvPicPr>
          <p:cNvPr id="1026" name="Picture 2">
            <a:extLst>
              <a:ext uri="{FF2B5EF4-FFF2-40B4-BE49-F238E27FC236}">
                <a16:creationId xmlns:a16="http://schemas.microsoft.com/office/drawing/2014/main" id="{EE35EF2F-F1A9-FB94-0737-0AAE57548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06902"/>
            <a:ext cx="7766540" cy="463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gn="just" rtl="0">
              <a:lnSpc>
                <a:spcPct val="15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 conclusion, the number of solar panels needed to meet the energy demand depends on various factors such as the location, energy consumption, and efficiency of the panels. It is essential to consider these factors carefully to determine the appropriate number of panels required. Additionally, advancements in solar technology and energy storage solutions are constantly improving, which may impact the number of panels needed in the future. Overall, incorporating solar energy into our energy mix is a sustainable and environmentally friendly solution to meet our energy demands while reducing our dependence on fossil fuels.</a:t>
            </a:r>
            <a:endParaRPr lang="en-US" sz="1600" b="0" dirty="0">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26584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71600"/>
            <a:ext cx="8229600" cy="5105400"/>
          </a:xfrm>
        </p:spPr>
        <p:txBody>
          <a:bodyPr>
            <a:noAutofit/>
          </a:bodyPr>
          <a:lstStyle/>
          <a:p>
            <a:pPr algn="just"/>
            <a:r>
              <a:rPr lang="en-US" sz="1600" b="0" i="0" u="none" strike="noStrike" dirty="0">
                <a:solidFill>
                  <a:srgbClr val="000000"/>
                </a:solidFill>
                <a:effectLst/>
                <a:latin typeface="Arial" panose="020B0604020202020204" pitchFamily="34" charset="0"/>
                <a:cs typeface="Arial" panose="020B0604020202020204" pitchFamily="34" charset="0"/>
              </a:rPr>
              <a:t>G. </a:t>
            </a:r>
            <a:r>
              <a:rPr lang="en-US" sz="1600" b="0" i="0" u="none" strike="noStrike" dirty="0" err="1">
                <a:solidFill>
                  <a:srgbClr val="000000"/>
                </a:solidFill>
                <a:effectLst/>
                <a:latin typeface="Arial" panose="020B0604020202020204" pitchFamily="34" charset="0"/>
                <a:cs typeface="Arial" panose="020B0604020202020204" pitchFamily="34" charset="0"/>
              </a:rPr>
              <a:t>Pasam</a:t>
            </a:r>
            <a:r>
              <a:rPr lang="en-US" sz="1600" b="0" i="0" u="none" strike="noStrike" dirty="0">
                <a:solidFill>
                  <a:srgbClr val="000000"/>
                </a:solidFill>
                <a:effectLst/>
                <a:latin typeface="Arial" panose="020B0604020202020204" pitchFamily="34" charset="0"/>
                <a:cs typeface="Arial" panose="020B0604020202020204" pitchFamily="34" charset="0"/>
              </a:rPr>
              <a:t>, R. Natarajan, R. S. R. </a:t>
            </a:r>
            <a:r>
              <a:rPr lang="en-US" sz="1600" b="0" i="0" u="none" strike="noStrike" dirty="0" err="1">
                <a:solidFill>
                  <a:srgbClr val="000000"/>
                </a:solidFill>
                <a:effectLst/>
                <a:latin typeface="Arial" panose="020B0604020202020204" pitchFamily="34" charset="0"/>
                <a:cs typeface="Arial" panose="020B0604020202020204" pitchFamily="34" charset="0"/>
              </a:rPr>
              <a:t>Alnamani</a:t>
            </a:r>
            <a:r>
              <a:rPr lang="en-US" sz="1600" b="0" i="0" u="none" strike="noStrike" dirty="0">
                <a:solidFill>
                  <a:srgbClr val="000000"/>
                </a:solidFill>
                <a:effectLst/>
                <a:latin typeface="Arial" panose="020B0604020202020204" pitchFamily="34" charset="0"/>
                <a:cs typeface="Arial" panose="020B0604020202020204" pitchFamily="34" charset="0"/>
              </a:rPr>
              <a:t>, S. M. A. Al-Alawi and S. A. M. Al-</a:t>
            </a:r>
            <a:r>
              <a:rPr lang="en-US" sz="1600" b="0" i="0" u="none" strike="noStrike" dirty="0" err="1">
                <a:solidFill>
                  <a:srgbClr val="000000"/>
                </a:solidFill>
                <a:effectLst/>
                <a:latin typeface="Arial" panose="020B0604020202020204" pitchFamily="34" charset="0"/>
                <a:cs typeface="Arial" panose="020B0604020202020204" pitchFamily="34" charset="0"/>
              </a:rPr>
              <a:t>Sulaimi</a:t>
            </a:r>
            <a:r>
              <a:rPr lang="en-US" sz="1600" b="0" i="0" u="none" strike="noStrike" dirty="0">
                <a:solidFill>
                  <a:srgbClr val="000000"/>
                </a:solidFill>
                <a:effectLst/>
                <a:latin typeface="Arial" panose="020B0604020202020204" pitchFamily="34" charset="0"/>
                <a:cs typeface="Arial" panose="020B0604020202020204" pitchFamily="34" charset="0"/>
              </a:rPr>
              <a:t>, "Integrated Heuristic Approaches to get Maximum Power from Fixed and Moving PV Solar Panel," 2023 Third International Conference on Advances in Electrical, Computing, Communication and Sustainable Technologies (ICAECT), </a:t>
            </a:r>
            <a:r>
              <a:rPr lang="en-US" sz="1600" b="0" i="0" u="none" strike="noStrike" dirty="0" err="1">
                <a:solidFill>
                  <a:srgbClr val="000000"/>
                </a:solidFill>
                <a:effectLst/>
                <a:latin typeface="Arial" panose="020B0604020202020204" pitchFamily="34" charset="0"/>
                <a:cs typeface="Arial" panose="020B0604020202020204" pitchFamily="34" charset="0"/>
              </a:rPr>
              <a:t>Bhilai</a:t>
            </a:r>
            <a:r>
              <a:rPr lang="en-US" sz="1600" b="0" i="0" u="none" strike="noStrike" dirty="0">
                <a:solidFill>
                  <a:srgbClr val="000000"/>
                </a:solidFill>
                <a:effectLst/>
                <a:latin typeface="Arial" panose="020B0604020202020204" pitchFamily="34" charset="0"/>
                <a:cs typeface="Arial" panose="020B0604020202020204" pitchFamily="34" charset="0"/>
              </a:rPr>
              <a:t>, India, 2023, pp. 1-5,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10.1109/ICAECT57570.2023.10117609.</a:t>
            </a:r>
          </a:p>
          <a:p>
            <a:pPr algn="just"/>
            <a:r>
              <a:rPr lang="en-US" sz="1600" b="0" i="0" u="none" strike="noStrike" dirty="0">
                <a:solidFill>
                  <a:srgbClr val="000000"/>
                </a:solidFill>
                <a:effectLst/>
                <a:latin typeface="Arial" panose="020B0604020202020204" pitchFamily="34" charset="0"/>
                <a:cs typeface="Arial" panose="020B0604020202020204" pitchFamily="34" charset="0"/>
              </a:rPr>
              <a:t>I. V. Korolev, A. A. </a:t>
            </a:r>
            <a:r>
              <a:rPr lang="en-US" sz="1600" b="0" i="0" u="none" strike="noStrike" dirty="0" err="1">
                <a:solidFill>
                  <a:srgbClr val="000000"/>
                </a:solidFill>
                <a:effectLst/>
                <a:latin typeface="Arial" panose="020B0604020202020204" pitchFamily="34" charset="0"/>
                <a:cs typeface="Arial" panose="020B0604020202020204" pitchFamily="34" charset="0"/>
              </a:rPr>
              <a:t>Zakrevsky</a:t>
            </a:r>
            <a:r>
              <a:rPr lang="en-US" sz="1600" b="0" i="0" u="none" strike="noStrike" dirty="0">
                <a:solidFill>
                  <a:srgbClr val="000000"/>
                </a:solidFill>
                <a:effectLst/>
                <a:latin typeface="Arial" panose="020B0604020202020204" pitchFamily="34" charset="0"/>
                <a:cs typeface="Arial" panose="020B0604020202020204" pitchFamily="34" charset="0"/>
              </a:rPr>
              <a:t> and N. V. </a:t>
            </a:r>
            <a:r>
              <a:rPr lang="en-US" sz="1600" b="0" i="0" u="none" strike="noStrike" dirty="0" err="1">
                <a:solidFill>
                  <a:srgbClr val="000000"/>
                </a:solidFill>
                <a:effectLst/>
                <a:latin typeface="Arial" panose="020B0604020202020204" pitchFamily="34" charset="0"/>
                <a:cs typeface="Arial" panose="020B0604020202020204" pitchFamily="34" charset="0"/>
              </a:rPr>
              <a:t>Vasileva</a:t>
            </a:r>
            <a:r>
              <a:rPr lang="en-US" sz="1600" b="0" i="0" u="none" strike="noStrike" dirty="0">
                <a:solidFill>
                  <a:srgbClr val="000000"/>
                </a:solidFill>
                <a:effectLst/>
                <a:latin typeface="Arial" panose="020B0604020202020204" pitchFamily="34" charset="0"/>
                <a:cs typeface="Arial" panose="020B0604020202020204" pitchFamily="34" charset="0"/>
              </a:rPr>
              <a:t>, "Analysis of the Use of Solar Panels for Power Supply of Country Houses Located in Various Regions of Russia," 2024 6th International Youth Conference on Radio Electronics, Electrical and Power Engineering (REEPE), Moscow, Russian Federation, 2024, pp. 1-5,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10.1109/REEPE60449.2024.10479912.</a:t>
            </a:r>
          </a:p>
          <a:p>
            <a:pPr algn="just"/>
            <a:r>
              <a:rPr lang="en-US" sz="1600" b="0" i="0" u="none" strike="noStrike" dirty="0">
                <a:solidFill>
                  <a:srgbClr val="000000"/>
                </a:solidFill>
                <a:effectLst/>
                <a:latin typeface="Arial" panose="020B0604020202020204" pitchFamily="34" charset="0"/>
                <a:cs typeface="Arial" panose="020B0604020202020204" pitchFamily="34" charset="0"/>
              </a:rPr>
              <a:t>I. H. Tawil, M. </a:t>
            </a:r>
            <a:r>
              <a:rPr lang="en-US" sz="1600" b="0" i="0" u="none" strike="noStrike" dirty="0" err="1">
                <a:solidFill>
                  <a:srgbClr val="000000"/>
                </a:solidFill>
                <a:effectLst/>
                <a:latin typeface="Arial" panose="020B0604020202020204" pitchFamily="34" charset="0"/>
                <a:cs typeface="Arial" panose="020B0604020202020204" pitchFamily="34" charset="0"/>
              </a:rPr>
              <a:t>BenAbeid</a:t>
            </a:r>
            <a:r>
              <a:rPr lang="en-US" sz="1600" b="0" i="0" u="none" strike="noStrike" dirty="0">
                <a:solidFill>
                  <a:srgbClr val="000000"/>
                </a:solidFill>
                <a:effectLst/>
                <a:latin typeface="Arial" panose="020B0604020202020204" pitchFamily="34" charset="0"/>
                <a:cs typeface="Arial" panose="020B0604020202020204" pitchFamily="34" charset="0"/>
              </a:rPr>
              <a:t>, S. Belhaj and B. </a:t>
            </a:r>
            <a:r>
              <a:rPr lang="en-US" sz="1600" b="0" i="0" u="none" strike="noStrike" dirty="0" err="1">
                <a:solidFill>
                  <a:srgbClr val="000000"/>
                </a:solidFill>
                <a:effectLst/>
                <a:latin typeface="Arial" panose="020B0604020202020204" pitchFamily="34" charset="0"/>
                <a:cs typeface="Arial" panose="020B0604020202020204" pitchFamily="34" charset="0"/>
              </a:rPr>
              <a:t>Sowid</a:t>
            </a:r>
            <a:r>
              <a:rPr lang="en-US" sz="1600" b="0" i="0" u="none" strike="noStrike" dirty="0">
                <a:solidFill>
                  <a:srgbClr val="000000"/>
                </a:solidFill>
                <a:effectLst/>
                <a:latin typeface="Arial" panose="020B0604020202020204" pitchFamily="34" charset="0"/>
                <a:cs typeface="Arial" panose="020B0604020202020204" pitchFamily="34" charset="0"/>
              </a:rPr>
              <a:t>, "Simulation and Evaluation of The Solar Energy Systems in The Public Buildings in The City of Tripoli-Libya : Mosques Sector," 2021 12th International Renewable Energy Congress (IREC), </a:t>
            </a:r>
            <a:r>
              <a:rPr lang="en-US" sz="1600" b="0" i="0" u="none" strike="noStrike" dirty="0" err="1">
                <a:solidFill>
                  <a:srgbClr val="000000"/>
                </a:solidFill>
                <a:effectLst/>
                <a:latin typeface="Arial" panose="020B0604020202020204" pitchFamily="34" charset="0"/>
                <a:cs typeface="Arial" panose="020B0604020202020204" pitchFamily="34" charset="0"/>
              </a:rPr>
              <a:t>Hammamet</a:t>
            </a:r>
            <a:r>
              <a:rPr lang="en-US" sz="1600" b="0" i="0" u="none" strike="noStrike" dirty="0">
                <a:solidFill>
                  <a:srgbClr val="000000"/>
                </a:solidFill>
                <a:effectLst/>
                <a:latin typeface="Arial" panose="020B0604020202020204" pitchFamily="34" charset="0"/>
                <a:cs typeface="Arial" panose="020B0604020202020204" pitchFamily="34" charset="0"/>
              </a:rPr>
              <a:t>, Tunisia, 2021, pp. 1-5,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10.1109/IREC52758.2021.9624879.</a:t>
            </a:r>
          </a:p>
          <a:p>
            <a:pPr algn="just"/>
            <a:r>
              <a:rPr lang="en-US" sz="1600" b="0" i="0" u="none" strike="noStrike" dirty="0">
                <a:solidFill>
                  <a:srgbClr val="000000"/>
                </a:solidFill>
                <a:effectLst/>
                <a:latin typeface="Arial" panose="020B0604020202020204" pitchFamily="34" charset="0"/>
                <a:cs typeface="Arial" panose="020B0604020202020204" pitchFamily="34" charset="0"/>
              </a:rPr>
              <a:t>M. N. Reza, M. S. Hossain, N. </a:t>
            </a:r>
            <a:r>
              <a:rPr lang="en-US" sz="1600" b="0" i="0" u="none" strike="noStrike" dirty="0" err="1">
                <a:solidFill>
                  <a:srgbClr val="000000"/>
                </a:solidFill>
                <a:effectLst/>
                <a:latin typeface="Arial" panose="020B0604020202020204" pitchFamily="34" charset="0"/>
                <a:cs typeface="Arial" panose="020B0604020202020204" pitchFamily="34" charset="0"/>
              </a:rPr>
              <a:t>Mondol</a:t>
            </a:r>
            <a:r>
              <a:rPr lang="en-US" sz="1600" b="0" i="0" u="none" strike="noStrike" dirty="0">
                <a:solidFill>
                  <a:srgbClr val="000000"/>
                </a:solidFill>
                <a:effectLst/>
                <a:latin typeface="Arial" panose="020B0604020202020204" pitchFamily="34" charset="0"/>
                <a:cs typeface="Arial" panose="020B0604020202020204" pitchFamily="34" charset="0"/>
              </a:rPr>
              <a:t> and M. A. Kabir, "Design and Implementation of an Automatic Single Axis Solar Tracking System to Enhance the Performance of a Solar Photovoltaic Panel," 2021 International Conference on Science &amp; Contemporary Technologies (ICSCT), Dhaka, Bangladesh, 2021, pp. 1-6,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10.1109/ICSCT53883.2021.9642557.</a:t>
            </a:r>
          </a:p>
          <a:p>
            <a:pPr algn="just"/>
            <a:endParaRPr lang="en-US" sz="1600" b="0" i="0" u="none" strike="noStrike" dirty="0">
              <a:solidFill>
                <a:srgbClr val="000000"/>
              </a:solidFill>
              <a:effectLst/>
              <a:latin typeface="Arial" panose="020B0604020202020204" pitchFamily="34" charset="0"/>
              <a:cs typeface="Arial" panose="020B0604020202020204" pitchFamily="34" charset="0"/>
            </a:endParaRPr>
          </a:p>
          <a:p>
            <a:pPr lvl="0" algn="just"/>
            <a:endParaRPr lang="en-US" sz="1600" dirty="0"/>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fld id="{6F90CAF0-101F-4054-BA93-843290D8A761}" type="datetime3">
              <a:rPr lang="en-US" smtClean="0"/>
              <a:t>17 October 2024</a:t>
            </a:fld>
            <a:endParaRPr lang="en-US"/>
          </a:p>
        </p:txBody>
      </p:sp>
      <p:sp>
        <p:nvSpPr>
          <p:cNvPr id="5" name="Footer Placeholder 4">
            <a:extLst>
              <a:ext uri="{FF2B5EF4-FFF2-40B4-BE49-F238E27FC236}">
                <a16:creationId xmlns:a16="http://schemas.microsoft.com/office/drawing/2014/main" id="{31B96BEE-4C03-3A3F-39AF-D11714A10FB3}"/>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381164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A53B-4059-4A5E-91FF-636DBF2BE83A}"/>
              </a:ext>
            </a:extLst>
          </p:cNvPr>
          <p:cNvSpPr>
            <a:spLocks noGrp="1"/>
          </p:cNvSpPr>
          <p:nvPr>
            <p:ph type="title"/>
          </p:nvPr>
        </p:nvSpPr>
        <p:spPr>
          <a:xfrm>
            <a:off x="304800" y="136524"/>
            <a:ext cx="8610600" cy="1082675"/>
          </a:xfrm>
        </p:spPr>
        <p:txBody>
          <a:bodyPr/>
          <a:lstStyle/>
          <a:p>
            <a:endParaRPr lang="en-US"/>
          </a:p>
        </p:txBody>
      </p:sp>
      <p:sp>
        <p:nvSpPr>
          <p:cNvPr id="3" name="Content Placeholder 2">
            <a:extLst>
              <a:ext uri="{FF2B5EF4-FFF2-40B4-BE49-F238E27FC236}">
                <a16:creationId xmlns:a16="http://schemas.microsoft.com/office/drawing/2014/main" id="{21301EBB-0504-EB82-E79A-ECB764D1190C}"/>
              </a:ext>
            </a:extLst>
          </p:cNvPr>
          <p:cNvSpPr>
            <a:spLocks noGrp="1"/>
          </p:cNvSpPr>
          <p:nvPr>
            <p:ph idx="1"/>
          </p:nvPr>
        </p:nvSpPr>
        <p:spPr>
          <a:xfrm>
            <a:off x="457200" y="1371600"/>
            <a:ext cx="8229600" cy="4876800"/>
          </a:xfrm>
        </p:spPr>
        <p:txBody>
          <a:bodyPr/>
          <a:lstStyle/>
          <a:p>
            <a:pPr algn="just"/>
            <a:r>
              <a:rPr lang="en-US" sz="1600" b="0" i="0" u="none" strike="noStrike" dirty="0">
                <a:solidFill>
                  <a:srgbClr val="000000"/>
                </a:solidFill>
                <a:effectLst/>
                <a:latin typeface="Arial" panose="020B0604020202020204" pitchFamily="34" charset="0"/>
                <a:cs typeface="Arial" panose="020B0604020202020204" pitchFamily="34" charset="0"/>
              </a:rPr>
              <a:t>M. S. -U. Islam, M. K. Ahmed, P. R. </a:t>
            </a:r>
            <a:r>
              <a:rPr lang="en-US" sz="1600" b="0" i="0" u="none" strike="noStrike" dirty="0" err="1">
                <a:solidFill>
                  <a:srgbClr val="000000"/>
                </a:solidFill>
                <a:effectLst/>
                <a:latin typeface="Arial" panose="020B0604020202020204" pitchFamily="34" charset="0"/>
                <a:cs typeface="Arial" panose="020B0604020202020204" pitchFamily="34" charset="0"/>
              </a:rPr>
              <a:t>Mahadi</a:t>
            </a:r>
            <a:r>
              <a:rPr lang="en-US" sz="1600" b="0" i="0" u="none" strike="noStrike" dirty="0">
                <a:solidFill>
                  <a:srgbClr val="000000"/>
                </a:solidFill>
                <a:effectLst/>
                <a:latin typeface="Arial" panose="020B0604020202020204" pitchFamily="34" charset="0"/>
                <a:cs typeface="Arial" panose="020B0604020202020204" pitchFamily="34" charset="0"/>
              </a:rPr>
              <a:t>, M. F. Islam, A. Islam and S. T. I. Meem, "Solar Panel Integration on Metro Rail Tracks for Sustainable Energy Generation," 2024 3rd International Conference on Advancement in Electrical and Electronic Engineering (ICAEEE), Gazipur, Bangladesh, 2024, pp. 1-6,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10.1109/ICAEEE62219.2024.10561795.</a:t>
            </a:r>
          </a:p>
          <a:p>
            <a:pPr algn="just"/>
            <a:r>
              <a:rPr lang="en-US" sz="1600" b="0" i="0" u="none" strike="noStrike" dirty="0">
                <a:solidFill>
                  <a:srgbClr val="000000"/>
                </a:solidFill>
                <a:effectLst/>
                <a:latin typeface="Arial" panose="020B0604020202020204" pitchFamily="34" charset="0"/>
                <a:cs typeface="Arial" panose="020B0604020202020204" pitchFamily="34" charset="0"/>
              </a:rPr>
              <a:t>N. U. Putri, E. </a:t>
            </a:r>
            <a:r>
              <a:rPr lang="en-US" sz="1600" b="0" i="0" u="none" strike="noStrike" dirty="0" err="1">
                <a:solidFill>
                  <a:srgbClr val="000000"/>
                </a:solidFill>
                <a:effectLst/>
                <a:latin typeface="Arial" panose="020B0604020202020204" pitchFamily="34" charset="0"/>
                <a:cs typeface="Arial" panose="020B0604020202020204" pitchFamily="34" charset="0"/>
              </a:rPr>
              <a:t>Pranita</a:t>
            </a:r>
            <a:r>
              <a:rPr lang="en-US" sz="1600" b="0" i="0" u="none" strike="noStrike" dirty="0">
                <a:solidFill>
                  <a:srgbClr val="000000"/>
                </a:solidFill>
                <a:effectLst/>
                <a:latin typeface="Arial" panose="020B0604020202020204" pitchFamily="34" charset="0"/>
                <a:cs typeface="Arial" panose="020B0604020202020204" pitchFamily="34" charset="0"/>
              </a:rPr>
              <a:t>, J. P. </a:t>
            </a:r>
            <a:r>
              <a:rPr lang="en-US" sz="1600" b="0" i="0" u="none" strike="noStrike" dirty="0" err="1">
                <a:solidFill>
                  <a:srgbClr val="000000"/>
                </a:solidFill>
                <a:effectLst/>
                <a:latin typeface="Arial" panose="020B0604020202020204" pitchFamily="34" charset="0"/>
                <a:cs typeface="Arial" panose="020B0604020202020204" pitchFamily="34" charset="0"/>
              </a:rPr>
              <a:t>Sembiring</a:t>
            </a:r>
            <a:r>
              <a:rPr lang="en-US" sz="1600" b="0" i="0" u="none" strike="noStrike" dirty="0">
                <a:solidFill>
                  <a:srgbClr val="000000"/>
                </a:solidFill>
                <a:effectLst/>
                <a:latin typeface="Arial" panose="020B0604020202020204" pitchFamily="34" charset="0"/>
                <a:cs typeface="Arial" panose="020B0604020202020204" pitchFamily="34" charset="0"/>
              </a:rPr>
              <a:t>, A. </a:t>
            </a:r>
            <a:r>
              <a:rPr lang="en-US" sz="1600" b="0" i="0" u="none" strike="noStrike" dirty="0" err="1">
                <a:solidFill>
                  <a:srgbClr val="000000"/>
                </a:solidFill>
                <a:effectLst/>
                <a:latin typeface="Arial" panose="020B0604020202020204" pitchFamily="34" charset="0"/>
                <a:cs typeface="Arial" panose="020B0604020202020204" pitchFamily="34" charset="0"/>
              </a:rPr>
              <a:t>Jayadi</a:t>
            </a:r>
            <a:r>
              <a:rPr lang="en-US" sz="1600" b="0" i="0" u="none" strike="noStrike" dirty="0">
                <a:solidFill>
                  <a:srgbClr val="000000"/>
                </a:solidFill>
                <a:effectLst/>
                <a:latin typeface="Arial" panose="020B0604020202020204" pitchFamily="34" charset="0"/>
                <a:cs typeface="Arial" panose="020B0604020202020204" pitchFamily="34" charset="0"/>
              </a:rPr>
              <a:t>, A. </a:t>
            </a:r>
            <a:r>
              <a:rPr lang="en-US" sz="1600" b="0" i="0" u="none" strike="noStrike" dirty="0" err="1">
                <a:solidFill>
                  <a:srgbClr val="000000"/>
                </a:solidFill>
                <a:effectLst/>
                <a:latin typeface="Arial" panose="020B0604020202020204" pitchFamily="34" charset="0"/>
                <a:cs typeface="Arial" panose="020B0604020202020204" pitchFamily="34" charset="0"/>
              </a:rPr>
              <a:t>Aryanto</a:t>
            </a:r>
            <a:r>
              <a:rPr lang="en-US" sz="1600" b="0" i="0" u="none" strike="noStrike" dirty="0">
                <a:solidFill>
                  <a:srgbClr val="000000"/>
                </a:solidFill>
                <a:effectLst/>
                <a:latin typeface="Arial" panose="020B0604020202020204" pitchFamily="34" charset="0"/>
                <a:cs typeface="Arial" panose="020B0604020202020204" pitchFamily="34" charset="0"/>
              </a:rPr>
              <a:t> and F. K. </a:t>
            </a:r>
            <a:r>
              <a:rPr lang="en-US" sz="1600" b="0" i="0" u="none" strike="noStrike" dirty="0" err="1">
                <a:solidFill>
                  <a:srgbClr val="000000"/>
                </a:solidFill>
                <a:effectLst/>
                <a:latin typeface="Arial" panose="020B0604020202020204" pitchFamily="34" charset="0"/>
                <a:cs typeface="Arial" panose="020B0604020202020204" pitchFamily="34" charset="0"/>
              </a:rPr>
              <a:t>Muzamil</a:t>
            </a:r>
            <a:r>
              <a:rPr lang="en-US" sz="1600" b="0" i="0" u="none" strike="noStrike" dirty="0">
                <a:solidFill>
                  <a:srgbClr val="000000"/>
                </a:solidFill>
                <a:effectLst/>
                <a:latin typeface="Arial" panose="020B0604020202020204" pitchFamily="34" charset="0"/>
                <a:cs typeface="Arial" panose="020B0604020202020204" pitchFamily="34" charset="0"/>
              </a:rPr>
              <a:t> Suat, "The Effect of Solar Radiation on Solar Panels in Aeroponic Plant Systems," 2023 International Conference on Networking, Electrical Engineering, Computer Science, and Technology (</a:t>
            </a:r>
            <a:r>
              <a:rPr lang="en-US" sz="1600" b="0" i="0" u="none" strike="noStrike" dirty="0" err="1">
                <a:solidFill>
                  <a:srgbClr val="000000"/>
                </a:solidFill>
                <a:effectLst/>
                <a:latin typeface="Arial" panose="020B0604020202020204" pitchFamily="34" charset="0"/>
                <a:cs typeface="Arial" panose="020B0604020202020204" pitchFamily="34" charset="0"/>
              </a:rPr>
              <a:t>IConNECT</a:t>
            </a:r>
            <a:r>
              <a:rPr lang="en-US" sz="1600" b="0" i="0" u="none" strike="noStrike" dirty="0">
                <a:solidFill>
                  <a:srgbClr val="000000"/>
                </a:solidFill>
                <a:effectLst/>
                <a:latin typeface="Arial" panose="020B0604020202020204" pitchFamily="34" charset="0"/>
                <a:cs typeface="Arial" panose="020B0604020202020204" pitchFamily="34" charset="0"/>
              </a:rPr>
              <a:t>), Bandar Lampung, Indonesia, 2023, pp. 121-126,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10.1109/IConNECT56593.2023.10327307.</a:t>
            </a:r>
          </a:p>
          <a:p>
            <a:pPr algn="just"/>
            <a:r>
              <a:rPr lang="en-US" sz="1600" b="0" i="0" u="none" strike="noStrike" dirty="0">
                <a:solidFill>
                  <a:srgbClr val="000000"/>
                </a:solidFill>
                <a:effectLst/>
                <a:latin typeface="Arial" panose="020B0604020202020204" pitchFamily="34" charset="0"/>
                <a:cs typeface="Arial" panose="020B0604020202020204" pitchFamily="34" charset="0"/>
              </a:rPr>
              <a:t>O. Haris, A. </a:t>
            </a:r>
            <a:r>
              <a:rPr lang="en-US" sz="1600" b="0" i="0" u="none" strike="noStrike" dirty="0" err="1">
                <a:solidFill>
                  <a:srgbClr val="000000"/>
                </a:solidFill>
                <a:effectLst/>
                <a:latin typeface="Arial" panose="020B0604020202020204" pitchFamily="34" charset="0"/>
                <a:cs typeface="Arial" panose="020B0604020202020204" pitchFamily="34" charset="0"/>
              </a:rPr>
              <a:t>Darmawan</a:t>
            </a:r>
            <a:r>
              <a:rPr lang="en-US" sz="1600" b="0" i="0" u="none" strike="noStrike" dirty="0">
                <a:solidFill>
                  <a:srgbClr val="000000"/>
                </a:solidFill>
                <a:effectLst/>
                <a:latin typeface="Arial" panose="020B0604020202020204" pitchFamily="34" charset="0"/>
                <a:cs typeface="Arial" panose="020B0604020202020204" pitchFamily="34" charset="0"/>
              </a:rPr>
              <a:t> and A. </a:t>
            </a:r>
            <a:r>
              <a:rPr lang="en-US" sz="1600" b="0" i="0" u="none" strike="noStrike" dirty="0" err="1">
                <a:solidFill>
                  <a:srgbClr val="000000"/>
                </a:solidFill>
                <a:effectLst/>
                <a:latin typeface="Arial" panose="020B0604020202020204" pitchFamily="34" charset="0"/>
                <a:cs typeface="Arial" panose="020B0604020202020204" pitchFamily="34" charset="0"/>
              </a:rPr>
              <a:t>Juliansyah</a:t>
            </a:r>
            <a:r>
              <a:rPr lang="en-US" sz="1600" b="0" i="0" u="none" strike="noStrike" dirty="0">
                <a:solidFill>
                  <a:srgbClr val="000000"/>
                </a:solidFill>
                <a:effectLst/>
                <a:latin typeface="Arial" panose="020B0604020202020204" pitchFamily="34" charset="0"/>
                <a:cs typeface="Arial" panose="020B0604020202020204" pitchFamily="34" charset="0"/>
              </a:rPr>
              <a:t>, "Efficiency Analysis of Using Solar Panel System Tracker to Static Solar Panel," 2021 IEEE 7th International Conference on Computing, Engineering and Design (ICCED), </a:t>
            </a:r>
            <a:r>
              <a:rPr lang="en-US" sz="1600" b="0" i="0" u="none" strike="noStrike" dirty="0" err="1">
                <a:solidFill>
                  <a:srgbClr val="000000"/>
                </a:solidFill>
                <a:effectLst/>
                <a:latin typeface="Arial" panose="020B0604020202020204" pitchFamily="34" charset="0"/>
                <a:cs typeface="Arial" panose="020B0604020202020204" pitchFamily="34" charset="0"/>
              </a:rPr>
              <a:t>Sukabumi</a:t>
            </a:r>
            <a:r>
              <a:rPr lang="en-US" sz="1600" b="0" i="0" u="none" strike="noStrike" dirty="0">
                <a:solidFill>
                  <a:srgbClr val="000000"/>
                </a:solidFill>
                <a:effectLst/>
                <a:latin typeface="Arial" panose="020B0604020202020204" pitchFamily="34" charset="0"/>
                <a:cs typeface="Arial" panose="020B0604020202020204" pitchFamily="34" charset="0"/>
              </a:rPr>
              <a:t>, Indonesia, 2021, pp. 1-6,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10.1109/ICCED53389.2021.9664841.</a:t>
            </a:r>
          </a:p>
          <a:p>
            <a:pPr algn="just"/>
            <a:r>
              <a:rPr lang="en-US" sz="1600" b="0" i="0" u="none" strike="noStrike" dirty="0">
                <a:solidFill>
                  <a:srgbClr val="000000"/>
                </a:solidFill>
                <a:effectLst/>
                <a:latin typeface="Arial" panose="020B0604020202020204" pitchFamily="34" charset="0"/>
                <a:cs typeface="Arial" panose="020B0604020202020204" pitchFamily="34" charset="0"/>
              </a:rPr>
              <a:t>P. Venkatesh, "Solar Roof top PV panel in home - A case study," 2022 First International Conference on Electrical, Electronics, Information and Communication Technologies (ICEEICT), Trichy, India, 2022, pp. 1-6,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10.1109/ICEEICT53079.2022.9768553.</a:t>
            </a:r>
          </a:p>
          <a:p>
            <a:pPr algn="just"/>
            <a:endParaRPr lang="en-US" sz="1600" b="0" i="0" u="none" strike="noStrike" dirty="0">
              <a:solidFill>
                <a:srgbClr val="000000"/>
              </a:solidFill>
              <a:effectLst/>
              <a:latin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67F316BF-CCF0-BEDA-6BCA-4413337062BA}"/>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22B4F784-638C-659D-C259-709657E1FB3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5CFB7B1-6727-70E1-F12C-2C207E91BBC8}"/>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211920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ABSTRACT</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371600"/>
            <a:ext cx="8382000" cy="4984750"/>
          </a:xfrm>
        </p:spPr>
        <p:txBody>
          <a:bodyPr>
            <a:noAutofit/>
          </a:bodyPr>
          <a:lstStyle/>
          <a:p>
            <a:pPr marL="0" indent="0" algn="just" rtl="0">
              <a:lnSpc>
                <a:spcPct val="150000"/>
              </a:lnSpc>
              <a:spcBef>
                <a:spcPts val="0"/>
              </a:spcBef>
              <a:spcAft>
                <a:spcPts val="0"/>
              </a:spcAft>
              <a:buNone/>
            </a:pPr>
            <a:r>
              <a:rPr lang="en-US" sz="1600" b="0" i="0" u="none" strike="noStrike" dirty="0">
                <a:solidFill>
                  <a:srgbClr val="000000"/>
                </a:solidFill>
                <a:effectLst/>
                <a:latin typeface="Arial" panose="020B0604020202020204" pitchFamily="34" charset="0"/>
                <a:cs typeface="Arial" panose="020B0604020202020204" pitchFamily="34" charset="0"/>
              </a:rPr>
              <a:t>As the demand for renewable energy sources continues to grow, the need for solar panels to meet energy demands is becoming increasingly important. Analyzing the number of solar panels needed to match energy consumption is critical in designing efficient and sustainable energy systems.</a:t>
            </a:r>
          </a:p>
          <a:p>
            <a:pPr marL="0" indent="0" algn="just" rtl="0">
              <a:lnSpc>
                <a:spcPct val="150000"/>
              </a:lnSpc>
              <a:spcBef>
                <a:spcPts val="0"/>
              </a:spcBef>
              <a:spcAft>
                <a:spcPts val="0"/>
              </a:spcAft>
              <a:buNone/>
            </a:pPr>
            <a:r>
              <a:rPr lang="en-US" sz="1600" b="0" i="0" u="none" strike="noStrike" dirty="0">
                <a:solidFill>
                  <a:srgbClr val="000000"/>
                </a:solidFill>
                <a:effectLst/>
                <a:latin typeface="Arial" panose="020B0604020202020204" pitchFamily="34" charset="0"/>
                <a:cs typeface="Arial" panose="020B0604020202020204" pitchFamily="34" charset="0"/>
              </a:rPr>
              <a:t>Factors such as location, climate, and energy usage patterns must be considered when determining the optimal number of solar panels required. By conducting a thorough analysis of these variables, it is possible to calculate the exact number of solar panels needed to generate enough electricity to meet the energy demand of a specific location.</a:t>
            </a:r>
          </a:p>
          <a:p>
            <a:pPr marL="0" indent="0" algn="just" rtl="0">
              <a:lnSpc>
                <a:spcPct val="150000"/>
              </a:lnSpc>
              <a:spcBef>
                <a:spcPts val="0"/>
              </a:spcBef>
              <a:spcAft>
                <a:spcPts val="0"/>
              </a:spcAft>
              <a:buNone/>
            </a:pPr>
            <a:r>
              <a:rPr lang="en-US" sz="1600" b="0" i="0" u="none" strike="noStrike" dirty="0">
                <a:solidFill>
                  <a:srgbClr val="000000"/>
                </a:solidFill>
                <a:effectLst/>
                <a:latin typeface="Arial" panose="020B0604020202020204" pitchFamily="34" charset="0"/>
                <a:cs typeface="Arial" panose="020B0604020202020204" pitchFamily="34" charset="0"/>
              </a:rPr>
              <a:t>By utilizing advanced modeling and simulation tools, researchers and engineers can accurately predict the performance of solar panels and optimize their placement to maximize energy production. This analysis is essential in developing reliable and cost-effective solar energy systems that can effectively meet the energy demands of communities, industries, and residential areas.</a:t>
            </a:r>
            <a:endParaRPr lang="en-US" sz="1600" b="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3B1C548D-CF43-4BC8-83D8-88CF4E87D1EF}" type="datetime3">
              <a:rPr lang="en-US" smtClean="0"/>
              <a:t>17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2</a:t>
            </a:fld>
            <a:endParaRPr lang="en-US" dirty="0"/>
          </a:p>
        </p:txBody>
      </p:sp>
    </p:spTree>
    <p:extLst>
      <p:ext uri="{BB962C8B-B14F-4D97-AF65-F5344CB8AC3E}">
        <p14:creationId xmlns:p14="http://schemas.microsoft.com/office/powerpoint/2010/main" val="20875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BE4A-5CBB-6FA2-0046-3B9DA71E5823}"/>
              </a:ext>
            </a:extLst>
          </p:cNvPr>
          <p:cNvSpPr>
            <a:spLocks noGrp="1"/>
          </p:cNvSpPr>
          <p:nvPr>
            <p:ph type="title"/>
          </p:nvPr>
        </p:nvSpPr>
        <p:spPr>
          <a:xfrm>
            <a:off x="304800" y="160337"/>
            <a:ext cx="8610600" cy="1058863"/>
          </a:xfrm>
        </p:spPr>
        <p:txBody>
          <a:bodyPr/>
          <a:lstStyle/>
          <a:p>
            <a:endParaRPr lang="en-US"/>
          </a:p>
        </p:txBody>
      </p:sp>
      <p:sp>
        <p:nvSpPr>
          <p:cNvPr id="3" name="Content Placeholder 2">
            <a:extLst>
              <a:ext uri="{FF2B5EF4-FFF2-40B4-BE49-F238E27FC236}">
                <a16:creationId xmlns:a16="http://schemas.microsoft.com/office/drawing/2014/main" id="{18967264-D6B4-C54F-2CBE-C4158F4C0532}"/>
              </a:ext>
            </a:extLst>
          </p:cNvPr>
          <p:cNvSpPr>
            <a:spLocks noGrp="1"/>
          </p:cNvSpPr>
          <p:nvPr>
            <p:ph idx="1"/>
          </p:nvPr>
        </p:nvSpPr>
        <p:spPr/>
        <p:txBody>
          <a:bodyPr/>
          <a:lstStyle/>
          <a:p>
            <a:pPr algn="just"/>
            <a:r>
              <a:rPr lang="en-US" sz="1600" b="0" i="0" u="none" strike="noStrike" dirty="0">
                <a:solidFill>
                  <a:srgbClr val="000000"/>
                </a:solidFill>
                <a:effectLst/>
                <a:latin typeface="Arial" panose="020B0604020202020204" pitchFamily="34" charset="0"/>
                <a:cs typeface="Arial" panose="020B0604020202020204" pitchFamily="34" charset="0"/>
              </a:rPr>
              <a:t>S. Al </a:t>
            </a:r>
            <a:r>
              <a:rPr lang="en-US" sz="1600" b="0" i="0" u="none" strike="noStrike" dirty="0" err="1">
                <a:solidFill>
                  <a:srgbClr val="000000"/>
                </a:solidFill>
                <a:effectLst/>
                <a:latin typeface="Arial" panose="020B0604020202020204" pitchFamily="34" charset="0"/>
                <a:cs typeface="Arial" panose="020B0604020202020204" pitchFamily="34" charset="0"/>
              </a:rPr>
              <a:t>Neyadi</a:t>
            </a:r>
            <a:r>
              <a:rPr lang="en-US" sz="1600" b="0" i="0" u="none" strike="noStrike" dirty="0">
                <a:solidFill>
                  <a:srgbClr val="000000"/>
                </a:solidFill>
                <a:effectLst/>
                <a:latin typeface="Arial" panose="020B0604020202020204" pitchFamily="34" charset="0"/>
                <a:cs typeface="Arial" panose="020B0604020202020204" pitchFamily="34" charset="0"/>
              </a:rPr>
              <a:t>, M. Al Kuwaiti, S. Al </a:t>
            </a:r>
            <a:r>
              <a:rPr lang="en-US" sz="1600" b="0" i="0" u="none" strike="noStrike" dirty="0" err="1">
                <a:solidFill>
                  <a:srgbClr val="000000"/>
                </a:solidFill>
                <a:effectLst/>
                <a:latin typeface="Arial" panose="020B0604020202020204" pitchFamily="34" charset="0"/>
                <a:cs typeface="Arial" panose="020B0604020202020204" pitchFamily="34" charset="0"/>
              </a:rPr>
              <a:t>Daheri</a:t>
            </a:r>
            <a:r>
              <a:rPr lang="en-US" sz="1600" b="0" i="0" u="none" strike="noStrike" dirty="0">
                <a:solidFill>
                  <a:srgbClr val="000000"/>
                </a:solidFill>
                <a:effectLst/>
                <a:latin typeface="Arial" panose="020B0604020202020204" pitchFamily="34" charset="0"/>
                <a:cs typeface="Arial" panose="020B0604020202020204" pitchFamily="34" charset="0"/>
              </a:rPr>
              <a:t>, M. Al </a:t>
            </a:r>
            <a:r>
              <a:rPr lang="en-US" sz="1600" b="0" i="0" u="none" strike="noStrike" dirty="0" err="1">
                <a:solidFill>
                  <a:srgbClr val="000000"/>
                </a:solidFill>
                <a:effectLst/>
                <a:latin typeface="Arial" panose="020B0604020202020204" pitchFamily="34" charset="0"/>
                <a:cs typeface="Arial" panose="020B0604020202020204" pitchFamily="34" charset="0"/>
              </a:rPr>
              <a:t>Marzroei</a:t>
            </a:r>
            <a:r>
              <a:rPr lang="en-US" sz="1600" b="0" i="0" u="none" strike="noStrike" dirty="0">
                <a:solidFill>
                  <a:srgbClr val="000000"/>
                </a:solidFill>
                <a:effectLst/>
                <a:latin typeface="Arial" panose="020B0604020202020204" pitchFamily="34" charset="0"/>
                <a:cs typeface="Arial" panose="020B0604020202020204" pitchFamily="34" charset="0"/>
              </a:rPr>
              <a:t>, A. Al </a:t>
            </a:r>
            <a:r>
              <a:rPr lang="en-US" sz="1600" b="0" i="0" u="none" strike="noStrike" dirty="0" err="1">
                <a:solidFill>
                  <a:srgbClr val="000000"/>
                </a:solidFill>
                <a:effectLst/>
                <a:latin typeface="Arial" panose="020B0604020202020204" pitchFamily="34" charset="0"/>
                <a:cs typeface="Arial" panose="020B0604020202020204" pitchFamily="34" charset="0"/>
              </a:rPr>
              <a:t>Ketbi</a:t>
            </a:r>
            <a:r>
              <a:rPr lang="en-US" sz="1600" b="0" i="0" u="none" strike="noStrike" dirty="0">
                <a:solidFill>
                  <a:srgbClr val="000000"/>
                </a:solidFill>
                <a:effectLst/>
                <a:latin typeface="Arial" panose="020B0604020202020204" pitchFamily="34" charset="0"/>
                <a:cs typeface="Arial" panose="020B0604020202020204" pitchFamily="34" charset="0"/>
              </a:rPr>
              <a:t> and F. </a:t>
            </a:r>
            <a:r>
              <a:rPr lang="en-US" sz="1600" b="0" i="0" u="none" strike="noStrike" dirty="0" err="1">
                <a:solidFill>
                  <a:srgbClr val="000000"/>
                </a:solidFill>
                <a:effectLst/>
                <a:latin typeface="Arial" panose="020B0604020202020204" pitchFamily="34" charset="0"/>
                <a:cs typeface="Arial" panose="020B0604020202020204" pitchFamily="34" charset="0"/>
              </a:rPr>
              <a:t>Alnajjar</a:t>
            </a:r>
            <a:r>
              <a:rPr lang="en-US" sz="1600" b="0" i="0" u="none" strike="noStrike" dirty="0">
                <a:solidFill>
                  <a:srgbClr val="000000"/>
                </a:solidFill>
                <a:effectLst/>
                <a:latin typeface="Arial" panose="020B0604020202020204" pitchFamily="34" charset="0"/>
                <a:cs typeface="Arial" panose="020B0604020202020204" pitchFamily="34" charset="0"/>
              </a:rPr>
              <a:t>, "Optimization of Large-Scale Solar Panels Distribution Using Genetic Algorithm," 2023 Middle East and North Africa Solar Conference (MENA-SC), Dubai, United Arab Emirates, 2023, pp. 1-4,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10.1109/MENA-SC54044.2023.10374524.</a:t>
            </a:r>
          </a:p>
          <a:p>
            <a:pPr algn="just"/>
            <a:r>
              <a:rPr lang="en-US" sz="1600" b="0" i="0" u="none" strike="noStrike" dirty="0">
                <a:solidFill>
                  <a:srgbClr val="000000"/>
                </a:solidFill>
                <a:effectLst/>
                <a:latin typeface="Arial" panose="020B0604020202020204" pitchFamily="34" charset="0"/>
                <a:cs typeface="Arial" panose="020B0604020202020204" pitchFamily="34" charset="0"/>
              </a:rPr>
              <a:t>S. </a:t>
            </a:r>
            <a:r>
              <a:rPr lang="en-US" sz="1600" b="0" i="0" u="none" strike="noStrike" dirty="0" err="1">
                <a:solidFill>
                  <a:srgbClr val="000000"/>
                </a:solidFill>
                <a:effectLst/>
                <a:latin typeface="Arial" panose="020B0604020202020204" pitchFamily="34" charset="0"/>
                <a:cs typeface="Arial" panose="020B0604020202020204" pitchFamily="34" charset="0"/>
              </a:rPr>
              <a:t>Gochhait</a:t>
            </a:r>
            <a:r>
              <a:rPr lang="en-US" sz="1600" b="0" i="0" u="none" strike="noStrike" dirty="0">
                <a:solidFill>
                  <a:srgbClr val="000000"/>
                </a:solidFill>
                <a:effectLst/>
                <a:latin typeface="Arial" panose="020B0604020202020204" pitchFamily="34" charset="0"/>
                <a:cs typeface="Arial" panose="020B0604020202020204" pitchFamily="34" charset="0"/>
              </a:rPr>
              <a:t>, R. </a:t>
            </a:r>
            <a:r>
              <a:rPr lang="en-US" sz="1600" b="0" i="0" u="none" strike="noStrike" dirty="0" err="1">
                <a:solidFill>
                  <a:srgbClr val="000000"/>
                </a:solidFill>
                <a:effectLst/>
                <a:latin typeface="Arial" panose="020B0604020202020204" pitchFamily="34" charset="0"/>
                <a:cs typeface="Arial" panose="020B0604020202020204" pitchFamily="34" charset="0"/>
              </a:rPr>
              <a:t>Asodiya</a:t>
            </a:r>
            <a:r>
              <a:rPr lang="en-US" sz="1600" b="0" i="0" u="none" strike="noStrike" dirty="0">
                <a:solidFill>
                  <a:srgbClr val="000000"/>
                </a:solidFill>
                <a:effectLst/>
                <a:latin typeface="Arial" panose="020B0604020202020204" pitchFamily="34" charset="0"/>
                <a:cs typeface="Arial" panose="020B0604020202020204" pitchFamily="34" charset="0"/>
              </a:rPr>
              <a:t>, T. </a:t>
            </a:r>
            <a:r>
              <a:rPr lang="en-US" sz="1600" b="0" i="0" u="none" strike="noStrike" dirty="0" err="1">
                <a:solidFill>
                  <a:srgbClr val="000000"/>
                </a:solidFill>
                <a:effectLst/>
                <a:latin typeface="Arial" panose="020B0604020202020204" pitchFamily="34" charset="0"/>
                <a:cs typeface="Arial" panose="020B0604020202020204" pitchFamily="34" charset="0"/>
              </a:rPr>
              <a:t>Hasarmani</a:t>
            </a:r>
            <a:r>
              <a:rPr lang="en-US" sz="1600" b="0" i="0" u="none" strike="noStrike" dirty="0">
                <a:solidFill>
                  <a:srgbClr val="000000"/>
                </a:solidFill>
                <a:effectLst/>
                <a:latin typeface="Arial" panose="020B0604020202020204" pitchFamily="34" charset="0"/>
                <a:cs typeface="Arial" panose="020B0604020202020204" pitchFamily="34" charset="0"/>
              </a:rPr>
              <a:t>, V. </a:t>
            </a:r>
            <a:r>
              <a:rPr lang="en-US" sz="1600" b="0" i="0" u="none" strike="noStrike" dirty="0" err="1">
                <a:solidFill>
                  <a:srgbClr val="000000"/>
                </a:solidFill>
                <a:effectLst/>
                <a:latin typeface="Arial" panose="020B0604020202020204" pitchFamily="34" charset="0"/>
                <a:cs typeface="Arial" panose="020B0604020202020204" pitchFamily="34" charset="0"/>
              </a:rPr>
              <a:t>Patin</a:t>
            </a:r>
            <a:r>
              <a:rPr lang="en-US" sz="1600" b="0" i="0" u="none" strike="noStrike" dirty="0">
                <a:solidFill>
                  <a:srgbClr val="000000"/>
                </a:solidFill>
                <a:effectLst/>
                <a:latin typeface="Arial" panose="020B0604020202020204" pitchFamily="34" charset="0"/>
                <a:cs typeface="Arial" panose="020B0604020202020204" pitchFamily="34" charset="0"/>
              </a:rPr>
              <a:t> and O. Maslova, "Application of IoT: A Study on Automated Solar Panel Cleaning System," 2022 4th International Conference on Electrical, Control and Instrumentation Engineering (ICECIE), </a:t>
            </a:r>
            <a:r>
              <a:rPr lang="en-US" sz="1600" b="0" i="0" u="none" strike="noStrike" dirty="0" err="1">
                <a:solidFill>
                  <a:srgbClr val="000000"/>
                </a:solidFill>
                <a:effectLst/>
                <a:latin typeface="Arial" panose="020B0604020202020204" pitchFamily="34" charset="0"/>
                <a:cs typeface="Arial" panose="020B0604020202020204" pitchFamily="34" charset="0"/>
              </a:rPr>
              <a:t>KualaLumpur</a:t>
            </a:r>
            <a:r>
              <a:rPr lang="en-US" sz="1600" b="0" i="0" u="none" strike="noStrike" dirty="0">
                <a:solidFill>
                  <a:srgbClr val="000000"/>
                </a:solidFill>
                <a:effectLst/>
                <a:latin typeface="Arial" panose="020B0604020202020204" pitchFamily="34" charset="0"/>
                <a:cs typeface="Arial" panose="020B0604020202020204" pitchFamily="34" charset="0"/>
              </a:rPr>
              <a:t>, Malaysia, 2022, pp. 1-4, </a:t>
            </a:r>
            <a:r>
              <a:rPr lang="en-US" sz="1600" b="0" i="0" u="none" strike="noStrike" dirty="0" err="1">
                <a:solidFill>
                  <a:srgbClr val="000000"/>
                </a:solidFill>
                <a:effectLst/>
                <a:latin typeface="Arial" panose="020B0604020202020204" pitchFamily="34" charset="0"/>
                <a:cs typeface="Arial" panose="020B0604020202020204" pitchFamily="34" charset="0"/>
              </a:rPr>
              <a:t>doi</a:t>
            </a:r>
            <a:r>
              <a:rPr lang="en-US" sz="1600" b="0" i="0" u="none" strike="noStrike" dirty="0">
                <a:solidFill>
                  <a:srgbClr val="000000"/>
                </a:solidFill>
                <a:effectLst/>
                <a:latin typeface="Arial" panose="020B0604020202020204" pitchFamily="34" charset="0"/>
                <a:cs typeface="Arial" panose="020B0604020202020204" pitchFamily="34" charset="0"/>
              </a:rPr>
              <a:t>: 10.1109/ICECIE55199.2022.10000375.</a:t>
            </a:r>
          </a:p>
        </p:txBody>
      </p:sp>
      <p:sp>
        <p:nvSpPr>
          <p:cNvPr id="4" name="Date Placeholder 3">
            <a:extLst>
              <a:ext uri="{FF2B5EF4-FFF2-40B4-BE49-F238E27FC236}">
                <a16:creationId xmlns:a16="http://schemas.microsoft.com/office/drawing/2014/main" id="{4013997D-FAC6-C22F-DD07-34FA11732EBC}"/>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515CCBF8-9B2A-6C60-DF26-A031A4B5BA1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4D078DE-40F3-A8C7-6863-84A7A44A3213}"/>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1631637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FE8A9F4-4DB3-4EF1-A315-68E41BB689F2}" type="datetime3">
              <a:rPr lang="en-US" smtClean="0"/>
              <a:t>17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21</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 order to accurately determine the number of solar panels needed to meet a specific energy demand, several factors must be taken into consideration. These factors include the geographical location of the installation, available sunlight hours, efficiency of the solar panels, average daily energy consumption, and desired level of energy independence. </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A typical household in the United States may consume around 10,766 kWh of electricity per year. With an average solar panel efficiency of around 20%, and assuming an average of 4 peak sunlight hours per day, approximately 25 solar panels would be needed to meet this energy demand.</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It is important to note that this is a simplified calculation and that individual energy demands and circumstances can vary significantly. Consulting with a solar energy professional or utilizing online tools can provide a more accurate assessment of the number of solar panels needed to meet specific energy demands.</a:t>
            </a:r>
            <a:endParaRPr lang="en-US" sz="1600" b="0" dirty="0">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4259E4DB-F4A9-4B55-8A4A-2E7F131B9C3D}" type="datetime3">
              <a:rPr lang="en-US" smtClean="0"/>
              <a:t>17 October 2024</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268940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LITERATURE SURVEY(1/10)</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524000"/>
            <a:ext cx="8229600" cy="4572000"/>
          </a:xfrm>
        </p:spPr>
        <p:txBody>
          <a:bodyPr>
            <a:noAutofit/>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I. V. Korolev, A. A. </a:t>
            </a:r>
            <a:r>
              <a:rPr lang="en-US" sz="1600" b="1" i="0" u="none" strike="noStrike" dirty="0" err="1">
                <a:solidFill>
                  <a:srgbClr val="000000"/>
                </a:solidFill>
                <a:effectLst/>
                <a:latin typeface="Arial" panose="020B0604020202020204" pitchFamily="34" charset="0"/>
                <a:cs typeface="Arial" panose="020B0604020202020204" pitchFamily="34" charset="0"/>
              </a:rPr>
              <a:t>Zakrevsky</a:t>
            </a:r>
            <a:r>
              <a:rPr lang="en-US" sz="1600" b="1" i="0" u="none" strike="noStrike" dirty="0">
                <a:solidFill>
                  <a:srgbClr val="000000"/>
                </a:solidFill>
                <a:effectLst/>
                <a:latin typeface="Arial" panose="020B0604020202020204" pitchFamily="34" charset="0"/>
                <a:cs typeface="Arial" panose="020B0604020202020204" pitchFamily="34" charset="0"/>
              </a:rPr>
              <a:t> and N. V. </a:t>
            </a:r>
            <a:r>
              <a:rPr lang="en-US" sz="1600" b="1" i="0" u="none" strike="noStrike" dirty="0" err="1">
                <a:solidFill>
                  <a:srgbClr val="000000"/>
                </a:solidFill>
                <a:effectLst/>
                <a:latin typeface="Arial" panose="020B0604020202020204" pitchFamily="34" charset="0"/>
                <a:cs typeface="Arial" panose="020B0604020202020204" pitchFamily="34" charset="0"/>
              </a:rPr>
              <a:t>Vasileva</a:t>
            </a:r>
            <a:r>
              <a:rPr lang="en-US" sz="1600" b="1" i="0" u="none" strike="noStrike" dirty="0">
                <a:solidFill>
                  <a:srgbClr val="000000"/>
                </a:solidFill>
                <a:effectLst/>
                <a:latin typeface="Arial" panose="020B0604020202020204" pitchFamily="34" charset="0"/>
                <a:cs typeface="Arial" panose="020B0604020202020204" pitchFamily="34" charset="0"/>
              </a:rPr>
              <a:t>, "Analysis of the Use of Solar Panels for Power Supply of Country Houses Located in Various Regions of Russia," 2024 6th International Youth Conference on Radio Electronics, Electrical and Power Engineering (REEPE), Moscow, Russian Federation, 2024, pp. 1-5,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10.1109/REEPE60449.2024.10479912.</a:t>
            </a:r>
          </a:p>
          <a:p>
            <a:pPr marL="0" indent="0" algn="just" rtl="0">
              <a:spcBef>
                <a:spcPts val="0"/>
              </a:spcBef>
              <a:spcAft>
                <a:spcPts val="0"/>
              </a:spcAft>
              <a:buNone/>
            </a:pPr>
            <a:endParaRPr lang="en-US" sz="1600" b="1" i="0"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This analysis examines the effectiveness of using solar panels to power country houses in different regions of Russia. It evaluates factors such as sunlight availability, efficiency of panels, cost-effectiveness, and environmental impact. The study aims to provide insights for homeowners considering alternative energy sources.</a:t>
            </a:r>
          </a:p>
          <a:p>
            <a:pPr marL="0" indent="0" rtl="0">
              <a:spcBef>
                <a:spcPts val="0"/>
              </a:spcBef>
              <a:spcAft>
                <a:spcPts val="0"/>
              </a:spcAft>
              <a:buNone/>
            </a:pPr>
            <a:endParaRPr lang="en-US" sz="1600" dirty="0">
              <a:latin typeface="Arial" panose="020B0604020202020204" pitchFamily="34" charset="0"/>
              <a:cs typeface="Arial" panose="020B0604020202020204" pitchFamily="34" charset="0"/>
            </a:endParaRPr>
          </a:p>
          <a:p>
            <a:pPr marL="0" indent="0" rtl="0">
              <a:spcBef>
                <a:spcPts val="0"/>
              </a:spcBef>
              <a:spcAft>
                <a:spcPts val="0"/>
              </a:spcAft>
              <a:buNone/>
            </a:pPr>
            <a:r>
              <a:rPr lang="en-US" sz="1600" dirty="0">
                <a:solidFill>
                  <a:srgbClr val="000000"/>
                </a:solidFill>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Efficiently handles missing data through matrix completion.</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New regularization improves model generalization remarkably.</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Fails to address potential issues with model's regularization strength.</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Does not consider potential issues with model over-parameterization.</a:t>
            </a:r>
            <a:br>
              <a:rPr lang="en-US" sz="1600" dirty="0">
                <a:latin typeface="Arial" panose="020B0604020202020204" pitchFamily="34" charset="0"/>
                <a:cs typeface="Arial" panose="020B0604020202020204" pitchFamily="34" charset="0"/>
              </a:rPr>
            </a:br>
            <a:endParaRPr lang="en-US" sz="1600" b="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672C3CE-068D-457A-B129-FDDB32156C83}" type="datetime3">
              <a:rPr lang="en-US" smtClean="0"/>
              <a:t>17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4</a:t>
            </a:fld>
            <a:endParaRPr lang="en-US" dirty="0"/>
          </a:p>
        </p:txBody>
      </p:sp>
    </p:spTree>
    <p:extLst>
      <p:ext uri="{BB962C8B-B14F-4D97-AF65-F5344CB8AC3E}">
        <p14:creationId xmlns:p14="http://schemas.microsoft.com/office/powerpoint/2010/main" val="258929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LITERATURE SURVEY(2/10)</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447800"/>
            <a:ext cx="8229600" cy="4908550"/>
          </a:xfrm>
        </p:spPr>
        <p:txBody>
          <a:bodyPr>
            <a:noAutofit/>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S. Al </a:t>
            </a:r>
            <a:r>
              <a:rPr lang="en-US" sz="1600" b="1" i="0" u="none" strike="noStrike" dirty="0" err="1">
                <a:solidFill>
                  <a:srgbClr val="000000"/>
                </a:solidFill>
                <a:effectLst/>
                <a:latin typeface="Arial" panose="020B0604020202020204" pitchFamily="34" charset="0"/>
                <a:cs typeface="Arial" panose="020B0604020202020204" pitchFamily="34" charset="0"/>
              </a:rPr>
              <a:t>Neyadi</a:t>
            </a:r>
            <a:r>
              <a:rPr lang="en-US" sz="1600" b="1" i="0" u="none" strike="noStrike" dirty="0">
                <a:solidFill>
                  <a:srgbClr val="000000"/>
                </a:solidFill>
                <a:effectLst/>
                <a:latin typeface="Arial" panose="020B0604020202020204" pitchFamily="34" charset="0"/>
                <a:cs typeface="Arial" panose="020B0604020202020204" pitchFamily="34" charset="0"/>
              </a:rPr>
              <a:t>, M. Al Kuwaiti, S. Al </a:t>
            </a:r>
            <a:r>
              <a:rPr lang="en-US" sz="1600" b="1" i="0" u="none" strike="noStrike" dirty="0" err="1">
                <a:solidFill>
                  <a:srgbClr val="000000"/>
                </a:solidFill>
                <a:effectLst/>
                <a:latin typeface="Arial" panose="020B0604020202020204" pitchFamily="34" charset="0"/>
                <a:cs typeface="Arial" panose="020B0604020202020204" pitchFamily="34" charset="0"/>
              </a:rPr>
              <a:t>Daheri</a:t>
            </a:r>
            <a:r>
              <a:rPr lang="en-US" sz="1600" b="1" i="0" u="none" strike="noStrike" dirty="0">
                <a:solidFill>
                  <a:srgbClr val="000000"/>
                </a:solidFill>
                <a:effectLst/>
                <a:latin typeface="Arial" panose="020B0604020202020204" pitchFamily="34" charset="0"/>
                <a:cs typeface="Arial" panose="020B0604020202020204" pitchFamily="34" charset="0"/>
              </a:rPr>
              <a:t>, M. Al </a:t>
            </a:r>
            <a:r>
              <a:rPr lang="en-US" sz="1600" b="1" i="0" u="none" strike="noStrike" dirty="0" err="1">
                <a:solidFill>
                  <a:srgbClr val="000000"/>
                </a:solidFill>
                <a:effectLst/>
                <a:latin typeface="Arial" panose="020B0604020202020204" pitchFamily="34" charset="0"/>
                <a:cs typeface="Arial" panose="020B0604020202020204" pitchFamily="34" charset="0"/>
              </a:rPr>
              <a:t>Marzroei</a:t>
            </a:r>
            <a:r>
              <a:rPr lang="en-US" sz="1600" b="1" i="0" u="none" strike="noStrike" dirty="0">
                <a:solidFill>
                  <a:srgbClr val="000000"/>
                </a:solidFill>
                <a:effectLst/>
                <a:latin typeface="Arial" panose="020B0604020202020204" pitchFamily="34" charset="0"/>
                <a:cs typeface="Arial" panose="020B0604020202020204" pitchFamily="34" charset="0"/>
              </a:rPr>
              <a:t>, A. Al </a:t>
            </a:r>
            <a:r>
              <a:rPr lang="en-US" sz="1600" b="1" i="0" u="none" strike="noStrike" dirty="0" err="1">
                <a:solidFill>
                  <a:srgbClr val="000000"/>
                </a:solidFill>
                <a:effectLst/>
                <a:latin typeface="Arial" panose="020B0604020202020204" pitchFamily="34" charset="0"/>
                <a:cs typeface="Arial" panose="020B0604020202020204" pitchFamily="34" charset="0"/>
              </a:rPr>
              <a:t>Ketbi</a:t>
            </a:r>
            <a:r>
              <a:rPr lang="en-US" sz="1600" b="1" i="0" u="none" strike="noStrike" dirty="0">
                <a:solidFill>
                  <a:srgbClr val="000000"/>
                </a:solidFill>
                <a:effectLst/>
                <a:latin typeface="Arial" panose="020B0604020202020204" pitchFamily="34" charset="0"/>
                <a:cs typeface="Arial" panose="020B0604020202020204" pitchFamily="34" charset="0"/>
              </a:rPr>
              <a:t> and F. </a:t>
            </a:r>
            <a:r>
              <a:rPr lang="en-US" sz="1600" b="1" i="0" u="none" strike="noStrike" dirty="0" err="1">
                <a:solidFill>
                  <a:srgbClr val="000000"/>
                </a:solidFill>
                <a:effectLst/>
                <a:latin typeface="Arial" panose="020B0604020202020204" pitchFamily="34" charset="0"/>
                <a:cs typeface="Arial" panose="020B0604020202020204" pitchFamily="34" charset="0"/>
              </a:rPr>
              <a:t>Alnajjar</a:t>
            </a:r>
            <a:r>
              <a:rPr lang="en-US" sz="1600" b="1" i="0" u="none" strike="noStrike" dirty="0">
                <a:solidFill>
                  <a:srgbClr val="000000"/>
                </a:solidFill>
                <a:effectLst/>
                <a:latin typeface="Arial" panose="020B0604020202020204" pitchFamily="34" charset="0"/>
                <a:cs typeface="Arial" panose="020B0604020202020204" pitchFamily="34" charset="0"/>
              </a:rPr>
              <a:t>, "Optimization of Large-Scale Solar Panels Distribution Using Genetic Algorithm," 2023 Middle East and North Africa Solar Conference (MENA-SC), Dubai, United Arab Emirates, 2023, pp. 1-4,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10.1109/MENA-SC54044.2023.10374524.</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This research focuses on optimizing the distribution of large-scale solar panels using genetic algorithms. By analyzing various factors such as location, shading, and efficiency, the algorithm aims to maximize energy output and minimize costs.</a:t>
            </a:r>
          </a:p>
          <a:p>
            <a:pPr marL="0" indent="0" rtl="0">
              <a:spcBef>
                <a:spcPts val="0"/>
              </a:spcBef>
              <a:spcAft>
                <a:spcPts val="0"/>
              </a:spcAft>
              <a:buNone/>
            </a:pPr>
            <a:endParaRPr lang="en-US" sz="1600" b="0" i="0" u="none" strike="noStrike" dirty="0">
              <a:solidFill>
                <a:srgbClr val="000000"/>
              </a:solidFill>
              <a:effectLst/>
              <a:latin typeface="Arial" panose="020B0604020202020204" pitchFamily="34" charset="0"/>
              <a:cs typeface="Arial" panose="020B0604020202020204" pitchFamily="34" charset="0"/>
            </a:endParaRPr>
          </a:p>
          <a:p>
            <a:pPr marL="0" indent="0" rtl="0">
              <a:spcBef>
                <a:spcPts val="0"/>
              </a:spcBef>
              <a:spcAft>
                <a:spcPts val="0"/>
              </a:spcAft>
              <a:buNone/>
            </a:pPr>
            <a:r>
              <a:rPr lang="en-US" sz="1600" dirty="0">
                <a:solidFill>
                  <a:srgbClr val="000000"/>
                </a:solidFill>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Proposes a novel hybrid model combining neural networks and decision trees.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Incorporates domain knowledge through knowledge graphs.</a:t>
            </a:r>
            <a:r>
              <a:rPr lang="en-US" sz="1600" b="0" dirty="0">
                <a:effectLst/>
                <a:latin typeface="Arial" panose="020B0604020202020204" pitchFamily="34" charset="0"/>
                <a:cs typeface="Arial" panose="020B0604020202020204" pitchFamily="34" charset="0"/>
              </a:rPr>
              <a:t> </a:t>
            </a:r>
          </a:p>
          <a:p>
            <a:pPr marL="0" indent="0" rtl="0">
              <a:spcBef>
                <a:spcPts val="0"/>
              </a:spcBef>
              <a:spcAft>
                <a:spcPts val="0"/>
              </a:spcAft>
              <a:buNone/>
            </a:pPr>
            <a:r>
              <a:rPr lang="en-US" sz="1600" b="0" i="0" u="none" strike="noStrike" dirty="0">
                <a:solidFill>
                  <a:srgbClr val="000000"/>
                </a:solidFill>
                <a:effectLst/>
                <a:latin typeface="Arial" panose="020B0604020202020204" pitchFamily="34" charset="0"/>
                <a:cs typeface="Arial" panose="020B0604020202020204" pitchFamily="34" charset="0"/>
              </a:rPr>
              <a:t>      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Does not consider model transferability to different tasks.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No comparison with classical ML algorithms.</a:t>
            </a:r>
            <a:endParaRPr lang="en-US" sz="1600" b="0" dirty="0">
              <a:effectLst/>
              <a:latin typeface="Arial" panose="020B0604020202020204" pitchFamily="34" charset="0"/>
              <a:cs typeface="Arial" panose="020B0604020202020204" pitchFamily="34" charset="0"/>
            </a:endParaRPr>
          </a:p>
          <a:p>
            <a:pPr marL="0" indent="0">
              <a:buNone/>
            </a:pPr>
            <a:br>
              <a:rPr lang="en-US" sz="1400" dirty="0"/>
            </a:br>
            <a:endParaRPr lang="en-US" sz="2400" b="1" dirty="0"/>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70C79A3F-D437-4D1F-B754-864497DF6759}" type="datetime3">
              <a:rPr lang="en-US" smtClean="0"/>
              <a:t>17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Tree>
    <p:extLst>
      <p:ext uri="{BB962C8B-B14F-4D97-AF65-F5344CB8AC3E}">
        <p14:creationId xmlns:p14="http://schemas.microsoft.com/office/powerpoint/2010/main" val="328968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D2B4-E33B-EF51-D4EF-2E8A37D29587}"/>
              </a:ext>
            </a:extLst>
          </p:cNvPr>
          <p:cNvSpPr>
            <a:spLocks noGrp="1"/>
          </p:cNvSpPr>
          <p:nvPr>
            <p:ph type="title"/>
          </p:nvPr>
        </p:nvSpPr>
        <p:spPr/>
        <p:txBody>
          <a:bodyPr/>
          <a:lstStyle/>
          <a:p>
            <a:r>
              <a:rPr lang="en-IN" sz="4400" dirty="0">
                <a:cs typeface="Arial" panose="020B0604020202020204" pitchFamily="34" charset="0"/>
              </a:rPr>
              <a:t>LITERATURE SURVEY(3/10)</a:t>
            </a:r>
            <a:endParaRPr lang="en-US" dirty="0"/>
          </a:p>
        </p:txBody>
      </p:sp>
      <p:sp>
        <p:nvSpPr>
          <p:cNvPr id="3" name="Content Placeholder 2">
            <a:extLst>
              <a:ext uri="{FF2B5EF4-FFF2-40B4-BE49-F238E27FC236}">
                <a16:creationId xmlns:a16="http://schemas.microsoft.com/office/drawing/2014/main" id="{B8596D48-DC80-EF52-320A-F6B9DAB46412}"/>
              </a:ext>
            </a:extLst>
          </p:cNvPr>
          <p:cNvSpPr>
            <a:spLocks noGrp="1"/>
          </p:cNvSpPr>
          <p:nvPr>
            <p:ph idx="1"/>
          </p:nvPr>
        </p:nvSpPr>
        <p:spPr>
          <a:xfrm>
            <a:off x="457200" y="1295400"/>
            <a:ext cx="8229600" cy="5060950"/>
          </a:xfrm>
        </p:spPr>
        <p:txBody>
          <a:bodyPr>
            <a:noAutofit/>
          </a:bodyPr>
          <a:lstStyle/>
          <a:p>
            <a:pPr algn="just" rtl="0">
              <a:lnSpc>
                <a:spcPct val="120000"/>
              </a:lnSpc>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M. N. Reza, M. S. Hossain, N. </a:t>
            </a:r>
            <a:r>
              <a:rPr lang="en-US" sz="1600" b="1" i="0" u="none" strike="noStrike" dirty="0" err="1">
                <a:solidFill>
                  <a:srgbClr val="000000"/>
                </a:solidFill>
                <a:effectLst/>
                <a:latin typeface="Arial" panose="020B0604020202020204" pitchFamily="34" charset="0"/>
                <a:cs typeface="Arial" panose="020B0604020202020204" pitchFamily="34" charset="0"/>
              </a:rPr>
              <a:t>Mondol</a:t>
            </a:r>
            <a:r>
              <a:rPr lang="en-US" sz="1600" b="1" i="0" u="none" strike="noStrike" dirty="0">
                <a:solidFill>
                  <a:srgbClr val="000000"/>
                </a:solidFill>
                <a:effectLst/>
                <a:latin typeface="Arial" panose="020B0604020202020204" pitchFamily="34" charset="0"/>
                <a:cs typeface="Arial" panose="020B0604020202020204" pitchFamily="34" charset="0"/>
              </a:rPr>
              <a:t> and M. A. Kabir, "Design and Implementation of an Automatic Single Axis Solar Tracking System to Enhance the Performance of a Solar Photovoltaic Panel," 2021 International Conference on Science &amp; Contemporary Technologies (ICSCT), Dhaka, Bangladesh, 2021, pp. 1-6,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10.1109/ICSCT53883.2021.9642557.</a:t>
            </a:r>
          </a:p>
          <a:p>
            <a:pPr marL="0" indent="0" algn="just" rtl="0">
              <a:lnSpc>
                <a:spcPct val="120000"/>
              </a:lnSpc>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lnSpc>
                <a:spcPct val="12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This project involves creating a solar tracking system that automatically adjusts the orientation of a photovoltaic panel to maximize sunlight exposure. </a:t>
            </a:r>
            <a:r>
              <a:rPr lang="en-US" sz="1600" dirty="0">
                <a:solidFill>
                  <a:srgbClr val="000000"/>
                </a:solidFill>
                <a:latin typeface="Arial" panose="020B0604020202020204" pitchFamily="34" charset="0"/>
                <a:cs typeface="Arial" panose="020B0604020202020204" pitchFamily="34" charset="0"/>
              </a:rPr>
              <a:t>D</a:t>
            </a:r>
            <a:r>
              <a:rPr lang="en-US" sz="1600" b="0" i="0" u="none" strike="noStrike" dirty="0">
                <a:solidFill>
                  <a:srgbClr val="000000"/>
                </a:solidFill>
                <a:effectLst/>
                <a:latin typeface="Arial" panose="020B0604020202020204" pitchFamily="34" charset="0"/>
                <a:cs typeface="Arial" panose="020B0604020202020204" pitchFamily="34" charset="0"/>
              </a:rPr>
              <a:t>esign includes sensors, motors, and a control system to accurately track sun's movement throughout</a:t>
            </a:r>
            <a:r>
              <a:rPr lang="en-US" sz="1600" dirty="0">
                <a:solidFill>
                  <a:srgbClr val="000000"/>
                </a:solidFill>
                <a:latin typeface="Arial" panose="020B0604020202020204" pitchFamily="34" charset="0"/>
                <a:cs typeface="Arial" panose="020B0604020202020204" pitchFamily="34" charset="0"/>
              </a:rPr>
              <a:t> </a:t>
            </a:r>
            <a:r>
              <a:rPr lang="en-US" sz="1600" b="0" i="0" u="none" strike="noStrike" dirty="0" err="1">
                <a:solidFill>
                  <a:srgbClr val="000000"/>
                </a:solidFill>
                <a:effectLst/>
                <a:latin typeface="Arial" panose="020B0604020202020204" pitchFamily="34" charset="0"/>
                <a:cs typeface="Arial" panose="020B0604020202020204" pitchFamily="34" charset="0"/>
              </a:rPr>
              <a:t>day.By</a:t>
            </a:r>
            <a:r>
              <a:rPr lang="en-US" sz="1600" b="0" i="0" u="none" strike="noStrike" dirty="0">
                <a:solidFill>
                  <a:srgbClr val="000000"/>
                </a:solidFill>
                <a:effectLst/>
                <a:latin typeface="Arial" panose="020B0604020202020204" pitchFamily="34" charset="0"/>
                <a:cs typeface="Arial" panose="020B0604020202020204" pitchFamily="34" charset="0"/>
              </a:rPr>
              <a:t> implementing efficiency and power output of solar panel improved.</a:t>
            </a:r>
            <a:br>
              <a:rPr lang="en-US" sz="1600" b="0" dirty="0">
                <a:effectLst/>
                <a:latin typeface="Arial" panose="020B0604020202020204" pitchFamily="34" charset="0"/>
                <a:cs typeface="Arial" panose="020B0604020202020204" pitchFamily="34" charset="0"/>
              </a:rPr>
            </a:br>
            <a:r>
              <a:rPr lang="en-US" sz="1600" b="0" dirty="0">
                <a:effectLst/>
                <a:latin typeface="Arial" panose="020B0604020202020204" pitchFamily="34" charset="0"/>
                <a:cs typeface="Arial" panose="020B0604020202020204" pitchFamily="34" charset="0"/>
              </a:rPr>
              <a:t> </a:t>
            </a:r>
          </a:p>
          <a:p>
            <a:pPr marL="0" indent="0" algn="just" rtl="0">
              <a:lnSpc>
                <a:spcPct val="120000"/>
              </a:lnSpc>
              <a:spcBef>
                <a:spcPts val="0"/>
              </a:spcBef>
              <a:spcAft>
                <a:spcPts val="0"/>
              </a:spcAft>
              <a:buNone/>
            </a:pPr>
            <a:r>
              <a:rPr lang="en-US" sz="1600" i="0" u="none" strike="noStrike" dirty="0">
                <a:solidFill>
                  <a:srgbClr val="000000"/>
                </a:solidFill>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Addresses missing data imputation with probabilistic methods.</a:t>
            </a:r>
            <a:endParaRPr lang="en-US" sz="16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Incorporates model uncertainty with dropout regularization.</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Does not address model's adaptability to concept drift.</a:t>
            </a:r>
            <a:endParaRPr lang="en-US" sz="16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Overlooks potential issues with model's batch size selection.</a:t>
            </a:r>
            <a:endParaRPr lang="en-US" sz="1600" b="0" dirty="0">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959785D-16B4-DF5D-CBA2-5CA107C78A67}"/>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851A2D92-77C5-FA60-EF13-817B4477CB1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D42A51E-CE87-2C0C-FE28-0EE9FCB45483}"/>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97532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C778-02F0-F302-8E5E-2997705DE2A9}"/>
              </a:ext>
            </a:extLst>
          </p:cNvPr>
          <p:cNvSpPr>
            <a:spLocks noGrp="1"/>
          </p:cNvSpPr>
          <p:nvPr>
            <p:ph type="title"/>
          </p:nvPr>
        </p:nvSpPr>
        <p:spPr/>
        <p:txBody>
          <a:bodyPr/>
          <a:lstStyle/>
          <a:p>
            <a:r>
              <a:rPr lang="en-IN" sz="4400" dirty="0">
                <a:cs typeface="Arial" panose="020B0604020202020204" pitchFamily="34" charset="0"/>
              </a:rPr>
              <a:t>LITERATURE SURVEY(4/10)</a:t>
            </a:r>
            <a:endParaRPr lang="en-US" dirty="0"/>
          </a:p>
        </p:txBody>
      </p:sp>
      <p:sp>
        <p:nvSpPr>
          <p:cNvPr id="3" name="Content Placeholder 2">
            <a:extLst>
              <a:ext uri="{FF2B5EF4-FFF2-40B4-BE49-F238E27FC236}">
                <a16:creationId xmlns:a16="http://schemas.microsoft.com/office/drawing/2014/main" id="{A7762CC1-9779-9B55-E5EF-AE90FD814CD9}"/>
              </a:ext>
            </a:extLst>
          </p:cNvPr>
          <p:cNvSpPr>
            <a:spLocks noGrp="1"/>
          </p:cNvSpPr>
          <p:nvPr>
            <p:ph idx="1"/>
          </p:nvPr>
        </p:nvSpPr>
        <p:spPr>
          <a:xfrm>
            <a:off x="457200" y="1524000"/>
            <a:ext cx="8229600" cy="4602163"/>
          </a:xfrm>
        </p:spPr>
        <p:txBody>
          <a:bodyPr>
            <a:normAutofit/>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G. </a:t>
            </a:r>
            <a:r>
              <a:rPr lang="en-US" sz="1600" b="1" i="0" u="none" strike="noStrike" dirty="0" err="1">
                <a:solidFill>
                  <a:srgbClr val="000000"/>
                </a:solidFill>
                <a:effectLst/>
                <a:latin typeface="Arial" panose="020B0604020202020204" pitchFamily="34" charset="0"/>
                <a:cs typeface="Arial" panose="020B0604020202020204" pitchFamily="34" charset="0"/>
              </a:rPr>
              <a:t>Pasam</a:t>
            </a:r>
            <a:r>
              <a:rPr lang="en-US" sz="1600" b="1" i="0" u="none" strike="noStrike" dirty="0">
                <a:solidFill>
                  <a:srgbClr val="000000"/>
                </a:solidFill>
                <a:effectLst/>
                <a:latin typeface="Arial" panose="020B0604020202020204" pitchFamily="34" charset="0"/>
                <a:cs typeface="Arial" panose="020B0604020202020204" pitchFamily="34" charset="0"/>
              </a:rPr>
              <a:t>, R. Natarajan, R. S. R. </a:t>
            </a:r>
            <a:r>
              <a:rPr lang="en-US" sz="1600" b="1" i="0" u="none" strike="noStrike" dirty="0" err="1">
                <a:solidFill>
                  <a:srgbClr val="000000"/>
                </a:solidFill>
                <a:effectLst/>
                <a:latin typeface="Arial" panose="020B0604020202020204" pitchFamily="34" charset="0"/>
                <a:cs typeface="Arial" panose="020B0604020202020204" pitchFamily="34" charset="0"/>
              </a:rPr>
              <a:t>Alnamani</a:t>
            </a:r>
            <a:r>
              <a:rPr lang="en-US" sz="1600" b="1" i="0" u="none" strike="noStrike" dirty="0">
                <a:solidFill>
                  <a:srgbClr val="000000"/>
                </a:solidFill>
                <a:effectLst/>
                <a:latin typeface="Arial" panose="020B0604020202020204" pitchFamily="34" charset="0"/>
                <a:cs typeface="Arial" panose="020B0604020202020204" pitchFamily="34" charset="0"/>
              </a:rPr>
              <a:t>, S. M. A. Al-Alawi and S. A. M. Al-</a:t>
            </a:r>
            <a:r>
              <a:rPr lang="en-US" sz="1600" b="1" i="0" u="none" strike="noStrike" dirty="0" err="1">
                <a:solidFill>
                  <a:srgbClr val="000000"/>
                </a:solidFill>
                <a:effectLst/>
                <a:latin typeface="Arial" panose="020B0604020202020204" pitchFamily="34" charset="0"/>
                <a:cs typeface="Arial" panose="020B0604020202020204" pitchFamily="34" charset="0"/>
              </a:rPr>
              <a:t>Sulaimi</a:t>
            </a:r>
            <a:r>
              <a:rPr lang="en-US" sz="1600" b="1" i="0" u="none" strike="noStrike" dirty="0">
                <a:solidFill>
                  <a:srgbClr val="000000"/>
                </a:solidFill>
                <a:effectLst/>
                <a:latin typeface="Arial" panose="020B0604020202020204" pitchFamily="34" charset="0"/>
                <a:cs typeface="Arial" panose="020B0604020202020204" pitchFamily="34" charset="0"/>
              </a:rPr>
              <a:t>, "Integrated Heuristic Approaches to get Maximum Power from Fixed and Moving PV Solar Panel," 2023 Third International Conference on Advances in Electrical, Computing, Communication and Sustainable Technologies (ICAECT), </a:t>
            </a:r>
            <a:r>
              <a:rPr lang="en-US" sz="1600" b="1" i="0" u="none" strike="noStrike" dirty="0" err="1">
                <a:solidFill>
                  <a:srgbClr val="000000"/>
                </a:solidFill>
                <a:effectLst/>
                <a:latin typeface="Arial" panose="020B0604020202020204" pitchFamily="34" charset="0"/>
                <a:cs typeface="Arial" panose="020B0604020202020204" pitchFamily="34" charset="0"/>
              </a:rPr>
              <a:t>Bhilai</a:t>
            </a:r>
            <a:r>
              <a:rPr lang="en-US" sz="1600" b="1" i="0" u="none" strike="noStrike" dirty="0">
                <a:solidFill>
                  <a:srgbClr val="000000"/>
                </a:solidFill>
                <a:effectLst/>
                <a:latin typeface="Arial" panose="020B0604020202020204" pitchFamily="34" charset="0"/>
                <a:cs typeface="Arial" panose="020B0604020202020204" pitchFamily="34" charset="0"/>
              </a:rPr>
              <a:t>, India, 2023, pp. 1-5,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10.1109/ICAECT57570.2023.10117609.</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This research explores innovative strategies to optimize power generation from stationary and mobile PV solar panels, incorporating heuristic methods to maximize performance. The integration of these approaches aims to enhance efficiency and output for sustainable energy production.</a:t>
            </a:r>
          </a:p>
          <a:p>
            <a:pPr marL="0" indent="0" rtl="0">
              <a:spcBef>
                <a:spcPts val="0"/>
              </a:spcBef>
              <a:spcAft>
                <a:spcPts val="0"/>
              </a:spcAft>
              <a:buNone/>
            </a:pPr>
            <a:br>
              <a:rPr lang="en-US" sz="1600" b="0" dirty="0">
                <a:effectLst/>
                <a:latin typeface="Arial" panose="020B0604020202020204" pitchFamily="34" charset="0"/>
                <a:cs typeface="Arial" panose="020B0604020202020204" pitchFamily="34" charset="0"/>
              </a:rPr>
            </a:br>
            <a:r>
              <a:rPr lang="en-US" sz="1600" b="0" dirty="0">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Achieves state-of-the-art results on benchmark datasets.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Effectively handles skewed datasets with weighted learning.</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Insufficient explanation of model kernel choices.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Fails to consider handling of ordinal data.</a:t>
            </a:r>
            <a:endParaRPr lang="en-US" sz="1600" b="0" dirty="0">
              <a:effectLst/>
              <a:latin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39CB4AE4-4E05-BE49-D83B-DBB79ED70956}"/>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0709114E-FBFD-B936-A37C-013670C91D8D}"/>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17266FAE-C30E-03A6-5F08-A8DFE19B3FB4}"/>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230364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D2CB-C417-C1C2-F072-EAD11F09EBCF}"/>
              </a:ext>
            </a:extLst>
          </p:cNvPr>
          <p:cNvSpPr>
            <a:spLocks noGrp="1"/>
          </p:cNvSpPr>
          <p:nvPr>
            <p:ph type="title"/>
          </p:nvPr>
        </p:nvSpPr>
        <p:spPr/>
        <p:txBody>
          <a:bodyPr/>
          <a:lstStyle/>
          <a:p>
            <a:r>
              <a:rPr lang="en-IN" sz="4400" dirty="0">
                <a:cs typeface="Arial" panose="020B0604020202020204" pitchFamily="34" charset="0"/>
              </a:rPr>
              <a:t>LITERATURE SURVEY(5/10)</a:t>
            </a:r>
            <a:endParaRPr lang="en-US" dirty="0"/>
          </a:p>
        </p:txBody>
      </p:sp>
      <p:sp>
        <p:nvSpPr>
          <p:cNvPr id="3" name="Content Placeholder 2">
            <a:extLst>
              <a:ext uri="{FF2B5EF4-FFF2-40B4-BE49-F238E27FC236}">
                <a16:creationId xmlns:a16="http://schemas.microsoft.com/office/drawing/2014/main" id="{05AAAED3-287C-6A33-6599-DB88C49DBE02}"/>
              </a:ext>
            </a:extLst>
          </p:cNvPr>
          <p:cNvSpPr>
            <a:spLocks noGrp="1"/>
          </p:cNvSpPr>
          <p:nvPr>
            <p:ph idx="1"/>
          </p:nvPr>
        </p:nvSpPr>
        <p:spPr>
          <a:xfrm>
            <a:off x="457200" y="1524000"/>
            <a:ext cx="8229600" cy="4602163"/>
          </a:xfrm>
        </p:spPr>
        <p:txBody>
          <a:bodyPr>
            <a:normAutofit/>
          </a:bodyPr>
          <a:lstStyle/>
          <a:p>
            <a:pPr algn="just"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P. Venkatesh, "Solar Roof top PV panel in home - A case study," 2022 First International Conference on Electrical, Electronics, Information and Communication Technologies (ICEEICT), Trichy, India, 2022, pp. 1-6, </a:t>
            </a:r>
            <a:r>
              <a:rPr lang="en-US" sz="1600" b="1" i="0" u="none" strike="noStrike" dirty="0" err="1">
                <a:solidFill>
                  <a:srgbClr val="000000"/>
                </a:solidFill>
                <a:effectLst/>
                <a:latin typeface="Arial" panose="020B0604020202020204" pitchFamily="34" charset="0"/>
                <a:cs typeface="Arial" panose="020B0604020202020204" pitchFamily="34" charset="0"/>
              </a:rPr>
              <a:t>doi</a:t>
            </a:r>
            <a:r>
              <a:rPr lang="en-US" sz="1600" b="1" i="0" u="none" strike="noStrike" dirty="0">
                <a:solidFill>
                  <a:srgbClr val="000000"/>
                </a:solidFill>
                <a:effectLst/>
                <a:latin typeface="Arial" panose="020B0604020202020204" pitchFamily="34" charset="0"/>
                <a:cs typeface="Arial" panose="020B0604020202020204" pitchFamily="34" charset="0"/>
              </a:rPr>
              <a:t>: 10.1109/ICEEICT53079.2022.9768553.</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Description: The Solar Roof top PV panel on this home provides clean, renewable energy while reducing electricity bills. The sleek design seamlessly integrates into the roof, adding value and sustainability. This case study showcases the benefits of solar power for homeowners.</a:t>
            </a:r>
          </a:p>
          <a:p>
            <a:pPr marL="0" indent="0" rtl="0">
              <a:spcBef>
                <a:spcPts val="0"/>
              </a:spcBef>
              <a:spcAft>
                <a:spcPts val="0"/>
              </a:spcAft>
              <a:buNone/>
            </a:pPr>
            <a:br>
              <a:rPr lang="en-US" sz="1600" b="0" dirty="0">
                <a:effectLst/>
                <a:latin typeface="Arial" panose="020B0604020202020204" pitchFamily="34" charset="0"/>
                <a:cs typeface="Arial" panose="020B0604020202020204" pitchFamily="34" charset="0"/>
              </a:rPr>
            </a:br>
            <a:r>
              <a:rPr lang="en-US" sz="1600" b="0" dirty="0">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Effective time series forecasting with temporal convolutional networks.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Incorporates domain knowledge through Bayesian priors.</a:t>
            </a:r>
            <a:br>
              <a:rPr lang="en-US" sz="1600" b="0" dirty="0">
                <a:effectLst/>
                <a:latin typeface="Arial" panose="020B0604020202020204" pitchFamily="34" charset="0"/>
                <a:cs typeface="Arial" panose="020B0604020202020204" pitchFamily="34" charset="0"/>
              </a:rPr>
            </a:br>
            <a:r>
              <a:rPr lang="en-US" sz="1600" b="0" i="0" u="none" strike="noStrike" dirty="0">
                <a:solidFill>
                  <a:srgbClr val="000000"/>
                </a:solidFill>
                <a:effectLst/>
                <a:latin typeface="Arial" panose="020B0604020202020204" pitchFamily="34" charset="0"/>
                <a:cs typeface="Arial" panose="020B0604020202020204" pitchFamily="34" charset="0"/>
              </a:rPr>
              <a:t>Demerits:</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Does not provide a scalable solution for large data.</a:t>
            </a: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Overlooks potential issues with model's batch size selection.</a:t>
            </a:r>
            <a:br>
              <a:rPr lang="en-US" sz="1700" dirty="0">
                <a:latin typeface="Arial" panose="020B0604020202020204" pitchFamily="34" charset="0"/>
                <a:cs typeface="Arial" panose="020B0604020202020204" pitchFamily="34" charset="0"/>
              </a:rPr>
            </a:br>
            <a:endParaRPr lang="en-US" sz="17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88DDFBA-1C23-7FC9-4D3C-3320B23853C4}"/>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1DF74325-6475-BD6B-FDCB-499F7F4A3F7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6E5CA47-CA42-92FB-50CF-2114B329D80D}"/>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79658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0435-1464-7B26-171D-E1E67E7C9388}"/>
              </a:ext>
            </a:extLst>
          </p:cNvPr>
          <p:cNvSpPr>
            <a:spLocks noGrp="1"/>
          </p:cNvSpPr>
          <p:nvPr>
            <p:ph type="title"/>
          </p:nvPr>
        </p:nvSpPr>
        <p:spPr/>
        <p:txBody>
          <a:bodyPr/>
          <a:lstStyle/>
          <a:p>
            <a:r>
              <a:rPr lang="en-IN" sz="4400" dirty="0">
                <a:cs typeface="Arial" panose="020B0604020202020204" pitchFamily="34" charset="0"/>
              </a:rPr>
              <a:t>LITERATURE SURVEY(6/10)</a:t>
            </a:r>
            <a:endParaRPr lang="en-US" dirty="0"/>
          </a:p>
        </p:txBody>
      </p:sp>
      <p:sp>
        <p:nvSpPr>
          <p:cNvPr id="3" name="Content Placeholder 2">
            <a:extLst>
              <a:ext uri="{FF2B5EF4-FFF2-40B4-BE49-F238E27FC236}">
                <a16:creationId xmlns:a16="http://schemas.microsoft.com/office/drawing/2014/main" id="{1BF480E8-A5DC-48E7-ED47-AA61B65342C7}"/>
              </a:ext>
            </a:extLst>
          </p:cNvPr>
          <p:cNvSpPr>
            <a:spLocks noGrp="1"/>
          </p:cNvSpPr>
          <p:nvPr>
            <p:ph idx="1"/>
          </p:nvPr>
        </p:nvSpPr>
        <p:spPr>
          <a:xfrm>
            <a:off x="457200" y="1524000"/>
            <a:ext cx="8229600" cy="4602163"/>
          </a:xfrm>
        </p:spPr>
        <p:txBody>
          <a:bodyPr>
            <a:normAutofit fontScale="32500" lnSpcReduction="20000"/>
          </a:bodyPr>
          <a:lstStyle/>
          <a:p>
            <a:pPr algn="just" rtl="0">
              <a:lnSpc>
                <a:spcPct val="120000"/>
              </a:lnSpc>
              <a:spcBef>
                <a:spcPts val="0"/>
              </a:spcBef>
              <a:spcAft>
                <a:spcPts val="0"/>
              </a:spcAft>
            </a:pPr>
            <a:r>
              <a:rPr lang="en-US" sz="4900" b="1" i="0" u="none" strike="noStrike" dirty="0">
                <a:solidFill>
                  <a:srgbClr val="000000"/>
                </a:solidFill>
                <a:effectLst/>
                <a:latin typeface="Arial" panose="020B0604020202020204" pitchFamily="34" charset="0"/>
                <a:cs typeface="Arial" panose="020B0604020202020204" pitchFamily="34" charset="0"/>
              </a:rPr>
              <a:t>S. </a:t>
            </a:r>
            <a:r>
              <a:rPr lang="en-US" sz="4900" b="1" i="0" u="none" strike="noStrike" dirty="0" err="1">
                <a:solidFill>
                  <a:srgbClr val="000000"/>
                </a:solidFill>
                <a:effectLst/>
                <a:latin typeface="Arial" panose="020B0604020202020204" pitchFamily="34" charset="0"/>
                <a:cs typeface="Arial" panose="020B0604020202020204" pitchFamily="34" charset="0"/>
              </a:rPr>
              <a:t>Gochhait</a:t>
            </a:r>
            <a:r>
              <a:rPr lang="en-US" sz="4900" b="1" i="0" u="none" strike="noStrike" dirty="0">
                <a:solidFill>
                  <a:srgbClr val="000000"/>
                </a:solidFill>
                <a:effectLst/>
                <a:latin typeface="Arial" panose="020B0604020202020204" pitchFamily="34" charset="0"/>
                <a:cs typeface="Arial" panose="020B0604020202020204" pitchFamily="34" charset="0"/>
              </a:rPr>
              <a:t>, R. </a:t>
            </a:r>
            <a:r>
              <a:rPr lang="en-US" sz="4900" b="1" i="0" u="none" strike="noStrike" dirty="0" err="1">
                <a:solidFill>
                  <a:srgbClr val="000000"/>
                </a:solidFill>
                <a:effectLst/>
                <a:latin typeface="Arial" panose="020B0604020202020204" pitchFamily="34" charset="0"/>
                <a:cs typeface="Arial" panose="020B0604020202020204" pitchFamily="34" charset="0"/>
              </a:rPr>
              <a:t>Asodiya</a:t>
            </a:r>
            <a:r>
              <a:rPr lang="en-US" sz="4900" b="1" i="0" u="none" strike="noStrike" dirty="0">
                <a:solidFill>
                  <a:srgbClr val="000000"/>
                </a:solidFill>
                <a:effectLst/>
                <a:latin typeface="Arial" panose="020B0604020202020204" pitchFamily="34" charset="0"/>
                <a:cs typeface="Arial" panose="020B0604020202020204" pitchFamily="34" charset="0"/>
              </a:rPr>
              <a:t>, T. </a:t>
            </a:r>
            <a:r>
              <a:rPr lang="en-US" sz="4900" b="1" i="0" u="none" strike="noStrike" dirty="0" err="1">
                <a:solidFill>
                  <a:srgbClr val="000000"/>
                </a:solidFill>
                <a:effectLst/>
                <a:latin typeface="Arial" panose="020B0604020202020204" pitchFamily="34" charset="0"/>
                <a:cs typeface="Arial" panose="020B0604020202020204" pitchFamily="34" charset="0"/>
              </a:rPr>
              <a:t>Hasarmani</a:t>
            </a:r>
            <a:r>
              <a:rPr lang="en-US" sz="4900" b="1" i="0" u="none" strike="noStrike" dirty="0">
                <a:solidFill>
                  <a:srgbClr val="000000"/>
                </a:solidFill>
                <a:effectLst/>
                <a:latin typeface="Arial" panose="020B0604020202020204" pitchFamily="34" charset="0"/>
                <a:cs typeface="Arial" panose="020B0604020202020204" pitchFamily="34" charset="0"/>
              </a:rPr>
              <a:t>, V. </a:t>
            </a:r>
            <a:r>
              <a:rPr lang="en-US" sz="4900" b="1" i="0" u="none" strike="noStrike" dirty="0" err="1">
                <a:solidFill>
                  <a:srgbClr val="000000"/>
                </a:solidFill>
                <a:effectLst/>
                <a:latin typeface="Arial" panose="020B0604020202020204" pitchFamily="34" charset="0"/>
                <a:cs typeface="Arial" panose="020B0604020202020204" pitchFamily="34" charset="0"/>
              </a:rPr>
              <a:t>Patin</a:t>
            </a:r>
            <a:r>
              <a:rPr lang="en-US" sz="4900" b="1" i="0" u="none" strike="noStrike" dirty="0">
                <a:solidFill>
                  <a:srgbClr val="000000"/>
                </a:solidFill>
                <a:effectLst/>
                <a:latin typeface="Arial" panose="020B0604020202020204" pitchFamily="34" charset="0"/>
                <a:cs typeface="Arial" panose="020B0604020202020204" pitchFamily="34" charset="0"/>
              </a:rPr>
              <a:t> and O. Maslova, "Application of IoT: A Study on Automated Solar Panel Cleaning System," 2022 4th International Conference on Electrical, Control and Instrumentation Engineering (ICECIE), </a:t>
            </a:r>
            <a:r>
              <a:rPr lang="en-US" sz="4900" b="1" i="0" u="none" strike="noStrike" dirty="0" err="1">
                <a:solidFill>
                  <a:srgbClr val="000000"/>
                </a:solidFill>
                <a:effectLst/>
                <a:latin typeface="Arial" panose="020B0604020202020204" pitchFamily="34" charset="0"/>
                <a:cs typeface="Arial" panose="020B0604020202020204" pitchFamily="34" charset="0"/>
              </a:rPr>
              <a:t>KualaLumpur</a:t>
            </a:r>
            <a:r>
              <a:rPr lang="en-US" sz="4900" b="1" i="0" u="none" strike="noStrike" dirty="0">
                <a:solidFill>
                  <a:srgbClr val="000000"/>
                </a:solidFill>
                <a:effectLst/>
                <a:latin typeface="Arial" panose="020B0604020202020204" pitchFamily="34" charset="0"/>
                <a:cs typeface="Arial" panose="020B0604020202020204" pitchFamily="34" charset="0"/>
              </a:rPr>
              <a:t>, Malaysia, 2022, pp. 1-4, </a:t>
            </a:r>
            <a:r>
              <a:rPr lang="en-US" sz="4900" b="1" i="0" u="none" strike="noStrike" dirty="0" err="1">
                <a:solidFill>
                  <a:srgbClr val="000000"/>
                </a:solidFill>
                <a:effectLst/>
                <a:latin typeface="Arial" panose="020B0604020202020204" pitchFamily="34" charset="0"/>
                <a:cs typeface="Arial" panose="020B0604020202020204" pitchFamily="34" charset="0"/>
              </a:rPr>
              <a:t>doi</a:t>
            </a:r>
            <a:r>
              <a:rPr lang="en-US" sz="4900" b="1" i="0" u="none" strike="noStrike" dirty="0">
                <a:solidFill>
                  <a:srgbClr val="000000"/>
                </a:solidFill>
                <a:effectLst/>
                <a:latin typeface="Arial" panose="020B0604020202020204" pitchFamily="34" charset="0"/>
                <a:cs typeface="Arial" panose="020B0604020202020204" pitchFamily="34" charset="0"/>
              </a:rPr>
              <a:t>: 10.1109/ICECIE55199.2022.10000375.</a:t>
            </a:r>
          </a:p>
          <a:p>
            <a:pPr marL="0" indent="0" algn="just" rtl="0">
              <a:lnSpc>
                <a:spcPct val="120000"/>
              </a:lnSpc>
              <a:spcBef>
                <a:spcPts val="0"/>
              </a:spcBef>
              <a:spcAft>
                <a:spcPts val="0"/>
              </a:spcAft>
              <a:buNone/>
            </a:pPr>
            <a:endParaRPr lang="en-US" sz="4900" i="0" u="none" strike="noStrike" dirty="0">
              <a:solidFill>
                <a:srgbClr val="000000"/>
              </a:solidFill>
              <a:latin typeface="Arial" panose="020B0604020202020204" pitchFamily="34" charset="0"/>
              <a:cs typeface="Arial" panose="020B0604020202020204" pitchFamily="34" charset="0"/>
            </a:endParaRPr>
          </a:p>
          <a:p>
            <a:pPr algn="just" rtl="0">
              <a:lnSpc>
                <a:spcPct val="120000"/>
              </a:lnSpc>
              <a:spcBef>
                <a:spcPts val="0"/>
              </a:spcBef>
              <a:spcAft>
                <a:spcPts val="0"/>
              </a:spcAft>
            </a:pPr>
            <a:r>
              <a:rPr lang="en-US" sz="4900" b="0" i="0" u="none" strike="noStrike" dirty="0">
                <a:solidFill>
                  <a:srgbClr val="000000"/>
                </a:solidFill>
                <a:effectLst/>
                <a:latin typeface="Arial" panose="020B0604020202020204" pitchFamily="34" charset="0"/>
                <a:cs typeface="Arial" panose="020B0604020202020204" pitchFamily="34" charset="0"/>
              </a:rPr>
              <a:t>Description: This IoT application focuses on developing an automated solar panel cleaning system that utilizes sensors and actuators to detect and remove dirt and debris, maximizing efficiency and energy production.</a:t>
            </a:r>
          </a:p>
          <a:p>
            <a:pPr marL="0" indent="0" rtl="0">
              <a:lnSpc>
                <a:spcPct val="120000"/>
              </a:lnSpc>
              <a:spcBef>
                <a:spcPts val="0"/>
              </a:spcBef>
              <a:spcAft>
                <a:spcPts val="0"/>
              </a:spcAft>
              <a:buNone/>
            </a:pPr>
            <a:br>
              <a:rPr lang="en-US" sz="4900" b="0" dirty="0">
                <a:effectLst/>
                <a:latin typeface="Arial" panose="020B0604020202020204" pitchFamily="34" charset="0"/>
                <a:cs typeface="Arial" panose="020B0604020202020204" pitchFamily="34" charset="0"/>
              </a:rPr>
            </a:br>
            <a:r>
              <a:rPr lang="en-US" sz="4900" b="0" dirty="0">
                <a:effectLst/>
                <a:latin typeface="Arial" panose="020B0604020202020204" pitchFamily="34" charset="0"/>
                <a:cs typeface="Arial" panose="020B0604020202020204" pitchFamily="34" charset="0"/>
              </a:rPr>
              <a:t>      </a:t>
            </a:r>
            <a:r>
              <a:rPr lang="en-US" sz="4900" b="0" i="0" u="none" strike="noStrike" dirty="0">
                <a:solidFill>
                  <a:srgbClr val="000000"/>
                </a:solidFill>
                <a:effectLst/>
                <a:latin typeface="Arial" panose="020B0604020202020204" pitchFamily="34" charset="0"/>
                <a:cs typeface="Arial" panose="020B0604020202020204" pitchFamily="34" charset="0"/>
              </a:rPr>
              <a:t>Merits:</a:t>
            </a:r>
            <a:endParaRPr lang="en-US" sz="49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4900" b="0" i="0" u="none" strike="noStrike" dirty="0">
                <a:solidFill>
                  <a:srgbClr val="000000"/>
                </a:solidFill>
                <a:effectLst/>
                <a:latin typeface="Arial" panose="020B0604020202020204" pitchFamily="34" charset="0"/>
                <a:cs typeface="Arial" panose="020B0604020202020204" pitchFamily="34" charset="0"/>
              </a:rPr>
              <a:t>Proposes a novel instance-based learning algorithm.</a:t>
            </a:r>
            <a:endParaRPr lang="en-US" sz="49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4900" b="0" i="0" u="none" strike="noStrike" dirty="0">
                <a:solidFill>
                  <a:srgbClr val="000000"/>
                </a:solidFill>
                <a:effectLst/>
                <a:latin typeface="Arial" panose="020B0604020202020204" pitchFamily="34" charset="0"/>
                <a:cs typeface="Arial" panose="020B0604020202020204" pitchFamily="34" charset="0"/>
              </a:rPr>
              <a:t>Effectively handles uncertainty with Monte Carlo dropout.</a:t>
            </a:r>
            <a:br>
              <a:rPr lang="en-US" sz="4900" b="0" dirty="0">
                <a:effectLst/>
                <a:latin typeface="Arial" panose="020B0604020202020204" pitchFamily="34" charset="0"/>
                <a:cs typeface="Arial" panose="020B0604020202020204" pitchFamily="34" charset="0"/>
              </a:rPr>
            </a:br>
            <a:r>
              <a:rPr lang="en-US" sz="4900" b="0" i="0" u="none" strike="noStrike" dirty="0">
                <a:solidFill>
                  <a:srgbClr val="000000"/>
                </a:solidFill>
                <a:effectLst/>
                <a:latin typeface="Arial" panose="020B0604020202020204" pitchFamily="34" charset="0"/>
                <a:cs typeface="Arial" panose="020B0604020202020204" pitchFamily="34" charset="0"/>
              </a:rPr>
              <a:t>Demerits:</a:t>
            </a:r>
            <a:endParaRPr lang="en-US" sz="49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4900" b="0" i="0" u="none" strike="noStrike" dirty="0">
                <a:solidFill>
                  <a:srgbClr val="000000"/>
                </a:solidFill>
                <a:effectLst/>
                <a:latin typeface="Arial" panose="020B0604020202020204" pitchFamily="34" charset="0"/>
                <a:cs typeface="Arial" panose="020B0604020202020204" pitchFamily="34" charset="0"/>
              </a:rPr>
              <a:t>Does not discuss model generalization to unseen domains.</a:t>
            </a:r>
            <a:endParaRPr lang="en-US" sz="4900" b="0" dirty="0">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4900" b="0" i="0" u="none" strike="noStrike" dirty="0">
                <a:solidFill>
                  <a:srgbClr val="000000"/>
                </a:solidFill>
                <a:effectLst/>
                <a:latin typeface="Arial" panose="020B0604020202020204" pitchFamily="34" charset="0"/>
                <a:cs typeface="Arial" panose="020B0604020202020204" pitchFamily="34" charset="0"/>
              </a:rPr>
              <a:t>Does not handle continuous and discrete features separately.</a:t>
            </a:r>
            <a:br>
              <a:rPr lang="en-US" sz="4900" dirty="0">
                <a:latin typeface="Arial" panose="020B0604020202020204" pitchFamily="34" charset="0"/>
                <a:cs typeface="Arial" panose="020B0604020202020204" pitchFamily="34" charset="0"/>
              </a:rPr>
            </a:br>
            <a:br>
              <a:rPr lang="en-US" sz="4900" dirty="0">
                <a:latin typeface="Arial" panose="020B0604020202020204" pitchFamily="34" charset="0"/>
                <a:cs typeface="Arial" panose="020B0604020202020204" pitchFamily="34" charset="0"/>
              </a:rPr>
            </a:br>
            <a:br>
              <a:rPr lang="en-US" dirty="0"/>
            </a:br>
            <a:endParaRPr lang="en-US" dirty="0"/>
          </a:p>
        </p:txBody>
      </p:sp>
      <p:sp>
        <p:nvSpPr>
          <p:cNvPr id="4" name="Date Placeholder 3">
            <a:extLst>
              <a:ext uri="{FF2B5EF4-FFF2-40B4-BE49-F238E27FC236}">
                <a16:creationId xmlns:a16="http://schemas.microsoft.com/office/drawing/2014/main" id="{F1B8D026-3691-ABC5-E483-C63254BC8A32}"/>
              </a:ext>
            </a:extLst>
          </p:cNvPr>
          <p:cNvSpPr>
            <a:spLocks noGrp="1"/>
          </p:cNvSpPr>
          <p:nvPr>
            <p:ph type="dt" sz="half" idx="10"/>
          </p:nvPr>
        </p:nvSpPr>
        <p:spPr/>
        <p:txBody>
          <a:bodyPr/>
          <a:lstStyle/>
          <a:p>
            <a:fld id="{EB7275DB-6D13-480B-AC77-F5019BDC5287}" type="datetime3">
              <a:rPr lang="en-US" smtClean="0"/>
              <a:t>17 October 2024</a:t>
            </a:fld>
            <a:endParaRPr lang="en-US"/>
          </a:p>
        </p:txBody>
      </p:sp>
      <p:sp>
        <p:nvSpPr>
          <p:cNvPr id="5" name="Footer Placeholder 4">
            <a:extLst>
              <a:ext uri="{FF2B5EF4-FFF2-40B4-BE49-F238E27FC236}">
                <a16:creationId xmlns:a16="http://schemas.microsoft.com/office/drawing/2014/main" id="{54C1E5E4-53C3-10D0-1256-06D7BF22764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88BC62B-E0D7-EA6C-3AE3-52D77CB93500}"/>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1798729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5631</TotalTime>
  <Words>3174</Words>
  <Application>Microsoft Office PowerPoint</Application>
  <PresentationFormat>On-screen Show (4:3)</PresentationFormat>
  <Paragraphs>207</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Custom Design</vt:lpstr>
      <vt:lpstr>AGENDA</vt:lpstr>
      <vt:lpstr>ABSTRACT</vt:lpstr>
      <vt:lpstr>OBJECTIVE(S)</vt:lpstr>
      <vt:lpstr>LITERATURE SURVEY(1/10)</vt:lpstr>
      <vt:lpstr>LITERATURE SURVEY(2/10)</vt:lpstr>
      <vt:lpstr>LITERATURE SURVEY(3/10)</vt:lpstr>
      <vt:lpstr>LITERATURE SURVEY(4/10)</vt:lpstr>
      <vt:lpstr>LITERATURE SURVEY(5/10)</vt:lpstr>
      <vt:lpstr>LITERATURE SURVEY(6/10)</vt:lpstr>
      <vt:lpstr>LITERATURE SURVEY(7/10)</vt:lpstr>
      <vt:lpstr>LITERATURE SURVEY(8/10)</vt:lpstr>
      <vt:lpstr>LITERATURE SURVEY(9/10)</vt:lpstr>
      <vt:lpstr>LITERATURE SURVEY(10/10)</vt:lpstr>
      <vt:lpstr>INFERENCES FROM LITERATURE SURVEY</vt:lpstr>
      <vt:lpstr>PROPOSED SYSTEM (1/2)</vt:lpstr>
      <vt:lpstr>PROPOSED SYSTEM(2/2)</vt:lpstr>
      <vt:lpstr>CONCLUSION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SIROSHMA REDDY</cp:lastModifiedBy>
  <cp:revision>101</cp:revision>
  <dcterms:created xsi:type="dcterms:W3CDTF">2019-11-06T07:48:53Z</dcterms:created>
  <dcterms:modified xsi:type="dcterms:W3CDTF">2024-10-17T14:33:04Z</dcterms:modified>
</cp:coreProperties>
</file>