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Pérez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 Juan Pérez</a:t>
            </a:r>
          </a:p>
        </p:txBody>
      </p:sp>
      <p:sp>
        <p:nvSpPr>
          <p:cNvPr id="94" name="“Escribe una cita aquí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“Escribe una cita aquí”</a:t>
            </a:r>
          </a:p>
        </p:txBody>
      </p:sp>
      <p:sp>
        <p:nvSpPr>
          <p:cNvPr id="95" name="Número de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el título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22" name="Nivel de texto 1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el título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Nivel de texto 1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Nivel de texto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n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n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úmero de diapositiva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12factor.net/es/config" TargetMode="External"/><Relationship Id="rId3" Type="http://schemas.openxmlformats.org/officeDocument/2006/relationships/hyperlink" Target="https://github.com/joke2k/django-environ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jangopackages.org/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"/><Relationship Id="rId3" Type="http://schemas.openxmlformats.org/officeDocument/2006/relationships/image" Target="../media/image7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if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anymail/django-anymail" TargetMode="External"/><Relationship Id="rId3" Type="http://schemas.openxmlformats.org/officeDocument/2006/relationships/hyperlink" Target="https://github.com/macdhuibh/django-registration-templates" TargetMode="External"/><Relationship Id="rId4" Type="http://schemas.openxmlformats.org/officeDocument/2006/relationships/hyperlink" Target="https://github.com/ubernostrum/django-registration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jango Crash Cours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Django Crash Course</a:t>
            </a:r>
          </a:p>
        </p:txBody>
      </p:sp>
      <p:sp>
        <p:nvSpPr>
          <p:cNvPr id="120" name="Instructor: Gustavo Reye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Instructor: Gustavo Reyes</a:t>
            </a:r>
          </a:p>
        </p:txBody>
      </p:sp>
      <p:sp>
        <p:nvSpPr>
          <p:cNvPr id="121" name="v0.1"/>
          <p:cNvSpPr txBox="1"/>
          <p:nvPr/>
        </p:nvSpPr>
        <p:spPr>
          <a:xfrm>
            <a:off x="5989192" y="8432799"/>
            <a:ext cx="102641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v0.1</a:t>
            </a:r>
          </a:p>
        </p:txBody>
      </p:sp>
      <p:pic>
        <p:nvPicPr>
          <p:cNvPr id="122" name="Imagen" descr="Imagen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362218" y="3473503"/>
            <a:ext cx="3640045" cy="16562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Django Adm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Django Admin</a:t>
            </a:r>
          </a:p>
        </p:txBody>
      </p:sp>
      <p:pic>
        <p:nvPicPr>
          <p:cNvPr id="147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552620"/>
            <a:ext cx="13004800" cy="76074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omponentes Principa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Componentes Principales </a:t>
            </a:r>
          </a:p>
        </p:txBody>
      </p:sp>
      <p:sp>
        <p:nvSpPr>
          <p:cNvPr id="150" name="Settings (settings.py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2607" indent="-292607" defTabSz="373887">
              <a:spcBef>
                <a:spcPts val="2600"/>
              </a:spcBef>
              <a:defRPr sz="2432"/>
            </a:pPr>
            <a:r>
              <a:t>Settings (settings.py)</a:t>
            </a:r>
          </a:p>
          <a:p>
            <a:pPr marL="292607" indent="-292607" defTabSz="373887">
              <a:spcBef>
                <a:spcPts val="2600"/>
              </a:spcBef>
              <a:defRPr sz="2432"/>
            </a:pPr>
            <a:r>
              <a:t>Urls  (urls.py)</a:t>
            </a:r>
          </a:p>
          <a:p>
            <a:pPr marL="292607" indent="-292607" defTabSz="373887">
              <a:spcBef>
                <a:spcPts val="2600"/>
              </a:spcBef>
              <a:defRPr sz="2432"/>
            </a:pPr>
            <a:r>
              <a:t>Models (models.py)</a:t>
            </a:r>
          </a:p>
          <a:p>
            <a:pPr marL="292607" indent="-292607" defTabSz="373887">
              <a:spcBef>
                <a:spcPts val="2600"/>
              </a:spcBef>
              <a:defRPr sz="2432"/>
            </a:pPr>
            <a:r>
              <a:t>Views  (views.py)</a:t>
            </a:r>
          </a:p>
          <a:p>
            <a:pPr marL="292607" indent="-292607" defTabSz="373887">
              <a:spcBef>
                <a:spcPts val="2600"/>
              </a:spcBef>
              <a:defRPr sz="2432"/>
            </a:pPr>
            <a:r>
              <a:t>Forms (forms.py)</a:t>
            </a:r>
          </a:p>
          <a:p>
            <a:pPr marL="292607" indent="-292607" defTabSz="373887">
              <a:spcBef>
                <a:spcPts val="2600"/>
              </a:spcBef>
              <a:defRPr sz="2432"/>
            </a:pPr>
            <a:r>
              <a:t>Tests (tests.py)</a:t>
            </a:r>
          </a:p>
          <a:p>
            <a:pPr marL="292607" indent="-292607" defTabSz="373887">
              <a:spcBef>
                <a:spcPts val="2600"/>
              </a:spcBef>
              <a:defRPr sz="2432"/>
            </a:pPr>
            <a:r>
              <a:t>Templates ( /templates)</a:t>
            </a:r>
          </a:p>
          <a:p>
            <a:pPr marL="292607" indent="-292607" defTabSz="373887">
              <a:spcBef>
                <a:spcPts val="2600"/>
              </a:spcBef>
              <a:defRPr sz="2432"/>
            </a:pPr>
            <a:r>
              <a:t>Context Processors </a:t>
            </a:r>
          </a:p>
          <a:p>
            <a:pPr marL="292607" indent="-292607" defTabSz="373887">
              <a:spcBef>
                <a:spcPts val="2600"/>
              </a:spcBef>
              <a:defRPr sz="2432"/>
            </a:pPr>
            <a:r>
              <a:t>Requirements.txt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tt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Settings</a:t>
            </a:r>
          </a:p>
        </p:txBody>
      </p:sp>
      <p:sp>
        <p:nvSpPr>
          <p:cNvPr id="153" name="https://12factor.net/es/confi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https://12factor.net/es/config</a:t>
            </a:r>
          </a:p>
          <a:p>
            <a:pPr/>
            <a:r>
              <a:t>“Guardar la configuración en el entorno” , </a:t>
            </a:r>
            <a:r>
              <a:rPr u="sng">
                <a:hlinkClick r:id="rId3" invalidUrl="" action="" tgtFrame="" tooltip="" history="1" highlightClick="0" endSnd="0"/>
              </a:rPr>
              <a:t>django-environ</a:t>
            </a:r>
          </a:p>
          <a:p>
            <a:pPr/>
            <a:r>
              <a:t>Media &amp; Static Folders</a:t>
            </a:r>
          </a:p>
          <a:p>
            <a:pPr/>
            <a:r>
              <a:t>Installed apps</a:t>
            </a:r>
          </a:p>
          <a:p>
            <a:pPr/>
            <a:r>
              <a:t>Secret Key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UR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URLs</a:t>
            </a:r>
          </a:p>
        </p:txBody>
      </p:sp>
      <p:sp>
        <p:nvSpPr>
          <p:cNvPr id="156" name="Una URL es una dirección de la web, se pueden ver cada que visitas una en el navegador. Por default django utiliza la url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Una URL es una dirección de la web, se pueden ver cada que visitas una en el navegador. Por default django utiliza la url: </a:t>
            </a:r>
          </a:p>
          <a:p>
            <a:pPr/>
            <a:r>
              <a:t>http://127.0.0.1:8000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mpl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Templates</a:t>
            </a:r>
          </a:p>
        </p:txBody>
      </p:sp>
      <p:sp>
        <p:nvSpPr>
          <p:cNvPr id="159" name="El motor de templates de Django provee un mini-lenguaje para definir la capa de la aplicación que ve el usuario. No se requiere conocimiento de Python ni de Django para manipularlo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 motor de templates de Django provee un mini-lenguaje para definir la capa de la aplicación que ve el usuario. No se requiere conocimiento de Python ni de Django para manipularlos.</a:t>
            </a:r>
          </a:p>
          <a:p>
            <a:pPr/>
            <a:r>
              <a:t>Es posible utilizar motores más complejos como Jinja2, aunque usualmente el motor default es suficiente.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Models</a:t>
            </a:r>
          </a:p>
        </p:txBody>
      </p:sp>
      <p:sp>
        <p:nvSpPr>
          <p:cNvPr id="162" name="Un modelo en Django es un tipo de objeto que se guarda en la base de datos. El ORM permite mantener sincronizados a través de migraciones los cambios realizados a los modelos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 modelo en Django es un tipo de objeto que se guarda en la base de datos. El ORM permite mantener sincronizados a través de migraciones los cambios realizados a los modelos.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Views</a:t>
            </a:r>
          </a:p>
        </p:txBody>
      </p:sp>
      <p:sp>
        <p:nvSpPr>
          <p:cNvPr id="165" name="Las “views” son funciones de Python cómo las que ya conocemos, que reciben una petición http (request) y regresan una respuesta Web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Las “views” son funciones de Python cómo las que ya conocemos, que reciben una petición http (request) y regresan una respuesta Web.</a:t>
            </a:r>
          </a:p>
          <a:p>
            <a:pPr lvl="1"/>
            <a:r>
              <a:t>HttpResponse</a:t>
            </a:r>
          </a:p>
          <a:p>
            <a:pPr lvl="1"/>
            <a:r>
              <a:t>JsonResponse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</a:t>
            </a:r>
          </a:p>
        </p:txBody>
      </p:sp>
      <p:sp>
        <p:nvSpPr>
          <p:cNvPr id="168" name="Django posee un poderoso framework para realizar pruebas y casos de uso. Es muy recomendado realizar TDD al trabajar con este framework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4340" indent="-434340" defTabSz="554990">
              <a:spcBef>
                <a:spcPts val="3900"/>
              </a:spcBef>
              <a:defRPr sz="3609"/>
            </a:pPr>
            <a:r>
              <a:t>Django posee un poderoso framework para realizar pruebas y casos de uso. Es muy recomendado realizar TDD al trabajar con este framework.</a:t>
            </a:r>
          </a:p>
          <a:p>
            <a:pPr marL="434340" indent="-434340" defTabSz="554990">
              <a:spcBef>
                <a:spcPts val="3900"/>
              </a:spcBef>
              <a:defRPr sz="3609"/>
            </a:pPr>
          </a:p>
          <a:p>
            <a:pPr marL="0" indent="0" defTabSz="434340">
              <a:lnSpc>
                <a:spcPts val="3600"/>
              </a:lnSpc>
              <a:spcBef>
                <a:spcPts val="0"/>
              </a:spcBef>
              <a:buSzTx/>
              <a:buNone/>
              <a:defRPr sz="1367">
                <a:solidFill>
                  <a:srgbClr val="8F59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models test</a:t>
            </a:r>
            <a:endParaRPr>
              <a:solidFill>
                <a:srgbClr val="212529"/>
              </a:solidFill>
            </a:endParaRPr>
          </a:p>
          <a:p>
            <a:pPr marL="0" indent="0" defTabSz="434340">
              <a:lnSpc>
                <a:spcPts val="3600"/>
              </a:lnSpc>
              <a:spcBef>
                <a:spcPts val="0"/>
              </a:spcBef>
              <a:buSzTx/>
              <a:buNone/>
              <a:defRPr sz="1367">
                <a:latin typeface="Menlo"/>
                <a:ea typeface="Menlo"/>
                <a:cs typeface="Menlo"/>
                <a:sym typeface="Menlo"/>
              </a:defRPr>
            </a:pPr>
            <a:r>
              <a:t>class MiObjetoTest(TestCase):</a:t>
            </a:r>
          </a:p>
          <a:p>
            <a:pPr marL="0" indent="0" defTabSz="434340">
              <a:lnSpc>
                <a:spcPts val="3600"/>
              </a:lnSpc>
              <a:spcBef>
                <a:spcPts val="0"/>
              </a:spcBef>
              <a:buSzTx/>
              <a:buNone/>
              <a:defRPr sz="1367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34340">
              <a:lnSpc>
                <a:spcPts val="3600"/>
              </a:lnSpc>
              <a:spcBef>
                <a:spcPts val="0"/>
              </a:spcBef>
              <a:buSzTx/>
              <a:buNone/>
              <a:defRPr sz="1367">
                <a:latin typeface="Menlo"/>
                <a:ea typeface="Menlo"/>
                <a:cs typeface="Menlo"/>
                <a:sym typeface="Menlo"/>
              </a:defRPr>
            </a:pPr>
            <a:r>
              <a:t>    def crea_mi_objeto(self, title="only a test", body="yes, this is only a test"):</a:t>
            </a:r>
          </a:p>
          <a:p>
            <a:pPr marL="0" indent="0" defTabSz="434340">
              <a:lnSpc>
                <a:spcPts val="3600"/>
              </a:lnSpc>
              <a:spcBef>
                <a:spcPts val="0"/>
              </a:spcBef>
              <a:buSzTx/>
              <a:buNone/>
              <a:defRPr sz="1367">
                <a:latin typeface="Menlo"/>
                <a:ea typeface="Menlo"/>
                <a:cs typeface="Menlo"/>
                <a:sym typeface="Menlo"/>
              </a:defRPr>
            </a:pPr>
            <a:r>
              <a:t>        return MiObjeto.objects.create(titulo=titulo, contenido=contenido, fecha_creacion=timezone.now())</a:t>
            </a:r>
          </a:p>
          <a:p>
            <a:pPr marL="0" indent="0" defTabSz="434340">
              <a:lnSpc>
                <a:spcPts val="3600"/>
              </a:lnSpc>
              <a:spcBef>
                <a:spcPts val="0"/>
              </a:spcBef>
              <a:buSzTx/>
              <a:buNone/>
              <a:defRPr sz="1367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34340">
              <a:lnSpc>
                <a:spcPts val="3600"/>
              </a:lnSpc>
              <a:spcBef>
                <a:spcPts val="0"/>
              </a:spcBef>
              <a:buSzTx/>
              <a:buNone/>
              <a:defRPr sz="1367">
                <a:latin typeface="Menlo"/>
                <a:ea typeface="Menlo"/>
                <a:cs typeface="Menlo"/>
                <a:sym typeface="Menlo"/>
              </a:defRPr>
            </a:pPr>
            <a:r>
              <a:t>    def test_crea_mi_objeto(self):</a:t>
            </a:r>
          </a:p>
          <a:p>
            <a:pPr marL="0" indent="0" defTabSz="434340">
              <a:lnSpc>
                <a:spcPts val="3600"/>
              </a:lnSpc>
              <a:spcBef>
                <a:spcPts val="0"/>
              </a:spcBef>
              <a:buSzTx/>
              <a:buNone/>
              <a:defRPr sz="1367">
                <a:latin typeface="Menlo"/>
                <a:ea typeface="Menlo"/>
                <a:cs typeface="Menlo"/>
                <a:sym typeface="Menlo"/>
              </a:defRPr>
            </a:pPr>
            <a:r>
              <a:t>        m = self.crea_mi_objeto()</a:t>
            </a:r>
          </a:p>
          <a:p>
            <a:pPr marL="0" indent="0" defTabSz="434340">
              <a:lnSpc>
                <a:spcPts val="3600"/>
              </a:lnSpc>
              <a:spcBef>
                <a:spcPts val="0"/>
              </a:spcBef>
              <a:buSzTx/>
              <a:buNone/>
              <a:defRPr sz="1367">
                <a:latin typeface="Menlo"/>
                <a:ea typeface="Menlo"/>
                <a:cs typeface="Menlo"/>
                <a:sym typeface="Menlo"/>
              </a:defRPr>
            </a:pPr>
            <a:r>
              <a:t>        self.assertTrue(isinstance(m, MiObjeto))</a:t>
            </a:r>
          </a:p>
          <a:p>
            <a:pPr lvl="2" marL="0" indent="0" defTabSz="434340">
              <a:lnSpc>
                <a:spcPts val="3600"/>
              </a:lnSpc>
              <a:spcBef>
                <a:spcPts val="0"/>
              </a:spcBef>
              <a:buSzTx/>
              <a:buNone/>
              <a:defRPr sz="1367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212529"/>
              </a:solidFill>
            </a:endParaRPr>
          </a:p>
          <a:p>
            <a:pPr marL="0" indent="0" defTabSz="434340">
              <a:lnSpc>
                <a:spcPts val="3600"/>
              </a:lnSpc>
              <a:spcBef>
                <a:spcPts val="0"/>
              </a:spcBef>
              <a:buSzTx/>
              <a:buNone/>
              <a:defRPr sz="1367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eña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Señales</a:t>
            </a:r>
          </a:p>
        </p:txBody>
      </p:sp>
      <p:sp>
        <p:nvSpPr>
          <p:cNvPr id="171" name="Django cuenta con un “despachador de señales” que permite a aplicaciones desacopladas recibir notificaciones y tomar acciones cuando un evento sucede en otra parte de la aplicación. Ej. (post_save)"/>
          <p:cNvSpPr txBox="1"/>
          <p:nvPr>
            <p:ph type="body" idx="1"/>
          </p:nvPr>
        </p:nvSpPr>
        <p:spPr>
          <a:xfrm>
            <a:off x="952500" y="16256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Django cuenta con un “despachador de señales” que permite a aplicaciones desacopladas recibir notificaciones y tomar acciones cuando un evento sucede en otra parte de la aplicación. Ej. (post_save)</a:t>
            </a:r>
          </a:p>
        </p:txBody>
      </p:sp>
      <p:pic>
        <p:nvPicPr>
          <p:cNvPr id="172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8132" y="6534381"/>
            <a:ext cx="4332133" cy="27537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pos de seña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Tipos de señales</a:t>
            </a:r>
          </a:p>
        </p:txBody>
      </p:sp>
      <p:sp>
        <p:nvSpPr>
          <p:cNvPr id="175" name="pre_sav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pre_save</a:t>
            </a:r>
          </a:p>
          <a:p>
            <a:pPr/>
            <a:r>
              <a:t>post_save</a:t>
            </a:r>
          </a:p>
          <a:p>
            <a:pPr/>
            <a:r>
              <a:t>pre_delete</a:t>
            </a:r>
          </a:p>
          <a:p>
            <a:pPr/>
            <a:r>
              <a:t>post_delete</a:t>
            </a:r>
          </a:p>
          <a:p>
            <a:pPr/>
            <a:r>
              <a:t>request_started</a:t>
            </a:r>
          </a:p>
          <a:p>
            <a:pPr/>
            <a:r>
              <a:t>request_finished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Un poco de historia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 poco de historia…</a:t>
            </a:r>
          </a:p>
        </p:txBody>
      </p:sp>
      <p:sp>
        <p:nvSpPr>
          <p:cNvPr id="125" name="2003 Inicia como un proyecto para la administración del sitio de noticias de Lawrence Journal-Wor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2003 Inicia como un proyecto para la administración del sitio de noticias de Lawrence Journal-World</a:t>
            </a:r>
          </a:p>
          <a:p>
            <a:pPr/>
            <a:r>
              <a:t>2005 - Liberado y nombrado Django en honor al guitarrista Django Reinhardt</a:t>
            </a:r>
          </a:p>
          <a:p>
            <a:pPr/>
            <a:r>
              <a:t>Actualidad - Open Source usado por miles de desarrolladores alrededor del mundo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Management Comman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Management Commands</a:t>
            </a:r>
          </a:p>
        </p:txBody>
      </p:sp>
      <p:sp>
        <p:nvSpPr>
          <p:cNvPr id="178" name="Los management commands nos permiten llamar funciones de Python utilizando el contexto de Django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Los management commands nos permiten llamar funciones de Python utilizando el contexto de Django.</a:t>
            </a:r>
          </a:p>
          <a:p>
            <a:pPr/>
            <a:r>
              <a:t>Resultan especialmente útiles cuando queremos utilizar nuestra aplicación desde la terminal.</a:t>
            </a:r>
          </a:p>
          <a:p>
            <a:pPr/>
          </a:p>
          <a:p>
            <a:pPr/>
            <a:r>
              <a:t>$: python manage.py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mi_comando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hird Party Ap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Third Party Apps</a:t>
            </a:r>
          </a:p>
        </p:txBody>
      </p:sp>
      <p:sp>
        <p:nvSpPr>
          <p:cNvPr id="181" name="https://djangopackages.org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indent="-388620" defTabSz="496570">
              <a:spcBef>
                <a:spcPts val="3500"/>
              </a:spcBef>
              <a:defRPr sz="3230"/>
            </a:pPr>
            <a:r>
              <a:rPr u="sng">
                <a:hlinkClick r:id="rId2" invalidUrl="" action="" tgtFrame="" tooltip="" history="1" highlightClick="0" endSnd="0"/>
              </a:rPr>
              <a:t>https://djangopackages.org/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Django-rest-framework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Django-environ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Django-channels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Django-social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Django-twilio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Openpay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unicor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Gunicorn</a:t>
            </a:r>
          </a:p>
        </p:txBody>
      </p:sp>
      <p:sp>
        <p:nvSpPr>
          <p:cNvPr id="184" name="Aplicación WSGI que se le da al servidor web para manejar las peticiones. Permite la comunicación entre el servidor web y nuestra app en Django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Aplicación WSGI que se le da al servidor web para manejar las peticiones. Permite la comunicación entre el servidor web y nuestra app en Django.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Mi app está lista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Mi app está lista </a:t>
            </a:r>
          </a:p>
          <a:p>
            <a:pPr defTabSz="484886">
              <a:defRPr sz="6640"/>
            </a:pPr>
            <a:r>
              <a:t>¿ahora que?</a:t>
            </a:r>
          </a:p>
        </p:txBody>
      </p:sp>
      <p:sp>
        <p:nvSpPr>
          <p:cNvPr id="187" name="Utiliza un proveedor de infraestructura como: Heroku, Digital Ocean o AW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Utiliza un proveedor de infraestructura como: Heroku, Digital Ocean o AWS.</a:t>
            </a:r>
          </a:p>
          <a:p>
            <a:pPr/>
            <a:r>
              <a:t>Nginx</a:t>
            </a:r>
          </a:p>
          <a:p>
            <a:pPr/>
            <a:r>
              <a:t>Gunicorn</a:t>
            </a:r>
          </a:p>
          <a:p>
            <a:pPr/>
            <a:r>
              <a:t>Supervisor</a:t>
            </a:r>
          </a:p>
        </p:txBody>
      </p:sp>
      <p:pic>
        <p:nvPicPr>
          <p:cNvPr id="188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75400" y="5175250"/>
            <a:ext cx="4927600" cy="165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n" descr="Image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75400" y="7188200"/>
            <a:ext cx="5638800" cy="143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quisi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Requisitos</a:t>
            </a:r>
          </a:p>
        </p:txBody>
      </p:sp>
      <p:sp>
        <p:nvSpPr>
          <p:cNvPr id="192" name="Conceptos Básicos de Pyth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Conceptos Básicos de Python</a:t>
            </a:r>
          </a:p>
          <a:p>
            <a:pPr/>
            <a:r>
              <a:t>Python 3.7</a:t>
            </a:r>
          </a:p>
          <a:p>
            <a:pPr/>
            <a:r>
              <a:t>Virtualenv</a:t>
            </a:r>
          </a:p>
          <a:p>
            <a:pPr/>
            <a:r>
              <a:t>Django</a:t>
            </a:r>
          </a:p>
          <a:p>
            <a:pPr/>
            <a:r>
              <a:t>Recomendado: Sistema operativo OSX o Linux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rimeras tarea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Primeras tareas…</a:t>
            </a:r>
          </a:p>
        </p:txBody>
      </p:sp>
      <p:sp>
        <p:nvSpPr>
          <p:cNvPr id="195" name="Crear ambiente virtu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indent="-388620" defTabSz="496570">
              <a:spcBef>
                <a:spcPts val="3500"/>
              </a:spcBef>
              <a:defRPr sz="3230"/>
            </a:pPr>
            <a:r>
              <a:t>Crear ambiente virtual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Iniciar proyecto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Crear primer usuario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Crear primera vista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Crear primer formulario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Crear listado de registros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Utilizar template tags (url &amp; static)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98" name="Guardar variables de ambient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2607" indent="-292607" defTabSz="373887">
              <a:spcBef>
                <a:spcPts val="2600"/>
              </a:spcBef>
              <a:defRPr sz="2432"/>
            </a:pPr>
            <a:r>
              <a:t>Guardar variables de ambiente.</a:t>
            </a:r>
          </a:p>
          <a:p>
            <a:pPr marL="292607" indent="-292607" defTabSz="373887">
              <a:spcBef>
                <a:spcPts val="2600"/>
              </a:spcBef>
              <a:defRPr sz="2432"/>
            </a:pPr>
            <a:r>
              <a:t>Crear primer modelo.</a:t>
            </a:r>
          </a:p>
          <a:p>
            <a:pPr marL="292607" indent="-292607" defTabSz="373887">
              <a:spcBef>
                <a:spcPts val="2600"/>
              </a:spcBef>
              <a:defRPr sz="2432"/>
            </a:pPr>
            <a:r>
              <a:t>Utilizar el ORM</a:t>
            </a:r>
          </a:p>
          <a:p>
            <a:pPr marL="292607" indent="-292607" defTabSz="373887">
              <a:spcBef>
                <a:spcPts val="2600"/>
              </a:spcBef>
              <a:defRPr sz="2432"/>
            </a:pPr>
            <a:r>
              <a:t>Registrar modelo en el admin</a:t>
            </a:r>
          </a:p>
          <a:p>
            <a:pPr marL="292607" indent="-292607" defTabSz="373887">
              <a:spcBef>
                <a:spcPts val="2600"/>
              </a:spcBef>
              <a:defRPr sz="2432"/>
            </a:pPr>
            <a:r>
              <a:t>Usar Shell</a:t>
            </a:r>
          </a:p>
          <a:p>
            <a:pPr marL="292607" indent="-292607" defTabSz="373887">
              <a:spcBef>
                <a:spcPts val="2600"/>
              </a:spcBef>
              <a:defRPr sz="2432"/>
            </a:pPr>
            <a:r>
              <a:t>Crear un comando</a:t>
            </a:r>
          </a:p>
          <a:p>
            <a:pPr marL="292607" indent="-292607" defTabSz="373887">
              <a:spcBef>
                <a:spcPts val="2600"/>
              </a:spcBef>
              <a:defRPr sz="2432"/>
            </a:pPr>
            <a:r>
              <a:t>Extender templates</a:t>
            </a:r>
          </a:p>
          <a:p>
            <a:pPr marL="292607" indent="-292607" defTabSz="373887">
              <a:spcBef>
                <a:spcPts val="2600"/>
              </a:spcBef>
              <a:defRPr sz="2432"/>
            </a:pPr>
            <a:r>
              <a:t>Crear template detalle</a:t>
            </a:r>
          </a:p>
          <a:p>
            <a:pPr marL="292607" indent="-292607" defTabSz="373887">
              <a:spcBef>
                <a:spcPts val="2600"/>
              </a:spcBef>
              <a:defRPr sz="2432"/>
            </a:pPr>
            <a:r>
              <a:t>Enviando correos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esión 31 de Marz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Sesión 31 de Marzo</a:t>
            </a:r>
          </a:p>
        </p:txBody>
      </p:sp>
      <p:sp>
        <p:nvSpPr>
          <p:cNvPr id="201" name="Django regist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37743" indent="-237743" defTabSz="303783">
              <a:spcBef>
                <a:spcPts val="2100"/>
              </a:spcBef>
              <a:defRPr sz="1975"/>
            </a:pPr>
            <a:r>
              <a:t>Django registration</a:t>
            </a:r>
          </a:p>
          <a:p>
            <a:pPr marL="237743" indent="-237743" defTabSz="303783">
              <a:spcBef>
                <a:spcPts val="2100"/>
              </a:spcBef>
              <a:defRPr sz="1975"/>
            </a:pPr>
            <a:r>
              <a:t>Django-environ</a:t>
            </a:r>
          </a:p>
          <a:p>
            <a:pPr marL="237743" indent="-237743" defTabSz="303783">
              <a:spcBef>
                <a:spcPts val="2100"/>
              </a:spcBef>
              <a:defRPr sz="1975"/>
            </a:pPr>
            <a:r>
              <a:t>Django Logging</a:t>
            </a:r>
          </a:p>
          <a:p>
            <a:pPr marL="237743" indent="-237743" defTabSz="303783">
              <a:spcBef>
                <a:spcPts val="2100"/>
              </a:spcBef>
              <a:defRPr sz="1975"/>
            </a:pPr>
            <a:r>
              <a:t>Ejercicio Señales</a:t>
            </a:r>
          </a:p>
          <a:p>
            <a:pPr marL="237743" indent="-237743" defTabSz="303783">
              <a:spcBef>
                <a:spcPts val="2100"/>
              </a:spcBef>
              <a:defRPr sz="1975"/>
            </a:pPr>
            <a:r>
              <a:t>Ejercicio Email</a:t>
            </a:r>
          </a:p>
          <a:p>
            <a:pPr lvl="2" marL="713231" indent="-237743" defTabSz="303783">
              <a:spcBef>
                <a:spcPts val="2100"/>
              </a:spcBef>
              <a:defRPr sz="1975"/>
            </a:pPr>
            <a:r>
              <a:t>Django any-mail</a:t>
            </a:r>
          </a:p>
          <a:p>
            <a:pPr marL="237743" indent="-237743" defTabSz="303783">
              <a:spcBef>
                <a:spcPts val="2100"/>
              </a:spcBef>
              <a:defRPr sz="1975"/>
            </a:pPr>
            <a:r>
              <a:t>Ejercicio Threading</a:t>
            </a:r>
          </a:p>
          <a:p>
            <a:pPr marL="237743" indent="-237743" defTabSz="303783">
              <a:spcBef>
                <a:spcPts val="2100"/>
              </a:spcBef>
              <a:defRPr sz="1975"/>
            </a:pPr>
            <a:r>
              <a:t>Ejercicio commands</a:t>
            </a:r>
          </a:p>
          <a:p>
            <a:pPr marL="237743" indent="-237743" defTabSz="303783">
              <a:spcBef>
                <a:spcPts val="2100"/>
              </a:spcBef>
              <a:defRPr sz="1975"/>
            </a:pPr>
            <a:r>
              <a:t>Django Rest Framework</a:t>
            </a:r>
          </a:p>
          <a:p>
            <a:pPr lvl="2" marL="713231" indent="-237743" defTabSz="303783">
              <a:spcBef>
                <a:spcPts val="2100"/>
              </a:spcBef>
              <a:defRPr sz="1975"/>
            </a:pPr>
            <a:r>
              <a:t>Creación de API</a:t>
            </a:r>
          </a:p>
          <a:p>
            <a:pPr lvl="2" marL="713231" indent="-237743" defTabSz="303783">
              <a:spcBef>
                <a:spcPts val="2100"/>
              </a:spcBef>
              <a:defRPr sz="1975"/>
            </a:pPr>
            <a:r>
              <a:t>Autenticación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Logg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Logging</a:t>
            </a:r>
          </a:p>
        </p:txBody>
      </p:sp>
      <p:sp>
        <p:nvSpPr>
          <p:cNvPr id="204" name="Buen logging es crítico para depurar errores. Es muy útil especialmente en producción, donde no tenemos acceso directo a la consola de nuestra app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Buen logging es crítico para depurar errores. Es muy útil especialmente en producción, donde no tenemos acceso directo a la consola de nuestra app.</a:t>
            </a:r>
          </a:p>
          <a:p>
            <a:pPr/>
            <a:r>
              <a:t>Ante la duda, recuerda la frase: </a:t>
            </a:r>
            <a:br/>
            <a:br/>
            <a:r>
              <a:rPr i="1">
                <a:latin typeface="Helvetica"/>
                <a:ea typeface="Helvetica"/>
                <a:cs typeface="Helvetica"/>
                <a:sym typeface="Helvetica"/>
              </a:rPr>
              <a:t>“Nunca es demasiado logging”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il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Filters</a:t>
            </a:r>
          </a:p>
        </p:txBody>
      </p:sp>
      <p:sp>
        <p:nvSpPr>
          <p:cNvPr id="207" name="Proveen control adicional sobre los registros de log, permiten modificarlos antes de ser emitido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Proveen control adicional sobre los registros de log, permiten modificarlos antes de ser emitidos. </a:t>
            </a:r>
          </a:p>
          <a:p>
            <a:pPr/>
            <a:r>
              <a:t>Por ejemplo: podríamos tener un filtro que convierta ciertos eventos ERROR en Warning.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¿Porque elegir Django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¿Porque elegir Django?</a:t>
            </a:r>
          </a:p>
        </p:txBody>
      </p:sp>
      <p:sp>
        <p:nvSpPr>
          <p:cNvPr id="128" name="El framework para perfeccionistas con fechas límit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 framework para perfeccionistas con fechas límite.</a:t>
            </a:r>
          </a:p>
          <a:p>
            <a:pPr/>
            <a:r>
              <a:t>Versatilidad</a:t>
            </a:r>
          </a:p>
          <a:p>
            <a:pPr/>
            <a:r>
              <a:t>Empleabilidad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ormat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Formatters</a:t>
            </a:r>
          </a:p>
        </p:txBody>
      </p:sp>
      <p:sp>
        <p:nvSpPr>
          <p:cNvPr id="210" name="Los formatters definen la forma exacta en que el texto del registro de log será emitido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Los formatters definen la forma exacta en que el texto del registro de log será emitido.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Handl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Handlers</a:t>
            </a:r>
          </a:p>
        </p:txBody>
      </p:sp>
      <p:sp>
        <p:nvSpPr>
          <p:cNvPr id="213" name="El handler determina que hacer con los mensajes en el logger ya sea pintarlos en pantalla, enviarlos a un archivo o por un sochet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 handler determina que hacer con los mensajes en el logger ya sea pintarlos en pantalla, enviarlos a un archivo o por un sochet.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Niveles de Logg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Niveles de Logging</a:t>
            </a:r>
          </a:p>
        </p:txBody>
      </p:sp>
      <p:sp>
        <p:nvSpPr>
          <p:cNvPr id="216" name="debu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debug</a:t>
            </a:r>
          </a:p>
          <a:p>
            <a:pPr/>
            <a:r>
              <a:t>info</a:t>
            </a:r>
          </a:p>
          <a:p>
            <a:pPr/>
            <a:r>
              <a:t>warning</a:t>
            </a:r>
          </a:p>
          <a:p>
            <a:pPr/>
            <a:r>
              <a:t>error</a:t>
            </a:r>
          </a:p>
          <a:p>
            <a:pPr/>
            <a:r>
              <a:t>critical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3949" y="4386450"/>
            <a:ext cx="7815980" cy="270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mario del Curs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Temario del Curso</a:t>
            </a:r>
          </a:p>
        </p:txBody>
      </p:sp>
      <p:sp>
        <p:nvSpPr>
          <p:cNvPr id="221" name="Semana 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5739" indent="-205739" defTabSz="262889">
              <a:spcBef>
                <a:spcPts val="1800"/>
              </a:spcBef>
              <a:defRPr sz="1710"/>
            </a:pPr>
          </a:p>
          <a:p>
            <a:pPr marL="205739" indent="-205739" defTabSz="262889">
              <a:spcBef>
                <a:spcPts val="1800"/>
              </a:spcBef>
              <a:defRPr sz="1710"/>
            </a:pPr>
            <a:r>
              <a:t>Semana 3</a:t>
            </a:r>
          </a:p>
          <a:p>
            <a:pPr lvl="1" marL="411479" indent="-205739" defTabSz="262889">
              <a:spcBef>
                <a:spcPts val="1800"/>
              </a:spcBef>
              <a:defRPr sz="1710"/>
            </a:pPr>
            <a:r>
              <a:t>Instalando Django</a:t>
            </a:r>
          </a:p>
          <a:p>
            <a:pPr lvl="1" marL="411479" indent="-205739" defTabSz="262889">
              <a:spcBef>
                <a:spcPts val="1800"/>
              </a:spcBef>
              <a:defRPr sz="1710"/>
            </a:pPr>
            <a:r>
              <a:t>Virtualenv</a:t>
            </a:r>
          </a:p>
          <a:p>
            <a:pPr lvl="1" marL="411479" indent="-205739" defTabSz="262889">
              <a:spcBef>
                <a:spcPts val="1800"/>
              </a:spcBef>
              <a:defRPr sz="1710"/>
            </a:pPr>
            <a:r>
              <a:t>Creando un nuevo proyecto</a:t>
            </a:r>
          </a:p>
          <a:p>
            <a:pPr lvl="1" marL="411479" indent="-205739" defTabSz="262889">
              <a:spcBef>
                <a:spcPts val="1800"/>
              </a:spcBef>
              <a:defRPr sz="1710"/>
            </a:pPr>
            <a:r>
              <a:t>Creando apps</a:t>
            </a:r>
          </a:p>
          <a:p>
            <a:pPr marL="205739" indent="-205739" defTabSz="262889">
              <a:spcBef>
                <a:spcPts val="1800"/>
              </a:spcBef>
              <a:defRPr sz="1710"/>
            </a:pPr>
            <a:r>
              <a:t>Semana 3</a:t>
            </a:r>
          </a:p>
          <a:p>
            <a:pPr lvl="1" marL="411479" indent="-205739" defTabSz="262889">
              <a:spcBef>
                <a:spcPts val="1800"/>
              </a:spcBef>
              <a:defRPr sz="1710"/>
            </a:pPr>
            <a:r>
              <a:t>Patrón MVT</a:t>
            </a:r>
          </a:p>
          <a:p>
            <a:pPr lvl="2" marL="617219" indent="-205739" defTabSz="262889">
              <a:spcBef>
                <a:spcPts val="1800"/>
              </a:spcBef>
              <a:defRPr sz="1710"/>
            </a:pPr>
            <a:r>
              <a:t>Modelos &amp; Migraciones</a:t>
            </a:r>
          </a:p>
          <a:p>
            <a:pPr lvl="2" marL="617219" indent="-205739" defTabSz="262889">
              <a:spcBef>
                <a:spcPts val="1800"/>
              </a:spcBef>
              <a:defRPr sz="1710"/>
            </a:pPr>
            <a:r>
              <a:t>Vistas</a:t>
            </a:r>
          </a:p>
          <a:p>
            <a:pPr lvl="2" marL="617219" indent="-205739" defTabSz="262889">
              <a:spcBef>
                <a:spcPts val="1800"/>
              </a:spcBef>
              <a:defRPr sz="1710"/>
            </a:pPr>
            <a:r>
              <a:t>Controladores</a:t>
            </a:r>
          </a:p>
          <a:p>
            <a:pPr lvl="2" marL="617219" indent="-205739" defTabSz="262889">
              <a:spcBef>
                <a:spcPts val="1800"/>
              </a:spcBef>
              <a:defRPr sz="1710"/>
            </a:pPr>
            <a:r>
              <a:t>Teemplates</a:t>
            </a:r>
          </a:p>
          <a:p>
            <a:pPr lvl="1" marL="411479" indent="-205739" defTabSz="262889">
              <a:spcBef>
                <a:spcPts val="1800"/>
              </a:spcBef>
              <a:defRPr sz="1710"/>
            </a:pPr>
            <a:r>
              <a:t>ORM</a:t>
            </a:r>
          </a:p>
        </p:txBody>
      </p:sp>
      <p:sp>
        <p:nvSpPr>
          <p:cNvPr id="222" name="Semana 3…"/>
          <p:cNvSpPr txBox="1"/>
          <p:nvPr/>
        </p:nvSpPr>
        <p:spPr>
          <a:xfrm>
            <a:off x="64770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280415">
              <a:spcBef>
                <a:spcPts val="2000"/>
              </a:spcBef>
              <a:defRPr sz="1824"/>
            </a:pPr>
          </a:p>
          <a:p>
            <a:pPr marL="219455" indent="-219455" algn="l" defTabSz="280415">
              <a:spcBef>
                <a:spcPts val="2000"/>
              </a:spcBef>
              <a:buSzPct val="75000"/>
              <a:buChar char="•"/>
              <a:defRPr sz="1824"/>
            </a:pPr>
            <a:r>
              <a:t>Semana 3</a:t>
            </a:r>
          </a:p>
          <a:p>
            <a:pPr lvl="1" marL="438911" indent="-219455" algn="l" defTabSz="280415">
              <a:spcBef>
                <a:spcPts val="2000"/>
              </a:spcBef>
              <a:buSzPct val="75000"/>
              <a:buChar char="•"/>
              <a:defRPr sz="1824"/>
            </a:pPr>
            <a:r>
              <a:t>Django Admin</a:t>
            </a:r>
          </a:p>
          <a:p>
            <a:pPr lvl="1" marL="438911" indent="-219455" algn="l" defTabSz="280415">
              <a:spcBef>
                <a:spcPts val="2000"/>
              </a:spcBef>
              <a:buSzPct val="75000"/>
              <a:buChar char="•"/>
              <a:defRPr sz="1824"/>
            </a:pPr>
            <a:r>
              <a:t>Settings</a:t>
            </a:r>
          </a:p>
          <a:p>
            <a:pPr lvl="1" marL="438911" indent="-219455" algn="l" defTabSz="280415">
              <a:spcBef>
                <a:spcPts val="2000"/>
              </a:spcBef>
              <a:buSzPct val="75000"/>
              <a:buChar char="•"/>
              <a:defRPr sz="1824"/>
            </a:pPr>
            <a:r>
              <a:t>Static Files</a:t>
            </a:r>
          </a:p>
          <a:p>
            <a:pPr lvl="1" marL="438911" indent="-219455" algn="l" defTabSz="280415">
              <a:spcBef>
                <a:spcPts val="2000"/>
              </a:spcBef>
              <a:buSzPct val="75000"/>
              <a:buChar char="•"/>
              <a:defRPr sz="1824"/>
            </a:pPr>
            <a:r>
              <a:t>Template tags</a:t>
            </a:r>
          </a:p>
          <a:p>
            <a:pPr lvl="1" marL="438911" indent="-219455" algn="l" defTabSz="280415">
              <a:spcBef>
                <a:spcPts val="2000"/>
              </a:spcBef>
              <a:buSzPct val="75000"/>
              <a:buChar char="•"/>
              <a:defRPr sz="1824"/>
            </a:pPr>
          </a:p>
          <a:p>
            <a:pPr lvl="1" marL="438911" indent="-219455" algn="l" defTabSz="280415">
              <a:spcBef>
                <a:spcPts val="2000"/>
              </a:spcBef>
              <a:buSzPct val="75000"/>
              <a:buChar char="•"/>
              <a:defRPr sz="1824"/>
            </a:pPr>
            <a:r>
              <a:t>Semana 3</a:t>
            </a:r>
          </a:p>
          <a:p>
            <a:pPr lvl="2" marL="658368" indent="-219455" algn="l" defTabSz="280415">
              <a:spcBef>
                <a:spcPts val="2000"/>
              </a:spcBef>
              <a:buSzPct val="75000"/>
              <a:buChar char="•"/>
              <a:defRPr sz="1824"/>
            </a:pPr>
            <a:r>
              <a:t>Formularios</a:t>
            </a:r>
          </a:p>
          <a:p>
            <a:pPr lvl="2" marL="658368" indent="-219455" algn="l" defTabSz="280415">
              <a:spcBef>
                <a:spcPts val="2000"/>
              </a:spcBef>
              <a:buSzPct val="75000"/>
              <a:buChar char="•"/>
              <a:defRPr sz="1824"/>
            </a:pPr>
            <a:r>
              <a:t>Señales</a:t>
            </a:r>
          </a:p>
          <a:p>
            <a:pPr lvl="2" marL="658368" indent="-219455" algn="l" defTabSz="280415">
              <a:spcBef>
                <a:spcPts val="2000"/>
              </a:spcBef>
              <a:buSzPct val="75000"/>
              <a:buChar char="•"/>
              <a:defRPr sz="1824"/>
            </a:pPr>
            <a:r>
              <a:t>Email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emana 2…"/>
          <p:cNvSpPr txBox="1"/>
          <p:nvPr/>
        </p:nvSpPr>
        <p:spPr>
          <a:xfrm>
            <a:off x="1054100" y="25019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368045">
              <a:spcBef>
                <a:spcPts val="2600"/>
              </a:spcBef>
              <a:defRPr sz="2394"/>
            </a:pPr>
            <a:r>
              <a:t>Semana 2</a:t>
            </a:r>
          </a:p>
          <a:p>
            <a:pPr lvl="1" marL="576072" indent="-288036" algn="l" defTabSz="368045">
              <a:spcBef>
                <a:spcPts val="2600"/>
              </a:spcBef>
              <a:buSzPct val="75000"/>
              <a:buChar char="•"/>
              <a:defRPr sz="2394"/>
            </a:pPr>
            <a:r>
              <a:t>Procesadores de Contexto</a:t>
            </a:r>
          </a:p>
          <a:p>
            <a:pPr algn="l" defTabSz="368045">
              <a:spcBef>
                <a:spcPts val="2600"/>
              </a:spcBef>
              <a:defRPr sz="2394"/>
            </a:pPr>
          </a:p>
          <a:p>
            <a:pPr marL="288036" indent="-288036" algn="l" defTabSz="368045">
              <a:spcBef>
                <a:spcPts val="2600"/>
              </a:spcBef>
              <a:buSzPct val="75000"/>
              <a:buChar char="•"/>
              <a:defRPr sz="2394"/>
            </a:pPr>
            <a:r>
              <a:t>Semana 2</a:t>
            </a:r>
          </a:p>
          <a:p>
            <a:pPr lvl="1" marL="576072" indent="-288036" algn="l" defTabSz="368045">
              <a:spcBef>
                <a:spcPts val="2600"/>
              </a:spcBef>
              <a:buSzPct val="75000"/>
              <a:buChar char="•"/>
              <a:defRPr sz="2394"/>
            </a:pPr>
            <a:r>
              <a:t>Gunicorn</a:t>
            </a:r>
          </a:p>
          <a:p>
            <a:pPr lvl="1" marL="576072" indent="-288036" algn="l" defTabSz="368045">
              <a:spcBef>
                <a:spcPts val="2600"/>
              </a:spcBef>
              <a:buSzPct val="75000"/>
              <a:buChar char="•"/>
              <a:defRPr sz="2394"/>
            </a:pPr>
            <a:r>
              <a:t>Nginx</a:t>
            </a:r>
            <a:br/>
            <a:br/>
            <a:br/>
            <a:br/>
          </a:p>
        </p:txBody>
      </p:sp>
      <p:sp>
        <p:nvSpPr>
          <p:cNvPr id="225" name="Temario del Curs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Temario del Curso</a:t>
            </a:r>
          </a:p>
        </p:txBody>
      </p:sp>
      <p:sp>
        <p:nvSpPr>
          <p:cNvPr id="226" name="Semana 2…"/>
          <p:cNvSpPr txBox="1"/>
          <p:nvPr/>
        </p:nvSpPr>
        <p:spPr>
          <a:xfrm>
            <a:off x="7061200" y="259715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344677">
              <a:spcBef>
                <a:spcPts val="2400"/>
              </a:spcBef>
              <a:defRPr sz="2241"/>
            </a:pPr>
            <a:r>
              <a:t>Semana 2</a:t>
            </a:r>
          </a:p>
          <a:p>
            <a:pPr lvl="1" marL="539495" indent="-269747" algn="l" defTabSz="344677">
              <a:spcBef>
                <a:spcPts val="2400"/>
              </a:spcBef>
              <a:buSzPct val="75000"/>
              <a:buChar char="•"/>
              <a:defRPr sz="2241"/>
            </a:pPr>
            <a:r>
              <a:t>Django Rest Framework</a:t>
            </a:r>
          </a:p>
          <a:p>
            <a:pPr algn="l" defTabSz="344677">
              <a:spcBef>
                <a:spcPts val="2400"/>
              </a:spcBef>
              <a:defRPr sz="2241"/>
            </a:pPr>
          </a:p>
          <a:p>
            <a:pPr lvl="1" marL="539495" indent="-269747" algn="l" defTabSz="344677">
              <a:spcBef>
                <a:spcPts val="2400"/>
              </a:spcBef>
              <a:buSzPct val="75000"/>
              <a:buChar char="•"/>
              <a:defRPr sz="2241"/>
            </a:pPr>
          </a:p>
          <a:p>
            <a:pPr algn="l" defTabSz="344677">
              <a:spcBef>
                <a:spcPts val="2400"/>
              </a:spcBef>
              <a:defRPr sz="2241"/>
            </a:pPr>
            <a:br/>
            <a:br/>
            <a:br/>
            <a:br/>
            <a:br/>
          </a:p>
          <a:p>
            <a:pPr lvl="1" marL="539495" indent="-269747" algn="l" defTabSz="344677">
              <a:spcBef>
                <a:spcPts val="2400"/>
              </a:spcBef>
              <a:buSzPct val="75000"/>
              <a:buChar char="•"/>
              <a:defRPr sz="2241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ferenci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Referencias</a:t>
            </a:r>
          </a:p>
        </p:txBody>
      </p:sp>
      <p:sp>
        <p:nvSpPr>
          <p:cNvPr id="229" name="https://github.com/anymail/django-anymai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https://github.com/anymail/django-anymail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https://github.com/macdhuibh/django-registration-templates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https://github.com/ubernostrum/django-registration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Enfocado en la productividad. Con poco código puedes hacer mucho (y muy rápido)…"/>
          <p:cNvSpPr txBox="1"/>
          <p:nvPr>
            <p:ph type="body" idx="1"/>
          </p:nvPr>
        </p:nvSpPr>
        <p:spPr>
          <a:xfrm>
            <a:off x="571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Enfocado en la productividad. Con poco código puedes hacer mucho (y muy rápido)</a:t>
            </a:r>
          </a:p>
          <a:p>
            <a:pPr/>
            <a:r>
              <a:t>Diseño limpio y modularizado. Cada componente está pensado para poderse usar por separado.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obre el instru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Sobre el instructor</a:t>
            </a:r>
          </a:p>
        </p:txBody>
      </p:sp>
      <p:sp>
        <p:nvSpPr>
          <p:cNvPr id="133" name="6 años de Experiencia en desarrollo web profesional en decenas de proyectos con clientes en México y Estados Unido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6 años de Experiencia en desarrollo web profesional en decenas de proyectos con clientes en México y Estados Unidos.</a:t>
            </a:r>
          </a:p>
          <a:p>
            <a:pPr/>
            <a:r>
              <a:t>Miembro activo de la comunidad Python y Django en México.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Ventaj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Ventajas</a:t>
            </a:r>
          </a:p>
        </p:txBody>
      </p:sp>
      <p:sp>
        <p:nvSpPr>
          <p:cNvPr id="136" name="Soporte OR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Soporte ORM</a:t>
            </a:r>
          </a:p>
          <a:p>
            <a:pPr/>
            <a:r>
              <a:t>Soporte multilenguaje</a:t>
            </a:r>
          </a:p>
          <a:p>
            <a:pPr/>
            <a:r>
              <a:t>Admin “ready-to-use”</a:t>
            </a:r>
          </a:p>
          <a:p>
            <a:pPr/>
            <a:r>
              <a:t>Webserver para administración y pruebas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atrón MV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Patrón MVT</a:t>
            </a:r>
          </a:p>
        </p:txBody>
      </p:sp>
      <p:pic>
        <p:nvPicPr>
          <p:cNvPr id="139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583" y="3130550"/>
            <a:ext cx="11599335" cy="5219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0797" y="314493"/>
            <a:ext cx="5938357" cy="9124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Django Adm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Django Admin</a:t>
            </a:r>
          </a:p>
        </p:txBody>
      </p:sp>
      <p:sp>
        <p:nvSpPr>
          <p:cNvPr id="144" name="Muy ágil para acciones CRUD básicas sobre los modelo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Muy ágil para acciones CRUD básicas sobre los modelos.</a:t>
            </a:r>
          </a:p>
          <a:p>
            <a:pPr/>
            <a:r>
              <a:t>Es posible controlar los permisos por usuario y modelo.</a:t>
            </a:r>
          </a:p>
          <a:p>
            <a:pPr/>
            <a:r>
              <a:t>Al igual que el resto de los módulos es muy Extensible.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