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9144000"/>
  <p:notesSz cx="6858000" cy="9144000"/>
  <p:embeddedFontLst>
    <p:embeddedFont>
      <p:font typeface="Helvetica Neue"/>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4" roundtripDataSignature="AMtx7mg5kMvdz3H1J5RyYPwLQmOFGAh/o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0C7A6DB-1A4B-444F-BD1F-F0F29C33E7D8}">
  <a:tblStyle styleId="{20C7A6DB-1A4B-444F-BD1F-F0F29C33E7D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HelveticaNeue-regular.fntdata"/><Relationship Id="rId11" Type="http://schemas.openxmlformats.org/officeDocument/2006/relationships/slide" Target="slides/slide6.xml"/><Relationship Id="rId22" Type="http://schemas.openxmlformats.org/officeDocument/2006/relationships/font" Target="fonts/HelveticaNeue-italic.fntdata"/><Relationship Id="rId10" Type="http://schemas.openxmlformats.org/officeDocument/2006/relationships/slide" Target="slides/slide5.xml"/><Relationship Id="rId21" Type="http://schemas.openxmlformats.org/officeDocument/2006/relationships/font" Target="fonts/HelveticaNeue-bold.fntdata"/><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font" Target="fonts/HelveticaNeue-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de-D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9a2d25d6e4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81" name="Google Shape;81;g19a2d25d6e4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 name="Google Shape;82;g19a2d25d6e4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de-DE"/>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8dabc7868e_0_4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g18dabc7868e_0_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0" name="Google Shape;210;g18dabc7868e_0_4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de-DE"/>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8dabc7868e_0_5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g18dabc7868e_0_5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9" name="Google Shape;219;g18dabc7868e_0_5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de-DE"/>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9a2d25d6e4_0_7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0" name="Google Shape;230;g19a2d25d6e4_0_7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1" name="Google Shape;231;g19a2d25d6e4_0_7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de-DE"/>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8dabc7868e_0_7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2" name="Google Shape;242;g18dabc7868e_0_7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3" name="Google Shape;243;g18dabc7868e_0_7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de-DE"/>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76718df11c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1" name="Google Shape;251;g176718df11c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2" name="Google Shape;252;g176718df11c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de-DE"/>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 name="Google Shape;92;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7b6671dbd1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g17b6671dbd1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g17b6671dbd1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de-DE"/>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84a067dfe6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g184a067dfe6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2" name="Google Shape;112;g184a067dfe6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de-DE"/>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84a067dfe6_0_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g184a067dfe6_0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 name="Google Shape;121;g184a067dfe6_0_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de-DE"/>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96a97d4521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g196a97d4521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g196a97d4521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de-DE"/>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8dabc7868e_0_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g18dabc7868e_0_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7" name="Google Shape;157;g18dabc7868e_0_2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de-DE"/>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8dabc7868e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g18dabc7868e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4" name="Google Shape;184;g18dabc7868e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de-DE"/>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8dabc7868e_0_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g18dabc7868e_0_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g18dabc7868e_0_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de-DE"/>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type="title">
  <p:cSld name="TITLE">
    <p:spTree>
      <p:nvGrpSpPr>
        <p:cNvPr id="14" name="Shape 14"/>
        <p:cNvGrpSpPr/>
        <p:nvPr/>
      </p:nvGrpSpPr>
      <p:grpSpPr>
        <a:xfrm>
          <a:off x="0" y="0"/>
          <a:ext cx="0" cy="0"/>
          <a:chOff x="0" y="0"/>
          <a:chExt cx="0" cy="0"/>
        </a:xfrm>
      </p:grpSpPr>
      <p:sp>
        <p:nvSpPr>
          <p:cNvPr id="15" name="Google Shape;15;p22"/>
          <p:cNvSpPr txBox="1"/>
          <p:nvPr>
            <p:ph type="ctrTitle"/>
          </p:nvPr>
        </p:nvSpPr>
        <p:spPr>
          <a:xfrm>
            <a:off x="583987" y="1861751"/>
            <a:ext cx="8068235" cy="1648212"/>
          </a:xfrm>
          <a:prstGeom prst="rect">
            <a:avLst/>
          </a:prstGeom>
          <a:noFill/>
          <a:ln>
            <a:noFill/>
          </a:ln>
        </p:spPr>
        <p:txBody>
          <a:bodyPr anchorCtr="0" anchor="b" bIns="45700" lIns="0" spcFirstLastPara="1" rIns="91425" wrap="square" tIns="45700">
            <a:normAutofit/>
          </a:bodyPr>
          <a:lstStyle>
            <a:lvl1pPr lvl="0" algn="ctr">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2"/>
          <p:cNvSpPr txBox="1"/>
          <p:nvPr>
            <p:ph idx="1" type="subTitle"/>
          </p:nvPr>
        </p:nvSpPr>
        <p:spPr>
          <a:xfrm>
            <a:off x="583987" y="3602038"/>
            <a:ext cx="8068235"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1350"/>
              <a:buNone/>
              <a:defRPr sz="1800"/>
            </a:lvl1pPr>
            <a:lvl2pPr lvl="1" algn="ctr">
              <a:lnSpc>
                <a:spcPct val="90000"/>
              </a:lnSpc>
              <a:spcBef>
                <a:spcPts val="500"/>
              </a:spcBef>
              <a:spcAft>
                <a:spcPts val="0"/>
              </a:spcAft>
              <a:buClr>
                <a:schemeClr val="dk1"/>
              </a:buClr>
              <a:buSzPts val="15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2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7" name="Google Shape;17;p22"/>
          <p:cNvSpPr txBox="1"/>
          <p:nvPr/>
        </p:nvSpPr>
        <p:spPr>
          <a:xfrm>
            <a:off x="809625" y="6380163"/>
            <a:ext cx="2881313" cy="393700"/>
          </a:xfrm>
          <a:prstGeom prst="rect">
            <a:avLst/>
          </a:prstGeom>
          <a:noFill/>
          <a:ln>
            <a:noFill/>
          </a:ln>
        </p:spPr>
        <p:txBody>
          <a:bodyPr anchorCtr="0" anchor="ctr" bIns="45700" lIns="91425" spcFirstLastPara="1" rIns="91425" wrap="square" tIns="18000">
            <a:spAutoFit/>
          </a:bodyPr>
          <a:lstStyle/>
          <a:p>
            <a:pPr indent="0" lvl="0" marL="0" marR="0" rtl="0" algn="l">
              <a:lnSpc>
                <a:spcPct val="90000"/>
              </a:lnSpc>
              <a:spcBef>
                <a:spcPts val="0"/>
              </a:spcBef>
              <a:spcAft>
                <a:spcPts val="0"/>
              </a:spcAft>
              <a:buClr>
                <a:srgbClr val="000000"/>
              </a:buClr>
              <a:buSzPts val="1200"/>
              <a:buFont typeface="Arial"/>
              <a:buNone/>
            </a:pPr>
            <a:r>
              <a:rPr b="0" i="0" lang="de-DE" sz="1200" u="none" cap="none" strike="noStrike">
                <a:solidFill>
                  <a:srgbClr val="074FB0"/>
                </a:solidFill>
                <a:latin typeface="Helvetica Neue"/>
                <a:ea typeface="Helvetica Neue"/>
                <a:cs typeface="Helvetica Neue"/>
                <a:sym typeface="Helvetica Neue"/>
              </a:rPr>
              <a:t>Photogrammetry &amp; Remote Sensing</a:t>
            </a:r>
            <a:br>
              <a:rPr b="0" i="0" lang="de-DE" sz="1200" u="none" cap="none" strike="noStrike">
                <a:solidFill>
                  <a:schemeClr val="accent2"/>
                </a:solidFill>
                <a:latin typeface="Helvetica Neue"/>
                <a:ea typeface="Helvetica Neue"/>
                <a:cs typeface="Helvetica Neue"/>
                <a:sym typeface="Helvetica Neue"/>
              </a:rPr>
            </a:br>
            <a:r>
              <a:rPr b="0" i="0" lang="de-DE" sz="1200" u="none" cap="none" strike="noStrike">
                <a:solidFill>
                  <a:srgbClr val="808080"/>
                </a:solidFill>
                <a:latin typeface="Helvetica Neue"/>
                <a:ea typeface="Helvetica Neue"/>
                <a:cs typeface="Helvetica Neue"/>
                <a:sym typeface="Helvetica Neue"/>
              </a:rPr>
              <a:t>Prof. Dr.-Ing.  U. Stilla</a:t>
            </a:r>
            <a:endParaRPr b="0" i="0" sz="1200" u="none" cap="none" strike="noStrike">
              <a:solidFill>
                <a:srgbClr val="808080"/>
              </a:solidFill>
              <a:latin typeface="Helvetica Neue"/>
              <a:ea typeface="Helvetica Neue"/>
              <a:cs typeface="Helvetica Neue"/>
              <a:sym typeface="Helvetica Neue"/>
            </a:endParaRPr>
          </a:p>
        </p:txBody>
      </p:sp>
      <p:sp>
        <p:nvSpPr>
          <p:cNvPr id="18" name="Google Shape;18;p22"/>
          <p:cNvSpPr txBox="1"/>
          <p:nvPr/>
        </p:nvSpPr>
        <p:spPr>
          <a:xfrm>
            <a:off x="415925" y="449263"/>
            <a:ext cx="2438400" cy="274637"/>
          </a:xfrm>
          <a:prstGeom prst="rect">
            <a:avLst/>
          </a:prstGeom>
          <a:noFill/>
          <a:ln>
            <a:noFill/>
          </a:ln>
        </p:spPr>
        <p:txBody>
          <a:bodyPr anchorCtr="0" anchor="b"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de-DE" sz="1200" u="none" cap="none" strike="noStrike">
                <a:solidFill>
                  <a:srgbClr val="0065BD"/>
                </a:solidFill>
                <a:latin typeface="Helvetica Neue"/>
                <a:ea typeface="Helvetica Neue"/>
                <a:cs typeface="Helvetica Neue"/>
                <a:sym typeface="Helvetica Neue"/>
              </a:rPr>
              <a:t>Technische Universität München</a:t>
            </a:r>
            <a:endParaRPr b="0" i="0" sz="1400" u="none" cap="none" strike="noStrike">
              <a:solidFill>
                <a:srgbClr val="000000"/>
              </a:solidFill>
              <a:latin typeface="Arial"/>
              <a:ea typeface="Arial"/>
              <a:cs typeface="Arial"/>
              <a:sym typeface="Arial"/>
            </a:endParaRPr>
          </a:p>
        </p:txBody>
      </p:sp>
      <p:sp>
        <p:nvSpPr>
          <p:cNvPr id="19" name="Google Shape;19;p22"/>
          <p:cNvSpPr txBox="1"/>
          <p:nvPr/>
        </p:nvSpPr>
        <p:spPr>
          <a:xfrm>
            <a:off x="500063" y="5514975"/>
            <a:ext cx="8156575" cy="6413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350"/>
              <a:buFont typeface="Noto Sans"/>
              <a:buNone/>
            </a:pPr>
            <a:r>
              <a:rPr b="0" i="0" lang="de-DE" sz="1800" u="none" cap="none" strike="noStrike">
                <a:solidFill>
                  <a:schemeClr val="dk1"/>
                </a:solidFill>
                <a:latin typeface="Arial"/>
                <a:ea typeface="Arial"/>
                <a:cs typeface="Arial"/>
                <a:sym typeface="Arial"/>
              </a:rPr>
              <a:t>ESPACE - Earth oriented space science and technology</a:t>
            </a:r>
            <a:br>
              <a:rPr b="0" i="0" lang="de-DE" sz="1800" u="none" cap="none" strike="noStrike">
                <a:solidFill>
                  <a:schemeClr val="dk1"/>
                </a:solidFill>
                <a:latin typeface="Helvetica Neue"/>
                <a:ea typeface="Helvetica Neue"/>
                <a:cs typeface="Helvetica Neue"/>
                <a:sym typeface="Helvetica Neue"/>
              </a:rPr>
            </a:br>
            <a:endParaRPr b="0" i="0" sz="1800" u="none" cap="none" strike="noStrike">
              <a:solidFill>
                <a:schemeClr val="dk1"/>
              </a:solidFill>
              <a:latin typeface="Helvetica Neue"/>
              <a:ea typeface="Helvetica Neue"/>
              <a:cs typeface="Helvetica Neue"/>
              <a:sym typeface="Helvetica Neue"/>
            </a:endParaRPr>
          </a:p>
        </p:txBody>
      </p:sp>
      <p:sp>
        <p:nvSpPr>
          <p:cNvPr id="20" name="Google Shape;20;p22"/>
          <p:cNvSpPr txBox="1"/>
          <p:nvPr/>
        </p:nvSpPr>
        <p:spPr>
          <a:xfrm>
            <a:off x="498475" y="1030288"/>
            <a:ext cx="8156575" cy="89376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100"/>
              <a:buFont typeface="Noto Sans"/>
              <a:buNone/>
            </a:pPr>
            <a:r>
              <a:rPr b="0" i="0" lang="de-DE" sz="2800" u="none" cap="none" strike="noStrike">
                <a:solidFill>
                  <a:schemeClr val="dk1"/>
                </a:solidFill>
                <a:latin typeface="Arial"/>
                <a:ea typeface="Arial"/>
                <a:cs typeface="Arial"/>
                <a:sym typeface="Arial"/>
              </a:rPr>
              <a:t>Photogrammetry - Selected Chapters (PSC)</a:t>
            </a:r>
            <a:br>
              <a:rPr b="0" i="0" lang="de-DE" sz="1800" u="none" cap="none" strike="noStrike">
                <a:solidFill>
                  <a:schemeClr val="dk1"/>
                </a:solidFill>
                <a:latin typeface="Arial"/>
                <a:ea typeface="Arial"/>
                <a:cs typeface="Arial"/>
                <a:sym typeface="Arial"/>
              </a:rPr>
            </a:br>
            <a:r>
              <a:rPr b="0" i="0" lang="de-DE" sz="2400" u="none" cap="none" strike="noStrike">
                <a:solidFill>
                  <a:schemeClr val="dk1"/>
                </a:solidFill>
                <a:latin typeface="Arial"/>
                <a:ea typeface="Arial"/>
                <a:cs typeface="Arial"/>
                <a:sym typeface="Arial"/>
              </a:rPr>
              <a:t>2022 WS</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vertikaler Text" type="vertTx">
  <p:cSld name="VERTICAL_TEXT">
    <p:spTree>
      <p:nvGrpSpPr>
        <p:cNvPr id="67" name="Shape 67"/>
        <p:cNvGrpSpPr/>
        <p:nvPr/>
      </p:nvGrpSpPr>
      <p:grpSpPr>
        <a:xfrm>
          <a:off x="0" y="0"/>
          <a:ext cx="0" cy="0"/>
          <a:chOff x="0" y="0"/>
          <a:chExt cx="0" cy="0"/>
        </a:xfrm>
      </p:grpSpPr>
      <p:sp>
        <p:nvSpPr>
          <p:cNvPr id="68" name="Google Shape;68;p31"/>
          <p:cNvSpPr txBox="1"/>
          <p:nvPr>
            <p:ph type="title"/>
          </p:nvPr>
        </p:nvSpPr>
        <p:spPr>
          <a:xfrm>
            <a:off x="532263" y="156998"/>
            <a:ext cx="7259756" cy="537844"/>
          </a:xfrm>
          <a:prstGeom prst="rect">
            <a:avLst/>
          </a:prstGeom>
          <a:noFill/>
          <a:ln>
            <a:noFill/>
          </a:ln>
        </p:spPr>
        <p:txBody>
          <a:bodyPr anchorCtr="0" anchor="b" bIns="45700" lIns="0"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31"/>
          <p:cNvSpPr txBox="1"/>
          <p:nvPr>
            <p:ph idx="1" type="body"/>
          </p:nvPr>
        </p:nvSpPr>
        <p:spPr>
          <a:xfrm rot="5400000">
            <a:off x="1944842" y="-517228"/>
            <a:ext cx="5281613" cy="8106770"/>
          </a:xfrm>
          <a:prstGeom prst="rect">
            <a:avLst/>
          </a:prstGeom>
          <a:noFill/>
          <a:ln>
            <a:noFill/>
          </a:ln>
        </p:spPr>
        <p:txBody>
          <a:bodyPr anchorCtr="0" anchor="t" bIns="45700" lIns="91425" spcFirstLastPara="1" rIns="91425" wrap="square" tIns="45700">
            <a:noAutofit/>
          </a:bodyPr>
          <a:lstStyle>
            <a:lvl1pPr indent="-314325" lvl="0" marL="457200" algn="l">
              <a:lnSpc>
                <a:spcPct val="90000"/>
              </a:lnSpc>
              <a:spcBef>
                <a:spcPts val="1000"/>
              </a:spcBef>
              <a:spcAft>
                <a:spcPts val="0"/>
              </a:spcAft>
              <a:buClr>
                <a:schemeClr val="dk1"/>
              </a:buClr>
              <a:buSzPts val="1350"/>
              <a:buChar char="❑"/>
              <a:defRPr/>
            </a:lvl1pPr>
            <a:lvl2pPr indent="-314325" lvl="1" marL="914400" algn="l">
              <a:lnSpc>
                <a:spcPct val="90000"/>
              </a:lnSpc>
              <a:spcBef>
                <a:spcPts val="500"/>
              </a:spcBef>
              <a:spcAft>
                <a:spcPts val="0"/>
              </a:spcAft>
              <a:buClr>
                <a:schemeClr val="dk1"/>
              </a:buClr>
              <a:buSzPts val="135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14325" lvl="4" marL="2286000" algn="l">
              <a:lnSpc>
                <a:spcPct val="90000"/>
              </a:lnSpc>
              <a:spcBef>
                <a:spcPts val="500"/>
              </a:spcBef>
              <a:spcAft>
                <a:spcPts val="0"/>
              </a:spcAft>
              <a:buClr>
                <a:schemeClr val="dk1"/>
              </a:buClr>
              <a:buSzPts val="135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31"/>
          <p:cNvSpPr txBox="1"/>
          <p:nvPr>
            <p:ph idx="10" type="dt"/>
          </p:nvPr>
        </p:nvSpPr>
        <p:spPr>
          <a:xfrm>
            <a:off x="628650" y="6356351"/>
            <a:ext cx="20574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1" name="Google Shape;71;p31"/>
          <p:cNvSpPr txBox="1"/>
          <p:nvPr>
            <p:ph idx="11" type="ftr"/>
          </p:nvPr>
        </p:nvSpPr>
        <p:spPr>
          <a:xfrm>
            <a:off x="4817889" y="6356351"/>
            <a:ext cx="3304134"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31"/>
          <p:cNvSpPr txBox="1"/>
          <p:nvPr>
            <p:ph idx="12" type="sldNum"/>
          </p:nvPr>
        </p:nvSpPr>
        <p:spPr>
          <a:xfrm>
            <a:off x="8122023" y="6356351"/>
            <a:ext cx="517009" cy="365125"/>
          </a:xfrm>
          <a:prstGeom prst="rect">
            <a:avLst/>
          </a:prstGeom>
          <a:noFill/>
          <a:ln>
            <a:noFill/>
          </a:ln>
        </p:spPr>
        <p:txBody>
          <a:bodyPr anchorCtr="0" anchor="ctr" bIns="45700" lIns="91425" spcFirstLastPara="1" rIns="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kaler Titel und Text" type="vertTitleAndTx">
  <p:cSld name="VERTICAL_TITLE_AND_VERTICAL_TEXT">
    <p:spTree>
      <p:nvGrpSpPr>
        <p:cNvPr id="73" name="Shape 73"/>
        <p:cNvGrpSpPr/>
        <p:nvPr/>
      </p:nvGrpSpPr>
      <p:grpSpPr>
        <a:xfrm>
          <a:off x="0" y="0"/>
          <a:ext cx="0" cy="0"/>
          <a:chOff x="0" y="0"/>
          <a:chExt cx="0" cy="0"/>
        </a:xfrm>
      </p:grpSpPr>
      <p:sp>
        <p:nvSpPr>
          <p:cNvPr id="74" name="Google Shape;74;p32"/>
          <p:cNvSpPr txBox="1"/>
          <p:nvPr>
            <p:ph type="title"/>
          </p:nvPr>
        </p:nvSpPr>
        <p:spPr>
          <a:xfrm rot="5400000">
            <a:off x="4623594" y="2285207"/>
            <a:ext cx="5811838" cy="1971675"/>
          </a:xfrm>
          <a:prstGeom prst="rect">
            <a:avLst/>
          </a:prstGeom>
          <a:noFill/>
          <a:ln>
            <a:noFill/>
          </a:ln>
        </p:spPr>
        <p:txBody>
          <a:bodyPr anchorCtr="0" anchor="b" bIns="45700" lIns="0"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32"/>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Autofit/>
          </a:bodyPr>
          <a:lstStyle>
            <a:lvl1pPr indent="-314325" lvl="0" marL="457200" algn="l">
              <a:lnSpc>
                <a:spcPct val="90000"/>
              </a:lnSpc>
              <a:spcBef>
                <a:spcPts val="1000"/>
              </a:spcBef>
              <a:spcAft>
                <a:spcPts val="0"/>
              </a:spcAft>
              <a:buClr>
                <a:schemeClr val="dk1"/>
              </a:buClr>
              <a:buSzPts val="1350"/>
              <a:buChar char="❑"/>
              <a:defRPr/>
            </a:lvl1pPr>
            <a:lvl2pPr indent="-314325" lvl="1" marL="914400" algn="l">
              <a:lnSpc>
                <a:spcPct val="90000"/>
              </a:lnSpc>
              <a:spcBef>
                <a:spcPts val="500"/>
              </a:spcBef>
              <a:spcAft>
                <a:spcPts val="0"/>
              </a:spcAft>
              <a:buClr>
                <a:schemeClr val="dk1"/>
              </a:buClr>
              <a:buSzPts val="135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14325" lvl="4" marL="2286000" algn="l">
              <a:lnSpc>
                <a:spcPct val="90000"/>
              </a:lnSpc>
              <a:spcBef>
                <a:spcPts val="500"/>
              </a:spcBef>
              <a:spcAft>
                <a:spcPts val="0"/>
              </a:spcAft>
              <a:buClr>
                <a:schemeClr val="dk1"/>
              </a:buClr>
              <a:buSzPts val="135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32"/>
          <p:cNvSpPr txBox="1"/>
          <p:nvPr>
            <p:ph idx="10" type="dt"/>
          </p:nvPr>
        </p:nvSpPr>
        <p:spPr>
          <a:xfrm>
            <a:off x="628650" y="6356351"/>
            <a:ext cx="20574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7" name="Google Shape;77;p32"/>
          <p:cNvSpPr txBox="1"/>
          <p:nvPr>
            <p:ph idx="11" type="ftr"/>
          </p:nvPr>
        </p:nvSpPr>
        <p:spPr>
          <a:xfrm>
            <a:off x="4817889" y="6356351"/>
            <a:ext cx="3304134"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2"/>
          <p:cNvSpPr txBox="1"/>
          <p:nvPr>
            <p:ph idx="12" type="sldNum"/>
          </p:nvPr>
        </p:nvSpPr>
        <p:spPr>
          <a:xfrm>
            <a:off x="8122023" y="6356351"/>
            <a:ext cx="517009" cy="365125"/>
          </a:xfrm>
          <a:prstGeom prst="rect">
            <a:avLst/>
          </a:prstGeom>
          <a:noFill/>
          <a:ln>
            <a:noFill/>
          </a:ln>
        </p:spPr>
        <p:txBody>
          <a:bodyPr anchorCtr="0" anchor="ctr" bIns="45700" lIns="91425" spcFirstLastPara="1" rIns="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p:cSld name="Titel und Inhalt">
    <p:spTree>
      <p:nvGrpSpPr>
        <p:cNvPr id="21" name="Shape 21"/>
        <p:cNvGrpSpPr/>
        <p:nvPr/>
      </p:nvGrpSpPr>
      <p:grpSpPr>
        <a:xfrm>
          <a:off x="0" y="0"/>
          <a:ext cx="0" cy="0"/>
          <a:chOff x="0" y="0"/>
          <a:chExt cx="0" cy="0"/>
        </a:xfrm>
      </p:grpSpPr>
      <p:sp>
        <p:nvSpPr>
          <p:cNvPr id="22" name="Google Shape;22;p23"/>
          <p:cNvSpPr txBox="1"/>
          <p:nvPr>
            <p:ph type="title"/>
          </p:nvPr>
        </p:nvSpPr>
        <p:spPr>
          <a:xfrm>
            <a:off x="532263" y="156998"/>
            <a:ext cx="7259756" cy="537844"/>
          </a:xfrm>
          <a:prstGeom prst="rect">
            <a:avLst/>
          </a:prstGeom>
          <a:noFill/>
          <a:ln>
            <a:noFill/>
          </a:ln>
        </p:spPr>
        <p:txBody>
          <a:bodyPr anchorCtr="0" anchor="b" bIns="45700" lIns="0"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3"/>
          <p:cNvSpPr txBox="1"/>
          <p:nvPr>
            <p:ph idx="1" type="body"/>
          </p:nvPr>
        </p:nvSpPr>
        <p:spPr>
          <a:xfrm>
            <a:off x="532263" y="895350"/>
            <a:ext cx="8106770" cy="5281613"/>
          </a:xfrm>
          <a:prstGeom prst="rect">
            <a:avLst/>
          </a:prstGeom>
          <a:noFill/>
          <a:ln>
            <a:noFill/>
          </a:ln>
        </p:spPr>
        <p:txBody>
          <a:bodyPr anchorCtr="0" anchor="t" bIns="45700" lIns="90000" spcFirstLastPara="1" rIns="91425" wrap="square" tIns="45700">
            <a:noAutofit/>
          </a:bodyPr>
          <a:lstStyle>
            <a:lvl1pPr indent="-314325" lvl="0" marL="457200" algn="l">
              <a:lnSpc>
                <a:spcPct val="90000"/>
              </a:lnSpc>
              <a:spcBef>
                <a:spcPts val="1000"/>
              </a:spcBef>
              <a:spcAft>
                <a:spcPts val="0"/>
              </a:spcAft>
              <a:buClr>
                <a:schemeClr val="dk1"/>
              </a:buClr>
              <a:buSzPts val="1350"/>
              <a:buChar char="❑"/>
              <a:defRPr sz="1800"/>
            </a:lvl1pPr>
            <a:lvl2pPr indent="-314325" lvl="1" marL="914400" algn="l">
              <a:lnSpc>
                <a:spcPct val="90000"/>
              </a:lnSpc>
              <a:spcBef>
                <a:spcPts val="500"/>
              </a:spcBef>
              <a:spcAft>
                <a:spcPts val="0"/>
              </a:spcAft>
              <a:buClr>
                <a:schemeClr val="dk1"/>
              </a:buClr>
              <a:buSzPts val="1350"/>
              <a:buChar char="?"/>
              <a:defRPr sz="1800"/>
            </a:lvl2pPr>
            <a:lvl3pPr indent="-330200" lvl="2" marL="1371600" algn="l">
              <a:lnSpc>
                <a:spcPct val="90000"/>
              </a:lnSpc>
              <a:spcBef>
                <a:spcPts val="500"/>
              </a:spcBef>
              <a:spcAft>
                <a:spcPts val="0"/>
              </a:spcAft>
              <a:buClr>
                <a:schemeClr val="dk1"/>
              </a:buClr>
              <a:buSzPts val="1600"/>
              <a:buChar char="▪"/>
              <a:defRPr sz="1600"/>
            </a:lvl3pPr>
            <a:lvl4pPr indent="-330200" lvl="3" marL="1828800" algn="l">
              <a:lnSpc>
                <a:spcPct val="90000"/>
              </a:lnSpc>
              <a:spcBef>
                <a:spcPts val="500"/>
              </a:spcBef>
              <a:spcAft>
                <a:spcPts val="0"/>
              </a:spcAft>
              <a:buClr>
                <a:schemeClr val="dk1"/>
              </a:buClr>
              <a:buSzPts val="1600"/>
              <a:buChar char="•"/>
              <a:defRPr sz="1600"/>
            </a:lvl4pPr>
            <a:lvl5pPr indent="-314325" lvl="4" marL="2286000" algn="l">
              <a:lnSpc>
                <a:spcPct val="90000"/>
              </a:lnSpc>
              <a:spcBef>
                <a:spcPts val="500"/>
              </a:spcBef>
              <a:spcAft>
                <a:spcPts val="0"/>
              </a:spcAft>
              <a:buClr>
                <a:schemeClr val="dk1"/>
              </a:buClr>
              <a:buSzPts val="135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3"/>
          <p:cNvSpPr txBox="1"/>
          <p:nvPr>
            <p:ph idx="12" type="sldNum"/>
          </p:nvPr>
        </p:nvSpPr>
        <p:spPr>
          <a:xfrm>
            <a:off x="8122023" y="6356351"/>
            <a:ext cx="517009" cy="365125"/>
          </a:xfrm>
          <a:prstGeom prst="rect">
            <a:avLst/>
          </a:prstGeom>
          <a:noFill/>
          <a:ln>
            <a:noFill/>
          </a:ln>
        </p:spPr>
        <p:txBody>
          <a:bodyPr anchorCtr="0" anchor="ctr" bIns="45700" lIns="91425" spcFirstLastPara="1" rIns="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de-DE"/>
              <a:t>‹#›</a:t>
            </a:fld>
            <a:endParaRPr/>
          </a:p>
        </p:txBody>
      </p:sp>
      <p:sp>
        <p:nvSpPr>
          <p:cNvPr id="25" name="Google Shape;25;p23"/>
          <p:cNvSpPr txBox="1"/>
          <p:nvPr>
            <p:ph idx="11" type="ftr"/>
          </p:nvPr>
        </p:nvSpPr>
        <p:spPr>
          <a:xfrm>
            <a:off x="5032839" y="6377476"/>
            <a:ext cx="33042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000">
                <a:solidFill>
                  <a:srgbClr val="808080"/>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bschnitts-&#10;überschrift" type="secHead">
  <p:cSld name="SECTION_HEADER">
    <p:spTree>
      <p:nvGrpSpPr>
        <p:cNvPr id="26" name="Shape 26"/>
        <p:cNvGrpSpPr/>
        <p:nvPr/>
      </p:nvGrpSpPr>
      <p:grpSpPr>
        <a:xfrm>
          <a:off x="0" y="0"/>
          <a:ext cx="0" cy="0"/>
          <a:chOff x="0" y="0"/>
          <a:chExt cx="0" cy="0"/>
        </a:xfrm>
      </p:grpSpPr>
      <p:sp>
        <p:nvSpPr>
          <p:cNvPr id="27" name="Google Shape;27;p24"/>
          <p:cNvSpPr txBox="1"/>
          <p:nvPr>
            <p:ph type="title"/>
          </p:nvPr>
        </p:nvSpPr>
        <p:spPr>
          <a:xfrm>
            <a:off x="623888" y="1709739"/>
            <a:ext cx="7886700" cy="2852737"/>
          </a:xfrm>
          <a:prstGeom prst="rect">
            <a:avLst/>
          </a:prstGeom>
          <a:noFill/>
          <a:ln>
            <a:noFill/>
          </a:ln>
        </p:spPr>
        <p:txBody>
          <a:bodyPr anchorCtr="0" anchor="b" bIns="45700" lIns="0"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4"/>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800"/>
              <a:buNone/>
              <a:defRPr sz="2400">
                <a:solidFill>
                  <a:schemeClr val="dk1"/>
                </a:solidFill>
              </a:defRPr>
            </a:lvl1pPr>
            <a:lvl2pPr indent="-228600" lvl="1" marL="914400" algn="l">
              <a:lnSpc>
                <a:spcPct val="90000"/>
              </a:lnSpc>
              <a:spcBef>
                <a:spcPts val="500"/>
              </a:spcBef>
              <a:spcAft>
                <a:spcPts val="0"/>
              </a:spcAft>
              <a:buClr>
                <a:srgbClr val="888888"/>
              </a:buClr>
              <a:buSzPts val="15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2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9" name="Google Shape;29;p24"/>
          <p:cNvSpPr txBox="1"/>
          <p:nvPr>
            <p:ph idx="11" type="ftr"/>
          </p:nvPr>
        </p:nvSpPr>
        <p:spPr>
          <a:xfrm>
            <a:off x="4817889" y="6356351"/>
            <a:ext cx="3304134"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4"/>
          <p:cNvSpPr txBox="1"/>
          <p:nvPr>
            <p:ph idx="12" type="sldNum"/>
          </p:nvPr>
        </p:nvSpPr>
        <p:spPr>
          <a:xfrm>
            <a:off x="8122023" y="6356351"/>
            <a:ext cx="517009" cy="365125"/>
          </a:xfrm>
          <a:prstGeom prst="rect">
            <a:avLst/>
          </a:prstGeom>
          <a:noFill/>
          <a:ln>
            <a:noFill/>
          </a:ln>
        </p:spPr>
        <p:txBody>
          <a:bodyPr anchorCtr="0" anchor="ctr" bIns="45700" lIns="91425" spcFirstLastPara="1" rIns="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ei Inhalte" type="twoObj">
  <p:cSld name="TWO_OBJECTS">
    <p:spTree>
      <p:nvGrpSpPr>
        <p:cNvPr id="31" name="Shape 31"/>
        <p:cNvGrpSpPr/>
        <p:nvPr/>
      </p:nvGrpSpPr>
      <p:grpSpPr>
        <a:xfrm>
          <a:off x="0" y="0"/>
          <a:ext cx="0" cy="0"/>
          <a:chOff x="0" y="0"/>
          <a:chExt cx="0" cy="0"/>
        </a:xfrm>
      </p:grpSpPr>
      <p:sp>
        <p:nvSpPr>
          <p:cNvPr id="32" name="Google Shape;32;p25"/>
          <p:cNvSpPr txBox="1"/>
          <p:nvPr>
            <p:ph type="title"/>
          </p:nvPr>
        </p:nvSpPr>
        <p:spPr>
          <a:xfrm>
            <a:off x="532263" y="156998"/>
            <a:ext cx="7259756" cy="537844"/>
          </a:xfrm>
          <a:prstGeom prst="rect">
            <a:avLst/>
          </a:prstGeom>
          <a:noFill/>
          <a:ln>
            <a:noFill/>
          </a:ln>
        </p:spPr>
        <p:txBody>
          <a:bodyPr anchorCtr="0" anchor="b" bIns="45700" lIns="0"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5"/>
          <p:cNvSpPr txBox="1"/>
          <p:nvPr>
            <p:ph idx="1" type="body"/>
          </p:nvPr>
        </p:nvSpPr>
        <p:spPr>
          <a:xfrm>
            <a:off x="532263" y="814508"/>
            <a:ext cx="3982587" cy="5362455"/>
          </a:xfrm>
          <a:prstGeom prst="rect">
            <a:avLst/>
          </a:prstGeom>
          <a:noFill/>
          <a:ln>
            <a:noFill/>
          </a:ln>
        </p:spPr>
        <p:txBody>
          <a:bodyPr anchorCtr="0" anchor="t" bIns="45700" lIns="91425" spcFirstLastPara="1" rIns="91425" wrap="square" tIns="45700">
            <a:noAutofit/>
          </a:bodyPr>
          <a:lstStyle>
            <a:lvl1pPr indent="-314325" lvl="0" marL="457200" algn="l">
              <a:lnSpc>
                <a:spcPct val="90000"/>
              </a:lnSpc>
              <a:spcBef>
                <a:spcPts val="1000"/>
              </a:spcBef>
              <a:spcAft>
                <a:spcPts val="0"/>
              </a:spcAft>
              <a:buClr>
                <a:schemeClr val="dk1"/>
              </a:buClr>
              <a:buSzPts val="1350"/>
              <a:buChar char="❑"/>
              <a:defRPr/>
            </a:lvl1pPr>
            <a:lvl2pPr indent="-314325" lvl="1" marL="914400" algn="l">
              <a:lnSpc>
                <a:spcPct val="90000"/>
              </a:lnSpc>
              <a:spcBef>
                <a:spcPts val="500"/>
              </a:spcBef>
              <a:spcAft>
                <a:spcPts val="0"/>
              </a:spcAft>
              <a:buClr>
                <a:schemeClr val="dk1"/>
              </a:buClr>
              <a:buSzPts val="135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14325" lvl="4" marL="2286000" algn="l">
              <a:lnSpc>
                <a:spcPct val="90000"/>
              </a:lnSpc>
              <a:spcBef>
                <a:spcPts val="500"/>
              </a:spcBef>
              <a:spcAft>
                <a:spcPts val="0"/>
              </a:spcAft>
              <a:buClr>
                <a:schemeClr val="dk1"/>
              </a:buClr>
              <a:buSzPts val="135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25"/>
          <p:cNvSpPr txBox="1"/>
          <p:nvPr>
            <p:ph idx="2" type="body"/>
          </p:nvPr>
        </p:nvSpPr>
        <p:spPr>
          <a:xfrm>
            <a:off x="4629150" y="814508"/>
            <a:ext cx="4009882" cy="5362455"/>
          </a:xfrm>
          <a:prstGeom prst="rect">
            <a:avLst/>
          </a:prstGeom>
          <a:noFill/>
          <a:ln>
            <a:noFill/>
          </a:ln>
        </p:spPr>
        <p:txBody>
          <a:bodyPr anchorCtr="0" anchor="t" bIns="45700" lIns="91425" spcFirstLastPara="1" rIns="91425" wrap="square" tIns="45700">
            <a:noAutofit/>
          </a:bodyPr>
          <a:lstStyle>
            <a:lvl1pPr indent="-314325" lvl="0" marL="457200" algn="l">
              <a:lnSpc>
                <a:spcPct val="90000"/>
              </a:lnSpc>
              <a:spcBef>
                <a:spcPts val="1000"/>
              </a:spcBef>
              <a:spcAft>
                <a:spcPts val="0"/>
              </a:spcAft>
              <a:buClr>
                <a:schemeClr val="dk1"/>
              </a:buClr>
              <a:buSzPts val="1350"/>
              <a:buChar char="❑"/>
              <a:defRPr/>
            </a:lvl1pPr>
            <a:lvl2pPr indent="-314325" lvl="1" marL="914400" algn="l">
              <a:lnSpc>
                <a:spcPct val="90000"/>
              </a:lnSpc>
              <a:spcBef>
                <a:spcPts val="500"/>
              </a:spcBef>
              <a:spcAft>
                <a:spcPts val="0"/>
              </a:spcAft>
              <a:buClr>
                <a:schemeClr val="dk1"/>
              </a:buClr>
              <a:buSzPts val="135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14325" lvl="4" marL="2286000" algn="l">
              <a:lnSpc>
                <a:spcPct val="90000"/>
              </a:lnSpc>
              <a:spcBef>
                <a:spcPts val="500"/>
              </a:spcBef>
              <a:spcAft>
                <a:spcPts val="0"/>
              </a:spcAft>
              <a:buClr>
                <a:schemeClr val="dk1"/>
              </a:buClr>
              <a:buSzPts val="135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25"/>
          <p:cNvSpPr txBox="1"/>
          <p:nvPr>
            <p:ph idx="11" type="ftr"/>
          </p:nvPr>
        </p:nvSpPr>
        <p:spPr>
          <a:xfrm>
            <a:off x="4817889" y="6356351"/>
            <a:ext cx="3304134"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5"/>
          <p:cNvSpPr txBox="1"/>
          <p:nvPr>
            <p:ph idx="12" type="sldNum"/>
          </p:nvPr>
        </p:nvSpPr>
        <p:spPr>
          <a:xfrm>
            <a:off x="8122023" y="6356351"/>
            <a:ext cx="517009" cy="365125"/>
          </a:xfrm>
          <a:prstGeom prst="rect">
            <a:avLst/>
          </a:prstGeom>
          <a:noFill/>
          <a:ln>
            <a:noFill/>
          </a:ln>
        </p:spPr>
        <p:txBody>
          <a:bodyPr anchorCtr="0" anchor="ctr" bIns="45700" lIns="91425" spcFirstLastPara="1" rIns="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gleich" type="twoTxTwoObj">
  <p:cSld name="TWO_OBJECTS_WITH_TEXT">
    <p:spTree>
      <p:nvGrpSpPr>
        <p:cNvPr id="37" name="Shape 37"/>
        <p:cNvGrpSpPr/>
        <p:nvPr/>
      </p:nvGrpSpPr>
      <p:grpSpPr>
        <a:xfrm>
          <a:off x="0" y="0"/>
          <a:ext cx="0" cy="0"/>
          <a:chOff x="0" y="0"/>
          <a:chExt cx="0" cy="0"/>
        </a:xfrm>
      </p:grpSpPr>
      <p:sp>
        <p:nvSpPr>
          <p:cNvPr id="38" name="Google Shape;38;p26"/>
          <p:cNvSpPr txBox="1"/>
          <p:nvPr>
            <p:ph type="title"/>
          </p:nvPr>
        </p:nvSpPr>
        <p:spPr>
          <a:xfrm>
            <a:off x="629841" y="365126"/>
            <a:ext cx="7261662" cy="326437"/>
          </a:xfrm>
          <a:prstGeom prst="rect">
            <a:avLst/>
          </a:prstGeom>
          <a:noFill/>
          <a:ln>
            <a:noFill/>
          </a:ln>
        </p:spPr>
        <p:txBody>
          <a:bodyPr anchorCtr="0" anchor="b" bIns="45700" lIns="0"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6"/>
          <p:cNvSpPr txBox="1"/>
          <p:nvPr>
            <p:ph idx="1" type="body"/>
          </p:nvPr>
        </p:nvSpPr>
        <p:spPr>
          <a:xfrm>
            <a:off x="629842" y="882027"/>
            <a:ext cx="3868340"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800"/>
              <a:buNone/>
              <a:defRPr b="1" sz="2400"/>
            </a:lvl1pPr>
            <a:lvl2pPr indent="-228600" lvl="1" marL="914400" algn="l">
              <a:lnSpc>
                <a:spcPct val="90000"/>
              </a:lnSpc>
              <a:spcBef>
                <a:spcPts val="500"/>
              </a:spcBef>
              <a:spcAft>
                <a:spcPts val="0"/>
              </a:spcAft>
              <a:buClr>
                <a:schemeClr val="dk1"/>
              </a:buClr>
              <a:buSzPts val="15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2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0" name="Google Shape;40;p26"/>
          <p:cNvSpPr txBox="1"/>
          <p:nvPr>
            <p:ph idx="2" type="body"/>
          </p:nvPr>
        </p:nvSpPr>
        <p:spPr>
          <a:xfrm>
            <a:off x="507146" y="1896403"/>
            <a:ext cx="3991036" cy="4293260"/>
          </a:xfrm>
          <a:prstGeom prst="rect">
            <a:avLst/>
          </a:prstGeom>
          <a:noFill/>
          <a:ln>
            <a:noFill/>
          </a:ln>
        </p:spPr>
        <p:txBody>
          <a:bodyPr anchorCtr="0" anchor="t" bIns="45700" lIns="91425" spcFirstLastPara="1" rIns="91425" wrap="square" tIns="45700">
            <a:noAutofit/>
          </a:bodyPr>
          <a:lstStyle>
            <a:lvl1pPr indent="-314325" lvl="0" marL="457200" algn="l">
              <a:lnSpc>
                <a:spcPct val="90000"/>
              </a:lnSpc>
              <a:spcBef>
                <a:spcPts val="1000"/>
              </a:spcBef>
              <a:spcAft>
                <a:spcPts val="0"/>
              </a:spcAft>
              <a:buClr>
                <a:schemeClr val="dk1"/>
              </a:buClr>
              <a:buSzPts val="1350"/>
              <a:buChar char="❑"/>
              <a:defRPr/>
            </a:lvl1pPr>
            <a:lvl2pPr indent="-314325" lvl="1" marL="914400" algn="l">
              <a:lnSpc>
                <a:spcPct val="90000"/>
              </a:lnSpc>
              <a:spcBef>
                <a:spcPts val="500"/>
              </a:spcBef>
              <a:spcAft>
                <a:spcPts val="0"/>
              </a:spcAft>
              <a:buClr>
                <a:schemeClr val="dk1"/>
              </a:buClr>
              <a:buSzPts val="135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14325" lvl="4" marL="2286000" algn="l">
              <a:lnSpc>
                <a:spcPct val="90000"/>
              </a:lnSpc>
              <a:spcBef>
                <a:spcPts val="500"/>
              </a:spcBef>
              <a:spcAft>
                <a:spcPts val="0"/>
              </a:spcAft>
              <a:buClr>
                <a:schemeClr val="dk1"/>
              </a:buClr>
              <a:buSzPts val="135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26"/>
          <p:cNvSpPr txBox="1"/>
          <p:nvPr>
            <p:ph idx="3" type="body"/>
          </p:nvPr>
        </p:nvSpPr>
        <p:spPr>
          <a:xfrm>
            <a:off x="4629150" y="882027"/>
            <a:ext cx="4009882"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800"/>
              <a:buNone/>
              <a:defRPr b="1" sz="2400"/>
            </a:lvl1pPr>
            <a:lvl2pPr indent="-228600" lvl="1" marL="914400" algn="l">
              <a:lnSpc>
                <a:spcPct val="90000"/>
              </a:lnSpc>
              <a:spcBef>
                <a:spcPts val="500"/>
              </a:spcBef>
              <a:spcAft>
                <a:spcPts val="0"/>
              </a:spcAft>
              <a:buClr>
                <a:schemeClr val="dk1"/>
              </a:buClr>
              <a:buSzPts val="15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2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2" name="Google Shape;42;p26"/>
          <p:cNvSpPr txBox="1"/>
          <p:nvPr>
            <p:ph idx="4" type="body"/>
          </p:nvPr>
        </p:nvSpPr>
        <p:spPr>
          <a:xfrm>
            <a:off x="4629150" y="1896403"/>
            <a:ext cx="4009882" cy="4293260"/>
          </a:xfrm>
          <a:prstGeom prst="rect">
            <a:avLst/>
          </a:prstGeom>
          <a:noFill/>
          <a:ln>
            <a:noFill/>
          </a:ln>
        </p:spPr>
        <p:txBody>
          <a:bodyPr anchorCtr="0" anchor="t" bIns="45700" lIns="91425" spcFirstLastPara="1" rIns="91425" wrap="square" tIns="45700">
            <a:noAutofit/>
          </a:bodyPr>
          <a:lstStyle>
            <a:lvl1pPr indent="-314325" lvl="0" marL="457200" algn="l">
              <a:lnSpc>
                <a:spcPct val="90000"/>
              </a:lnSpc>
              <a:spcBef>
                <a:spcPts val="1000"/>
              </a:spcBef>
              <a:spcAft>
                <a:spcPts val="0"/>
              </a:spcAft>
              <a:buClr>
                <a:schemeClr val="dk1"/>
              </a:buClr>
              <a:buSzPts val="1350"/>
              <a:buChar char="❑"/>
              <a:defRPr/>
            </a:lvl1pPr>
            <a:lvl2pPr indent="-314325" lvl="1" marL="914400" algn="l">
              <a:lnSpc>
                <a:spcPct val="90000"/>
              </a:lnSpc>
              <a:spcBef>
                <a:spcPts val="500"/>
              </a:spcBef>
              <a:spcAft>
                <a:spcPts val="0"/>
              </a:spcAft>
              <a:buClr>
                <a:schemeClr val="dk1"/>
              </a:buClr>
              <a:buSzPts val="135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14325" lvl="4" marL="2286000" algn="l">
              <a:lnSpc>
                <a:spcPct val="90000"/>
              </a:lnSpc>
              <a:spcBef>
                <a:spcPts val="500"/>
              </a:spcBef>
              <a:spcAft>
                <a:spcPts val="0"/>
              </a:spcAft>
              <a:buClr>
                <a:schemeClr val="dk1"/>
              </a:buClr>
              <a:buSzPts val="135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26"/>
          <p:cNvSpPr txBox="1"/>
          <p:nvPr>
            <p:ph idx="11" type="ftr"/>
          </p:nvPr>
        </p:nvSpPr>
        <p:spPr>
          <a:xfrm>
            <a:off x="4817889" y="6356351"/>
            <a:ext cx="3304134"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6"/>
          <p:cNvSpPr txBox="1"/>
          <p:nvPr>
            <p:ph idx="12" type="sldNum"/>
          </p:nvPr>
        </p:nvSpPr>
        <p:spPr>
          <a:xfrm>
            <a:off x="8122023" y="6356351"/>
            <a:ext cx="517009" cy="365125"/>
          </a:xfrm>
          <a:prstGeom prst="rect">
            <a:avLst/>
          </a:prstGeom>
          <a:noFill/>
          <a:ln>
            <a:noFill/>
          </a:ln>
        </p:spPr>
        <p:txBody>
          <a:bodyPr anchorCtr="0" anchor="ctr" bIns="45700" lIns="91425" spcFirstLastPara="1" rIns="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45" name="Shape 45"/>
        <p:cNvGrpSpPr/>
        <p:nvPr/>
      </p:nvGrpSpPr>
      <p:grpSpPr>
        <a:xfrm>
          <a:off x="0" y="0"/>
          <a:ext cx="0" cy="0"/>
          <a:chOff x="0" y="0"/>
          <a:chExt cx="0" cy="0"/>
        </a:xfrm>
      </p:grpSpPr>
      <p:sp>
        <p:nvSpPr>
          <p:cNvPr id="46" name="Google Shape;46;p27"/>
          <p:cNvSpPr txBox="1"/>
          <p:nvPr>
            <p:ph type="title"/>
          </p:nvPr>
        </p:nvSpPr>
        <p:spPr>
          <a:xfrm>
            <a:off x="532263" y="156998"/>
            <a:ext cx="7259756" cy="537844"/>
          </a:xfrm>
          <a:prstGeom prst="rect">
            <a:avLst/>
          </a:prstGeom>
          <a:noFill/>
          <a:ln>
            <a:noFill/>
          </a:ln>
        </p:spPr>
        <p:txBody>
          <a:bodyPr anchorCtr="0" anchor="b" bIns="45700" lIns="0"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7"/>
          <p:cNvSpPr txBox="1"/>
          <p:nvPr>
            <p:ph idx="11" type="ftr"/>
          </p:nvPr>
        </p:nvSpPr>
        <p:spPr>
          <a:xfrm>
            <a:off x="4817889" y="6356351"/>
            <a:ext cx="3304134"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7"/>
          <p:cNvSpPr txBox="1"/>
          <p:nvPr>
            <p:ph idx="12" type="sldNum"/>
          </p:nvPr>
        </p:nvSpPr>
        <p:spPr>
          <a:xfrm>
            <a:off x="8122023" y="6356351"/>
            <a:ext cx="517009" cy="365125"/>
          </a:xfrm>
          <a:prstGeom prst="rect">
            <a:avLst/>
          </a:prstGeom>
          <a:noFill/>
          <a:ln>
            <a:noFill/>
          </a:ln>
        </p:spPr>
        <p:txBody>
          <a:bodyPr anchorCtr="0" anchor="ctr" bIns="45700" lIns="91425" spcFirstLastPara="1" rIns="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er" type="blank">
  <p:cSld name="BLANK">
    <p:spTree>
      <p:nvGrpSpPr>
        <p:cNvPr id="49" name="Shape 49"/>
        <p:cNvGrpSpPr/>
        <p:nvPr/>
      </p:nvGrpSpPr>
      <p:grpSpPr>
        <a:xfrm>
          <a:off x="0" y="0"/>
          <a:ext cx="0" cy="0"/>
          <a:chOff x="0" y="0"/>
          <a:chExt cx="0" cy="0"/>
        </a:xfrm>
      </p:grpSpPr>
      <p:sp>
        <p:nvSpPr>
          <p:cNvPr id="50" name="Google Shape;50;p28"/>
          <p:cNvSpPr txBox="1"/>
          <p:nvPr>
            <p:ph idx="10" type="dt"/>
          </p:nvPr>
        </p:nvSpPr>
        <p:spPr>
          <a:xfrm>
            <a:off x="628650" y="6356351"/>
            <a:ext cx="20574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1" name="Google Shape;51;p28"/>
          <p:cNvSpPr txBox="1"/>
          <p:nvPr>
            <p:ph idx="11" type="ftr"/>
          </p:nvPr>
        </p:nvSpPr>
        <p:spPr>
          <a:xfrm>
            <a:off x="4817889" y="6356351"/>
            <a:ext cx="3304134"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8"/>
          <p:cNvSpPr txBox="1"/>
          <p:nvPr>
            <p:ph idx="12" type="sldNum"/>
          </p:nvPr>
        </p:nvSpPr>
        <p:spPr>
          <a:xfrm>
            <a:off x="8122023" y="6356351"/>
            <a:ext cx="517009" cy="365125"/>
          </a:xfrm>
          <a:prstGeom prst="rect">
            <a:avLst/>
          </a:prstGeom>
          <a:noFill/>
          <a:ln>
            <a:noFill/>
          </a:ln>
        </p:spPr>
        <p:txBody>
          <a:bodyPr anchorCtr="0" anchor="ctr" bIns="45700" lIns="91425" spcFirstLastPara="1" rIns="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halt mit Überschrift" type="objTx">
  <p:cSld name="OBJECT_WITH_CAPTION_TEXT">
    <p:spTree>
      <p:nvGrpSpPr>
        <p:cNvPr id="53" name="Shape 53"/>
        <p:cNvGrpSpPr/>
        <p:nvPr/>
      </p:nvGrpSpPr>
      <p:grpSpPr>
        <a:xfrm>
          <a:off x="0" y="0"/>
          <a:ext cx="0" cy="0"/>
          <a:chOff x="0" y="0"/>
          <a:chExt cx="0" cy="0"/>
        </a:xfrm>
      </p:grpSpPr>
      <p:sp>
        <p:nvSpPr>
          <p:cNvPr id="54" name="Google Shape;54;p29"/>
          <p:cNvSpPr txBox="1"/>
          <p:nvPr>
            <p:ph type="title"/>
          </p:nvPr>
        </p:nvSpPr>
        <p:spPr>
          <a:xfrm>
            <a:off x="629841" y="457200"/>
            <a:ext cx="2949178" cy="1600200"/>
          </a:xfrm>
          <a:prstGeom prst="rect">
            <a:avLst/>
          </a:prstGeom>
          <a:noFill/>
          <a:ln>
            <a:noFill/>
          </a:ln>
        </p:spPr>
        <p:txBody>
          <a:bodyPr anchorCtr="0" anchor="b" bIns="45700" lIns="0"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9"/>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Autofit/>
          </a:bodyPr>
          <a:lstStyle>
            <a:lvl1pPr indent="-381000" lvl="0" marL="457200" algn="l">
              <a:lnSpc>
                <a:spcPct val="90000"/>
              </a:lnSpc>
              <a:spcBef>
                <a:spcPts val="1000"/>
              </a:spcBef>
              <a:spcAft>
                <a:spcPts val="0"/>
              </a:spcAft>
              <a:buClr>
                <a:schemeClr val="dk1"/>
              </a:buClr>
              <a:buSzPts val="2400"/>
              <a:buChar char="❑"/>
              <a:defRPr sz="3200"/>
            </a:lvl1pPr>
            <a:lvl2pPr indent="-361950" lvl="1" marL="914400" algn="l">
              <a:lnSpc>
                <a:spcPct val="90000"/>
              </a:lnSpc>
              <a:spcBef>
                <a:spcPts val="500"/>
              </a:spcBef>
              <a:spcAft>
                <a:spcPts val="0"/>
              </a:spcAft>
              <a:buClr>
                <a:schemeClr val="dk1"/>
              </a:buClr>
              <a:buSzPts val="21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23850" lvl="4" marL="2286000" algn="l">
              <a:lnSpc>
                <a:spcPct val="90000"/>
              </a:lnSpc>
              <a:spcBef>
                <a:spcPts val="500"/>
              </a:spcBef>
              <a:spcAft>
                <a:spcPts val="0"/>
              </a:spcAft>
              <a:buClr>
                <a:schemeClr val="dk1"/>
              </a:buClr>
              <a:buSzPts val="15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6" name="Google Shape;56;p29"/>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200"/>
              <a:buNone/>
              <a:defRPr sz="1600"/>
            </a:lvl1pPr>
            <a:lvl2pPr indent="-228600" lvl="1" marL="914400" algn="l">
              <a:lnSpc>
                <a:spcPct val="90000"/>
              </a:lnSpc>
              <a:spcBef>
                <a:spcPts val="500"/>
              </a:spcBef>
              <a:spcAft>
                <a:spcPts val="0"/>
              </a:spcAft>
              <a:buClr>
                <a:schemeClr val="dk1"/>
              </a:buClr>
              <a:buSzPts val="105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75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7" name="Google Shape;57;p29"/>
          <p:cNvSpPr txBox="1"/>
          <p:nvPr>
            <p:ph idx="10" type="dt"/>
          </p:nvPr>
        </p:nvSpPr>
        <p:spPr>
          <a:xfrm>
            <a:off x="628650" y="6356351"/>
            <a:ext cx="20574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8" name="Google Shape;58;p29"/>
          <p:cNvSpPr txBox="1"/>
          <p:nvPr>
            <p:ph idx="11" type="ftr"/>
          </p:nvPr>
        </p:nvSpPr>
        <p:spPr>
          <a:xfrm>
            <a:off x="4817889" y="6356351"/>
            <a:ext cx="3304134"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9"/>
          <p:cNvSpPr txBox="1"/>
          <p:nvPr>
            <p:ph idx="12" type="sldNum"/>
          </p:nvPr>
        </p:nvSpPr>
        <p:spPr>
          <a:xfrm>
            <a:off x="8122023" y="6356351"/>
            <a:ext cx="517009" cy="365125"/>
          </a:xfrm>
          <a:prstGeom prst="rect">
            <a:avLst/>
          </a:prstGeom>
          <a:noFill/>
          <a:ln>
            <a:noFill/>
          </a:ln>
        </p:spPr>
        <p:txBody>
          <a:bodyPr anchorCtr="0" anchor="ctr" bIns="45700" lIns="91425" spcFirstLastPara="1" rIns="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ld mit Überschrift" type="picTx">
  <p:cSld name="PICTURE_WITH_CAPTION_TEXT">
    <p:spTree>
      <p:nvGrpSpPr>
        <p:cNvPr id="60" name="Shape 60"/>
        <p:cNvGrpSpPr/>
        <p:nvPr/>
      </p:nvGrpSpPr>
      <p:grpSpPr>
        <a:xfrm>
          <a:off x="0" y="0"/>
          <a:ext cx="0" cy="0"/>
          <a:chOff x="0" y="0"/>
          <a:chExt cx="0" cy="0"/>
        </a:xfrm>
      </p:grpSpPr>
      <p:sp>
        <p:nvSpPr>
          <p:cNvPr id="61" name="Google Shape;61;p30"/>
          <p:cNvSpPr txBox="1"/>
          <p:nvPr>
            <p:ph type="title"/>
          </p:nvPr>
        </p:nvSpPr>
        <p:spPr>
          <a:xfrm>
            <a:off x="629841" y="457200"/>
            <a:ext cx="2949178" cy="1600200"/>
          </a:xfrm>
          <a:prstGeom prst="rect">
            <a:avLst/>
          </a:prstGeom>
          <a:noFill/>
          <a:ln>
            <a:noFill/>
          </a:ln>
        </p:spPr>
        <p:txBody>
          <a:bodyPr anchorCtr="0" anchor="b" bIns="45700" lIns="0"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30"/>
          <p:cNvSpPr/>
          <p:nvPr>
            <p:ph idx="2" type="pic"/>
          </p:nvPr>
        </p:nvSpPr>
        <p:spPr>
          <a:xfrm>
            <a:off x="3887391" y="987426"/>
            <a:ext cx="4629150" cy="4873625"/>
          </a:xfrm>
          <a:prstGeom prst="rect">
            <a:avLst/>
          </a:prstGeom>
          <a:noFill/>
          <a:ln>
            <a:noFill/>
          </a:ln>
        </p:spPr>
      </p:sp>
      <p:sp>
        <p:nvSpPr>
          <p:cNvPr id="63" name="Google Shape;63;p30"/>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200"/>
              <a:buNone/>
              <a:defRPr sz="1600"/>
            </a:lvl1pPr>
            <a:lvl2pPr indent="-228600" lvl="1" marL="914400" algn="l">
              <a:lnSpc>
                <a:spcPct val="90000"/>
              </a:lnSpc>
              <a:spcBef>
                <a:spcPts val="500"/>
              </a:spcBef>
              <a:spcAft>
                <a:spcPts val="0"/>
              </a:spcAft>
              <a:buClr>
                <a:schemeClr val="dk1"/>
              </a:buClr>
              <a:buSzPts val="105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75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4" name="Google Shape;64;p30"/>
          <p:cNvSpPr txBox="1"/>
          <p:nvPr>
            <p:ph idx="10" type="dt"/>
          </p:nvPr>
        </p:nvSpPr>
        <p:spPr>
          <a:xfrm>
            <a:off x="628650" y="6356351"/>
            <a:ext cx="20574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5" name="Google Shape;65;p30"/>
          <p:cNvSpPr txBox="1"/>
          <p:nvPr>
            <p:ph idx="11" type="ftr"/>
          </p:nvPr>
        </p:nvSpPr>
        <p:spPr>
          <a:xfrm>
            <a:off x="4817889" y="6356351"/>
            <a:ext cx="3304134"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30"/>
          <p:cNvSpPr txBox="1"/>
          <p:nvPr>
            <p:ph idx="12" type="sldNum"/>
          </p:nvPr>
        </p:nvSpPr>
        <p:spPr>
          <a:xfrm>
            <a:off x="8122023" y="6356351"/>
            <a:ext cx="517009" cy="365125"/>
          </a:xfrm>
          <a:prstGeom prst="rect">
            <a:avLst/>
          </a:prstGeom>
          <a:noFill/>
          <a:ln>
            <a:noFill/>
          </a:ln>
        </p:spPr>
        <p:txBody>
          <a:bodyPr anchorCtr="0" anchor="ctr" bIns="45700" lIns="91425" spcFirstLastPara="1" rIns="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6.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21"/>
          <p:cNvSpPr txBox="1"/>
          <p:nvPr>
            <p:ph type="title"/>
          </p:nvPr>
        </p:nvSpPr>
        <p:spPr>
          <a:xfrm>
            <a:off x="532263" y="156998"/>
            <a:ext cx="7259756" cy="537844"/>
          </a:xfrm>
          <a:prstGeom prst="rect">
            <a:avLst/>
          </a:prstGeom>
          <a:noFill/>
          <a:ln>
            <a:noFill/>
          </a:ln>
        </p:spPr>
        <p:txBody>
          <a:bodyPr anchorCtr="0" anchor="b" bIns="45700" lIns="0" spcFirstLastPara="1" rIns="91425" wrap="square" tIns="45700">
            <a:normAutofit/>
          </a:bodyPr>
          <a:lstStyle>
            <a:lvl1pPr lvl="0" marR="0" rtl="0" algn="l">
              <a:lnSpc>
                <a:spcPct val="90000"/>
              </a:lnSpc>
              <a:spcBef>
                <a:spcPts val="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1"/>
          <p:cNvSpPr txBox="1"/>
          <p:nvPr>
            <p:ph idx="1" type="body"/>
          </p:nvPr>
        </p:nvSpPr>
        <p:spPr>
          <a:xfrm>
            <a:off x="532263" y="895350"/>
            <a:ext cx="8106770" cy="5281613"/>
          </a:xfrm>
          <a:prstGeom prst="rect">
            <a:avLst/>
          </a:prstGeom>
          <a:noFill/>
          <a:ln>
            <a:noFill/>
          </a:ln>
        </p:spPr>
        <p:txBody>
          <a:bodyPr anchorCtr="0" anchor="t" bIns="45700" lIns="91425" spcFirstLastPara="1" rIns="91425" wrap="square" tIns="45700">
            <a:noAutofit/>
          </a:bodyPr>
          <a:lstStyle>
            <a:lvl1pPr indent="-323850" lvl="0" marL="457200" marR="0" rtl="0" algn="l">
              <a:lnSpc>
                <a:spcPct val="90000"/>
              </a:lnSpc>
              <a:spcBef>
                <a:spcPts val="1000"/>
              </a:spcBef>
              <a:spcAft>
                <a:spcPts val="0"/>
              </a:spcAft>
              <a:buClr>
                <a:schemeClr val="dk1"/>
              </a:buClr>
              <a:buSzPts val="1500"/>
              <a:buFont typeface="Noto Sans"/>
              <a:buChar char="❑"/>
              <a:defRPr b="0" i="0" sz="2000" u="none" cap="none" strike="noStrike">
                <a:solidFill>
                  <a:schemeClr val="dk1"/>
                </a:solidFill>
                <a:latin typeface="Arial"/>
                <a:ea typeface="Arial"/>
                <a:cs typeface="Arial"/>
                <a:sym typeface="Arial"/>
              </a:defRPr>
            </a:lvl1pPr>
            <a:lvl2pPr indent="-323850" lvl="1" marL="914400" marR="0" rtl="0" algn="l">
              <a:lnSpc>
                <a:spcPct val="90000"/>
              </a:lnSpc>
              <a:spcBef>
                <a:spcPts val="500"/>
              </a:spcBef>
              <a:spcAft>
                <a:spcPts val="0"/>
              </a:spcAft>
              <a:buClr>
                <a:schemeClr val="dk1"/>
              </a:buClr>
              <a:buSzPts val="1500"/>
              <a:buFont typeface="Noto Sans"/>
              <a:buChar char="🔿"/>
              <a:defRPr b="0" i="0" sz="20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Noto Sans"/>
              <a:buChar char="▪"/>
              <a:defRPr b="0" i="0" sz="18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04800" lvl="4" marL="2286000" marR="0" rtl="0" algn="l">
              <a:lnSpc>
                <a:spcPct val="90000"/>
              </a:lnSpc>
              <a:spcBef>
                <a:spcPts val="500"/>
              </a:spcBef>
              <a:spcAft>
                <a:spcPts val="0"/>
              </a:spcAft>
              <a:buClr>
                <a:schemeClr val="dk1"/>
              </a:buClr>
              <a:buSzPts val="1200"/>
              <a:buFont typeface="Noto Sans"/>
              <a:buChar char="▶"/>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1"/>
          <p:cNvSpPr txBox="1"/>
          <p:nvPr>
            <p:ph idx="12" type="sldNum"/>
          </p:nvPr>
        </p:nvSpPr>
        <p:spPr>
          <a:xfrm>
            <a:off x="8122023" y="6356351"/>
            <a:ext cx="517009" cy="365125"/>
          </a:xfrm>
          <a:prstGeom prst="rect">
            <a:avLst/>
          </a:prstGeom>
          <a:noFill/>
          <a:ln>
            <a:noFill/>
          </a:ln>
        </p:spPr>
        <p:txBody>
          <a:bodyPr anchorCtr="0" anchor="ctr" bIns="45700" lIns="91425" spcFirstLastPara="1" rIns="0"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de-DE"/>
              <a:t>‹#›</a:t>
            </a:fld>
            <a:endParaRPr/>
          </a:p>
        </p:txBody>
      </p:sp>
      <p:sp>
        <p:nvSpPr>
          <p:cNvPr id="13" name="Google Shape;13;p21"/>
          <p:cNvSpPr txBox="1"/>
          <p:nvPr>
            <p:ph idx="11" type="ftr"/>
          </p:nvPr>
        </p:nvSpPr>
        <p:spPr>
          <a:xfrm>
            <a:off x="4817889" y="6356351"/>
            <a:ext cx="3304134"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rgbClr val="80808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hyperlink" Target="https://github.com/zhu-xlab/ML4Earth-Hackathon-2022"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g19a2d25d6e4_0_0"/>
          <p:cNvSpPr txBox="1"/>
          <p:nvPr>
            <p:ph type="title"/>
          </p:nvPr>
        </p:nvSpPr>
        <p:spPr>
          <a:xfrm>
            <a:off x="623888" y="1328739"/>
            <a:ext cx="7886700" cy="2852700"/>
          </a:xfrm>
          <a:prstGeom prst="rect">
            <a:avLst/>
          </a:prstGeom>
          <a:solidFill>
            <a:schemeClr val="lt1"/>
          </a:solidFill>
        </p:spPr>
        <p:txBody>
          <a:bodyPr anchorCtr="0" anchor="b" bIns="45700" lIns="0" spcFirstLastPara="1" rIns="91425" wrap="square" tIns="45700">
            <a:normAutofit fontScale="90000"/>
          </a:bodyPr>
          <a:lstStyle/>
          <a:p>
            <a:pPr indent="0" lvl="0" marL="0" rtl="0" algn="ctr">
              <a:lnSpc>
                <a:spcPct val="125000"/>
              </a:lnSpc>
              <a:spcBef>
                <a:spcPts val="0"/>
              </a:spcBef>
              <a:spcAft>
                <a:spcPts val="0"/>
              </a:spcAft>
              <a:buClr>
                <a:schemeClr val="dk1"/>
              </a:buClr>
              <a:buSzPts val="990"/>
              <a:buFont typeface="Arial"/>
              <a:buNone/>
            </a:pPr>
            <a:r>
              <a:rPr lang="de-DE" sz="5200">
                <a:solidFill>
                  <a:srgbClr val="192325"/>
                </a:solidFill>
                <a:highlight>
                  <a:schemeClr val="lt1"/>
                </a:highlight>
                <a:latin typeface="Helvetica Neue"/>
                <a:ea typeface="Helvetica Neue"/>
                <a:cs typeface="Helvetica Neue"/>
                <a:sym typeface="Helvetica Neue"/>
              </a:rPr>
              <a:t>ML4Earth Hackathon </a:t>
            </a:r>
            <a:r>
              <a:rPr lang="de-DE" sz="3300">
                <a:solidFill>
                  <a:srgbClr val="192325"/>
                </a:solidFill>
                <a:highlight>
                  <a:schemeClr val="lt1"/>
                </a:highlight>
                <a:latin typeface="Helvetica Neue"/>
                <a:ea typeface="Helvetica Neue"/>
                <a:cs typeface="Helvetica Neue"/>
                <a:sym typeface="Helvetica Neue"/>
              </a:rPr>
              <a:t>2022(online)</a:t>
            </a:r>
            <a:endParaRPr sz="3300">
              <a:solidFill>
                <a:srgbClr val="192325"/>
              </a:solidFill>
              <a:highlight>
                <a:schemeClr val="lt1"/>
              </a:highlight>
              <a:latin typeface="Helvetica Neue"/>
              <a:ea typeface="Helvetica Neue"/>
              <a:cs typeface="Helvetica Neue"/>
              <a:sym typeface="Helvetica Neue"/>
            </a:endParaRPr>
          </a:p>
          <a:p>
            <a:pPr indent="0" lvl="0" marL="0" rtl="0" algn="ctr">
              <a:spcBef>
                <a:spcPts val="3100"/>
              </a:spcBef>
              <a:spcAft>
                <a:spcPts val="0"/>
              </a:spcAft>
              <a:buNone/>
            </a:pPr>
            <a:r>
              <a:t/>
            </a:r>
            <a:endParaRPr/>
          </a:p>
        </p:txBody>
      </p:sp>
      <p:sp>
        <p:nvSpPr>
          <p:cNvPr id="85" name="Google Shape;85;g19a2d25d6e4_0_0"/>
          <p:cNvSpPr txBox="1"/>
          <p:nvPr>
            <p:ph idx="1" type="body"/>
          </p:nvPr>
        </p:nvSpPr>
        <p:spPr>
          <a:xfrm>
            <a:off x="623888" y="4589464"/>
            <a:ext cx="7886700" cy="15003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rPr lang="de-DE"/>
              <a:t>Sirui Wang</a:t>
            </a:r>
            <a:endParaRPr/>
          </a:p>
        </p:txBody>
      </p:sp>
      <p:sp>
        <p:nvSpPr>
          <p:cNvPr id="86" name="Google Shape;86;g19a2d25d6e4_0_0"/>
          <p:cNvSpPr txBox="1"/>
          <p:nvPr>
            <p:ph idx="12" type="sldNum"/>
          </p:nvPr>
        </p:nvSpPr>
        <p:spPr>
          <a:xfrm>
            <a:off x="8122023" y="6356351"/>
            <a:ext cx="516900" cy="365100"/>
          </a:xfrm>
          <a:prstGeom prst="rect">
            <a:avLst/>
          </a:prstGeom>
        </p:spPr>
        <p:txBody>
          <a:bodyPr anchorCtr="0" anchor="ctr" bIns="45700" lIns="91425" spcFirstLastPara="1" rIns="0"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de-DE"/>
              <a:t>‹#›</a:t>
            </a:fld>
            <a:endParaRPr/>
          </a:p>
        </p:txBody>
      </p:sp>
      <p:sp>
        <p:nvSpPr>
          <p:cNvPr id="87" name="Google Shape;87;g19a2d25d6e4_0_0"/>
          <p:cNvSpPr txBox="1"/>
          <p:nvPr/>
        </p:nvSpPr>
        <p:spPr>
          <a:xfrm>
            <a:off x="368475" y="343475"/>
            <a:ext cx="304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solidFill>
                  <a:srgbClr val="0065BD"/>
                </a:solidFill>
              </a:rPr>
              <a:t>Technische Universität München</a:t>
            </a:r>
            <a:endParaRPr>
              <a:solidFill>
                <a:srgbClr val="0065BD"/>
              </a:solidFill>
            </a:endParaRPr>
          </a:p>
        </p:txBody>
      </p:sp>
      <p:sp>
        <p:nvSpPr>
          <p:cNvPr id="88" name="Google Shape;88;g19a2d25d6e4_0_0"/>
          <p:cNvSpPr txBox="1"/>
          <p:nvPr/>
        </p:nvSpPr>
        <p:spPr>
          <a:xfrm>
            <a:off x="899600" y="6231100"/>
            <a:ext cx="3040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200">
                <a:solidFill>
                  <a:srgbClr val="0065BD"/>
                </a:solidFill>
              </a:rPr>
              <a:t>Data Science in Earth Observation</a:t>
            </a:r>
            <a:endParaRPr sz="1200">
              <a:solidFill>
                <a:srgbClr val="0065BD"/>
              </a:solidFill>
            </a:endParaRPr>
          </a:p>
          <a:p>
            <a:pPr indent="0" lvl="0" marL="0" rtl="0" algn="l">
              <a:spcBef>
                <a:spcPts val="0"/>
              </a:spcBef>
              <a:spcAft>
                <a:spcPts val="0"/>
              </a:spcAft>
              <a:buNone/>
            </a:pPr>
            <a:r>
              <a:rPr lang="de-DE" sz="1200">
                <a:solidFill>
                  <a:schemeClr val="dk1"/>
                </a:solidFill>
              </a:rPr>
              <a:t>Prof. Dr. Xiaoxiang Zhu</a:t>
            </a:r>
            <a:endParaRPr sz="1200">
              <a:solidFill>
                <a:schemeClr val="dk1"/>
              </a:solidFill>
            </a:endParaRPr>
          </a:p>
        </p:txBody>
      </p:sp>
      <p:sp>
        <p:nvSpPr>
          <p:cNvPr id="89" name="Google Shape;89;g19a2d25d6e4_0_0"/>
          <p:cNvSpPr txBox="1"/>
          <p:nvPr/>
        </p:nvSpPr>
        <p:spPr>
          <a:xfrm>
            <a:off x="706275" y="3292525"/>
            <a:ext cx="7635900" cy="1205700"/>
          </a:xfrm>
          <a:prstGeom prst="rect">
            <a:avLst/>
          </a:prstGeom>
          <a:noFill/>
          <a:ln>
            <a:noFill/>
          </a:ln>
        </p:spPr>
        <p:txBody>
          <a:bodyPr anchorCtr="0" anchor="t" bIns="91425" lIns="91425" spcFirstLastPara="1" rIns="91425" wrap="square" tIns="91425">
            <a:spAutoFit/>
          </a:bodyPr>
          <a:lstStyle/>
          <a:p>
            <a:pPr indent="0" lvl="0" marL="0" rtl="0" algn="ctr">
              <a:lnSpc>
                <a:spcPct val="125000"/>
              </a:lnSpc>
              <a:spcBef>
                <a:spcPts val="0"/>
              </a:spcBef>
              <a:spcAft>
                <a:spcPts val="0"/>
              </a:spcAft>
              <a:buClr>
                <a:schemeClr val="dk1"/>
              </a:buClr>
              <a:buSzPts val="1100"/>
              <a:buFont typeface="Arial"/>
              <a:buNone/>
            </a:pPr>
            <a:r>
              <a:rPr lang="de-DE" sz="1800">
                <a:solidFill>
                  <a:srgbClr val="192325"/>
                </a:solidFill>
                <a:highlight>
                  <a:schemeClr val="lt1"/>
                </a:highlight>
                <a:latin typeface="Helvetica Neue"/>
                <a:ea typeface="Helvetica Neue"/>
                <a:cs typeface="Helvetica Neue"/>
                <a:sym typeface="Helvetica Neue"/>
              </a:rPr>
              <a:t>Crop yield prediction with remote sensing and machine learning and exploring relations with explainable AI</a:t>
            </a:r>
            <a:endParaRPr sz="1800">
              <a:solidFill>
                <a:srgbClr val="192325"/>
              </a:solidFill>
              <a:highlight>
                <a:schemeClr val="lt1"/>
              </a:highlight>
              <a:latin typeface="Helvetica Neue"/>
              <a:ea typeface="Helvetica Neue"/>
              <a:cs typeface="Helvetica Neue"/>
              <a:sym typeface="Helvetica Neue"/>
            </a:endParaRPr>
          </a:p>
          <a:p>
            <a:pPr indent="0" lvl="0" marL="0" rtl="0" algn="ctr">
              <a:spcBef>
                <a:spcPts val="400"/>
              </a:spcBef>
              <a:spcAft>
                <a:spcPts val="0"/>
              </a:spcAft>
              <a:buNone/>
            </a:pPr>
            <a:r>
              <a:t/>
            </a:r>
            <a:endParaRPr sz="1800">
              <a:highlight>
                <a:schemeClr val="lt1"/>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18dabc7868e_0_42"/>
          <p:cNvSpPr txBox="1"/>
          <p:nvPr>
            <p:ph type="title"/>
          </p:nvPr>
        </p:nvSpPr>
        <p:spPr>
          <a:xfrm>
            <a:off x="532263" y="156998"/>
            <a:ext cx="7259700" cy="537900"/>
          </a:xfrm>
          <a:prstGeom prst="rect">
            <a:avLst/>
          </a:prstGeom>
          <a:noFill/>
          <a:ln>
            <a:noFill/>
          </a:ln>
        </p:spPr>
        <p:txBody>
          <a:bodyPr anchorCtr="0" anchor="b" bIns="45700" lIns="0"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de-DE"/>
              <a:t>5 Methodology</a:t>
            </a:r>
            <a:endParaRPr/>
          </a:p>
        </p:txBody>
      </p:sp>
      <p:sp>
        <p:nvSpPr>
          <p:cNvPr id="213" name="Google Shape;213;g18dabc7868e_0_42"/>
          <p:cNvSpPr txBox="1"/>
          <p:nvPr>
            <p:ph idx="12" type="sldNum"/>
          </p:nvPr>
        </p:nvSpPr>
        <p:spPr>
          <a:xfrm>
            <a:off x="8122023" y="6356351"/>
            <a:ext cx="516900" cy="365100"/>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de-DE"/>
              <a:t>‹#›</a:t>
            </a:fld>
            <a:endParaRPr/>
          </a:p>
        </p:txBody>
      </p:sp>
      <p:sp>
        <p:nvSpPr>
          <p:cNvPr id="214" name="Google Shape;214;g18dabc7868e_0_42"/>
          <p:cNvSpPr txBox="1"/>
          <p:nvPr>
            <p:ph idx="11" type="ftr"/>
          </p:nvPr>
        </p:nvSpPr>
        <p:spPr>
          <a:xfrm>
            <a:off x="5032839" y="6377476"/>
            <a:ext cx="3304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de-DE"/>
              <a:t>Wang S(2022) ML4Earth Hackathon</a:t>
            </a:r>
            <a:endParaRPr/>
          </a:p>
        </p:txBody>
      </p:sp>
      <p:sp>
        <p:nvSpPr>
          <p:cNvPr id="215" name="Google Shape;215;g18dabc7868e_0_42"/>
          <p:cNvSpPr txBox="1"/>
          <p:nvPr/>
        </p:nvSpPr>
        <p:spPr>
          <a:xfrm>
            <a:off x="568025" y="754050"/>
            <a:ext cx="7769100" cy="57258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b="1" lang="de-DE" sz="1800"/>
              <a:t>R</a:t>
            </a:r>
            <a:r>
              <a:rPr b="1" lang="de-DE" sz="1800"/>
              <a:t>andom forest</a:t>
            </a:r>
            <a:endParaRPr b="1" sz="1800"/>
          </a:p>
          <a:p>
            <a:pPr indent="0" lvl="0" marL="457200" rtl="0" algn="l">
              <a:spcBef>
                <a:spcPts val="0"/>
              </a:spcBef>
              <a:spcAft>
                <a:spcPts val="0"/>
              </a:spcAft>
              <a:buNone/>
            </a:pPr>
            <a:r>
              <a:rPr lang="de-DE" sz="1800"/>
              <a:t>A random forest regressor is a meta estimator that fits a number of classifying regression trees on various sub-samples of the dataset and uses ‘averaging’ to improve the regression performance and control over-fitting.</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b="1" lang="de-DE" sz="1800">
                <a:solidFill>
                  <a:schemeClr val="dk1"/>
                </a:solidFill>
              </a:rPr>
              <a:t>Artificial Neural Networks (ANN) </a:t>
            </a:r>
            <a:endParaRPr b="1" sz="1800">
              <a:solidFill>
                <a:schemeClr val="dk1"/>
              </a:solidFill>
            </a:endParaRPr>
          </a:p>
          <a:p>
            <a:pPr indent="0" lvl="0" marL="457200" rtl="0" algn="l">
              <a:spcBef>
                <a:spcPts val="0"/>
              </a:spcBef>
              <a:spcAft>
                <a:spcPts val="0"/>
              </a:spcAft>
              <a:buNone/>
            </a:pPr>
            <a:r>
              <a:rPr lang="de-DE" sz="1800">
                <a:solidFill>
                  <a:schemeClr val="dk1"/>
                </a:solidFill>
              </a:rPr>
              <a:t>Artificial Neural Networks (ANN) is the most used algorithm for crop yield prediction. Recently, deep learning, which is a sub-branch of machine learning, has provided state-of-the-art results in many different domains, such as face recognition and image classification. These Deep Neural Networks (DNN) algorithms use similar concepts of ANN algorithms; however, they include different hidden layer types such as convolutional layer and pooling layer and consist of many hidden layers instead of a single hidden layer. [Klompenburg et al., 2020]</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0" lvl="0" marL="457200" rtl="0" algn="l">
              <a:spcBef>
                <a:spcPts val="0"/>
              </a:spcBef>
              <a:spcAft>
                <a:spcPts val="0"/>
              </a:spcAft>
              <a:buNone/>
            </a:pPr>
            <a:r>
              <a:rPr lang="de-DE" sz="1800">
                <a:solidFill>
                  <a:schemeClr val="dk1"/>
                </a:solidFill>
              </a:rPr>
              <a:t>In the experiment part, </a:t>
            </a:r>
            <a:r>
              <a:rPr b="1" lang="de-DE" sz="1800">
                <a:solidFill>
                  <a:schemeClr val="dk1"/>
                </a:solidFill>
              </a:rPr>
              <a:t>changing activation method</a:t>
            </a:r>
            <a:r>
              <a:rPr lang="de-DE" sz="1800">
                <a:solidFill>
                  <a:schemeClr val="dk1"/>
                </a:solidFill>
              </a:rPr>
              <a:t> and </a:t>
            </a:r>
            <a:r>
              <a:rPr b="1" lang="de-DE" sz="1800">
                <a:solidFill>
                  <a:schemeClr val="dk1"/>
                </a:solidFill>
              </a:rPr>
              <a:t>adding layers</a:t>
            </a:r>
            <a:r>
              <a:rPr lang="de-DE" sz="1800">
                <a:solidFill>
                  <a:schemeClr val="dk1"/>
                </a:solidFill>
              </a:rPr>
              <a:t> or </a:t>
            </a:r>
            <a:r>
              <a:rPr b="1" lang="de-DE" sz="1800">
                <a:solidFill>
                  <a:schemeClr val="dk1"/>
                </a:solidFill>
              </a:rPr>
              <a:t>changing the number of epochs</a:t>
            </a:r>
            <a:r>
              <a:rPr lang="de-DE" sz="1800">
                <a:solidFill>
                  <a:schemeClr val="dk1"/>
                </a:solidFill>
              </a:rPr>
              <a:t> can improve the accuracy of model.</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18dabc7868e_0_56"/>
          <p:cNvSpPr txBox="1"/>
          <p:nvPr>
            <p:ph type="title"/>
          </p:nvPr>
        </p:nvSpPr>
        <p:spPr>
          <a:xfrm>
            <a:off x="532263" y="156998"/>
            <a:ext cx="7259700" cy="537900"/>
          </a:xfrm>
          <a:prstGeom prst="rect">
            <a:avLst/>
          </a:prstGeom>
          <a:noFill/>
          <a:ln>
            <a:noFill/>
          </a:ln>
        </p:spPr>
        <p:txBody>
          <a:bodyPr anchorCtr="0" anchor="b" bIns="45700" lIns="0"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de-DE"/>
              <a:t>6 </a:t>
            </a:r>
            <a:r>
              <a:rPr lang="de-DE"/>
              <a:t>Experiments</a:t>
            </a:r>
            <a:endParaRPr/>
          </a:p>
        </p:txBody>
      </p:sp>
      <p:sp>
        <p:nvSpPr>
          <p:cNvPr id="222" name="Google Shape;222;g18dabc7868e_0_56"/>
          <p:cNvSpPr txBox="1"/>
          <p:nvPr>
            <p:ph idx="12" type="sldNum"/>
          </p:nvPr>
        </p:nvSpPr>
        <p:spPr>
          <a:xfrm>
            <a:off x="8122023" y="6356351"/>
            <a:ext cx="516900" cy="365100"/>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de-DE"/>
              <a:t>‹#›</a:t>
            </a:fld>
            <a:endParaRPr/>
          </a:p>
        </p:txBody>
      </p:sp>
      <p:sp>
        <p:nvSpPr>
          <p:cNvPr id="223" name="Google Shape;223;g18dabc7868e_0_56"/>
          <p:cNvSpPr/>
          <p:nvPr/>
        </p:nvSpPr>
        <p:spPr>
          <a:xfrm>
            <a:off x="7316050" y="5257750"/>
            <a:ext cx="465600" cy="184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g18dabc7868e_0_56"/>
          <p:cNvSpPr txBox="1"/>
          <p:nvPr>
            <p:ph idx="11" type="ftr"/>
          </p:nvPr>
        </p:nvSpPr>
        <p:spPr>
          <a:xfrm>
            <a:off x="5032839" y="6377476"/>
            <a:ext cx="3304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de-DE"/>
              <a:t>Wang S(2022) ML4Earth Hackathon</a:t>
            </a:r>
            <a:endParaRPr/>
          </a:p>
        </p:txBody>
      </p:sp>
      <p:graphicFrame>
        <p:nvGraphicFramePr>
          <p:cNvPr id="225" name="Google Shape;225;g18dabc7868e_0_56"/>
          <p:cNvGraphicFramePr/>
          <p:nvPr/>
        </p:nvGraphicFramePr>
        <p:xfrm>
          <a:off x="952500" y="4462025"/>
          <a:ext cx="3000000" cy="3000000"/>
        </p:xfrm>
        <a:graphic>
          <a:graphicData uri="http://schemas.openxmlformats.org/drawingml/2006/table">
            <a:tbl>
              <a:tblPr>
                <a:noFill/>
                <a:tableStyleId>{20C7A6DB-1A4B-444F-BD1F-F0F29C33E7D8}</a:tableStyleId>
              </a:tblPr>
              <a:tblGrid>
                <a:gridCol w="1809750"/>
                <a:gridCol w="1809750"/>
                <a:gridCol w="1809750"/>
                <a:gridCol w="180975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de-DE"/>
                        <a:t>RF</a:t>
                      </a:r>
                      <a:endParaRPr/>
                    </a:p>
                  </a:txBody>
                  <a:tcPr marT="91425" marB="91425" marR="91425" marL="91425"/>
                </a:tc>
                <a:tc>
                  <a:txBody>
                    <a:bodyPr/>
                    <a:lstStyle/>
                    <a:p>
                      <a:pPr indent="0" lvl="0" marL="0" rtl="0" algn="l">
                        <a:spcBef>
                          <a:spcPts val="0"/>
                        </a:spcBef>
                        <a:spcAft>
                          <a:spcPts val="0"/>
                        </a:spcAft>
                        <a:buNone/>
                      </a:pPr>
                      <a:r>
                        <a:rPr lang="de-DE"/>
                        <a:t>ANN</a:t>
                      </a:r>
                      <a:endParaRPr/>
                    </a:p>
                  </a:txBody>
                  <a:tcPr marT="91425" marB="91425" marR="91425" marL="91425"/>
                </a:tc>
                <a:tc>
                  <a:txBody>
                    <a:bodyPr/>
                    <a:lstStyle/>
                    <a:p>
                      <a:pPr indent="0" lvl="0" marL="0" rtl="0" algn="l">
                        <a:spcBef>
                          <a:spcPts val="0"/>
                        </a:spcBef>
                        <a:spcAft>
                          <a:spcPts val="0"/>
                        </a:spcAft>
                        <a:buNone/>
                      </a:pPr>
                      <a:r>
                        <a:rPr lang="de-DE"/>
                        <a:t>ANN_V2</a:t>
                      </a:r>
                      <a:endParaRPr/>
                    </a:p>
                  </a:txBody>
                  <a:tcPr marT="91425" marB="91425" marR="91425" marL="91425"/>
                </a:tc>
              </a:tr>
              <a:tr h="381000">
                <a:tc>
                  <a:txBody>
                    <a:bodyPr/>
                    <a:lstStyle/>
                    <a:p>
                      <a:pPr indent="0" lvl="0" marL="0" rtl="0" algn="l">
                        <a:spcBef>
                          <a:spcPts val="0"/>
                        </a:spcBef>
                        <a:spcAft>
                          <a:spcPts val="0"/>
                        </a:spcAft>
                        <a:buNone/>
                      </a:pPr>
                      <a:r>
                        <a:rPr lang="de-DE"/>
                        <a:t>MAE</a:t>
                      </a:r>
                      <a:endParaRPr/>
                    </a:p>
                  </a:txBody>
                  <a:tcPr marT="91425" marB="91425" marR="91425" marL="91425"/>
                </a:tc>
                <a:tc>
                  <a:txBody>
                    <a:bodyPr/>
                    <a:lstStyle/>
                    <a:p>
                      <a:pPr indent="0" lvl="0" marL="0" rtl="0" algn="l">
                        <a:spcBef>
                          <a:spcPts val="0"/>
                        </a:spcBef>
                        <a:spcAft>
                          <a:spcPts val="0"/>
                        </a:spcAft>
                        <a:buNone/>
                      </a:pPr>
                      <a:r>
                        <a:rPr lang="de-DE"/>
                        <a:t>8.34</a:t>
                      </a:r>
                      <a:endParaRPr/>
                    </a:p>
                  </a:txBody>
                  <a:tcPr marT="91425" marB="91425" marR="91425" marL="91425"/>
                </a:tc>
                <a:tc>
                  <a:txBody>
                    <a:bodyPr/>
                    <a:lstStyle/>
                    <a:p>
                      <a:pPr indent="0" lvl="0" marL="0" rtl="0" algn="l">
                        <a:spcBef>
                          <a:spcPts val="0"/>
                        </a:spcBef>
                        <a:spcAft>
                          <a:spcPts val="0"/>
                        </a:spcAft>
                        <a:buNone/>
                      </a:pPr>
                      <a:r>
                        <a:rPr lang="de-DE"/>
                        <a:t>9.40</a:t>
                      </a:r>
                      <a:endParaRPr/>
                    </a:p>
                  </a:txBody>
                  <a:tcPr marT="91425" marB="91425" marR="91425" marL="91425"/>
                </a:tc>
                <a:tc>
                  <a:txBody>
                    <a:bodyPr/>
                    <a:lstStyle/>
                    <a:p>
                      <a:pPr indent="0" lvl="0" marL="0" rtl="0" algn="l">
                        <a:spcBef>
                          <a:spcPts val="0"/>
                        </a:spcBef>
                        <a:spcAft>
                          <a:spcPts val="0"/>
                        </a:spcAft>
                        <a:buNone/>
                      </a:pPr>
                      <a:r>
                        <a:rPr lang="de-DE"/>
                        <a:t>189.13</a:t>
                      </a:r>
                      <a:endParaRPr/>
                    </a:p>
                  </a:txBody>
                  <a:tcPr marT="91425" marB="91425" marR="91425" marL="91425"/>
                </a:tc>
              </a:tr>
              <a:tr h="381000">
                <a:tc>
                  <a:txBody>
                    <a:bodyPr/>
                    <a:lstStyle/>
                    <a:p>
                      <a:pPr indent="0" lvl="0" marL="0" rtl="0" algn="l">
                        <a:spcBef>
                          <a:spcPts val="0"/>
                        </a:spcBef>
                        <a:spcAft>
                          <a:spcPts val="0"/>
                        </a:spcAft>
                        <a:buNone/>
                      </a:pPr>
                      <a:r>
                        <a:rPr lang="de-DE"/>
                        <a:t>RMSE</a:t>
                      </a:r>
                      <a:endParaRPr/>
                    </a:p>
                  </a:txBody>
                  <a:tcPr marT="91425" marB="91425" marR="91425" marL="91425"/>
                </a:tc>
                <a:tc>
                  <a:txBody>
                    <a:bodyPr/>
                    <a:lstStyle/>
                    <a:p>
                      <a:pPr indent="0" lvl="0" marL="0" rtl="0" algn="l">
                        <a:spcBef>
                          <a:spcPts val="0"/>
                        </a:spcBef>
                        <a:spcAft>
                          <a:spcPts val="0"/>
                        </a:spcAft>
                        <a:buNone/>
                      </a:pPr>
                      <a:r>
                        <a:rPr lang="de-DE"/>
                        <a:t>10.75</a:t>
                      </a:r>
                      <a:endParaRPr/>
                    </a:p>
                  </a:txBody>
                  <a:tcPr marT="91425" marB="91425" marR="91425" marL="91425"/>
                </a:tc>
                <a:tc>
                  <a:txBody>
                    <a:bodyPr/>
                    <a:lstStyle/>
                    <a:p>
                      <a:pPr indent="0" lvl="0" marL="0" rtl="0" algn="l">
                        <a:spcBef>
                          <a:spcPts val="0"/>
                        </a:spcBef>
                        <a:spcAft>
                          <a:spcPts val="0"/>
                        </a:spcAft>
                        <a:buNone/>
                      </a:pPr>
                      <a:r>
                        <a:rPr lang="de-DE"/>
                        <a:t>11.45</a:t>
                      </a:r>
                      <a:endParaRPr/>
                    </a:p>
                  </a:txBody>
                  <a:tcPr marT="91425" marB="91425" marR="91425" marL="91425"/>
                </a:tc>
                <a:tc>
                  <a:txBody>
                    <a:bodyPr/>
                    <a:lstStyle/>
                    <a:p>
                      <a:pPr indent="0" lvl="0" marL="0" rtl="0" algn="l">
                        <a:spcBef>
                          <a:spcPts val="0"/>
                        </a:spcBef>
                        <a:spcAft>
                          <a:spcPts val="0"/>
                        </a:spcAft>
                        <a:buNone/>
                      </a:pPr>
                      <a:r>
                        <a:rPr lang="de-DE"/>
                        <a:t>190.93</a:t>
                      </a:r>
                      <a:endParaRPr/>
                    </a:p>
                  </a:txBody>
                  <a:tcPr marT="91425" marB="91425" marR="91425" marL="91425"/>
                </a:tc>
              </a:tr>
              <a:tr h="381000">
                <a:tc>
                  <a:txBody>
                    <a:bodyPr/>
                    <a:lstStyle/>
                    <a:p>
                      <a:pPr indent="0" lvl="0" marL="0" rtl="0" algn="l">
                        <a:spcBef>
                          <a:spcPts val="0"/>
                        </a:spcBef>
                        <a:spcAft>
                          <a:spcPts val="0"/>
                        </a:spcAft>
                        <a:buNone/>
                      </a:pPr>
                      <a:r>
                        <a:rPr lang="de-DE"/>
                        <a:t>R2</a:t>
                      </a:r>
                      <a:endParaRPr/>
                    </a:p>
                  </a:txBody>
                  <a:tcPr marT="91425" marB="91425" marR="91425" marL="91425"/>
                </a:tc>
                <a:tc>
                  <a:txBody>
                    <a:bodyPr/>
                    <a:lstStyle/>
                    <a:p>
                      <a:pPr indent="0" lvl="0" marL="0" rtl="0" algn="l">
                        <a:spcBef>
                          <a:spcPts val="0"/>
                        </a:spcBef>
                        <a:spcAft>
                          <a:spcPts val="0"/>
                        </a:spcAft>
                        <a:buNone/>
                      </a:pPr>
                      <a:r>
                        <a:rPr lang="de-DE"/>
                        <a:t>0.16</a:t>
                      </a:r>
                      <a:endParaRPr/>
                    </a:p>
                  </a:txBody>
                  <a:tcPr marT="91425" marB="91425" marR="91425" marL="91425"/>
                </a:tc>
                <a:tc>
                  <a:txBody>
                    <a:bodyPr/>
                    <a:lstStyle/>
                    <a:p>
                      <a:pPr indent="0" lvl="0" marL="0" rtl="0" algn="l">
                        <a:spcBef>
                          <a:spcPts val="0"/>
                        </a:spcBef>
                        <a:spcAft>
                          <a:spcPts val="0"/>
                        </a:spcAft>
                        <a:buNone/>
                      </a:pPr>
                      <a:r>
                        <a:rPr lang="de-DE"/>
                        <a:t>123.46</a:t>
                      </a:r>
                      <a:endParaRPr/>
                    </a:p>
                  </a:txBody>
                  <a:tcPr marT="91425" marB="91425" marR="91425" marL="91425"/>
                </a:tc>
                <a:tc>
                  <a:txBody>
                    <a:bodyPr/>
                    <a:lstStyle/>
                    <a:p>
                      <a:pPr indent="0" lvl="0" marL="0" rtl="0" algn="l">
                        <a:spcBef>
                          <a:spcPts val="0"/>
                        </a:spcBef>
                        <a:spcAft>
                          <a:spcPts val="0"/>
                        </a:spcAft>
                        <a:buNone/>
                      </a:pPr>
                      <a:r>
                        <a:rPr lang="de-DE"/>
                        <a:t>3826.11</a:t>
                      </a:r>
                      <a:endParaRPr/>
                    </a:p>
                  </a:txBody>
                  <a:tcPr marT="91425" marB="91425" marR="91425" marL="91425"/>
                </a:tc>
              </a:tr>
            </a:tbl>
          </a:graphicData>
        </a:graphic>
      </p:graphicFrame>
      <p:sp>
        <p:nvSpPr>
          <p:cNvPr id="226" name="Google Shape;226;g18dabc7868e_0_56"/>
          <p:cNvSpPr txBox="1"/>
          <p:nvPr/>
        </p:nvSpPr>
        <p:spPr>
          <a:xfrm>
            <a:off x="817725" y="1392075"/>
            <a:ext cx="2097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t>Input: </a:t>
            </a:r>
            <a:endParaRPr/>
          </a:p>
          <a:p>
            <a:pPr indent="0" lvl="0" marL="0" rtl="0" algn="l">
              <a:spcBef>
                <a:spcPts val="0"/>
              </a:spcBef>
              <a:spcAft>
                <a:spcPts val="0"/>
              </a:spcAft>
              <a:buNone/>
            </a:pPr>
            <a:r>
              <a:t/>
            </a:r>
            <a:endParaRPr/>
          </a:p>
          <a:p>
            <a:pPr indent="0" lvl="0" marL="0" rtl="0" algn="l">
              <a:spcBef>
                <a:spcPts val="0"/>
              </a:spcBef>
              <a:spcAft>
                <a:spcPts val="0"/>
              </a:spcAft>
              <a:buNone/>
            </a:pPr>
            <a:r>
              <a:rPr lang="de-DE"/>
              <a:t>Corn_dataset.npy</a:t>
            </a:r>
            <a:endParaRPr/>
          </a:p>
          <a:p>
            <a:pPr indent="0" lvl="0" marL="0" rtl="0" algn="l">
              <a:spcBef>
                <a:spcPts val="0"/>
              </a:spcBef>
              <a:spcAft>
                <a:spcPts val="0"/>
              </a:spcAft>
              <a:buNone/>
            </a:pPr>
            <a:r>
              <a:rPr lang="de-DE"/>
              <a:t>Labels.json</a:t>
            </a:r>
            <a:endParaRPr/>
          </a:p>
        </p:txBody>
      </p:sp>
      <p:pic>
        <p:nvPicPr>
          <p:cNvPr id="227" name="Google Shape;227;g18dabc7868e_0_56"/>
          <p:cNvPicPr preferRelativeResize="0"/>
          <p:nvPr/>
        </p:nvPicPr>
        <p:blipFill>
          <a:blip r:embed="rId3">
            <a:alphaModFix/>
          </a:blip>
          <a:stretch>
            <a:fillRect/>
          </a:stretch>
        </p:blipFill>
        <p:spPr>
          <a:xfrm>
            <a:off x="3615150" y="847298"/>
            <a:ext cx="4576362" cy="346232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19a2d25d6e4_0_75"/>
          <p:cNvSpPr txBox="1"/>
          <p:nvPr>
            <p:ph type="title"/>
          </p:nvPr>
        </p:nvSpPr>
        <p:spPr>
          <a:xfrm>
            <a:off x="532263" y="156998"/>
            <a:ext cx="7259700" cy="537900"/>
          </a:xfrm>
          <a:prstGeom prst="rect">
            <a:avLst/>
          </a:prstGeom>
          <a:noFill/>
          <a:ln>
            <a:noFill/>
          </a:ln>
        </p:spPr>
        <p:txBody>
          <a:bodyPr anchorCtr="0" anchor="b" bIns="45700" lIns="0"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de-DE"/>
              <a:t>6 Experiments</a:t>
            </a:r>
            <a:endParaRPr/>
          </a:p>
        </p:txBody>
      </p:sp>
      <p:sp>
        <p:nvSpPr>
          <p:cNvPr id="234" name="Google Shape;234;g19a2d25d6e4_0_75"/>
          <p:cNvSpPr txBox="1"/>
          <p:nvPr>
            <p:ph idx="12" type="sldNum"/>
          </p:nvPr>
        </p:nvSpPr>
        <p:spPr>
          <a:xfrm>
            <a:off x="8122023" y="6356351"/>
            <a:ext cx="516900" cy="365100"/>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None/>
            </a:pPr>
            <a:fld id="{00000000-1234-1234-1234-123412341234}" type="slidenum">
              <a:rPr lang="de-DE"/>
              <a:t>‹#›</a:t>
            </a:fld>
            <a:endParaRPr/>
          </a:p>
        </p:txBody>
      </p:sp>
      <p:sp>
        <p:nvSpPr>
          <p:cNvPr id="235" name="Google Shape;235;g19a2d25d6e4_0_75"/>
          <p:cNvSpPr/>
          <p:nvPr/>
        </p:nvSpPr>
        <p:spPr>
          <a:xfrm>
            <a:off x="7316050" y="5257750"/>
            <a:ext cx="465600" cy="184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g19a2d25d6e4_0_75"/>
          <p:cNvSpPr txBox="1"/>
          <p:nvPr>
            <p:ph idx="11" type="ftr"/>
          </p:nvPr>
        </p:nvSpPr>
        <p:spPr>
          <a:xfrm>
            <a:off x="5032839" y="6377476"/>
            <a:ext cx="3304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de-DE"/>
              <a:t>Wang S(2022) ML4Earth Hackathon</a:t>
            </a:r>
            <a:endParaRPr/>
          </a:p>
        </p:txBody>
      </p:sp>
      <p:pic>
        <p:nvPicPr>
          <p:cNvPr id="237" name="Google Shape;237;g19a2d25d6e4_0_75"/>
          <p:cNvPicPr preferRelativeResize="0"/>
          <p:nvPr/>
        </p:nvPicPr>
        <p:blipFill>
          <a:blip r:embed="rId3">
            <a:alphaModFix/>
          </a:blip>
          <a:stretch>
            <a:fillRect/>
          </a:stretch>
        </p:blipFill>
        <p:spPr>
          <a:xfrm>
            <a:off x="3369450" y="765425"/>
            <a:ext cx="4809000" cy="3696600"/>
          </a:xfrm>
          <a:prstGeom prst="rect">
            <a:avLst/>
          </a:prstGeom>
          <a:noFill/>
          <a:ln>
            <a:noFill/>
          </a:ln>
        </p:spPr>
      </p:pic>
      <p:graphicFrame>
        <p:nvGraphicFramePr>
          <p:cNvPr id="238" name="Google Shape;238;g19a2d25d6e4_0_75"/>
          <p:cNvGraphicFramePr/>
          <p:nvPr/>
        </p:nvGraphicFramePr>
        <p:xfrm>
          <a:off x="952500" y="4462025"/>
          <a:ext cx="3000000" cy="3000000"/>
        </p:xfrm>
        <a:graphic>
          <a:graphicData uri="http://schemas.openxmlformats.org/drawingml/2006/table">
            <a:tbl>
              <a:tblPr>
                <a:noFill/>
                <a:tableStyleId>{20C7A6DB-1A4B-444F-BD1F-F0F29C33E7D8}</a:tableStyleId>
              </a:tblPr>
              <a:tblGrid>
                <a:gridCol w="1809750"/>
                <a:gridCol w="1809750"/>
                <a:gridCol w="1809750"/>
                <a:gridCol w="180975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de-DE"/>
                        <a:t>RF</a:t>
                      </a:r>
                      <a:endParaRPr/>
                    </a:p>
                  </a:txBody>
                  <a:tcPr marT="91425" marB="91425" marR="91425" marL="91425"/>
                </a:tc>
                <a:tc>
                  <a:txBody>
                    <a:bodyPr/>
                    <a:lstStyle/>
                    <a:p>
                      <a:pPr indent="0" lvl="0" marL="0" rtl="0" algn="l">
                        <a:spcBef>
                          <a:spcPts val="0"/>
                        </a:spcBef>
                        <a:spcAft>
                          <a:spcPts val="0"/>
                        </a:spcAft>
                        <a:buNone/>
                      </a:pPr>
                      <a:r>
                        <a:rPr lang="de-DE"/>
                        <a:t>ANN</a:t>
                      </a:r>
                      <a:endParaRPr/>
                    </a:p>
                  </a:txBody>
                  <a:tcPr marT="91425" marB="91425" marR="91425" marL="91425"/>
                </a:tc>
                <a:tc>
                  <a:txBody>
                    <a:bodyPr/>
                    <a:lstStyle/>
                    <a:p>
                      <a:pPr indent="0" lvl="0" marL="0" rtl="0" algn="l">
                        <a:spcBef>
                          <a:spcPts val="0"/>
                        </a:spcBef>
                        <a:spcAft>
                          <a:spcPts val="0"/>
                        </a:spcAft>
                        <a:buNone/>
                      </a:pPr>
                      <a:r>
                        <a:rPr lang="de-DE"/>
                        <a:t>ANN_V2</a:t>
                      </a:r>
                      <a:endParaRPr/>
                    </a:p>
                  </a:txBody>
                  <a:tcPr marT="91425" marB="91425" marR="91425" marL="91425"/>
                </a:tc>
              </a:tr>
              <a:tr h="381000">
                <a:tc>
                  <a:txBody>
                    <a:bodyPr/>
                    <a:lstStyle/>
                    <a:p>
                      <a:pPr indent="0" lvl="0" marL="0" rtl="0" algn="l">
                        <a:spcBef>
                          <a:spcPts val="0"/>
                        </a:spcBef>
                        <a:spcAft>
                          <a:spcPts val="0"/>
                        </a:spcAft>
                        <a:buNone/>
                      </a:pPr>
                      <a:r>
                        <a:rPr lang="de-DE"/>
                        <a:t>MAE</a:t>
                      </a:r>
                      <a:endParaRPr/>
                    </a:p>
                  </a:txBody>
                  <a:tcPr marT="91425" marB="91425" marR="91425" marL="91425"/>
                </a:tc>
                <a:tc>
                  <a:txBody>
                    <a:bodyPr/>
                    <a:lstStyle/>
                    <a:p>
                      <a:pPr indent="0" lvl="0" marL="0" rtl="0" algn="l">
                        <a:spcBef>
                          <a:spcPts val="0"/>
                        </a:spcBef>
                        <a:spcAft>
                          <a:spcPts val="0"/>
                        </a:spcAft>
                        <a:buNone/>
                      </a:pPr>
                      <a:r>
                        <a:rPr lang="de-DE"/>
                        <a:t>2.42</a:t>
                      </a:r>
                      <a:endParaRPr/>
                    </a:p>
                  </a:txBody>
                  <a:tcPr marT="91425" marB="91425" marR="91425" marL="91425"/>
                </a:tc>
                <a:tc>
                  <a:txBody>
                    <a:bodyPr/>
                    <a:lstStyle/>
                    <a:p>
                      <a:pPr indent="0" lvl="0" marL="0" rtl="0" algn="l">
                        <a:spcBef>
                          <a:spcPts val="0"/>
                        </a:spcBef>
                        <a:spcAft>
                          <a:spcPts val="0"/>
                        </a:spcAft>
                        <a:buNone/>
                      </a:pPr>
                      <a:r>
                        <a:rPr lang="de-DE"/>
                        <a:t>2.46</a:t>
                      </a:r>
                      <a:endParaRPr/>
                    </a:p>
                  </a:txBody>
                  <a:tcPr marT="91425" marB="91425" marR="91425" marL="91425"/>
                </a:tc>
                <a:tc>
                  <a:txBody>
                    <a:bodyPr/>
                    <a:lstStyle/>
                    <a:p>
                      <a:pPr indent="0" lvl="0" marL="0" rtl="0" algn="l">
                        <a:spcBef>
                          <a:spcPts val="0"/>
                        </a:spcBef>
                        <a:spcAft>
                          <a:spcPts val="0"/>
                        </a:spcAft>
                        <a:buNone/>
                      </a:pPr>
                      <a:r>
                        <a:rPr lang="de-DE"/>
                        <a:t>57.45</a:t>
                      </a:r>
                      <a:endParaRPr/>
                    </a:p>
                  </a:txBody>
                  <a:tcPr marT="91425" marB="91425" marR="91425" marL="91425"/>
                </a:tc>
              </a:tr>
              <a:tr h="381000">
                <a:tc>
                  <a:txBody>
                    <a:bodyPr/>
                    <a:lstStyle/>
                    <a:p>
                      <a:pPr indent="0" lvl="0" marL="0" rtl="0" algn="l">
                        <a:spcBef>
                          <a:spcPts val="0"/>
                        </a:spcBef>
                        <a:spcAft>
                          <a:spcPts val="0"/>
                        </a:spcAft>
                        <a:buNone/>
                      </a:pPr>
                      <a:r>
                        <a:rPr lang="de-DE"/>
                        <a:t>RMSE</a:t>
                      </a:r>
                      <a:endParaRPr/>
                    </a:p>
                  </a:txBody>
                  <a:tcPr marT="91425" marB="91425" marR="91425" marL="91425"/>
                </a:tc>
                <a:tc>
                  <a:txBody>
                    <a:bodyPr/>
                    <a:lstStyle/>
                    <a:p>
                      <a:pPr indent="0" lvl="0" marL="0" rtl="0" algn="l">
                        <a:spcBef>
                          <a:spcPts val="0"/>
                        </a:spcBef>
                        <a:spcAft>
                          <a:spcPts val="0"/>
                        </a:spcAft>
                        <a:buNone/>
                      </a:pPr>
                      <a:r>
                        <a:rPr lang="de-DE"/>
                        <a:t>3.14</a:t>
                      </a:r>
                      <a:endParaRPr/>
                    </a:p>
                  </a:txBody>
                  <a:tcPr marT="91425" marB="91425" marR="91425" marL="91425"/>
                </a:tc>
                <a:tc>
                  <a:txBody>
                    <a:bodyPr/>
                    <a:lstStyle/>
                    <a:p>
                      <a:pPr indent="0" lvl="0" marL="0" rtl="0" algn="l">
                        <a:spcBef>
                          <a:spcPts val="0"/>
                        </a:spcBef>
                        <a:spcAft>
                          <a:spcPts val="0"/>
                        </a:spcAft>
                        <a:buNone/>
                      </a:pPr>
                      <a:r>
                        <a:rPr lang="de-DE"/>
                        <a:t>3.18</a:t>
                      </a:r>
                      <a:endParaRPr/>
                    </a:p>
                  </a:txBody>
                  <a:tcPr marT="91425" marB="91425" marR="91425" marL="91425"/>
                </a:tc>
                <a:tc>
                  <a:txBody>
                    <a:bodyPr/>
                    <a:lstStyle/>
                    <a:p>
                      <a:pPr indent="0" lvl="0" marL="0" rtl="0" algn="l">
                        <a:spcBef>
                          <a:spcPts val="0"/>
                        </a:spcBef>
                        <a:spcAft>
                          <a:spcPts val="0"/>
                        </a:spcAft>
                        <a:buNone/>
                      </a:pPr>
                      <a:r>
                        <a:rPr lang="de-DE"/>
                        <a:t>58.22</a:t>
                      </a:r>
                      <a:endParaRPr/>
                    </a:p>
                  </a:txBody>
                  <a:tcPr marT="91425" marB="91425" marR="91425" marL="91425"/>
                </a:tc>
              </a:tr>
              <a:tr h="381000">
                <a:tc>
                  <a:txBody>
                    <a:bodyPr/>
                    <a:lstStyle/>
                    <a:p>
                      <a:pPr indent="0" lvl="0" marL="0" rtl="0" algn="l">
                        <a:spcBef>
                          <a:spcPts val="0"/>
                        </a:spcBef>
                        <a:spcAft>
                          <a:spcPts val="0"/>
                        </a:spcAft>
                        <a:buNone/>
                      </a:pPr>
                      <a:r>
                        <a:rPr lang="de-DE"/>
                        <a:t>R2</a:t>
                      </a:r>
                      <a:endParaRPr/>
                    </a:p>
                  </a:txBody>
                  <a:tcPr marT="91425" marB="91425" marR="91425" marL="91425"/>
                </a:tc>
                <a:tc>
                  <a:txBody>
                    <a:bodyPr/>
                    <a:lstStyle/>
                    <a:p>
                      <a:pPr indent="0" lvl="0" marL="0" rtl="0" algn="l">
                        <a:spcBef>
                          <a:spcPts val="0"/>
                        </a:spcBef>
                        <a:spcAft>
                          <a:spcPts val="0"/>
                        </a:spcAft>
                        <a:buNone/>
                      </a:pPr>
                      <a:r>
                        <a:rPr lang="de-DE"/>
                        <a:t>0.11</a:t>
                      </a:r>
                      <a:endParaRPr/>
                    </a:p>
                  </a:txBody>
                  <a:tcPr marT="91425" marB="91425" marR="91425" marL="91425"/>
                </a:tc>
                <a:tc>
                  <a:txBody>
                    <a:bodyPr/>
                    <a:lstStyle/>
                    <a:p>
                      <a:pPr indent="0" lvl="0" marL="0" rtl="0" algn="l">
                        <a:spcBef>
                          <a:spcPts val="0"/>
                        </a:spcBef>
                        <a:spcAft>
                          <a:spcPts val="0"/>
                        </a:spcAft>
                        <a:buNone/>
                      </a:pPr>
                      <a:r>
                        <a:rPr lang="de-DE"/>
                        <a:t>129.56</a:t>
                      </a:r>
                      <a:endParaRPr/>
                    </a:p>
                  </a:txBody>
                  <a:tcPr marT="91425" marB="91425" marR="91425" marL="91425"/>
                </a:tc>
                <a:tc>
                  <a:txBody>
                    <a:bodyPr/>
                    <a:lstStyle/>
                    <a:p>
                      <a:pPr indent="0" lvl="0" marL="0" rtl="0" algn="l">
                        <a:spcBef>
                          <a:spcPts val="0"/>
                        </a:spcBef>
                        <a:spcAft>
                          <a:spcPts val="0"/>
                        </a:spcAft>
                        <a:buNone/>
                      </a:pPr>
                      <a:r>
                        <a:rPr lang="de-DE"/>
                        <a:t>2614.14</a:t>
                      </a:r>
                      <a:endParaRPr/>
                    </a:p>
                  </a:txBody>
                  <a:tcPr marT="91425" marB="91425" marR="91425" marL="91425"/>
                </a:tc>
              </a:tr>
            </a:tbl>
          </a:graphicData>
        </a:graphic>
      </p:graphicFrame>
      <p:sp>
        <p:nvSpPr>
          <p:cNvPr id="239" name="Google Shape;239;g19a2d25d6e4_0_75"/>
          <p:cNvSpPr txBox="1"/>
          <p:nvPr/>
        </p:nvSpPr>
        <p:spPr>
          <a:xfrm>
            <a:off x="817725" y="1392075"/>
            <a:ext cx="2097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t>Input: </a:t>
            </a:r>
            <a:endParaRPr/>
          </a:p>
          <a:p>
            <a:pPr indent="0" lvl="0" marL="0" rtl="0" algn="l">
              <a:spcBef>
                <a:spcPts val="0"/>
              </a:spcBef>
              <a:spcAft>
                <a:spcPts val="0"/>
              </a:spcAft>
              <a:buNone/>
            </a:pPr>
            <a:r>
              <a:t/>
            </a:r>
            <a:endParaRPr/>
          </a:p>
          <a:p>
            <a:pPr indent="0" lvl="0" marL="0" rtl="0" algn="l">
              <a:spcBef>
                <a:spcPts val="0"/>
              </a:spcBef>
              <a:spcAft>
                <a:spcPts val="0"/>
              </a:spcAft>
              <a:buNone/>
            </a:pPr>
            <a:r>
              <a:rPr lang="de-DE"/>
              <a:t>Soybean_dataset.npy</a:t>
            </a:r>
            <a:endParaRPr/>
          </a:p>
          <a:p>
            <a:pPr indent="0" lvl="0" marL="0" rtl="0" algn="l">
              <a:spcBef>
                <a:spcPts val="0"/>
              </a:spcBef>
              <a:spcAft>
                <a:spcPts val="0"/>
              </a:spcAft>
              <a:buNone/>
            </a:pPr>
            <a:r>
              <a:rPr lang="de-DE"/>
              <a:t>Labels.json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18dabc7868e_0_73"/>
          <p:cNvSpPr txBox="1"/>
          <p:nvPr>
            <p:ph idx="12" type="sldNum"/>
          </p:nvPr>
        </p:nvSpPr>
        <p:spPr>
          <a:xfrm>
            <a:off x="8122023" y="6356351"/>
            <a:ext cx="516900" cy="365100"/>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de-DE"/>
              <a:t>‹#›</a:t>
            </a:fld>
            <a:endParaRPr/>
          </a:p>
        </p:txBody>
      </p:sp>
      <p:sp>
        <p:nvSpPr>
          <p:cNvPr id="246" name="Google Shape;246;g18dabc7868e_0_73"/>
          <p:cNvSpPr txBox="1"/>
          <p:nvPr>
            <p:ph idx="11" type="ftr"/>
          </p:nvPr>
        </p:nvSpPr>
        <p:spPr>
          <a:xfrm>
            <a:off x="5032839" y="6377476"/>
            <a:ext cx="3304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de-DE"/>
              <a:t>Wang S(2022) ML4Earth Hackathon</a:t>
            </a:r>
            <a:endParaRPr/>
          </a:p>
        </p:txBody>
      </p:sp>
      <p:sp>
        <p:nvSpPr>
          <p:cNvPr id="247" name="Google Shape;247;g18dabc7868e_0_73"/>
          <p:cNvSpPr txBox="1"/>
          <p:nvPr>
            <p:ph type="title"/>
          </p:nvPr>
        </p:nvSpPr>
        <p:spPr>
          <a:xfrm>
            <a:off x="532263" y="156998"/>
            <a:ext cx="7259700" cy="537900"/>
          </a:xfrm>
          <a:prstGeom prst="rect">
            <a:avLst/>
          </a:prstGeom>
          <a:noFill/>
          <a:ln>
            <a:noFill/>
          </a:ln>
        </p:spPr>
        <p:txBody>
          <a:bodyPr anchorCtr="0" anchor="b" bIns="45700" lIns="0"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de-DE"/>
              <a:t>7</a:t>
            </a:r>
            <a:r>
              <a:rPr lang="de-DE"/>
              <a:t> Conclusion</a:t>
            </a:r>
            <a:endParaRPr/>
          </a:p>
        </p:txBody>
      </p:sp>
      <p:sp>
        <p:nvSpPr>
          <p:cNvPr id="248" name="Google Shape;248;g18dabc7868e_0_73"/>
          <p:cNvSpPr txBox="1"/>
          <p:nvPr/>
        </p:nvSpPr>
        <p:spPr>
          <a:xfrm>
            <a:off x="568025" y="754050"/>
            <a:ext cx="7769100" cy="600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800"/>
              <a:t>Machine learning method is one of the most efficient way to build models for crop yield prediction. When we don’t have </a:t>
            </a:r>
            <a:r>
              <a:rPr lang="de-DE" sz="1800"/>
              <a:t>enough data groups, random forest performs better than neural networks. With the hundreds groups of samples, neural network have overfitting problem. But random forest can help us analysis the importance of each factor.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de-DE" sz="1800"/>
              <a:t>In order to get enough dataset, we can use each pixel as a training sample. But the training speed will be low.</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de-DE" sz="1800"/>
              <a:t>Achievement:</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de-DE" sz="1800"/>
              <a:t>Random forest model and ANN model by .npy file.</a:t>
            </a:r>
            <a:endParaRPr sz="1800"/>
          </a:p>
          <a:p>
            <a:pPr indent="0" lvl="0" marL="0" rtl="0" algn="l">
              <a:spcBef>
                <a:spcPts val="0"/>
              </a:spcBef>
              <a:spcAft>
                <a:spcPts val="0"/>
              </a:spcAft>
              <a:buNone/>
            </a:pPr>
            <a:r>
              <a:rPr lang="de-DE" sz="1800"/>
              <a:t>Reading and preprocessing of .tif dataset and ground truth data.</a:t>
            </a:r>
            <a:endParaRPr sz="1800"/>
          </a:p>
          <a:p>
            <a:pPr indent="0" lvl="0" marL="0" rtl="0" algn="l">
              <a:spcBef>
                <a:spcPts val="0"/>
              </a:spcBef>
              <a:spcAft>
                <a:spcPts val="0"/>
              </a:spcAft>
              <a:buNone/>
            </a:pPr>
            <a:r>
              <a:rPr lang="de-DE" sz="1800"/>
              <a:t>Detailed plan of image based neural network training.</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de-DE" sz="1800"/>
              <a:t>Difficulties: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de-DE" sz="1800"/>
              <a:t>Time limitation</a:t>
            </a:r>
            <a:endParaRPr sz="1800"/>
          </a:p>
          <a:p>
            <a:pPr indent="0" lvl="0" marL="0" rtl="0" algn="l">
              <a:spcBef>
                <a:spcPts val="0"/>
              </a:spcBef>
              <a:spcAft>
                <a:spcPts val="0"/>
              </a:spcAft>
              <a:buNone/>
            </a:pPr>
            <a:r>
              <a:rPr lang="de-DE" sz="1800"/>
              <a:t>Computer memory limitation</a:t>
            </a:r>
            <a:endParaRPr sz="1800"/>
          </a:p>
          <a:p>
            <a:pPr indent="0" lvl="0" marL="0" rtl="0" algn="l">
              <a:spcBef>
                <a:spcPts val="0"/>
              </a:spcBef>
              <a:spcAft>
                <a:spcPts val="0"/>
              </a:spcAft>
              <a:buNone/>
            </a:pPr>
            <a:r>
              <a:rPr lang="de-DE" sz="1800"/>
              <a:t>Working solo</a:t>
            </a:r>
            <a:endParaRPr sz="1800"/>
          </a:p>
          <a:p>
            <a:pPr indent="0" lvl="0" marL="0" rtl="0" algn="l">
              <a:spcBef>
                <a:spcPts val="0"/>
              </a:spcBef>
              <a:spcAft>
                <a:spcPts val="0"/>
              </a:spcAft>
              <a:buNone/>
            </a:pPr>
            <a:r>
              <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g176718df11c_0_0"/>
          <p:cNvSpPr txBox="1"/>
          <p:nvPr>
            <p:ph idx="1" type="body"/>
          </p:nvPr>
        </p:nvSpPr>
        <p:spPr>
          <a:xfrm>
            <a:off x="532263" y="895350"/>
            <a:ext cx="8106900" cy="5281500"/>
          </a:xfrm>
          <a:prstGeom prst="rect">
            <a:avLst/>
          </a:prstGeom>
          <a:noFill/>
          <a:ln>
            <a:noFill/>
          </a:ln>
        </p:spPr>
        <p:txBody>
          <a:bodyPr anchorCtr="0" anchor="t" bIns="45700" lIns="90000" spcFirstLastPara="1" rIns="91425" wrap="square" tIns="45700">
            <a:noAutofit/>
          </a:bodyPr>
          <a:lstStyle/>
          <a:p>
            <a:pPr indent="0" lvl="0" marL="0" rtl="0" algn="l">
              <a:lnSpc>
                <a:spcPct val="90000"/>
              </a:lnSpc>
              <a:spcBef>
                <a:spcPts val="1000"/>
              </a:spcBef>
              <a:spcAft>
                <a:spcPts val="0"/>
              </a:spcAft>
              <a:buClr>
                <a:schemeClr val="dk1"/>
              </a:buClr>
              <a:buSzPts val="1100"/>
              <a:buFont typeface="Arial"/>
              <a:buNone/>
            </a:pPr>
            <a:r>
              <a:rPr lang="de-DE">
                <a:latin typeface="Times New Roman"/>
                <a:ea typeface="Times New Roman"/>
                <a:cs typeface="Times New Roman"/>
                <a:sym typeface="Times New Roman"/>
              </a:rPr>
              <a:t>[1] </a:t>
            </a:r>
            <a:r>
              <a:rPr lang="de-DE">
                <a:latin typeface="Times New Roman"/>
                <a:ea typeface="Times New Roman"/>
                <a:cs typeface="Times New Roman"/>
                <a:sym typeface="Times New Roman"/>
              </a:rPr>
              <a:t>Feng, L., Wang, Y., Zhang, Z., &amp; Du, Q. (2021). Geographically and temporally weighted neural network for winter wheat yield prediction. </a:t>
            </a:r>
            <a:r>
              <a:rPr i="1" lang="de-DE">
                <a:latin typeface="Times New Roman"/>
                <a:ea typeface="Times New Roman"/>
                <a:cs typeface="Times New Roman"/>
                <a:sym typeface="Times New Roman"/>
              </a:rPr>
              <a:t>Remote Sensing of Environment</a:t>
            </a:r>
            <a:r>
              <a:rPr lang="de-DE">
                <a:latin typeface="Times New Roman"/>
                <a:ea typeface="Times New Roman"/>
                <a:cs typeface="Times New Roman"/>
                <a:sym typeface="Times New Roman"/>
              </a:rPr>
              <a:t>, </a:t>
            </a:r>
            <a:r>
              <a:rPr i="1" lang="de-DE">
                <a:latin typeface="Times New Roman"/>
                <a:ea typeface="Times New Roman"/>
                <a:cs typeface="Times New Roman"/>
                <a:sym typeface="Times New Roman"/>
              </a:rPr>
              <a:t>262</a:t>
            </a:r>
            <a:r>
              <a:rPr lang="de-DE">
                <a:latin typeface="Times New Roman"/>
                <a:ea typeface="Times New Roman"/>
                <a:cs typeface="Times New Roman"/>
                <a:sym typeface="Times New Roman"/>
              </a:rPr>
              <a:t>. https://doi.org/10.1016/j.rse.2021.112514</a:t>
            </a:r>
            <a:endParaRPr>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100"/>
              <a:buFont typeface="Arial"/>
              <a:buNone/>
            </a:pPr>
            <a:r>
              <a:rPr lang="de-DE">
                <a:latin typeface="Times New Roman"/>
                <a:ea typeface="Times New Roman"/>
                <a:cs typeface="Times New Roman"/>
                <a:sym typeface="Times New Roman"/>
              </a:rPr>
              <a:t>[2] Klompenburg, T.V, Kassahun, A., &amp; Catal, C. (2020). Crop yield prediction using machine learning: A systematic literature review. In </a:t>
            </a:r>
            <a:r>
              <a:rPr i="1" lang="de-DE">
                <a:latin typeface="Times New Roman"/>
                <a:ea typeface="Times New Roman"/>
                <a:cs typeface="Times New Roman"/>
                <a:sym typeface="Times New Roman"/>
              </a:rPr>
              <a:t>Computers and Electronics in Agriculture</a:t>
            </a:r>
            <a:r>
              <a:rPr lang="de-DE">
                <a:latin typeface="Times New Roman"/>
                <a:ea typeface="Times New Roman"/>
                <a:cs typeface="Times New Roman"/>
                <a:sym typeface="Times New Roman"/>
              </a:rPr>
              <a:t> (Vol. 177). Elsevier B.V. https://doi.org/10.1016/j.compag.2020.105709</a:t>
            </a:r>
            <a:endParaRPr>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100"/>
              <a:buFont typeface="Arial"/>
              <a:buNone/>
            </a:pPr>
            <a:r>
              <a:rPr lang="de-DE">
                <a:latin typeface="Times New Roman"/>
                <a:ea typeface="Times New Roman"/>
                <a:cs typeface="Times New Roman"/>
                <a:sym typeface="Times New Roman"/>
              </a:rPr>
              <a:t>[3] </a:t>
            </a:r>
            <a:r>
              <a:rPr lang="de-DE">
                <a:latin typeface="Times New Roman"/>
                <a:ea typeface="Times New Roman"/>
                <a:cs typeface="Times New Roman"/>
                <a:sym typeface="Times New Roman"/>
              </a:rPr>
              <a:t>https://ml4earth.devpost.com</a:t>
            </a:r>
            <a:endParaRPr>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100"/>
              <a:buFont typeface="Arial"/>
              <a:buNone/>
            </a:pPr>
            <a:r>
              <a:rPr lang="de-DE">
                <a:latin typeface="Times New Roman"/>
                <a:ea typeface="Times New Roman"/>
                <a:cs typeface="Times New Roman"/>
                <a:sym typeface="Times New Roman"/>
              </a:rPr>
              <a:t>[4] </a:t>
            </a:r>
            <a:r>
              <a:rPr lang="de-DE">
                <a:latin typeface="Times New Roman"/>
                <a:ea typeface="Times New Roman"/>
                <a:cs typeface="Times New Roman"/>
                <a:sym typeface="Times New Roman"/>
              </a:rPr>
              <a:t>Wolanin, Aleksandra, et al. "Estimating and understanding crop yields with explainable deep learning in the Indian Wheat Belt." </a:t>
            </a:r>
            <a:r>
              <a:rPr i="1" lang="de-DE">
                <a:latin typeface="Times New Roman"/>
                <a:ea typeface="Times New Roman"/>
                <a:cs typeface="Times New Roman"/>
                <a:sym typeface="Times New Roman"/>
              </a:rPr>
              <a:t>Environmental research letters</a:t>
            </a:r>
            <a:r>
              <a:rPr lang="de-DE">
                <a:latin typeface="Times New Roman"/>
                <a:ea typeface="Times New Roman"/>
                <a:cs typeface="Times New Roman"/>
                <a:sym typeface="Times New Roman"/>
              </a:rPr>
              <a:t> 15.2 (2020): 024019. </a:t>
            </a:r>
            <a:endParaRPr>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100"/>
              <a:buFont typeface="Arial"/>
              <a:buNone/>
            </a:pPr>
            <a:r>
              <a:rPr lang="de-DE">
                <a:latin typeface="Times New Roman"/>
                <a:ea typeface="Times New Roman"/>
                <a:cs typeface="Times New Roman"/>
                <a:sym typeface="Times New Roman"/>
              </a:rPr>
              <a:t>[5] </a:t>
            </a:r>
            <a:r>
              <a:rPr lang="de-DE">
                <a:latin typeface="Times New Roman"/>
                <a:ea typeface="Times New Roman"/>
                <a:cs typeface="Times New Roman"/>
                <a:sym typeface="Times New Roman"/>
              </a:rPr>
              <a:t>Lundberg, Scott M., and Su-In Lee. "A unified approach to interpreting model predictions."</a:t>
            </a:r>
            <a:r>
              <a:rPr i="1" lang="de-DE">
                <a:latin typeface="Times New Roman"/>
                <a:ea typeface="Times New Roman"/>
                <a:cs typeface="Times New Roman"/>
                <a:sym typeface="Times New Roman"/>
              </a:rPr>
              <a:t> Advances in neural information processing systems 30</a:t>
            </a:r>
            <a:r>
              <a:rPr lang="de-DE">
                <a:latin typeface="Times New Roman"/>
                <a:ea typeface="Times New Roman"/>
                <a:cs typeface="Times New Roman"/>
                <a:sym typeface="Times New Roman"/>
              </a:rPr>
              <a:t> (2017). </a:t>
            </a:r>
            <a:endParaRPr>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100"/>
              <a:buFont typeface="Arial"/>
              <a:buNone/>
            </a:pPr>
            <a:r>
              <a:rPr lang="de-DE">
                <a:latin typeface="Times New Roman"/>
                <a:ea typeface="Times New Roman"/>
                <a:cs typeface="Times New Roman"/>
                <a:sym typeface="Times New Roman"/>
              </a:rPr>
              <a:t>[6] </a:t>
            </a:r>
            <a:r>
              <a:rPr lang="de-DE">
                <a:latin typeface="Times New Roman"/>
                <a:ea typeface="Times New Roman"/>
                <a:cs typeface="Times New Roman"/>
                <a:sym typeface="Times New Roman"/>
              </a:rPr>
              <a:t>https://syncandshare.lrz.de/getlink/fiUh1RofUeMbugsSGD19QX/ </a:t>
            </a:r>
            <a:endParaRPr>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100"/>
              <a:buFont typeface="Arial"/>
              <a:buNone/>
            </a:pPr>
            <a:r>
              <a:rPr lang="de-DE">
                <a:latin typeface="Times New Roman"/>
                <a:ea typeface="Times New Roman"/>
                <a:cs typeface="Times New Roman"/>
                <a:sym typeface="Times New Roman"/>
              </a:rPr>
              <a:t>[7] </a:t>
            </a:r>
            <a:r>
              <a:rPr lang="de-DE">
                <a:latin typeface="Times New Roman"/>
                <a:ea typeface="Times New Roman"/>
                <a:cs typeface="Times New Roman"/>
                <a:sym typeface="Times New Roman"/>
              </a:rPr>
              <a:t>https://shap.readthedocs.io/en/latest/index.html </a:t>
            </a:r>
            <a:endParaRPr>
              <a:latin typeface="Times New Roman"/>
              <a:ea typeface="Times New Roman"/>
              <a:cs typeface="Times New Roman"/>
              <a:sym typeface="Times New Roman"/>
            </a:endParaRPr>
          </a:p>
          <a:p>
            <a:pPr indent="0" lvl="0" marL="0" rtl="0" algn="l">
              <a:lnSpc>
                <a:spcPct val="90000"/>
              </a:lnSpc>
              <a:spcBef>
                <a:spcPts val="1000"/>
              </a:spcBef>
              <a:spcAft>
                <a:spcPts val="0"/>
              </a:spcAft>
              <a:buSzPts val="1350"/>
              <a:buNone/>
            </a:pPr>
            <a:r>
              <a:t/>
            </a:r>
            <a:endParaRPr>
              <a:latin typeface="Times New Roman"/>
              <a:ea typeface="Times New Roman"/>
              <a:cs typeface="Times New Roman"/>
              <a:sym typeface="Times New Roman"/>
            </a:endParaRPr>
          </a:p>
        </p:txBody>
      </p:sp>
      <p:sp>
        <p:nvSpPr>
          <p:cNvPr id="255" name="Google Shape;255;g176718df11c_0_0"/>
          <p:cNvSpPr txBox="1"/>
          <p:nvPr>
            <p:ph idx="12" type="sldNum"/>
          </p:nvPr>
        </p:nvSpPr>
        <p:spPr>
          <a:xfrm>
            <a:off x="8122023" y="6356351"/>
            <a:ext cx="516900" cy="365100"/>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de-DE"/>
              <a:t>‹#›</a:t>
            </a:fld>
            <a:endParaRPr/>
          </a:p>
        </p:txBody>
      </p:sp>
      <p:sp>
        <p:nvSpPr>
          <p:cNvPr id="256" name="Google Shape;256;g176718df11c_0_0"/>
          <p:cNvSpPr txBox="1"/>
          <p:nvPr>
            <p:ph type="title"/>
          </p:nvPr>
        </p:nvSpPr>
        <p:spPr>
          <a:xfrm>
            <a:off x="532263" y="156998"/>
            <a:ext cx="7259700" cy="537900"/>
          </a:xfrm>
          <a:prstGeom prst="rect">
            <a:avLst/>
          </a:prstGeom>
          <a:noFill/>
          <a:ln>
            <a:noFill/>
          </a:ln>
        </p:spPr>
        <p:txBody>
          <a:bodyPr anchorCtr="0" anchor="b" bIns="45700" lIns="0" spcFirstLastPara="1" rIns="91425" wrap="square" tIns="45700">
            <a:normAutofit/>
          </a:bodyPr>
          <a:lstStyle/>
          <a:p>
            <a:pPr indent="0" lvl="0" marL="0" rtl="0" algn="l">
              <a:lnSpc>
                <a:spcPct val="90000"/>
              </a:lnSpc>
              <a:spcBef>
                <a:spcPts val="0"/>
              </a:spcBef>
              <a:spcAft>
                <a:spcPts val="0"/>
              </a:spcAft>
              <a:buClr>
                <a:schemeClr val="dk1"/>
              </a:buClr>
              <a:buSzPts val="2000"/>
              <a:buFont typeface="Arial"/>
              <a:buNone/>
            </a:pPr>
            <a:r>
              <a:rPr lang="de-DE"/>
              <a:t>References </a:t>
            </a:r>
            <a:endParaRPr/>
          </a:p>
        </p:txBody>
      </p:sp>
      <p:sp>
        <p:nvSpPr>
          <p:cNvPr id="257" name="Google Shape;257;g176718df11c_0_0"/>
          <p:cNvSpPr txBox="1"/>
          <p:nvPr>
            <p:ph idx="11" type="ftr"/>
          </p:nvPr>
        </p:nvSpPr>
        <p:spPr>
          <a:xfrm>
            <a:off x="5032839" y="6377476"/>
            <a:ext cx="3304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de-DE"/>
              <a:t>Wang S(2022) ML4Earth Hackathon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532263" y="156998"/>
            <a:ext cx="7259756" cy="537844"/>
          </a:xfrm>
          <a:prstGeom prst="rect">
            <a:avLst/>
          </a:prstGeom>
          <a:noFill/>
          <a:ln>
            <a:noFill/>
          </a:ln>
        </p:spPr>
        <p:txBody>
          <a:bodyPr anchorCtr="0" anchor="b" bIns="45700" lIns="0" spcFirstLastPara="1" rIns="91425" wrap="square" tIns="45700">
            <a:normAutofit/>
          </a:bodyPr>
          <a:lstStyle/>
          <a:p>
            <a:pPr indent="0" lvl="0" marL="0" rtl="0" algn="l">
              <a:lnSpc>
                <a:spcPct val="90000"/>
              </a:lnSpc>
              <a:spcBef>
                <a:spcPts val="0"/>
              </a:spcBef>
              <a:spcAft>
                <a:spcPts val="0"/>
              </a:spcAft>
              <a:buClr>
                <a:schemeClr val="dk1"/>
              </a:buClr>
              <a:buSzPts val="2000"/>
              <a:buFont typeface="Arial"/>
              <a:buNone/>
            </a:pPr>
            <a:r>
              <a:rPr lang="de-DE"/>
              <a:t>Outline</a:t>
            </a:r>
            <a:endParaRPr/>
          </a:p>
        </p:txBody>
      </p:sp>
      <p:sp>
        <p:nvSpPr>
          <p:cNvPr id="95" name="Google Shape;95;p2"/>
          <p:cNvSpPr txBox="1"/>
          <p:nvPr>
            <p:ph idx="1" type="body"/>
          </p:nvPr>
        </p:nvSpPr>
        <p:spPr>
          <a:xfrm>
            <a:off x="532263" y="895350"/>
            <a:ext cx="8106770" cy="5281613"/>
          </a:xfrm>
          <a:prstGeom prst="rect">
            <a:avLst/>
          </a:prstGeom>
          <a:noFill/>
          <a:ln>
            <a:noFill/>
          </a:ln>
        </p:spPr>
        <p:txBody>
          <a:bodyPr anchorCtr="0" anchor="t" bIns="45700" lIns="90000" spcFirstLastPara="1" rIns="91425" wrap="square" tIns="45700">
            <a:noAutofit/>
          </a:bodyPr>
          <a:lstStyle/>
          <a:p>
            <a:pPr indent="-342900" lvl="0" marL="342900" rtl="0" algn="l">
              <a:lnSpc>
                <a:spcPct val="90000"/>
              </a:lnSpc>
              <a:spcBef>
                <a:spcPts val="0"/>
              </a:spcBef>
              <a:spcAft>
                <a:spcPts val="0"/>
              </a:spcAft>
              <a:buClr>
                <a:schemeClr val="dk1"/>
              </a:buClr>
              <a:buSzPts val="1350"/>
              <a:buChar char="❑"/>
            </a:pPr>
            <a:r>
              <a:rPr lang="de-DE"/>
              <a:t> </a:t>
            </a:r>
            <a:r>
              <a:rPr lang="de-DE"/>
              <a:t>Crop yield prediction with remote sensing and machine learning</a:t>
            </a:r>
            <a:endParaRPr/>
          </a:p>
          <a:p>
            <a:pPr indent="0" lvl="0" marL="0" rtl="0" algn="l">
              <a:lnSpc>
                <a:spcPct val="90000"/>
              </a:lnSpc>
              <a:spcBef>
                <a:spcPts val="1000"/>
              </a:spcBef>
              <a:spcAft>
                <a:spcPts val="0"/>
              </a:spcAft>
              <a:buClr>
                <a:schemeClr val="dk1"/>
              </a:buClr>
              <a:buSzPts val="1350"/>
              <a:buNone/>
            </a:pPr>
            <a:r>
              <a:rPr lang="de-DE"/>
              <a:t>	1   Motivation</a:t>
            </a:r>
            <a:endParaRPr/>
          </a:p>
          <a:p>
            <a:pPr indent="0" lvl="0" marL="0" rtl="0" algn="l">
              <a:lnSpc>
                <a:spcPct val="90000"/>
              </a:lnSpc>
              <a:spcBef>
                <a:spcPts val="1000"/>
              </a:spcBef>
              <a:spcAft>
                <a:spcPts val="0"/>
              </a:spcAft>
              <a:buClr>
                <a:schemeClr val="dk1"/>
              </a:buClr>
              <a:buSzPts val="1350"/>
              <a:buNone/>
            </a:pPr>
            <a:r>
              <a:rPr lang="de-DE"/>
              <a:t>	2   Challenges</a:t>
            </a:r>
            <a:endParaRPr/>
          </a:p>
          <a:p>
            <a:pPr indent="0" lvl="0" marL="0" rtl="0" algn="l">
              <a:lnSpc>
                <a:spcPct val="90000"/>
              </a:lnSpc>
              <a:spcBef>
                <a:spcPts val="1000"/>
              </a:spcBef>
              <a:spcAft>
                <a:spcPts val="0"/>
              </a:spcAft>
              <a:buClr>
                <a:schemeClr val="dk1"/>
              </a:buClr>
              <a:buSzPts val="1350"/>
              <a:buNone/>
            </a:pPr>
            <a:r>
              <a:rPr lang="de-DE"/>
              <a:t>	3   </a:t>
            </a:r>
            <a:r>
              <a:rPr lang="de-DE"/>
              <a:t>Dataset  —  input &amp; output</a:t>
            </a:r>
            <a:endParaRPr/>
          </a:p>
          <a:p>
            <a:pPr indent="0" lvl="0" marL="0" rtl="0" algn="l">
              <a:lnSpc>
                <a:spcPct val="90000"/>
              </a:lnSpc>
              <a:spcBef>
                <a:spcPts val="1000"/>
              </a:spcBef>
              <a:spcAft>
                <a:spcPts val="0"/>
              </a:spcAft>
              <a:buClr>
                <a:schemeClr val="dk1"/>
              </a:buClr>
              <a:buSzPts val="1350"/>
              <a:buNone/>
            </a:pPr>
            <a:r>
              <a:rPr lang="de-DE"/>
              <a:t>       4   </a:t>
            </a:r>
            <a:r>
              <a:rPr lang="de-DE"/>
              <a:t>Visualization of Ground truth data</a:t>
            </a:r>
            <a:endParaRPr/>
          </a:p>
          <a:p>
            <a:pPr indent="0" lvl="0" marL="0" rtl="0" algn="l">
              <a:lnSpc>
                <a:spcPct val="90000"/>
              </a:lnSpc>
              <a:spcBef>
                <a:spcPts val="1000"/>
              </a:spcBef>
              <a:spcAft>
                <a:spcPts val="0"/>
              </a:spcAft>
              <a:buClr>
                <a:schemeClr val="dk1"/>
              </a:buClr>
              <a:buSzPts val="1350"/>
              <a:buNone/>
            </a:pPr>
            <a:r>
              <a:rPr lang="de-DE"/>
              <a:t>       5   Methodology</a:t>
            </a:r>
            <a:endParaRPr/>
          </a:p>
          <a:p>
            <a:pPr indent="0" lvl="0" marL="0" rtl="0" algn="l">
              <a:lnSpc>
                <a:spcPct val="90000"/>
              </a:lnSpc>
              <a:spcBef>
                <a:spcPts val="1000"/>
              </a:spcBef>
              <a:spcAft>
                <a:spcPts val="0"/>
              </a:spcAft>
              <a:buClr>
                <a:schemeClr val="dk1"/>
              </a:buClr>
              <a:buSzPts val="1350"/>
              <a:buNone/>
            </a:pPr>
            <a:r>
              <a:rPr lang="de-DE"/>
              <a:t>       6   </a:t>
            </a:r>
            <a:r>
              <a:rPr lang="de-DE"/>
              <a:t>Experiments</a:t>
            </a:r>
            <a:endParaRPr/>
          </a:p>
          <a:p>
            <a:pPr indent="0" lvl="0" marL="0" rtl="0" algn="l">
              <a:lnSpc>
                <a:spcPct val="90000"/>
              </a:lnSpc>
              <a:spcBef>
                <a:spcPts val="1000"/>
              </a:spcBef>
              <a:spcAft>
                <a:spcPts val="0"/>
              </a:spcAft>
              <a:buClr>
                <a:schemeClr val="dk1"/>
              </a:buClr>
              <a:buSzPts val="1350"/>
              <a:buNone/>
            </a:pPr>
            <a:r>
              <a:rPr lang="de-DE"/>
              <a:t>       7   Conclusion</a:t>
            </a:r>
            <a:endParaRPr/>
          </a:p>
          <a:p>
            <a:pPr indent="0" lvl="0" marL="0" rtl="0" algn="l">
              <a:lnSpc>
                <a:spcPct val="90000"/>
              </a:lnSpc>
              <a:spcBef>
                <a:spcPts val="1000"/>
              </a:spcBef>
              <a:spcAft>
                <a:spcPts val="0"/>
              </a:spcAft>
              <a:buClr>
                <a:schemeClr val="dk1"/>
              </a:buClr>
              <a:buSzPts val="1350"/>
              <a:buNone/>
            </a:pPr>
            <a:r>
              <a:t/>
            </a:r>
            <a:endParaRPr/>
          </a:p>
          <a:p>
            <a:pPr indent="0" lvl="0" marL="0" rtl="0" algn="l">
              <a:lnSpc>
                <a:spcPct val="90000"/>
              </a:lnSpc>
              <a:spcBef>
                <a:spcPts val="1000"/>
              </a:spcBef>
              <a:spcAft>
                <a:spcPts val="0"/>
              </a:spcAft>
              <a:buClr>
                <a:schemeClr val="dk1"/>
              </a:buClr>
              <a:buSzPts val="1350"/>
              <a:buNone/>
            </a:pPr>
            <a:r>
              <a:rPr lang="de-DE"/>
              <a:t>	</a:t>
            </a:r>
            <a:r>
              <a:rPr lang="de-DE">
                <a:highlight>
                  <a:schemeClr val="lt1"/>
                </a:highlight>
              </a:rPr>
              <a:t>Reference</a:t>
            </a:r>
            <a:endParaRPr>
              <a:highlight>
                <a:schemeClr val="lt1"/>
              </a:highlight>
            </a:endParaRPr>
          </a:p>
          <a:p>
            <a:pPr indent="0" lvl="0" marL="0" rtl="0" algn="l">
              <a:lnSpc>
                <a:spcPct val="90000"/>
              </a:lnSpc>
              <a:spcBef>
                <a:spcPts val="1000"/>
              </a:spcBef>
              <a:spcAft>
                <a:spcPts val="0"/>
              </a:spcAft>
              <a:buClr>
                <a:schemeClr val="dk1"/>
              </a:buClr>
              <a:buSzPts val="1350"/>
              <a:buNone/>
            </a:pPr>
            <a:r>
              <a:t/>
            </a:r>
            <a:endParaRPr/>
          </a:p>
        </p:txBody>
      </p:sp>
      <p:sp>
        <p:nvSpPr>
          <p:cNvPr id="96" name="Google Shape;96;p2"/>
          <p:cNvSpPr txBox="1"/>
          <p:nvPr>
            <p:ph idx="12" type="sldNum"/>
          </p:nvPr>
        </p:nvSpPr>
        <p:spPr>
          <a:xfrm>
            <a:off x="8122023" y="6356351"/>
            <a:ext cx="517009" cy="365125"/>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de-DE"/>
              <a:t>‹#›</a:t>
            </a:fld>
            <a:endParaRPr/>
          </a:p>
        </p:txBody>
      </p:sp>
      <p:sp>
        <p:nvSpPr>
          <p:cNvPr id="97" name="Google Shape;97;p2"/>
          <p:cNvSpPr txBox="1"/>
          <p:nvPr>
            <p:ph idx="11" type="ftr"/>
          </p:nvPr>
        </p:nvSpPr>
        <p:spPr>
          <a:xfrm>
            <a:off x="5032839" y="6377476"/>
            <a:ext cx="3304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de-DE"/>
              <a:t>Wang S(2022) </a:t>
            </a:r>
            <a:r>
              <a:rPr lang="de-DE"/>
              <a:t>ML4Earth Hackathon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17b6671dbd1_0_0"/>
          <p:cNvSpPr txBox="1"/>
          <p:nvPr/>
        </p:nvSpPr>
        <p:spPr>
          <a:xfrm>
            <a:off x="532275" y="4667950"/>
            <a:ext cx="8055600" cy="16470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1000"/>
              </a:spcBef>
              <a:spcAft>
                <a:spcPts val="0"/>
              </a:spcAft>
              <a:buClr>
                <a:schemeClr val="dk1"/>
              </a:buClr>
              <a:buSzPts val="1100"/>
              <a:buFont typeface="Arial"/>
              <a:buNone/>
            </a:pPr>
            <a:r>
              <a:rPr lang="de-DE" sz="1800">
                <a:solidFill>
                  <a:schemeClr val="dk1"/>
                </a:solidFill>
              </a:rPr>
              <a:t>Crop yield prediction is one of the challenging problems in precision agriculture, and many models have been proposed and validated so far. This problem requires the use of several datasets since crop yield depends on many different factors such as </a:t>
            </a:r>
            <a:r>
              <a:rPr b="1" lang="de-DE" sz="1800">
                <a:solidFill>
                  <a:schemeClr val="dk1"/>
                </a:solidFill>
              </a:rPr>
              <a:t>climate, weather, soil, use of fertilizer, and seed variety</a:t>
            </a:r>
            <a:r>
              <a:rPr lang="de-DE" sz="1800">
                <a:solidFill>
                  <a:schemeClr val="dk1"/>
                </a:solidFill>
              </a:rPr>
              <a:t>. </a:t>
            </a:r>
            <a:r>
              <a:rPr lang="de-DE" sz="1800">
                <a:solidFill>
                  <a:schemeClr val="dk1"/>
                </a:solidFill>
              </a:rPr>
              <a:t>[Feng et al., 2021]</a:t>
            </a:r>
            <a:endParaRPr sz="1800">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g17b6671dbd1_0_0"/>
          <p:cNvSpPr txBox="1"/>
          <p:nvPr>
            <p:ph type="title"/>
          </p:nvPr>
        </p:nvSpPr>
        <p:spPr>
          <a:xfrm>
            <a:off x="532263" y="156998"/>
            <a:ext cx="7259700" cy="537900"/>
          </a:xfrm>
          <a:prstGeom prst="rect">
            <a:avLst/>
          </a:prstGeom>
          <a:noFill/>
          <a:ln>
            <a:noFill/>
          </a:ln>
        </p:spPr>
        <p:txBody>
          <a:bodyPr anchorCtr="0" anchor="b" bIns="45700" lIns="0" spcFirstLastPara="1" rIns="91425" wrap="square" tIns="45700">
            <a:normAutofit/>
          </a:bodyPr>
          <a:lstStyle/>
          <a:p>
            <a:pPr indent="0" lvl="0" marL="0" rtl="0" algn="l">
              <a:lnSpc>
                <a:spcPct val="90000"/>
              </a:lnSpc>
              <a:spcBef>
                <a:spcPts val="0"/>
              </a:spcBef>
              <a:spcAft>
                <a:spcPts val="0"/>
              </a:spcAft>
              <a:buSzPts val="1800"/>
              <a:buNone/>
            </a:pPr>
            <a:r>
              <a:rPr lang="de-DE"/>
              <a:t>1 Motivation</a:t>
            </a:r>
            <a:endParaRPr/>
          </a:p>
        </p:txBody>
      </p:sp>
      <p:sp>
        <p:nvSpPr>
          <p:cNvPr id="105" name="Google Shape;105;g17b6671dbd1_0_0"/>
          <p:cNvSpPr txBox="1"/>
          <p:nvPr>
            <p:ph idx="12" type="sldNum"/>
          </p:nvPr>
        </p:nvSpPr>
        <p:spPr>
          <a:xfrm>
            <a:off x="8122023" y="6356351"/>
            <a:ext cx="516900" cy="365100"/>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de-DE"/>
              <a:t>‹#›</a:t>
            </a:fld>
            <a:endParaRPr/>
          </a:p>
        </p:txBody>
      </p:sp>
      <p:pic>
        <p:nvPicPr>
          <p:cNvPr id="106" name="Google Shape;106;g17b6671dbd1_0_0"/>
          <p:cNvPicPr preferRelativeResize="0"/>
          <p:nvPr/>
        </p:nvPicPr>
        <p:blipFill>
          <a:blip r:embed="rId3">
            <a:alphaModFix/>
          </a:blip>
          <a:stretch>
            <a:fillRect/>
          </a:stretch>
        </p:blipFill>
        <p:spPr>
          <a:xfrm>
            <a:off x="1326846" y="786463"/>
            <a:ext cx="6466479" cy="3561324"/>
          </a:xfrm>
          <a:prstGeom prst="rect">
            <a:avLst/>
          </a:prstGeom>
          <a:noFill/>
          <a:ln>
            <a:noFill/>
          </a:ln>
        </p:spPr>
      </p:pic>
      <p:sp>
        <p:nvSpPr>
          <p:cNvPr id="107" name="Google Shape;107;g17b6671dbd1_0_0"/>
          <p:cNvSpPr txBox="1"/>
          <p:nvPr>
            <p:ph idx="11" type="ftr"/>
          </p:nvPr>
        </p:nvSpPr>
        <p:spPr>
          <a:xfrm>
            <a:off x="5032839" y="6377476"/>
            <a:ext cx="3304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de-DE"/>
              <a:t>Wang S(2022) ML4Earth Hackathon</a:t>
            </a:r>
            <a:endParaRPr/>
          </a:p>
        </p:txBody>
      </p:sp>
      <p:sp>
        <p:nvSpPr>
          <p:cNvPr id="108" name="Google Shape;108;g17b6671dbd1_0_0"/>
          <p:cNvSpPr txBox="1"/>
          <p:nvPr/>
        </p:nvSpPr>
        <p:spPr>
          <a:xfrm>
            <a:off x="2635750" y="4347775"/>
            <a:ext cx="5261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200" u="sng">
                <a:solidFill>
                  <a:schemeClr val="hlink"/>
                </a:solidFill>
                <a:hlinkClick r:id="rId4"/>
              </a:rPr>
              <a:t>https://github.com/zhu-xlab/ML4Earth-Hackathon-2022</a:t>
            </a:r>
            <a:endParaRPr sz="1200"/>
          </a:p>
          <a:p>
            <a:pPr indent="0" lvl="0" marL="0" rtl="0" algn="l">
              <a:spcBef>
                <a:spcPts val="0"/>
              </a:spcBef>
              <a:spcAft>
                <a:spcPts val="0"/>
              </a:spcAft>
              <a:buNone/>
            </a:pPr>
            <a:r>
              <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184a067dfe6_0_0"/>
          <p:cNvSpPr txBox="1"/>
          <p:nvPr>
            <p:ph type="title"/>
          </p:nvPr>
        </p:nvSpPr>
        <p:spPr>
          <a:xfrm>
            <a:off x="532263" y="156998"/>
            <a:ext cx="7259700" cy="537900"/>
          </a:xfrm>
          <a:prstGeom prst="rect">
            <a:avLst/>
          </a:prstGeom>
          <a:noFill/>
          <a:ln>
            <a:noFill/>
          </a:ln>
        </p:spPr>
        <p:txBody>
          <a:bodyPr anchorCtr="0" anchor="b" bIns="45700" lIns="0" spcFirstLastPara="1" rIns="91425" wrap="square" tIns="45700">
            <a:normAutofit/>
          </a:bodyPr>
          <a:lstStyle/>
          <a:p>
            <a:pPr indent="0" lvl="0" marL="0" rtl="0" algn="l">
              <a:lnSpc>
                <a:spcPct val="90000"/>
              </a:lnSpc>
              <a:spcBef>
                <a:spcPts val="0"/>
              </a:spcBef>
              <a:spcAft>
                <a:spcPts val="0"/>
              </a:spcAft>
              <a:buSzPts val="1800"/>
              <a:buNone/>
            </a:pPr>
            <a:r>
              <a:rPr lang="de-DE"/>
              <a:t>2 Challenges</a:t>
            </a:r>
            <a:endParaRPr/>
          </a:p>
        </p:txBody>
      </p:sp>
      <p:sp>
        <p:nvSpPr>
          <p:cNvPr id="115" name="Google Shape;115;g184a067dfe6_0_0"/>
          <p:cNvSpPr txBox="1"/>
          <p:nvPr>
            <p:ph idx="12" type="sldNum"/>
          </p:nvPr>
        </p:nvSpPr>
        <p:spPr>
          <a:xfrm>
            <a:off x="8122023" y="6356351"/>
            <a:ext cx="516900" cy="365100"/>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de-DE"/>
              <a:t>‹#›</a:t>
            </a:fld>
            <a:endParaRPr/>
          </a:p>
        </p:txBody>
      </p:sp>
      <p:sp>
        <p:nvSpPr>
          <p:cNvPr id="116" name="Google Shape;116;g184a067dfe6_0_0"/>
          <p:cNvSpPr txBox="1"/>
          <p:nvPr>
            <p:ph idx="1" type="body"/>
          </p:nvPr>
        </p:nvSpPr>
        <p:spPr>
          <a:xfrm>
            <a:off x="518538" y="851375"/>
            <a:ext cx="8106900" cy="5281500"/>
          </a:xfrm>
          <a:prstGeom prst="rect">
            <a:avLst/>
          </a:prstGeom>
          <a:noFill/>
          <a:ln>
            <a:noFill/>
          </a:ln>
        </p:spPr>
        <p:txBody>
          <a:bodyPr anchorCtr="0" anchor="t" bIns="45700" lIns="90000" spcFirstLastPara="1" rIns="91425" wrap="square" tIns="45700">
            <a:noAutofit/>
          </a:bodyPr>
          <a:lstStyle/>
          <a:p>
            <a:pPr indent="0" lvl="0" marL="0" marR="0" rtl="0" algn="l">
              <a:lnSpc>
                <a:spcPct val="90000"/>
              </a:lnSpc>
              <a:spcBef>
                <a:spcPts val="0"/>
              </a:spcBef>
              <a:spcAft>
                <a:spcPts val="0"/>
              </a:spcAft>
              <a:buSzPts val="1350"/>
              <a:buNone/>
            </a:pPr>
            <a:r>
              <a:rPr lang="de-DE"/>
              <a:t>Nowadays, crop yield prediction models can estimate the actual yield reasonably, but a better performance in yield prediction is still desirable</a:t>
            </a:r>
            <a:r>
              <a:rPr lang="de-DE"/>
              <a:t> </a:t>
            </a:r>
            <a:endParaRPr/>
          </a:p>
          <a:p>
            <a:pPr indent="0" lvl="0" marL="0" marR="0" rtl="0" algn="l">
              <a:lnSpc>
                <a:spcPct val="90000"/>
              </a:lnSpc>
              <a:spcBef>
                <a:spcPts val="0"/>
              </a:spcBef>
              <a:spcAft>
                <a:spcPts val="0"/>
              </a:spcAft>
              <a:buSzPts val="1350"/>
              <a:buNone/>
            </a:pPr>
            <a:r>
              <a:t/>
            </a:r>
            <a:endParaRPr/>
          </a:p>
          <a:p>
            <a:pPr indent="-314325" lvl="0" marL="457200" marR="0" rtl="0" algn="l">
              <a:lnSpc>
                <a:spcPct val="90000"/>
              </a:lnSpc>
              <a:spcBef>
                <a:spcPts val="0"/>
              </a:spcBef>
              <a:spcAft>
                <a:spcPts val="0"/>
              </a:spcAft>
              <a:buSzPts val="1350"/>
              <a:buChar char="❏"/>
            </a:pPr>
            <a:r>
              <a:rPr b="1" lang="de-DE"/>
              <a:t>Not enough ground truth data</a:t>
            </a:r>
            <a:endParaRPr b="1"/>
          </a:p>
          <a:p>
            <a:pPr indent="0" lvl="0" marL="457200" marR="0" rtl="0" algn="l">
              <a:lnSpc>
                <a:spcPct val="90000"/>
              </a:lnSpc>
              <a:spcBef>
                <a:spcPts val="0"/>
              </a:spcBef>
              <a:spcAft>
                <a:spcPts val="0"/>
              </a:spcAft>
              <a:buNone/>
            </a:pPr>
            <a:r>
              <a:rPr lang="de-DE"/>
              <a:t>Use each pixel as input training data instead of counties. This method can significantly increase the number of samples. And avoid the influence of pre-processing method like averaging yield value based on counties.</a:t>
            </a:r>
            <a:endParaRPr/>
          </a:p>
          <a:p>
            <a:pPr indent="-314325" lvl="0" marL="457200" rtl="0" algn="l">
              <a:lnSpc>
                <a:spcPct val="90000"/>
              </a:lnSpc>
              <a:spcBef>
                <a:spcPts val="0"/>
              </a:spcBef>
              <a:spcAft>
                <a:spcPts val="0"/>
              </a:spcAft>
              <a:buSzPts val="1350"/>
              <a:buChar char="❏"/>
            </a:pPr>
            <a:r>
              <a:rPr b="1" lang="de-DE"/>
              <a:t>Can’t represent human activity as the features</a:t>
            </a:r>
            <a:endParaRPr b="1"/>
          </a:p>
          <a:p>
            <a:pPr indent="0" lvl="0" marL="457200" rtl="0" algn="l">
              <a:lnSpc>
                <a:spcPct val="90000"/>
              </a:lnSpc>
              <a:spcBef>
                <a:spcPts val="0"/>
              </a:spcBef>
              <a:spcAft>
                <a:spcPts val="0"/>
              </a:spcAft>
              <a:buNone/>
            </a:pPr>
            <a:r>
              <a:rPr lang="de-DE"/>
              <a:t>Use history yield value as one of the input features. The farming ability of farmers is very important. Farmers' planting methods will vary from city to city. For example, the development of mechanization is different.</a:t>
            </a:r>
            <a:endParaRPr/>
          </a:p>
          <a:p>
            <a:pPr indent="-314325" lvl="0" marL="457200" rtl="0" algn="l">
              <a:lnSpc>
                <a:spcPct val="90000"/>
              </a:lnSpc>
              <a:spcBef>
                <a:spcPts val="0"/>
              </a:spcBef>
              <a:spcAft>
                <a:spcPts val="0"/>
              </a:spcAft>
              <a:buSzPts val="1350"/>
              <a:buChar char="❏"/>
            </a:pPr>
            <a:r>
              <a:rPr b="1" lang="de-DE"/>
              <a:t>M</a:t>
            </a:r>
            <a:r>
              <a:rPr b="1" lang="de-DE"/>
              <a:t>ost machine and deep learning models are black boxes</a:t>
            </a:r>
            <a:endParaRPr b="1"/>
          </a:p>
          <a:p>
            <a:pPr indent="0" lvl="0" marL="457200" rtl="0" algn="l">
              <a:lnSpc>
                <a:spcPct val="90000"/>
              </a:lnSpc>
              <a:spcBef>
                <a:spcPts val="0"/>
              </a:spcBef>
              <a:spcAft>
                <a:spcPts val="0"/>
              </a:spcAft>
              <a:buNone/>
            </a:pPr>
            <a:r>
              <a:rPr lang="de-DE"/>
              <a:t>Random forest can give us the importance of each factor in the model. We can see which factor </a:t>
            </a:r>
            <a:r>
              <a:rPr lang="de-DE"/>
              <a:t>influence</a:t>
            </a:r>
            <a:r>
              <a:rPr lang="de-DE"/>
              <a:t> the result clearly by library SHAP. </a:t>
            </a:r>
            <a:endParaRPr/>
          </a:p>
          <a:p>
            <a:pPr indent="0" lvl="0" marL="0" rtl="0" algn="l">
              <a:lnSpc>
                <a:spcPct val="90000"/>
              </a:lnSpc>
              <a:spcBef>
                <a:spcPts val="0"/>
              </a:spcBef>
              <a:spcAft>
                <a:spcPts val="0"/>
              </a:spcAft>
              <a:buSzPts val="1350"/>
              <a:buNone/>
            </a:pPr>
            <a:r>
              <a:t/>
            </a:r>
            <a:endParaRPr b="1"/>
          </a:p>
          <a:p>
            <a:pPr indent="0" lvl="0" marL="0" rtl="0" algn="l">
              <a:lnSpc>
                <a:spcPct val="90000"/>
              </a:lnSpc>
              <a:spcBef>
                <a:spcPts val="0"/>
              </a:spcBef>
              <a:spcAft>
                <a:spcPts val="0"/>
              </a:spcAft>
              <a:buSzPts val="1350"/>
              <a:buNone/>
            </a:pPr>
            <a:r>
              <a:t/>
            </a:r>
            <a:endParaRPr b="1"/>
          </a:p>
          <a:p>
            <a:pPr indent="0" lvl="0" marL="0" rtl="0" algn="l">
              <a:lnSpc>
                <a:spcPct val="90000"/>
              </a:lnSpc>
              <a:spcBef>
                <a:spcPts val="0"/>
              </a:spcBef>
              <a:spcAft>
                <a:spcPts val="0"/>
              </a:spcAft>
              <a:buSzPts val="1350"/>
              <a:buNone/>
            </a:pPr>
            <a:r>
              <a:rPr lang="de-DE"/>
              <a:t>Key steps in this project:</a:t>
            </a:r>
            <a:endParaRPr/>
          </a:p>
          <a:p>
            <a:pPr indent="0" lvl="0" marL="0" rtl="0" algn="l">
              <a:lnSpc>
                <a:spcPct val="90000"/>
              </a:lnSpc>
              <a:spcBef>
                <a:spcPts val="0"/>
              </a:spcBef>
              <a:spcAft>
                <a:spcPts val="0"/>
              </a:spcAft>
              <a:buSzPts val="1350"/>
              <a:buNone/>
            </a:pPr>
            <a:r>
              <a:t/>
            </a:r>
            <a:endParaRPr/>
          </a:p>
          <a:p>
            <a:pPr indent="-314325" lvl="0" marL="457200" rtl="0" algn="l">
              <a:lnSpc>
                <a:spcPct val="90000"/>
              </a:lnSpc>
              <a:spcBef>
                <a:spcPts val="0"/>
              </a:spcBef>
              <a:spcAft>
                <a:spcPts val="0"/>
              </a:spcAft>
              <a:buSzPts val="1350"/>
              <a:buChar char="❏"/>
            </a:pPr>
            <a:r>
              <a:rPr b="1" lang="de-DE"/>
              <a:t>Dataset </a:t>
            </a:r>
            <a:r>
              <a:rPr b="1" lang="de-DE"/>
              <a:t>selection</a:t>
            </a:r>
            <a:endParaRPr b="1"/>
          </a:p>
          <a:p>
            <a:pPr indent="-314325" lvl="0" marL="457200" rtl="0" algn="l">
              <a:lnSpc>
                <a:spcPct val="90000"/>
              </a:lnSpc>
              <a:spcBef>
                <a:spcPts val="0"/>
              </a:spcBef>
              <a:spcAft>
                <a:spcPts val="0"/>
              </a:spcAft>
              <a:buSzPts val="1350"/>
              <a:buChar char="❏"/>
            </a:pPr>
            <a:r>
              <a:rPr b="1" lang="de-DE"/>
              <a:t>Features selection</a:t>
            </a:r>
            <a:endParaRPr b="1"/>
          </a:p>
          <a:p>
            <a:pPr indent="-314325" lvl="0" marL="457200" rtl="0" algn="l">
              <a:lnSpc>
                <a:spcPct val="90000"/>
              </a:lnSpc>
              <a:spcBef>
                <a:spcPts val="0"/>
              </a:spcBef>
              <a:spcAft>
                <a:spcPts val="0"/>
              </a:spcAft>
              <a:buSzPts val="1350"/>
              <a:buChar char="❏"/>
            </a:pPr>
            <a:r>
              <a:rPr b="1" lang="de-DE"/>
              <a:t>Model selection</a:t>
            </a:r>
            <a:endParaRPr b="1"/>
          </a:p>
          <a:p>
            <a:pPr indent="0" lvl="0" marL="0" rtl="0" algn="l">
              <a:lnSpc>
                <a:spcPct val="90000"/>
              </a:lnSpc>
              <a:spcBef>
                <a:spcPts val="0"/>
              </a:spcBef>
              <a:spcAft>
                <a:spcPts val="0"/>
              </a:spcAft>
              <a:buSzPts val="1350"/>
              <a:buNone/>
            </a:pPr>
            <a:r>
              <a:t/>
            </a:r>
            <a:endParaRPr/>
          </a:p>
          <a:p>
            <a:pPr indent="0" lvl="0" marL="0" rtl="0" algn="l">
              <a:lnSpc>
                <a:spcPct val="90000"/>
              </a:lnSpc>
              <a:spcBef>
                <a:spcPts val="0"/>
              </a:spcBef>
              <a:spcAft>
                <a:spcPts val="0"/>
              </a:spcAft>
              <a:buSzPts val="1350"/>
              <a:buNone/>
            </a:pPr>
            <a:r>
              <a:t/>
            </a:r>
            <a:endParaRPr/>
          </a:p>
          <a:p>
            <a:pPr indent="0" lvl="0" marL="0" rtl="0" algn="l">
              <a:lnSpc>
                <a:spcPct val="90000"/>
              </a:lnSpc>
              <a:spcBef>
                <a:spcPts val="0"/>
              </a:spcBef>
              <a:spcAft>
                <a:spcPts val="0"/>
              </a:spcAft>
              <a:buSzPts val="1350"/>
              <a:buNone/>
            </a:pPr>
            <a:r>
              <a:t/>
            </a:r>
            <a:endParaRPr/>
          </a:p>
          <a:p>
            <a:pPr indent="0" lvl="0" marL="0" rtl="0" algn="l">
              <a:lnSpc>
                <a:spcPct val="90000"/>
              </a:lnSpc>
              <a:spcBef>
                <a:spcPts val="0"/>
              </a:spcBef>
              <a:spcAft>
                <a:spcPts val="0"/>
              </a:spcAft>
              <a:buSzPts val="1350"/>
              <a:buNone/>
            </a:pPr>
            <a:r>
              <a:t/>
            </a:r>
            <a:endParaRPr/>
          </a:p>
          <a:p>
            <a:pPr indent="0" lvl="0" marL="0" rtl="0" algn="l">
              <a:lnSpc>
                <a:spcPct val="90000"/>
              </a:lnSpc>
              <a:spcBef>
                <a:spcPts val="0"/>
              </a:spcBef>
              <a:spcAft>
                <a:spcPts val="0"/>
              </a:spcAft>
              <a:buSzPts val="1350"/>
              <a:buNone/>
            </a:pPr>
            <a:r>
              <a:t/>
            </a:r>
            <a:endParaRPr/>
          </a:p>
          <a:p>
            <a:pPr indent="0" lvl="0" marL="0" rtl="0" algn="l">
              <a:lnSpc>
                <a:spcPct val="90000"/>
              </a:lnSpc>
              <a:spcBef>
                <a:spcPts val="0"/>
              </a:spcBef>
              <a:spcAft>
                <a:spcPts val="0"/>
              </a:spcAft>
              <a:buSzPts val="1350"/>
              <a:buNone/>
            </a:pPr>
            <a:r>
              <a:t/>
            </a:r>
            <a:endParaRPr/>
          </a:p>
          <a:p>
            <a:pPr indent="0" lvl="0" marL="0" rtl="0" algn="l">
              <a:lnSpc>
                <a:spcPct val="90000"/>
              </a:lnSpc>
              <a:spcBef>
                <a:spcPts val="0"/>
              </a:spcBef>
              <a:spcAft>
                <a:spcPts val="0"/>
              </a:spcAft>
              <a:buSzPts val="1350"/>
              <a:buNone/>
            </a:pPr>
            <a:r>
              <a:t/>
            </a:r>
            <a:endParaRPr/>
          </a:p>
          <a:p>
            <a:pPr indent="0" lvl="0" marL="0" rtl="0" algn="l">
              <a:lnSpc>
                <a:spcPct val="90000"/>
              </a:lnSpc>
              <a:spcBef>
                <a:spcPts val="0"/>
              </a:spcBef>
              <a:spcAft>
                <a:spcPts val="0"/>
              </a:spcAft>
              <a:buSzPts val="1350"/>
              <a:buNone/>
            </a:pPr>
            <a:r>
              <a:t/>
            </a:r>
            <a:endParaRPr/>
          </a:p>
          <a:p>
            <a:pPr indent="0" lvl="0" marL="0" rtl="0" algn="l">
              <a:lnSpc>
                <a:spcPct val="90000"/>
              </a:lnSpc>
              <a:spcBef>
                <a:spcPts val="0"/>
              </a:spcBef>
              <a:spcAft>
                <a:spcPts val="0"/>
              </a:spcAft>
              <a:buSzPts val="1350"/>
              <a:buNone/>
            </a:pPr>
            <a:r>
              <a:t/>
            </a:r>
            <a:endParaRPr/>
          </a:p>
          <a:p>
            <a:pPr indent="0" lvl="0" marL="0" rtl="0" algn="l">
              <a:lnSpc>
                <a:spcPct val="90000"/>
              </a:lnSpc>
              <a:spcBef>
                <a:spcPts val="0"/>
              </a:spcBef>
              <a:spcAft>
                <a:spcPts val="0"/>
              </a:spcAft>
              <a:buSzPts val="1350"/>
              <a:buNone/>
            </a:pPr>
            <a:r>
              <a:t/>
            </a:r>
            <a:endParaRPr/>
          </a:p>
          <a:p>
            <a:pPr indent="0" lvl="0" marL="0" rtl="0" algn="l">
              <a:lnSpc>
                <a:spcPct val="90000"/>
              </a:lnSpc>
              <a:spcBef>
                <a:spcPts val="0"/>
              </a:spcBef>
              <a:spcAft>
                <a:spcPts val="0"/>
              </a:spcAft>
              <a:buSzPts val="1350"/>
              <a:buNone/>
            </a:pPr>
            <a:r>
              <a:t/>
            </a:r>
            <a:endParaRPr/>
          </a:p>
          <a:p>
            <a:pPr indent="0" lvl="0" marL="0" rtl="0" algn="l">
              <a:lnSpc>
                <a:spcPct val="90000"/>
              </a:lnSpc>
              <a:spcBef>
                <a:spcPts val="0"/>
              </a:spcBef>
              <a:spcAft>
                <a:spcPts val="0"/>
              </a:spcAft>
              <a:buSzPts val="1350"/>
              <a:buNone/>
            </a:pPr>
            <a:r>
              <a:t/>
            </a:r>
            <a:endParaRPr/>
          </a:p>
          <a:p>
            <a:pPr indent="0" lvl="0" marL="0" rtl="0" algn="l">
              <a:lnSpc>
                <a:spcPct val="90000"/>
              </a:lnSpc>
              <a:spcBef>
                <a:spcPts val="0"/>
              </a:spcBef>
              <a:spcAft>
                <a:spcPts val="0"/>
              </a:spcAft>
              <a:buClr>
                <a:schemeClr val="dk1"/>
              </a:buClr>
              <a:buSzPts val="1100"/>
              <a:buFont typeface="Arial"/>
              <a:buNone/>
            </a:pPr>
            <a:r>
              <a:t/>
            </a:r>
            <a:endParaRPr/>
          </a:p>
          <a:p>
            <a:pPr indent="0" lvl="0" marL="0" rtl="0" algn="l">
              <a:lnSpc>
                <a:spcPct val="90000"/>
              </a:lnSpc>
              <a:spcBef>
                <a:spcPts val="1000"/>
              </a:spcBef>
              <a:spcAft>
                <a:spcPts val="0"/>
              </a:spcAft>
              <a:buSzPts val="1350"/>
              <a:buNone/>
            </a:pPr>
            <a:r>
              <a:t/>
            </a:r>
            <a:endParaRPr/>
          </a:p>
        </p:txBody>
      </p:sp>
      <p:sp>
        <p:nvSpPr>
          <p:cNvPr id="117" name="Google Shape;117;g184a067dfe6_0_0"/>
          <p:cNvSpPr txBox="1"/>
          <p:nvPr>
            <p:ph idx="11" type="ftr"/>
          </p:nvPr>
        </p:nvSpPr>
        <p:spPr>
          <a:xfrm>
            <a:off x="5032839" y="6377476"/>
            <a:ext cx="3304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de-DE"/>
              <a:t>Wang S(2022) ML4Earth Hackathon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184a067dfe6_0_15"/>
          <p:cNvSpPr txBox="1"/>
          <p:nvPr>
            <p:ph type="title"/>
          </p:nvPr>
        </p:nvSpPr>
        <p:spPr>
          <a:xfrm>
            <a:off x="532263" y="156998"/>
            <a:ext cx="7259700" cy="537900"/>
          </a:xfrm>
          <a:prstGeom prst="rect">
            <a:avLst/>
          </a:prstGeom>
          <a:noFill/>
          <a:ln>
            <a:noFill/>
          </a:ln>
        </p:spPr>
        <p:txBody>
          <a:bodyPr anchorCtr="0" anchor="b" bIns="45700" lIns="0" spcFirstLastPara="1" rIns="91425" wrap="square" tIns="45700">
            <a:normAutofit/>
          </a:bodyPr>
          <a:lstStyle/>
          <a:p>
            <a:pPr indent="0" lvl="0" marL="0" rtl="0" algn="l">
              <a:lnSpc>
                <a:spcPct val="90000"/>
              </a:lnSpc>
              <a:spcBef>
                <a:spcPts val="0"/>
              </a:spcBef>
              <a:spcAft>
                <a:spcPts val="0"/>
              </a:spcAft>
              <a:buSzPts val="1800"/>
              <a:buNone/>
            </a:pPr>
            <a:r>
              <a:rPr lang="de-DE"/>
              <a:t>3 Dataset  —  input &amp; output</a:t>
            </a:r>
            <a:endParaRPr/>
          </a:p>
        </p:txBody>
      </p:sp>
      <p:sp>
        <p:nvSpPr>
          <p:cNvPr id="124" name="Google Shape;124;g184a067dfe6_0_15"/>
          <p:cNvSpPr txBox="1"/>
          <p:nvPr>
            <p:ph idx="12" type="sldNum"/>
          </p:nvPr>
        </p:nvSpPr>
        <p:spPr>
          <a:xfrm>
            <a:off x="8122023" y="6356351"/>
            <a:ext cx="516900" cy="365100"/>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de-DE"/>
              <a:t>‹#›</a:t>
            </a:fld>
            <a:endParaRPr/>
          </a:p>
        </p:txBody>
      </p:sp>
      <p:sp>
        <p:nvSpPr>
          <p:cNvPr id="125" name="Google Shape;125;g184a067dfe6_0_15"/>
          <p:cNvSpPr txBox="1"/>
          <p:nvPr>
            <p:ph idx="11" type="ftr"/>
          </p:nvPr>
        </p:nvSpPr>
        <p:spPr>
          <a:xfrm>
            <a:off x="5032839" y="6377476"/>
            <a:ext cx="3304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de-DE"/>
              <a:t>Wang S(2022) ML4Earth Hackathon</a:t>
            </a:r>
            <a:endParaRPr/>
          </a:p>
        </p:txBody>
      </p:sp>
      <p:grpSp>
        <p:nvGrpSpPr>
          <p:cNvPr id="126" name="Google Shape;126;g184a067dfe6_0_15"/>
          <p:cNvGrpSpPr/>
          <p:nvPr/>
        </p:nvGrpSpPr>
        <p:grpSpPr>
          <a:xfrm>
            <a:off x="532287" y="1215815"/>
            <a:ext cx="1637751" cy="1435355"/>
            <a:chOff x="532275" y="1215775"/>
            <a:chExt cx="2194200" cy="1669600"/>
          </a:xfrm>
        </p:grpSpPr>
        <p:pic>
          <p:nvPicPr>
            <p:cNvPr id="127" name="Google Shape;127;g184a067dfe6_0_15"/>
            <p:cNvPicPr preferRelativeResize="0"/>
            <p:nvPr/>
          </p:nvPicPr>
          <p:blipFill>
            <a:blip r:embed="rId3">
              <a:alphaModFix/>
            </a:blip>
            <a:stretch>
              <a:fillRect/>
            </a:stretch>
          </p:blipFill>
          <p:spPr>
            <a:xfrm>
              <a:off x="532275" y="1215775"/>
              <a:ext cx="2041800" cy="1517200"/>
            </a:xfrm>
            <a:prstGeom prst="rect">
              <a:avLst/>
            </a:prstGeom>
            <a:noFill/>
            <a:ln>
              <a:noFill/>
            </a:ln>
          </p:spPr>
        </p:pic>
        <p:pic>
          <p:nvPicPr>
            <p:cNvPr id="128" name="Google Shape;128;g184a067dfe6_0_15"/>
            <p:cNvPicPr preferRelativeResize="0"/>
            <p:nvPr/>
          </p:nvPicPr>
          <p:blipFill>
            <a:blip r:embed="rId3">
              <a:alphaModFix/>
            </a:blip>
            <a:stretch>
              <a:fillRect/>
            </a:stretch>
          </p:blipFill>
          <p:spPr>
            <a:xfrm>
              <a:off x="608475" y="1291975"/>
              <a:ext cx="2041800" cy="1517200"/>
            </a:xfrm>
            <a:prstGeom prst="rect">
              <a:avLst/>
            </a:prstGeom>
            <a:noFill/>
            <a:ln>
              <a:noFill/>
            </a:ln>
          </p:spPr>
        </p:pic>
        <p:pic>
          <p:nvPicPr>
            <p:cNvPr id="129" name="Google Shape;129;g184a067dfe6_0_15"/>
            <p:cNvPicPr preferRelativeResize="0"/>
            <p:nvPr/>
          </p:nvPicPr>
          <p:blipFill>
            <a:blip r:embed="rId3">
              <a:alphaModFix/>
            </a:blip>
            <a:stretch>
              <a:fillRect/>
            </a:stretch>
          </p:blipFill>
          <p:spPr>
            <a:xfrm>
              <a:off x="684675" y="1368175"/>
              <a:ext cx="2041800" cy="1517200"/>
            </a:xfrm>
            <a:prstGeom prst="rect">
              <a:avLst/>
            </a:prstGeom>
            <a:noFill/>
            <a:ln>
              <a:noFill/>
            </a:ln>
          </p:spPr>
        </p:pic>
      </p:grpSp>
      <p:sp>
        <p:nvSpPr>
          <p:cNvPr id="130" name="Google Shape;130;g184a067dfe6_0_15"/>
          <p:cNvSpPr txBox="1"/>
          <p:nvPr/>
        </p:nvSpPr>
        <p:spPr>
          <a:xfrm>
            <a:off x="2006225" y="755263"/>
            <a:ext cx="163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t>X_train</a:t>
            </a:r>
            <a:endParaRPr/>
          </a:p>
        </p:txBody>
      </p:sp>
      <p:sp>
        <p:nvSpPr>
          <p:cNvPr id="131" name="Google Shape;131;g184a067dfe6_0_15"/>
          <p:cNvSpPr txBox="1"/>
          <p:nvPr/>
        </p:nvSpPr>
        <p:spPr>
          <a:xfrm>
            <a:off x="6381475" y="815575"/>
            <a:ext cx="163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t>Y</a:t>
            </a:r>
            <a:r>
              <a:rPr lang="de-DE"/>
              <a:t>_train</a:t>
            </a:r>
            <a:endParaRPr/>
          </a:p>
        </p:txBody>
      </p:sp>
      <p:grpSp>
        <p:nvGrpSpPr>
          <p:cNvPr id="132" name="Google Shape;132;g184a067dfe6_0_15"/>
          <p:cNvGrpSpPr/>
          <p:nvPr/>
        </p:nvGrpSpPr>
        <p:grpSpPr>
          <a:xfrm>
            <a:off x="2723912" y="1215815"/>
            <a:ext cx="1637751" cy="1435355"/>
            <a:chOff x="532275" y="1215775"/>
            <a:chExt cx="2194200" cy="1669600"/>
          </a:xfrm>
        </p:grpSpPr>
        <p:pic>
          <p:nvPicPr>
            <p:cNvPr id="133" name="Google Shape;133;g184a067dfe6_0_15"/>
            <p:cNvPicPr preferRelativeResize="0"/>
            <p:nvPr/>
          </p:nvPicPr>
          <p:blipFill>
            <a:blip r:embed="rId3">
              <a:alphaModFix/>
            </a:blip>
            <a:stretch>
              <a:fillRect/>
            </a:stretch>
          </p:blipFill>
          <p:spPr>
            <a:xfrm>
              <a:off x="532275" y="1215775"/>
              <a:ext cx="2041800" cy="1517200"/>
            </a:xfrm>
            <a:prstGeom prst="rect">
              <a:avLst/>
            </a:prstGeom>
            <a:noFill/>
            <a:ln>
              <a:noFill/>
            </a:ln>
          </p:spPr>
        </p:pic>
        <p:pic>
          <p:nvPicPr>
            <p:cNvPr id="134" name="Google Shape;134;g184a067dfe6_0_15"/>
            <p:cNvPicPr preferRelativeResize="0"/>
            <p:nvPr/>
          </p:nvPicPr>
          <p:blipFill>
            <a:blip r:embed="rId3">
              <a:alphaModFix/>
            </a:blip>
            <a:stretch>
              <a:fillRect/>
            </a:stretch>
          </p:blipFill>
          <p:spPr>
            <a:xfrm>
              <a:off x="608475" y="1291975"/>
              <a:ext cx="2041800" cy="1517200"/>
            </a:xfrm>
            <a:prstGeom prst="rect">
              <a:avLst/>
            </a:prstGeom>
            <a:noFill/>
            <a:ln>
              <a:noFill/>
            </a:ln>
          </p:spPr>
        </p:pic>
        <p:pic>
          <p:nvPicPr>
            <p:cNvPr id="135" name="Google Shape;135;g184a067dfe6_0_15"/>
            <p:cNvPicPr preferRelativeResize="0"/>
            <p:nvPr/>
          </p:nvPicPr>
          <p:blipFill>
            <a:blip r:embed="rId3">
              <a:alphaModFix/>
            </a:blip>
            <a:stretch>
              <a:fillRect/>
            </a:stretch>
          </p:blipFill>
          <p:spPr>
            <a:xfrm>
              <a:off x="684675" y="1368175"/>
              <a:ext cx="2041800" cy="1517200"/>
            </a:xfrm>
            <a:prstGeom prst="rect">
              <a:avLst/>
            </a:prstGeom>
            <a:noFill/>
            <a:ln>
              <a:noFill/>
            </a:ln>
          </p:spPr>
        </p:pic>
      </p:grpSp>
      <p:sp>
        <p:nvSpPr>
          <p:cNvPr id="136" name="Google Shape;136;g184a067dfe6_0_15"/>
          <p:cNvSpPr txBox="1"/>
          <p:nvPr/>
        </p:nvSpPr>
        <p:spPr>
          <a:xfrm>
            <a:off x="532344" y="2844425"/>
            <a:ext cx="4134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de-DE"/>
              <a:t>June                                         August</a:t>
            </a:r>
            <a:endParaRPr/>
          </a:p>
        </p:txBody>
      </p:sp>
      <p:cxnSp>
        <p:nvCxnSpPr>
          <p:cNvPr id="137" name="Google Shape;137;g184a067dfe6_0_15"/>
          <p:cNvCxnSpPr>
            <a:stCxn id="129" idx="2"/>
            <a:endCxn id="135" idx="2"/>
          </p:cNvCxnSpPr>
          <p:nvPr/>
        </p:nvCxnSpPr>
        <p:spPr>
          <a:xfrm flipH="1" rot="-5400000">
            <a:off x="2503488" y="1555720"/>
            <a:ext cx="600" cy="2191500"/>
          </a:xfrm>
          <a:prstGeom prst="curvedConnector3">
            <a:avLst>
              <a:gd fmla="val 39687500" name="adj1"/>
            </a:avLst>
          </a:prstGeom>
          <a:noFill/>
          <a:ln cap="flat" cmpd="sng" w="9525">
            <a:solidFill>
              <a:schemeClr val="dk2"/>
            </a:solidFill>
            <a:prstDash val="solid"/>
            <a:round/>
            <a:headEnd len="med" w="med" type="none"/>
            <a:tailEnd len="med" w="med" type="none"/>
          </a:ln>
        </p:spPr>
      </p:cxnSp>
      <p:sp>
        <p:nvSpPr>
          <p:cNvPr id="138" name="Google Shape;138;g184a067dfe6_0_15"/>
          <p:cNvSpPr txBox="1"/>
          <p:nvPr/>
        </p:nvSpPr>
        <p:spPr>
          <a:xfrm>
            <a:off x="3888563" y="6321238"/>
            <a:ext cx="163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t>2004-2021</a:t>
            </a:r>
            <a:endParaRPr/>
          </a:p>
        </p:txBody>
      </p:sp>
      <p:sp>
        <p:nvSpPr>
          <p:cNvPr id="139" name="Google Shape;139;g184a067dfe6_0_15"/>
          <p:cNvSpPr txBox="1"/>
          <p:nvPr/>
        </p:nvSpPr>
        <p:spPr>
          <a:xfrm>
            <a:off x="532347" y="3396025"/>
            <a:ext cx="38292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t>Features:</a:t>
            </a:r>
            <a:endParaRPr/>
          </a:p>
          <a:p>
            <a:pPr indent="0" lvl="0" marL="0" rtl="0" algn="l">
              <a:spcBef>
                <a:spcPts val="0"/>
              </a:spcBef>
              <a:spcAft>
                <a:spcPts val="0"/>
              </a:spcAft>
              <a:buNone/>
            </a:pPr>
            <a:r>
              <a:t/>
            </a:r>
            <a:endParaRPr/>
          </a:p>
          <a:p>
            <a:pPr indent="0" lvl="0" marL="0" rtl="0" algn="l">
              <a:spcBef>
                <a:spcPts val="0"/>
              </a:spcBef>
              <a:spcAft>
                <a:spcPts val="0"/>
              </a:spcAft>
              <a:buNone/>
            </a:pPr>
            <a:r>
              <a:rPr lang="de-DE"/>
              <a:t>15 bands from dataset + one band of last year yield</a:t>
            </a:r>
            <a:endParaRPr/>
          </a:p>
          <a:p>
            <a:pPr indent="0" lvl="0" marL="0" rtl="0" algn="l">
              <a:spcBef>
                <a:spcPts val="0"/>
              </a:spcBef>
              <a:spcAft>
                <a:spcPts val="0"/>
              </a:spcAft>
              <a:buNone/>
            </a:pPr>
            <a:r>
              <a:t/>
            </a:r>
            <a:endParaRPr/>
          </a:p>
          <a:p>
            <a:pPr indent="0" lvl="0" marL="0" rtl="0" algn="l">
              <a:spcBef>
                <a:spcPts val="0"/>
              </a:spcBef>
              <a:spcAft>
                <a:spcPts val="0"/>
              </a:spcAft>
              <a:buNone/>
            </a:pPr>
            <a:r>
              <a:rPr lang="de-DE"/>
              <a:t>Number of groups:</a:t>
            </a:r>
            <a:endParaRPr/>
          </a:p>
          <a:p>
            <a:pPr indent="0" lvl="0" marL="0" rtl="0" algn="l">
              <a:spcBef>
                <a:spcPts val="0"/>
              </a:spcBef>
              <a:spcAft>
                <a:spcPts val="0"/>
              </a:spcAft>
              <a:buNone/>
            </a:pPr>
            <a:r>
              <a:t/>
            </a:r>
            <a:endParaRPr/>
          </a:p>
          <a:p>
            <a:pPr indent="0" lvl="0" marL="0" rtl="0" algn="l">
              <a:spcBef>
                <a:spcPts val="0"/>
              </a:spcBef>
              <a:spcAft>
                <a:spcPts val="0"/>
              </a:spcAft>
              <a:buNone/>
            </a:pPr>
            <a:r>
              <a:rPr b="1" lang="de-DE"/>
              <a:t>7 years * n * i * x * y </a:t>
            </a:r>
            <a:r>
              <a:rPr b="1" lang="de-DE">
                <a:solidFill>
                  <a:schemeClr val="dk1"/>
                </a:solidFill>
                <a:highlight>
                  <a:schemeClr val="lt1"/>
                </a:highlight>
              </a:rPr>
              <a:t>≈  280,000,000</a:t>
            </a:r>
            <a:endParaRPr b="1">
              <a:solidFill>
                <a:schemeClr val="dk1"/>
              </a:solidFill>
              <a:highlight>
                <a:schemeClr val="lt1"/>
              </a:highlight>
            </a:endParaRPr>
          </a:p>
          <a:p>
            <a:pPr indent="0" lvl="0" marL="0" rtl="0" algn="l">
              <a:spcBef>
                <a:spcPts val="0"/>
              </a:spcBef>
              <a:spcAft>
                <a:spcPts val="0"/>
              </a:spcAft>
              <a:buNone/>
            </a:pPr>
            <a:r>
              <a:t/>
            </a:r>
            <a:endParaRPr/>
          </a:p>
          <a:p>
            <a:pPr indent="0" lvl="0" marL="0" rtl="0" algn="l">
              <a:spcBef>
                <a:spcPts val="0"/>
              </a:spcBef>
              <a:spcAft>
                <a:spcPts val="0"/>
              </a:spcAft>
              <a:buNone/>
            </a:pPr>
            <a:r>
              <a:rPr lang="de-DE"/>
              <a:t>n: number of pitches(counties, </a:t>
            </a:r>
            <a:r>
              <a:rPr lang="de-DE">
                <a:solidFill>
                  <a:schemeClr val="dk1"/>
                </a:solidFill>
              </a:rPr>
              <a:t>approximately 400)</a:t>
            </a:r>
            <a:endParaRPr/>
          </a:p>
          <a:p>
            <a:pPr indent="0" lvl="0" marL="0" rtl="0" algn="l">
              <a:spcBef>
                <a:spcPts val="0"/>
              </a:spcBef>
              <a:spcAft>
                <a:spcPts val="0"/>
              </a:spcAft>
              <a:buNone/>
            </a:pPr>
            <a:r>
              <a:rPr lang="de-DE"/>
              <a:t>i: number of dates(approximately 10)</a:t>
            </a:r>
            <a:endParaRPr/>
          </a:p>
          <a:p>
            <a:pPr indent="0" lvl="0" marL="0" rtl="0" algn="l">
              <a:spcBef>
                <a:spcPts val="0"/>
              </a:spcBef>
              <a:spcAft>
                <a:spcPts val="0"/>
              </a:spcAft>
              <a:buNone/>
            </a:pPr>
            <a:r>
              <a:rPr lang="de-DE"/>
              <a:t>x,y: dimension of pitches</a:t>
            </a:r>
            <a:endParaRPr/>
          </a:p>
        </p:txBody>
      </p:sp>
      <p:pic>
        <p:nvPicPr>
          <p:cNvPr id="140" name="Google Shape;140;g184a067dfe6_0_15"/>
          <p:cNvPicPr preferRelativeResize="0"/>
          <p:nvPr/>
        </p:nvPicPr>
        <p:blipFill rotWithShape="1">
          <a:blip r:embed="rId4">
            <a:alphaModFix/>
          </a:blip>
          <a:srcRect b="0" l="0" r="0" t="5544"/>
          <a:stretch/>
        </p:blipFill>
        <p:spPr>
          <a:xfrm>
            <a:off x="5771875" y="1155474"/>
            <a:ext cx="1930125" cy="1568650"/>
          </a:xfrm>
          <a:prstGeom prst="rect">
            <a:avLst/>
          </a:prstGeom>
          <a:noFill/>
          <a:ln>
            <a:noFill/>
          </a:ln>
        </p:spPr>
      </p:pic>
      <p:sp>
        <p:nvSpPr>
          <p:cNvPr id="141" name="Google Shape;141;g184a067dfe6_0_15"/>
          <p:cNvSpPr txBox="1"/>
          <p:nvPr/>
        </p:nvSpPr>
        <p:spPr>
          <a:xfrm>
            <a:off x="5660400" y="3396025"/>
            <a:ext cx="29784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t>Each year’s yield value:</a:t>
            </a:r>
            <a:endParaRPr/>
          </a:p>
          <a:p>
            <a:pPr indent="0" lvl="0" marL="0" rtl="0" algn="l">
              <a:spcBef>
                <a:spcPts val="0"/>
              </a:spcBef>
              <a:spcAft>
                <a:spcPts val="0"/>
              </a:spcAft>
              <a:buNone/>
            </a:pPr>
            <a:r>
              <a:t/>
            </a:r>
            <a:endParaRPr/>
          </a:p>
          <a:p>
            <a:pPr indent="0" lvl="0" marL="0" rtl="0" algn="l">
              <a:spcBef>
                <a:spcPts val="0"/>
              </a:spcBef>
              <a:spcAft>
                <a:spcPts val="0"/>
              </a:spcAft>
              <a:buNone/>
            </a:pPr>
            <a:r>
              <a:rPr lang="de-DE"/>
              <a:t>eg. 185.5 </a:t>
            </a:r>
            <a:r>
              <a:rPr lang="de-DE"/>
              <a:t>bushels/acre</a:t>
            </a:r>
            <a:endParaRPr/>
          </a:p>
          <a:p>
            <a:pPr indent="0" lvl="0" marL="0" rtl="0" algn="l">
              <a:spcBef>
                <a:spcPts val="0"/>
              </a:spcBef>
              <a:spcAft>
                <a:spcPts val="0"/>
              </a:spcAft>
              <a:buNone/>
            </a:pPr>
            <a:r>
              <a:t/>
            </a:r>
            <a:endParaRPr/>
          </a:p>
          <a:p>
            <a:pPr indent="0" lvl="0" marL="0" rtl="0" algn="l">
              <a:spcBef>
                <a:spcPts val="0"/>
              </a:spcBef>
              <a:spcAft>
                <a:spcPts val="0"/>
              </a:spcAft>
              <a:buNone/>
            </a:pPr>
            <a:r>
              <a:rPr lang="de-DE"/>
              <a:t>How to get Y_train image:</a:t>
            </a:r>
            <a:endParaRPr/>
          </a:p>
          <a:p>
            <a:pPr indent="0" lvl="0" marL="0" rtl="0" algn="l">
              <a:spcBef>
                <a:spcPts val="0"/>
              </a:spcBef>
              <a:spcAft>
                <a:spcPts val="0"/>
              </a:spcAft>
              <a:buNone/>
            </a:pPr>
            <a:r>
              <a:t/>
            </a:r>
            <a:endParaRPr/>
          </a:p>
          <a:p>
            <a:pPr indent="0" lvl="0" marL="0" rtl="0" algn="l">
              <a:spcBef>
                <a:spcPts val="0"/>
              </a:spcBef>
              <a:spcAft>
                <a:spcPts val="0"/>
              </a:spcAft>
              <a:buNone/>
            </a:pPr>
            <a:r>
              <a:rPr lang="de-DE"/>
              <a:t>Join the table between TIGER vector and yield data. Transform vector to raster with the value of yield for the ROI area. Match X_train and Y_train by geoinformation with same projection.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196a97d4521_0_0"/>
          <p:cNvSpPr txBox="1"/>
          <p:nvPr>
            <p:ph idx="12" type="sldNum"/>
          </p:nvPr>
        </p:nvSpPr>
        <p:spPr>
          <a:xfrm>
            <a:off x="8122023" y="6356351"/>
            <a:ext cx="516900" cy="365100"/>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de-DE"/>
              <a:t>‹#›</a:t>
            </a:fld>
            <a:endParaRPr/>
          </a:p>
        </p:txBody>
      </p:sp>
      <p:sp>
        <p:nvSpPr>
          <p:cNvPr id="148" name="Google Shape;148;g196a97d4521_0_0"/>
          <p:cNvSpPr txBox="1"/>
          <p:nvPr>
            <p:ph type="title"/>
          </p:nvPr>
        </p:nvSpPr>
        <p:spPr>
          <a:xfrm>
            <a:off x="532263" y="156998"/>
            <a:ext cx="7259700" cy="537900"/>
          </a:xfrm>
          <a:prstGeom prst="rect">
            <a:avLst/>
          </a:prstGeom>
          <a:noFill/>
          <a:ln>
            <a:noFill/>
          </a:ln>
        </p:spPr>
        <p:txBody>
          <a:bodyPr anchorCtr="0" anchor="b" bIns="45700" lIns="0"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de-DE"/>
              <a:t>4 </a:t>
            </a:r>
            <a:r>
              <a:rPr lang="de-DE"/>
              <a:t>Visualization</a:t>
            </a:r>
            <a:r>
              <a:rPr lang="de-DE"/>
              <a:t> of Ground truth data</a:t>
            </a:r>
            <a:endParaRPr/>
          </a:p>
        </p:txBody>
      </p:sp>
      <p:sp>
        <p:nvSpPr>
          <p:cNvPr id="149" name="Google Shape;149;g196a97d4521_0_0"/>
          <p:cNvSpPr txBox="1"/>
          <p:nvPr>
            <p:ph idx="11" type="ftr"/>
          </p:nvPr>
        </p:nvSpPr>
        <p:spPr>
          <a:xfrm>
            <a:off x="5032839" y="6377476"/>
            <a:ext cx="3304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de-DE"/>
              <a:t>Wang S(2022) ML4Earth Hackathon</a:t>
            </a:r>
            <a:endParaRPr/>
          </a:p>
        </p:txBody>
      </p:sp>
      <p:pic>
        <p:nvPicPr>
          <p:cNvPr id="150" name="Google Shape;150;g196a97d4521_0_0"/>
          <p:cNvPicPr preferRelativeResize="0"/>
          <p:nvPr/>
        </p:nvPicPr>
        <p:blipFill>
          <a:blip r:embed="rId3">
            <a:alphaModFix/>
          </a:blip>
          <a:stretch>
            <a:fillRect/>
          </a:stretch>
        </p:blipFill>
        <p:spPr>
          <a:xfrm>
            <a:off x="206125" y="1257591"/>
            <a:ext cx="4130849" cy="2761050"/>
          </a:xfrm>
          <a:prstGeom prst="rect">
            <a:avLst/>
          </a:prstGeom>
          <a:noFill/>
          <a:ln>
            <a:noFill/>
          </a:ln>
        </p:spPr>
      </p:pic>
      <p:pic>
        <p:nvPicPr>
          <p:cNvPr id="151" name="Google Shape;151;g196a97d4521_0_0"/>
          <p:cNvPicPr preferRelativeResize="0"/>
          <p:nvPr/>
        </p:nvPicPr>
        <p:blipFill>
          <a:blip r:embed="rId4">
            <a:alphaModFix/>
          </a:blip>
          <a:stretch>
            <a:fillRect/>
          </a:stretch>
        </p:blipFill>
        <p:spPr>
          <a:xfrm>
            <a:off x="3203499" y="4018648"/>
            <a:ext cx="1133475" cy="904875"/>
          </a:xfrm>
          <a:prstGeom prst="rect">
            <a:avLst/>
          </a:prstGeom>
          <a:noFill/>
          <a:ln>
            <a:noFill/>
          </a:ln>
        </p:spPr>
      </p:pic>
      <p:pic>
        <p:nvPicPr>
          <p:cNvPr id="152" name="Google Shape;152;g196a97d4521_0_0"/>
          <p:cNvPicPr preferRelativeResize="0"/>
          <p:nvPr/>
        </p:nvPicPr>
        <p:blipFill>
          <a:blip r:embed="rId5">
            <a:alphaModFix/>
          </a:blip>
          <a:stretch>
            <a:fillRect/>
          </a:stretch>
        </p:blipFill>
        <p:spPr>
          <a:xfrm>
            <a:off x="4658600" y="1318249"/>
            <a:ext cx="4052700" cy="2639726"/>
          </a:xfrm>
          <a:prstGeom prst="rect">
            <a:avLst/>
          </a:prstGeom>
          <a:noFill/>
          <a:ln>
            <a:noFill/>
          </a:ln>
        </p:spPr>
      </p:pic>
      <p:pic>
        <p:nvPicPr>
          <p:cNvPr id="153" name="Google Shape;153;g196a97d4521_0_0"/>
          <p:cNvPicPr preferRelativeResize="0"/>
          <p:nvPr/>
        </p:nvPicPr>
        <p:blipFill>
          <a:blip r:embed="rId6">
            <a:alphaModFix/>
          </a:blip>
          <a:stretch>
            <a:fillRect/>
          </a:stretch>
        </p:blipFill>
        <p:spPr>
          <a:xfrm>
            <a:off x="7861363" y="3957973"/>
            <a:ext cx="1038225" cy="933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18dabc7868e_0_26"/>
          <p:cNvSpPr txBox="1"/>
          <p:nvPr>
            <p:ph type="title"/>
          </p:nvPr>
        </p:nvSpPr>
        <p:spPr>
          <a:xfrm>
            <a:off x="532263" y="156998"/>
            <a:ext cx="7259700" cy="537900"/>
          </a:xfrm>
          <a:prstGeom prst="rect">
            <a:avLst/>
          </a:prstGeom>
          <a:noFill/>
          <a:ln>
            <a:noFill/>
          </a:ln>
        </p:spPr>
        <p:txBody>
          <a:bodyPr anchorCtr="0" anchor="b" bIns="45700" lIns="0"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de-DE"/>
              <a:t>5 Methodology</a:t>
            </a:r>
            <a:endParaRPr/>
          </a:p>
        </p:txBody>
      </p:sp>
      <p:sp>
        <p:nvSpPr>
          <p:cNvPr id="160" name="Google Shape;160;g18dabc7868e_0_26"/>
          <p:cNvSpPr txBox="1"/>
          <p:nvPr>
            <p:ph idx="12" type="sldNum"/>
          </p:nvPr>
        </p:nvSpPr>
        <p:spPr>
          <a:xfrm>
            <a:off x="8122023" y="6356351"/>
            <a:ext cx="516900" cy="365100"/>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de-DE"/>
              <a:t>‹#›</a:t>
            </a:fld>
            <a:endParaRPr/>
          </a:p>
        </p:txBody>
      </p:sp>
      <p:sp>
        <p:nvSpPr>
          <p:cNvPr id="161" name="Google Shape;161;g18dabc7868e_0_26"/>
          <p:cNvSpPr/>
          <p:nvPr/>
        </p:nvSpPr>
        <p:spPr>
          <a:xfrm>
            <a:off x="3148788" y="956700"/>
            <a:ext cx="2254500" cy="4245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de-DE" sz="1400" u="none" cap="none" strike="noStrike">
                <a:solidFill>
                  <a:srgbClr val="000000"/>
                </a:solidFill>
                <a:latin typeface="Arial"/>
                <a:ea typeface="Arial"/>
                <a:cs typeface="Arial"/>
                <a:sym typeface="Arial"/>
              </a:rPr>
              <a:t>Data acquisition</a:t>
            </a:r>
            <a:endParaRPr b="0" i="0" sz="1400" u="none" cap="none" strike="noStrike">
              <a:solidFill>
                <a:srgbClr val="000000"/>
              </a:solidFill>
              <a:latin typeface="Arial"/>
              <a:ea typeface="Arial"/>
              <a:cs typeface="Arial"/>
              <a:sym typeface="Arial"/>
            </a:endParaRPr>
          </a:p>
        </p:txBody>
      </p:sp>
      <p:sp>
        <p:nvSpPr>
          <p:cNvPr id="162" name="Google Shape;162;g18dabc7868e_0_26"/>
          <p:cNvSpPr/>
          <p:nvPr/>
        </p:nvSpPr>
        <p:spPr>
          <a:xfrm>
            <a:off x="2262134" y="2566650"/>
            <a:ext cx="1637700" cy="424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de-DE"/>
              <a:t>Test</a:t>
            </a:r>
            <a:endParaRPr b="0" i="0" sz="1400" u="none" cap="none" strike="noStrike">
              <a:solidFill>
                <a:srgbClr val="000000"/>
              </a:solidFill>
              <a:latin typeface="Arial"/>
              <a:ea typeface="Arial"/>
              <a:cs typeface="Arial"/>
              <a:sym typeface="Arial"/>
            </a:endParaRPr>
          </a:p>
        </p:txBody>
      </p:sp>
      <p:sp>
        <p:nvSpPr>
          <p:cNvPr id="163" name="Google Shape;163;g18dabc7868e_0_26"/>
          <p:cNvSpPr/>
          <p:nvPr/>
        </p:nvSpPr>
        <p:spPr>
          <a:xfrm>
            <a:off x="3148788" y="3371625"/>
            <a:ext cx="2254500" cy="424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de-DE"/>
              <a:t>Machine learning</a:t>
            </a:r>
            <a:endParaRPr b="0" i="0" sz="1400" u="none" cap="none" strike="noStrike">
              <a:solidFill>
                <a:srgbClr val="000000"/>
              </a:solidFill>
              <a:latin typeface="Arial"/>
              <a:ea typeface="Arial"/>
              <a:cs typeface="Arial"/>
              <a:sym typeface="Arial"/>
            </a:endParaRPr>
          </a:p>
        </p:txBody>
      </p:sp>
      <p:sp>
        <p:nvSpPr>
          <p:cNvPr id="164" name="Google Shape;164;g18dabc7868e_0_26"/>
          <p:cNvSpPr/>
          <p:nvPr/>
        </p:nvSpPr>
        <p:spPr>
          <a:xfrm>
            <a:off x="3148788" y="4176600"/>
            <a:ext cx="2254500" cy="424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de-DE"/>
              <a:t>Prediction</a:t>
            </a:r>
            <a:endParaRPr b="0" i="0" sz="1400" u="none" cap="none" strike="noStrike">
              <a:solidFill>
                <a:srgbClr val="000000"/>
              </a:solidFill>
              <a:latin typeface="Arial"/>
              <a:ea typeface="Arial"/>
              <a:cs typeface="Arial"/>
              <a:sym typeface="Arial"/>
            </a:endParaRPr>
          </a:p>
        </p:txBody>
      </p:sp>
      <p:cxnSp>
        <p:nvCxnSpPr>
          <p:cNvPr id="165" name="Google Shape;165;g18dabc7868e_0_26"/>
          <p:cNvCxnSpPr>
            <a:stCxn id="161" idx="2"/>
          </p:cNvCxnSpPr>
          <p:nvPr/>
        </p:nvCxnSpPr>
        <p:spPr>
          <a:xfrm>
            <a:off x="4276038" y="1381200"/>
            <a:ext cx="0" cy="380400"/>
          </a:xfrm>
          <a:prstGeom prst="straightConnector1">
            <a:avLst/>
          </a:prstGeom>
          <a:noFill/>
          <a:ln cap="flat" cmpd="sng" w="9525">
            <a:solidFill>
              <a:schemeClr val="dk2"/>
            </a:solidFill>
            <a:prstDash val="solid"/>
            <a:round/>
            <a:headEnd len="sm" w="sm" type="none"/>
            <a:tailEnd len="med" w="med" type="triangle"/>
          </a:ln>
        </p:spPr>
      </p:cxnSp>
      <p:cxnSp>
        <p:nvCxnSpPr>
          <p:cNvPr id="166" name="Google Shape;166;g18dabc7868e_0_26"/>
          <p:cNvCxnSpPr>
            <a:endCxn id="162" idx="0"/>
          </p:cNvCxnSpPr>
          <p:nvPr/>
        </p:nvCxnSpPr>
        <p:spPr>
          <a:xfrm>
            <a:off x="3080984" y="2186250"/>
            <a:ext cx="0" cy="380400"/>
          </a:xfrm>
          <a:prstGeom prst="straightConnector1">
            <a:avLst/>
          </a:prstGeom>
          <a:noFill/>
          <a:ln cap="flat" cmpd="sng" w="9525">
            <a:solidFill>
              <a:schemeClr val="dk2"/>
            </a:solidFill>
            <a:prstDash val="solid"/>
            <a:round/>
            <a:headEnd len="sm" w="sm" type="none"/>
            <a:tailEnd len="med" w="med" type="triangle"/>
          </a:ln>
        </p:spPr>
      </p:cxnSp>
      <p:cxnSp>
        <p:nvCxnSpPr>
          <p:cNvPr id="167" name="Google Shape;167;g18dabc7868e_0_26"/>
          <p:cNvCxnSpPr>
            <a:stCxn id="163" idx="2"/>
            <a:endCxn id="164" idx="0"/>
          </p:cNvCxnSpPr>
          <p:nvPr/>
        </p:nvCxnSpPr>
        <p:spPr>
          <a:xfrm>
            <a:off x="4276038" y="3796125"/>
            <a:ext cx="0" cy="380400"/>
          </a:xfrm>
          <a:prstGeom prst="straightConnector1">
            <a:avLst/>
          </a:prstGeom>
          <a:noFill/>
          <a:ln cap="flat" cmpd="sng" w="9525">
            <a:solidFill>
              <a:schemeClr val="dk2"/>
            </a:solidFill>
            <a:prstDash val="solid"/>
            <a:round/>
            <a:headEnd len="sm" w="sm" type="none"/>
            <a:tailEnd len="med" w="med" type="triangle"/>
          </a:ln>
        </p:spPr>
      </p:cxnSp>
      <p:sp>
        <p:nvSpPr>
          <p:cNvPr id="168" name="Google Shape;168;g18dabc7868e_0_26"/>
          <p:cNvSpPr/>
          <p:nvPr/>
        </p:nvSpPr>
        <p:spPr>
          <a:xfrm>
            <a:off x="3148788" y="4981575"/>
            <a:ext cx="2254500" cy="424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de-DE" sz="1400" u="none" cap="none" strike="noStrike">
                <a:solidFill>
                  <a:srgbClr val="000000"/>
                </a:solidFill>
                <a:latin typeface="Arial"/>
                <a:ea typeface="Arial"/>
                <a:cs typeface="Arial"/>
                <a:sym typeface="Arial"/>
              </a:rPr>
              <a:t>Visualization</a:t>
            </a:r>
            <a:endParaRPr b="0" i="0" sz="1400" u="none" cap="none" strike="noStrike">
              <a:solidFill>
                <a:srgbClr val="000000"/>
              </a:solidFill>
              <a:latin typeface="Arial"/>
              <a:ea typeface="Arial"/>
              <a:cs typeface="Arial"/>
              <a:sym typeface="Arial"/>
            </a:endParaRPr>
          </a:p>
        </p:txBody>
      </p:sp>
      <p:cxnSp>
        <p:nvCxnSpPr>
          <p:cNvPr id="169" name="Google Shape;169;g18dabc7868e_0_26"/>
          <p:cNvCxnSpPr/>
          <p:nvPr/>
        </p:nvCxnSpPr>
        <p:spPr>
          <a:xfrm>
            <a:off x="4276038" y="4601100"/>
            <a:ext cx="0" cy="380400"/>
          </a:xfrm>
          <a:prstGeom prst="straightConnector1">
            <a:avLst/>
          </a:prstGeom>
          <a:noFill/>
          <a:ln cap="flat" cmpd="sng" w="9525">
            <a:solidFill>
              <a:schemeClr val="dk2"/>
            </a:solidFill>
            <a:prstDash val="solid"/>
            <a:round/>
            <a:headEnd len="sm" w="sm" type="none"/>
            <a:tailEnd len="med" w="med" type="triangle"/>
          </a:ln>
        </p:spPr>
      </p:cxnSp>
      <p:sp>
        <p:nvSpPr>
          <p:cNvPr id="170" name="Google Shape;170;g18dabc7868e_0_26"/>
          <p:cNvSpPr txBox="1"/>
          <p:nvPr/>
        </p:nvSpPr>
        <p:spPr>
          <a:xfrm>
            <a:off x="3850188" y="5691675"/>
            <a:ext cx="2231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de-DE" sz="1400" u="none" cap="none" strike="noStrike">
                <a:solidFill>
                  <a:srgbClr val="000000"/>
                </a:solidFill>
                <a:latin typeface="Arial"/>
                <a:ea typeface="Arial"/>
                <a:cs typeface="Arial"/>
                <a:sym typeface="Arial"/>
              </a:rPr>
              <a:t>Workflow</a:t>
            </a:r>
            <a:endParaRPr b="0" i="0" sz="1400" u="none" cap="none" strike="noStrike">
              <a:solidFill>
                <a:srgbClr val="000000"/>
              </a:solidFill>
              <a:latin typeface="Arial"/>
              <a:ea typeface="Arial"/>
              <a:cs typeface="Arial"/>
              <a:sym typeface="Arial"/>
            </a:endParaRPr>
          </a:p>
        </p:txBody>
      </p:sp>
      <p:sp>
        <p:nvSpPr>
          <p:cNvPr id="171" name="Google Shape;171;g18dabc7868e_0_26"/>
          <p:cNvSpPr/>
          <p:nvPr/>
        </p:nvSpPr>
        <p:spPr>
          <a:xfrm>
            <a:off x="3062413" y="1731975"/>
            <a:ext cx="2427275" cy="454200"/>
          </a:xfrm>
          <a:prstGeom prst="flowChartInputOutpu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de-DE">
                <a:solidFill>
                  <a:schemeClr val="dk1"/>
                </a:solidFill>
              </a:rPr>
              <a:t>Datasets</a:t>
            </a:r>
            <a:r>
              <a:rPr b="0" i="0" lang="de-DE" sz="14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72" name="Google Shape;172;g18dabc7868e_0_26"/>
          <p:cNvSpPr txBox="1"/>
          <p:nvPr>
            <p:ph idx="11" type="ftr"/>
          </p:nvPr>
        </p:nvSpPr>
        <p:spPr>
          <a:xfrm>
            <a:off x="5032839" y="6377476"/>
            <a:ext cx="3304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de-DE"/>
              <a:t>Wang S(2022) ML4Earth Hackathon</a:t>
            </a:r>
            <a:endParaRPr/>
          </a:p>
        </p:txBody>
      </p:sp>
      <p:sp>
        <p:nvSpPr>
          <p:cNvPr id="173" name="Google Shape;173;g18dabc7868e_0_26"/>
          <p:cNvSpPr/>
          <p:nvPr/>
        </p:nvSpPr>
        <p:spPr>
          <a:xfrm>
            <a:off x="4369584" y="2566650"/>
            <a:ext cx="1637700" cy="424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de-DE"/>
              <a:t>Train-validation</a:t>
            </a:r>
            <a:endParaRPr b="0" i="0" sz="1400" u="none" cap="none" strike="noStrike">
              <a:solidFill>
                <a:srgbClr val="000000"/>
              </a:solidFill>
              <a:latin typeface="Arial"/>
              <a:ea typeface="Arial"/>
              <a:cs typeface="Arial"/>
              <a:sym typeface="Arial"/>
            </a:endParaRPr>
          </a:p>
        </p:txBody>
      </p:sp>
      <p:cxnSp>
        <p:nvCxnSpPr>
          <p:cNvPr id="174" name="Google Shape;174;g18dabc7868e_0_26"/>
          <p:cNvCxnSpPr/>
          <p:nvPr/>
        </p:nvCxnSpPr>
        <p:spPr>
          <a:xfrm>
            <a:off x="4965909" y="2186213"/>
            <a:ext cx="0" cy="380400"/>
          </a:xfrm>
          <a:prstGeom prst="straightConnector1">
            <a:avLst/>
          </a:prstGeom>
          <a:noFill/>
          <a:ln cap="flat" cmpd="sng" w="9525">
            <a:solidFill>
              <a:schemeClr val="dk2"/>
            </a:solidFill>
            <a:prstDash val="solid"/>
            <a:round/>
            <a:headEnd len="sm" w="sm" type="none"/>
            <a:tailEnd len="med" w="med" type="triangle"/>
          </a:ln>
        </p:spPr>
      </p:cxnSp>
      <p:cxnSp>
        <p:nvCxnSpPr>
          <p:cNvPr id="175" name="Google Shape;175;g18dabc7868e_0_26"/>
          <p:cNvCxnSpPr>
            <a:stCxn id="173" idx="2"/>
            <a:endCxn id="163" idx="0"/>
          </p:cNvCxnSpPr>
          <p:nvPr/>
        </p:nvCxnSpPr>
        <p:spPr>
          <a:xfrm flipH="1">
            <a:off x="4276134" y="2991150"/>
            <a:ext cx="912300" cy="380400"/>
          </a:xfrm>
          <a:prstGeom prst="straightConnector1">
            <a:avLst/>
          </a:prstGeom>
          <a:noFill/>
          <a:ln cap="flat" cmpd="sng" w="9525">
            <a:solidFill>
              <a:schemeClr val="dk2"/>
            </a:solidFill>
            <a:prstDash val="solid"/>
            <a:round/>
            <a:headEnd len="sm" w="sm" type="none"/>
            <a:tailEnd len="med" w="med" type="triangle"/>
          </a:ln>
        </p:spPr>
      </p:cxnSp>
      <p:sp>
        <p:nvSpPr>
          <p:cNvPr id="176" name="Google Shape;176;g18dabc7868e_0_26"/>
          <p:cNvSpPr txBox="1"/>
          <p:nvPr/>
        </p:nvSpPr>
        <p:spPr>
          <a:xfrm>
            <a:off x="1013325" y="2578800"/>
            <a:ext cx="112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t>One year</a:t>
            </a:r>
            <a:endParaRPr/>
          </a:p>
        </p:txBody>
      </p:sp>
      <p:sp>
        <p:nvSpPr>
          <p:cNvPr id="177" name="Google Shape;177;g18dabc7868e_0_26"/>
          <p:cNvSpPr txBox="1"/>
          <p:nvPr/>
        </p:nvSpPr>
        <p:spPr>
          <a:xfrm>
            <a:off x="6160800" y="2471100"/>
            <a:ext cx="2334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t>The other</a:t>
            </a:r>
            <a:r>
              <a:rPr lang="de-DE"/>
              <a:t> years</a:t>
            </a:r>
            <a:endParaRPr/>
          </a:p>
          <a:p>
            <a:pPr indent="0" lvl="0" marL="0" rtl="0" algn="l">
              <a:spcBef>
                <a:spcPts val="0"/>
              </a:spcBef>
              <a:spcAft>
                <a:spcPts val="0"/>
              </a:spcAft>
              <a:buNone/>
            </a:pPr>
            <a:r>
              <a:rPr lang="de-DE"/>
              <a:t>80%Train+20%Validation</a:t>
            </a:r>
            <a:endParaRPr/>
          </a:p>
        </p:txBody>
      </p:sp>
      <p:sp>
        <p:nvSpPr>
          <p:cNvPr id="178" name="Google Shape;178;g18dabc7868e_0_26"/>
          <p:cNvSpPr txBox="1"/>
          <p:nvPr/>
        </p:nvSpPr>
        <p:spPr>
          <a:xfrm>
            <a:off x="6160800" y="3325525"/>
            <a:ext cx="233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t>Random forest + ANN</a:t>
            </a:r>
            <a:endParaRPr/>
          </a:p>
        </p:txBody>
      </p:sp>
      <p:sp>
        <p:nvSpPr>
          <p:cNvPr id="179" name="Google Shape;179;g18dabc7868e_0_26"/>
          <p:cNvSpPr txBox="1"/>
          <p:nvPr/>
        </p:nvSpPr>
        <p:spPr>
          <a:xfrm>
            <a:off x="4822175" y="2993188"/>
            <a:ext cx="233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t>fitting</a:t>
            </a:r>
            <a:endParaRPr/>
          </a:p>
        </p:txBody>
      </p:sp>
      <p:cxnSp>
        <p:nvCxnSpPr>
          <p:cNvPr id="180" name="Google Shape;180;g18dabc7868e_0_26"/>
          <p:cNvCxnSpPr>
            <a:stCxn id="162" idx="2"/>
            <a:endCxn id="164" idx="1"/>
          </p:cNvCxnSpPr>
          <p:nvPr/>
        </p:nvCxnSpPr>
        <p:spPr>
          <a:xfrm flipH="1" rot="-5400000">
            <a:off x="2416034" y="3656100"/>
            <a:ext cx="1397700" cy="67800"/>
          </a:xfrm>
          <a:prstGeom prst="bentConnector2">
            <a:avLst/>
          </a:prstGeom>
          <a:noFill/>
          <a:ln cap="flat" cmpd="sng" w="9525">
            <a:solidFill>
              <a:schemeClr val="dk2"/>
            </a:solidFill>
            <a:prstDash val="solid"/>
            <a:round/>
            <a:headEnd len="med" w="med" type="none"/>
            <a:tailEnd len="med" w="med" type="stealth"/>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18dabc7868e_0_0"/>
          <p:cNvSpPr txBox="1"/>
          <p:nvPr>
            <p:ph type="title"/>
          </p:nvPr>
        </p:nvSpPr>
        <p:spPr>
          <a:xfrm>
            <a:off x="532263" y="156998"/>
            <a:ext cx="7259700" cy="537900"/>
          </a:xfrm>
          <a:prstGeom prst="rect">
            <a:avLst/>
          </a:prstGeom>
          <a:noFill/>
          <a:ln>
            <a:noFill/>
          </a:ln>
        </p:spPr>
        <p:txBody>
          <a:bodyPr anchorCtr="0" anchor="b" bIns="45700" lIns="0"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de-DE"/>
              <a:t>5 Methodology</a:t>
            </a:r>
            <a:endParaRPr/>
          </a:p>
        </p:txBody>
      </p:sp>
      <p:sp>
        <p:nvSpPr>
          <p:cNvPr id="187" name="Google Shape;187;g18dabc7868e_0_0"/>
          <p:cNvSpPr txBox="1"/>
          <p:nvPr>
            <p:ph idx="12" type="sldNum"/>
          </p:nvPr>
        </p:nvSpPr>
        <p:spPr>
          <a:xfrm>
            <a:off x="8122023" y="6356351"/>
            <a:ext cx="516900" cy="365100"/>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de-DE"/>
              <a:t>‹#›</a:t>
            </a:fld>
            <a:endParaRPr/>
          </a:p>
        </p:txBody>
      </p:sp>
      <p:sp>
        <p:nvSpPr>
          <p:cNvPr id="188" name="Google Shape;188;g18dabc7868e_0_0"/>
          <p:cNvSpPr txBox="1"/>
          <p:nvPr>
            <p:ph idx="11" type="ftr"/>
          </p:nvPr>
        </p:nvSpPr>
        <p:spPr>
          <a:xfrm>
            <a:off x="5032839" y="6377476"/>
            <a:ext cx="3304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de-DE"/>
              <a:t>Wang S(2022) ML4Earth Hackathon</a:t>
            </a:r>
            <a:endParaRPr/>
          </a:p>
        </p:txBody>
      </p:sp>
      <p:pic>
        <p:nvPicPr>
          <p:cNvPr id="189" name="Google Shape;189;g18dabc7868e_0_0"/>
          <p:cNvPicPr preferRelativeResize="0"/>
          <p:nvPr/>
        </p:nvPicPr>
        <p:blipFill>
          <a:blip r:embed="rId3">
            <a:alphaModFix/>
          </a:blip>
          <a:stretch>
            <a:fillRect/>
          </a:stretch>
        </p:blipFill>
        <p:spPr>
          <a:xfrm>
            <a:off x="152400" y="879910"/>
            <a:ext cx="8839204" cy="5291437"/>
          </a:xfrm>
          <a:prstGeom prst="rect">
            <a:avLst/>
          </a:prstGeom>
          <a:noFill/>
          <a:ln>
            <a:noFill/>
          </a:ln>
        </p:spPr>
      </p:pic>
      <p:sp>
        <p:nvSpPr>
          <p:cNvPr id="190" name="Google Shape;190;g18dabc7868e_0_0"/>
          <p:cNvSpPr/>
          <p:nvPr/>
        </p:nvSpPr>
        <p:spPr>
          <a:xfrm>
            <a:off x="2825075" y="1187350"/>
            <a:ext cx="516900" cy="8292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g18dabc7868e_0_0"/>
          <p:cNvSpPr txBox="1"/>
          <p:nvPr/>
        </p:nvSpPr>
        <p:spPr>
          <a:xfrm>
            <a:off x="3019575" y="741025"/>
            <a:ext cx="128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t>NIR</a:t>
            </a:r>
            <a:endParaRPr/>
          </a:p>
        </p:txBody>
      </p:sp>
      <p:sp>
        <p:nvSpPr>
          <p:cNvPr id="192" name="Google Shape;192;g18dabc7868e_0_0"/>
          <p:cNvSpPr/>
          <p:nvPr/>
        </p:nvSpPr>
        <p:spPr>
          <a:xfrm>
            <a:off x="3212900" y="4686875"/>
            <a:ext cx="516900" cy="8292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g18dabc7868e_0_0"/>
          <p:cNvSpPr txBox="1"/>
          <p:nvPr/>
        </p:nvSpPr>
        <p:spPr>
          <a:xfrm>
            <a:off x="3161725" y="4286675"/>
            <a:ext cx="169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t>Tempreture_max</a:t>
            </a:r>
            <a:endParaRPr/>
          </a:p>
        </p:txBody>
      </p:sp>
      <p:sp>
        <p:nvSpPr>
          <p:cNvPr id="194" name="Google Shape;194;g18dabc7868e_0_0"/>
          <p:cNvSpPr/>
          <p:nvPr/>
        </p:nvSpPr>
        <p:spPr>
          <a:xfrm>
            <a:off x="1360225" y="1370450"/>
            <a:ext cx="516900" cy="8292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g18dabc7868e_0_0"/>
          <p:cNvSpPr txBox="1"/>
          <p:nvPr/>
        </p:nvSpPr>
        <p:spPr>
          <a:xfrm>
            <a:off x="1309050" y="756375"/>
            <a:ext cx="128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t>RED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18dabc7868e_0_9"/>
          <p:cNvSpPr txBox="1"/>
          <p:nvPr>
            <p:ph type="title"/>
          </p:nvPr>
        </p:nvSpPr>
        <p:spPr>
          <a:xfrm>
            <a:off x="532263" y="156998"/>
            <a:ext cx="7259700" cy="537900"/>
          </a:xfrm>
          <a:prstGeom prst="rect">
            <a:avLst/>
          </a:prstGeom>
          <a:noFill/>
          <a:ln>
            <a:noFill/>
          </a:ln>
        </p:spPr>
        <p:txBody>
          <a:bodyPr anchorCtr="0" anchor="b" bIns="45700" lIns="0"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de-DE"/>
              <a:t>5 Methodology</a:t>
            </a:r>
            <a:endParaRPr/>
          </a:p>
        </p:txBody>
      </p:sp>
      <p:sp>
        <p:nvSpPr>
          <p:cNvPr id="202" name="Google Shape;202;g18dabc7868e_0_9"/>
          <p:cNvSpPr txBox="1"/>
          <p:nvPr>
            <p:ph idx="12" type="sldNum"/>
          </p:nvPr>
        </p:nvSpPr>
        <p:spPr>
          <a:xfrm>
            <a:off x="8122023" y="6356351"/>
            <a:ext cx="516900" cy="365100"/>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de-DE"/>
              <a:t>‹#›</a:t>
            </a:fld>
            <a:endParaRPr/>
          </a:p>
        </p:txBody>
      </p:sp>
      <p:sp>
        <p:nvSpPr>
          <p:cNvPr id="203" name="Google Shape;203;g18dabc7868e_0_9"/>
          <p:cNvSpPr txBox="1"/>
          <p:nvPr>
            <p:ph idx="11" type="ftr"/>
          </p:nvPr>
        </p:nvSpPr>
        <p:spPr>
          <a:xfrm>
            <a:off x="5032839" y="6377476"/>
            <a:ext cx="3304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de-DE"/>
              <a:t>Wang S(2022) ML4Earth Hackathon</a:t>
            </a:r>
            <a:endParaRPr/>
          </a:p>
        </p:txBody>
      </p:sp>
      <p:pic>
        <p:nvPicPr>
          <p:cNvPr id="204" name="Google Shape;204;g18dabc7868e_0_9"/>
          <p:cNvPicPr preferRelativeResize="0"/>
          <p:nvPr/>
        </p:nvPicPr>
        <p:blipFill>
          <a:blip r:embed="rId3">
            <a:alphaModFix/>
          </a:blip>
          <a:stretch>
            <a:fillRect/>
          </a:stretch>
        </p:blipFill>
        <p:spPr>
          <a:xfrm>
            <a:off x="4529925" y="859525"/>
            <a:ext cx="4608449" cy="4956951"/>
          </a:xfrm>
          <a:prstGeom prst="rect">
            <a:avLst/>
          </a:prstGeom>
          <a:noFill/>
          <a:ln>
            <a:noFill/>
          </a:ln>
        </p:spPr>
      </p:pic>
      <p:pic>
        <p:nvPicPr>
          <p:cNvPr id="205" name="Google Shape;205;g18dabc7868e_0_9"/>
          <p:cNvPicPr preferRelativeResize="0"/>
          <p:nvPr/>
        </p:nvPicPr>
        <p:blipFill rotWithShape="1">
          <a:blip r:embed="rId4">
            <a:alphaModFix/>
          </a:blip>
          <a:srcRect b="0" l="1400" r="0" t="0"/>
          <a:stretch/>
        </p:blipFill>
        <p:spPr>
          <a:xfrm>
            <a:off x="0" y="855025"/>
            <a:ext cx="4608450" cy="4965864"/>
          </a:xfrm>
          <a:prstGeom prst="rect">
            <a:avLst/>
          </a:prstGeom>
          <a:noFill/>
          <a:ln>
            <a:noFill/>
          </a:ln>
        </p:spPr>
      </p:pic>
      <p:sp>
        <p:nvSpPr>
          <p:cNvPr id="206" name="Google Shape;206;g18dabc7868e_0_9"/>
          <p:cNvSpPr txBox="1"/>
          <p:nvPr/>
        </p:nvSpPr>
        <p:spPr>
          <a:xfrm>
            <a:off x="2075775" y="5899075"/>
            <a:ext cx="706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t>Corn                                                                                    Soybean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2020-04-19T11:55:10Z</dcterms:created>
  <dc:creator>USti</dc:creator>
</cp:coreProperties>
</file>