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1" r:id="rId1"/>
  </p:sldMasterIdLst>
  <p:notesMasterIdLst>
    <p:notesMasterId r:id="rId20"/>
  </p:notesMasterIdLst>
  <p:sldIdLst>
    <p:sldId id="256" r:id="rId2"/>
    <p:sldId id="257" r:id="rId3"/>
    <p:sldId id="258" r:id="rId4"/>
    <p:sldId id="259" r:id="rId5"/>
    <p:sldId id="260" r:id="rId6"/>
    <p:sldId id="261" r:id="rId7"/>
    <p:sldId id="262" r:id="rId8"/>
    <p:sldId id="269" r:id="rId9"/>
    <p:sldId id="263" r:id="rId10"/>
    <p:sldId id="264" r:id="rId11"/>
    <p:sldId id="271" r:id="rId12"/>
    <p:sldId id="272" r:id="rId13"/>
    <p:sldId id="273" r:id="rId14"/>
    <p:sldId id="265" r:id="rId15"/>
    <p:sldId id="270" r:id="rId16"/>
    <p:sldId id="274" r:id="rId17"/>
    <p:sldId id="275" r:id="rId18"/>
    <p:sldId id="268" r:id="rId19"/>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rushiya S" initials="SS" lastIdx="1" clrIdx="0">
    <p:extLst>
      <p:ext uri="{19B8F6BF-5375-455C-9EA6-DF929625EA0E}">
        <p15:presenceInfo xmlns:p15="http://schemas.microsoft.com/office/powerpoint/2012/main" userId="5c807e472b66d98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754" y="58"/>
      </p:cViewPr>
      <p:guideLst>
        <p:guide orient="horz" pos="2880"/>
        <p:guide pos="2160"/>
      </p:guideLst>
    </p:cSldViewPr>
  </p:slid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D37-402F-9F6F-BBFF4692F742}"/>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D37-402F-9F6F-BBFF4692F742}"/>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D37-402F-9F6F-BBFF4692F742}"/>
            </c:ext>
          </c:extLst>
        </c:ser>
        <c:dLbls>
          <c:showLegendKey val="0"/>
          <c:showVal val="0"/>
          <c:showCatName val="0"/>
          <c:showSerName val="0"/>
          <c:showPercent val="0"/>
          <c:showBubbleSize val="0"/>
        </c:dLbls>
        <c:gapWidth val="219"/>
        <c:overlap val="-27"/>
        <c:axId val="1129224336"/>
        <c:axId val="1129214352"/>
      </c:barChart>
      <c:catAx>
        <c:axId val="1129224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9214352"/>
        <c:crosses val="autoZero"/>
        <c:auto val="1"/>
        <c:lblAlgn val="ctr"/>
        <c:lblOffset val="100"/>
        <c:noMultiLvlLbl val="0"/>
      </c:catAx>
      <c:valAx>
        <c:axId val="1129214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92243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7143731385908369E-2"/>
          <c:y val="0.21415413982343121"/>
          <c:w val="0.9114054914120191"/>
          <c:h val="0.51629125904716455"/>
        </c:manualLayout>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1E8E-4BC3-B9AA-E6C5CBCC9812}"/>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1E8E-4BC3-B9AA-E6C5CBCC9812}"/>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1E8E-4BC3-B9AA-E6C5CBCC9812}"/>
            </c:ext>
          </c:extLst>
        </c:ser>
        <c:dLbls>
          <c:showLegendKey val="0"/>
          <c:showVal val="0"/>
          <c:showCatName val="0"/>
          <c:showSerName val="0"/>
          <c:showPercent val="0"/>
          <c:showBubbleSize val="0"/>
        </c:dLbls>
        <c:smooth val="0"/>
        <c:axId val="1085060448"/>
        <c:axId val="1085066688"/>
      </c:lineChart>
      <c:catAx>
        <c:axId val="1085060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85066688"/>
        <c:crosses val="autoZero"/>
        <c:auto val="1"/>
        <c:lblAlgn val="ctr"/>
        <c:lblOffset val="100"/>
        <c:noMultiLvlLbl val="0"/>
      </c:catAx>
      <c:valAx>
        <c:axId val="1085066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850604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3</a:t>
            </a:fld>
            <a:endParaRPr lang="en-IN"/>
          </a:p>
        </p:txBody>
      </p:sp>
    </p:spTree>
    <p:extLst>
      <p:ext uri="{BB962C8B-B14F-4D97-AF65-F5344CB8AC3E}">
        <p14:creationId xmlns:p14="http://schemas.microsoft.com/office/powerpoint/2010/main" val="982108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1169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72796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79951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96452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3339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8/28/2024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76080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8/28/2024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313133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999422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55469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69633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58256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99278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35855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8/28/2024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80889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8/28/2024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29005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8/28/2024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1359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88949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69465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D8BD707-D9CF-40AE-B4C6-C98DA3205C09}" type="datetimeFigureOut">
              <a:rPr lang="en-US" smtClean="0"/>
              <a:t>8/28/2024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6736891"/>
      </p:ext>
    </p:extLst>
  </p:cSld>
  <p:clrMap bg1="dk1" tx1="lt1" bg2="dk2" tx2="lt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 id="2147483739" r:id="rId18"/>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www.jurnalet.com/jet/article/view/377" TargetMode="External"/><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hyperlink" Target="https://openclipart.org/detail/11065/users-by-sampler-11065" TargetMode="Externa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pressbooks.pub/teams1/chapter/persuasive-presentations/" TargetMode="External"/><Relationship Id="rId2" Type="http://schemas.openxmlformats.org/officeDocument/2006/relationships/image" Target="../media/image8.jpg"/><Relationship Id="rId1" Type="http://schemas.openxmlformats.org/officeDocument/2006/relationships/slideLayout" Target="../slideLayouts/slideLayout6.xml"/><Relationship Id="rId4" Type="http://schemas.openxmlformats.org/officeDocument/2006/relationships/hyperlink" Target="https://creativecommons.org/licenses/by-nc-sa/3.0/"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828675" y="241264"/>
            <a:ext cx="9982200" cy="1272400"/>
          </a:xfrm>
          <a:prstGeom prst="rect">
            <a:avLst/>
          </a:prstGeom>
        </p:spPr>
        <p:txBody>
          <a:bodyPr vert="horz" wrap="square" lIns="0" tIns="16510" rIns="0" bIns="0" rtlCol="0">
            <a:spAutoFit/>
          </a:bodyPr>
          <a:lstStyle/>
          <a:p>
            <a:pPr marL="3213735">
              <a:spcBef>
                <a:spcPts val="130"/>
              </a:spcBef>
            </a:pPr>
            <a:br>
              <a:rPr lang="en-US" b="1" dirty="0">
                <a:solidFill>
                  <a:srgbClr val="0F0F0F"/>
                </a:solidFill>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Employee Data Analysis using Excel</a:t>
            </a:r>
            <a:r>
              <a:rPr lang="en-US" b="1" i="0" dirty="0">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SIRUSHIYA.S</a:t>
            </a:r>
          </a:p>
          <a:p>
            <a:r>
              <a:rPr lang="en-US" sz="2400" dirty="0"/>
              <a:t>REGISTER NO: 312209446</a:t>
            </a:r>
          </a:p>
          <a:p>
            <a:r>
              <a:rPr lang="en-US" sz="2400" dirty="0"/>
              <a:t>DEPARTMENT: BCOM ACCOUNTING AND FINANCE</a:t>
            </a:r>
          </a:p>
          <a:p>
            <a:r>
              <a:rPr lang="en-US" sz="2400" dirty="0"/>
              <a:t>COLLEGE: ANNA ADARSH COLLEGE FOR WOMEN </a:t>
            </a:r>
          </a:p>
          <a:p>
            <a:r>
              <a:rPr lang="en-US" sz="2400" dirty="0"/>
              <a:t>           </a:t>
            </a:r>
            <a:endParaRPr lang="en-IN" sz="2400" dirty="0"/>
          </a:p>
        </p:txBody>
      </p:sp>
      <p:sp>
        <p:nvSpPr>
          <p:cNvPr id="8" name="Minus Sign 7">
            <a:extLst>
              <a:ext uri="{FF2B5EF4-FFF2-40B4-BE49-F238E27FC236}">
                <a16:creationId xmlns:a16="http://schemas.microsoft.com/office/drawing/2014/main" id="{8AF09D59-EA99-4D1E-BC02-5384B8812FF5}"/>
              </a:ext>
            </a:extLst>
          </p:cNvPr>
          <p:cNvSpPr/>
          <p:nvPr/>
        </p:nvSpPr>
        <p:spPr>
          <a:xfrm flipV="1">
            <a:off x="-1600200" y="6597071"/>
            <a:ext cx="15392400" cy="365125"/>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739774" y="291147"/>
            <a:ext cx="10080625" cy="505908"/>
          </a:xfrm>
          <a:prstGeom prst="rect">
            <a:avLst/>
          </a:prstGeom>
        </p:spPr>
        <p:txBody>
          <a:bodyPr vert="horz" wrap="square" lIns="0" tIns="13335" rIns="0" bIns="0" rtlCol="0">
            <a:spAutoFit/>
          </a:bodyPr>
          <a:lstStyle/>
          <a:p>
            <a:pPr marL="12700" algn="ctr">
              <a:lnSpc>
                <a:spcPct val="100000"/>
              </a:lnSpc>
              <a:spcBef>
                <a:spcPts val="105"/>
              </a:spcBef>
            </a:pPr>
            <a:r>
              <a:rPr sz="3200" spc="15" dirty="0">
                <a:latin typeface="Times New Roman" panose="02020603050405020304" pitchFamily="18" charset="0"/>
                <a:cs typeface="Times New Roman" panose="02020603050405020304" pitchFamily="18" charset="0"/>
              </a:rPr>
              <a:t>M</a:t>
            </a:r>
            <a:r>
              <a:rPr sz="3200" dirty="0">
                <a:latin typeface="Times New Roman" panose="02020603050405020304" pitchFamily="18" charset="0"/>
                <a:cs typeface="Times New Roman" panose="02020603050405020304" pitchFamily="18" charset="0"/>
              </a:rPr>
              <a:t>O</a:t>
            </a:r>
            <a:r>
              <a:rPr sz="3200" spc="-15" dirty="0">
                <a:latin typeface="Times New Roman" panose="02020603050405020304" pitchFamily="18" charset="0"/>
                <a:cs typeface="Times New Roman" panose="02020603050405020304" pitchFamily="18" charset="0"/>
              </a:rPr>
              <a:t>D</a:t>
            </a:r>
            <a:r>
              <a:rPr sz="3200" spc="-35"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LL</a:t>
            </a:r>
            <a:r>
              <a:rPr sz="3200" spc="-5" dirty="0">
                <a:latin typeface="Times New Roman" panose="02020603050405020304" pitchFamily="18" charset="0"/>
                <a:cs typeface="Times New Roman" panose="02020603050405020304" pitchFamily="18" charset="0"/>
              </a:rPr>
              <a:t>I</a:t>
            </a:r>
            <a:r>
              <a:rPr sz="3200" spc="30" dirty="0">
                <a:latin typeface="Times New Roman" panose="02020603050405020304" pitchFamily="18" charset="0"/>
                <a:cs typeface="Times New Roman" panose="02020603050405020304" pitchFamily="18" charset="0"/>
              </a:rPr>
              <a:t>N</a:t>
            </a:r>
            <a:r>
              <a:rPr sz="3200" spc="5" dirty="0">
                <a:latin typeface="Times New Roman" panose="02020603050405020304" pitchFamily="18" charset="0"/>
                <a:cs typeface="Times New Roman" panose="02020603050405020304" pitchFamily="18" charset="0"/>
              </a:rPr>
              <a:t>G</a:t>
            </a:r>
            <a:endParaRPr sz="3200" dirty="0">
              <a:latin typeface="Times New Roman" panose="02020603050405020304" pitchFamily="18" charset="0"/>
              <a:cs typeface="Times New Roman" panose="02020603050405020304" pitchFamily="18" charset="0"/>
            </a:endParaRPr>
          </a:p>
        </p:txBody>
      </p:sp>
      <p:sp>
        <p:nvSpPr>
          <p:cNvPr id="11" name="Minus Sign 10">
            <a:extLst>
              <a:ext uri="{FF2B5EF4-FFF2-40B4-BE49-F238E27FC236}">
                <a16:creationId xmlns:a16="http://schemas.microsoft.com/office/drawing/2014/main" id="{67823434-75A6-41FC-AFFD-A72EF879AFF9}"/>
              </a:ext>
            </a:extLst>
          </p:cNvPr>
          <p:cNvSpPr/>
          <p:nvPr/>
        </p:nvSpPr>
        <p:spPr>
          <a:xfrm flipV="1">
            <a:off x="-1600200" y="6597071"/>
            <a:ext cx="15392400" cy="365125"/>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2">
            <a:extLst>
              <a:ext uri="{FF2B5EF4-FFF2-40B4-BE49-F238E27FC236}">
                <a16:creationId xmlns:a16="http://schemas.microsoft.com/office/drawing/2014/main" id="{F0C6C3BA-1BD0-444C-B558-4B384171FD29}"/>
              </a:ext>
            </a:extLst>
          </p:cNvPr>
          <p:cNvSpPr>
            <a:spLocks noChangeArrowheads="1"/>
          </p:cNvSpPr>
          <p:nvPr/>
        </p:nvSpPr>
        <p:spPr bwMode="auto">
          <a:xfrm>
            <a:off x="533399" y="-6366627"/>
            <a:ext cx="11201401" cy="1314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 collected the dataset from the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Edunet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dashboard titled "Employee Data.“</a:t>
            </a:r>
          </a:p>
          <a:p>
            <a:pPr marL="457200" marR="0" lvl="0" indent="-457200" algn="l" defTabSz="914400" rtl="0" eaLnBrk="0" fontAlgn="base" latinLnBrk="0" hangingPunct="0">
              <a:lnSpc>
                <a:spcPct val="100000"/>
              </a:lnSpc>
              <a:spcBef>
                <a:spcPct val="0"/>
              </a:spcBef>
              <a:spcAft>
                <a:spcPct val="0"/>
              </a:spcAft>
              <a:buClrTx/>
              <a:buSzTx/>
              <a:buAutoNum type="arabicPeriod"/>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Column Selection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 selected and highlighted the columns required for my analysis. The eight selected columns are: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First Name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Gender</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Business Unit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Employee Status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Pay Zone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Department Type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Division</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Employee Classification Type</a:t>
            </a:r>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New Column Creation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 created a new column titled "Performance Level" by applying a formula based on the current employee rating column.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Formula: =IFS(Z2&gt;=5, "Very High", Z2&gt;=4, "High", Z2&gt;=3, "Medium", TRUE, "Low")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formula converts the numerical rating into a text form (Very High, High, Medium, or Low) according to the specified conditions.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inus Sign 3">
            <a:extLst>
              <a:ext uri="{FF2B5EF4-FFF2-40B4-BE49-F238E27FC236}">
                <a16:creationId xmlns:a16="http://schemas.microsoft.com/office/drawing/2014/main" id="{DFFED726-CF32-43E8-AAED-7C840FFFE5F4}"/>
              </a:ext>
            </a:extLst>
          </p:cNvPr>
          <p:cNvSpPr/>
          <p:nvPr/>
        </p:nvSpPr>
        <p:spPr>
          <a:xfrm flipV="1">
            <a:off x="-1600200" y="6597071"/>
            <a:ext cx="15392400" cy="365125"/>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E3C6414-3D74-4EDA-8D9B-90637A3B63E2}"/>
              </a:ext>
            </a:extLst>
          </p:cNvPr>
          <p:cNvSpPr txBox="1"/>
          <p:nvPr/>
        </p:nvSpPr>
        <p:spPr>
          <a:xfrm>
            <a:off x="381000" y="381000"/>
            <a:ext cx="11201400" cy="6398633"/>
          </a:xfrm>
          <a:prstGeom prst="rect">
            <a:avLst/>
          </a:prstGeom>
          <a:noFill/>
        </p:spPr>
        <p:txBody>
          <a:bodyPr wrap="square" rtlCol="0">
            <a:spAutoFit/>
          </a:bodyPr>
          <a:lstStyle/>
          <a:p>
            <a:pPr algn="just"/>
            <a:r>
              <a:rPr lang="en-US" b="1" dirty="0"/>
              <a:t>4. </a:t>
            </a:r>
            <a:r>
              <a:rPr lang="en-US" b="1" dirty="0">
                <a:latin typeface="Times New Roman" panose="02020603050405020304" pitchFamily="18" charset="0"/>
                <a:cs typeface="Times New Roman" panose="02020603050405020304" pitchFamily="18" charset="0"/>
              </a:rPr>
              <a:t>Conditional Formatting</a:t>
            </a:r>
            <a:r>
              <a:rPr lang="en-US" dirty="0">
                <a:latin typeface="Times New Roman" panose="02020603050405020304" pitchFamily="18" charset="0"/>
                <a:cs typeface="Times New Roman" panose="02020603050405020304" pitchFamily="18" charset="0"/>
              </a:rPr>
              <a:t>: I used this feature to highlight the blank cells in the "Exit Date" column of the employee data. The "Exit Date" is only filled in for employees who have retired or </a:t>
            </a:r>
            <a:r>
              <a:rPr lang="en-US" dirty="0" err="1">
                <a:latin typeface="Times New Roman" panose="02020603050405020304" pitchFamily="18" charset="0"/>
                <a:cs typeface="Times New Roman" panose="02020603050405020304" pitchFamily="18" charset="0"/>
              </a:rPr>
              <a:t>resigned.</a:t>
            </a:r>
            <a:r>
              <a:rPr lang="en-US" b="1" dirty="0" err="1">
                <a:latin typeface="Times New Roman" panose="02020603050405020304" pitchFamily="18" charset="0"/>
                <a:cs typeface="Times New Roman" panose="02020603050405020304" pitchFamily="18" charset="0"/>
              </a:rPr>
              <a:t>Steps</a:t>
            </a:r>
            <a:r>
              <a:rPr lang="en-US"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Go to </a:t>
            </a:r>
            <a:r>
              <a:rPr lang="en-US" b="1" dirty="0">
                <a:latin typeface="Times New Roman" panose="02020603050405020304" pitchFamily="18" charset="0"/>
                <a:cs typeface="Times New Roman" panose="02020603050405020304" pitchFamily="18" charset="0"/>
              </a:rPr>
              <a:t>Home</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Conditional Formatting</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Highlight Cells Rules</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More Rules</a:t>
            </a:r>
            <a:r>
              <a:rPr lang="en-US"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Choose </a:t>
            </a:r>
            <a:r>
              <a:rPr lang="en-US" b="1" dirty="0">
                <a:latin typeface="Times New Roman" panose="02020603050405020304" pitchFamily="18" charset="0"/>
                <a:cs typeface="Times New Roman" panose="02020603050405020304" pitchFamily="18" charset="0"/>
              </a:rPr>
              <a:t>Format only cells with "Blank"</a:t>
            </a:r>
            <a:r>
              <a:rPr lang="en-US"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Select  format and choose color, then click </a:t>
            </a:r>
            <a:r>
              <a:rPr lang="en-US" b="1" dirty="0">
                <a:latin typeface="Times New Roman" panose="02020603050405020304" pitchFamily="18" charset="0"/>
                <a:cs typeface="Times New Roman" panose="02020603050405020304" pitchFamily="18" charset="0"/>
              </a:rPr>
              <a:t>OK</a:t>
            </a:r>
            <a:r>
              <a:rPr lang="en-US" dirty="0">
                <a:latin typeface="Times New Roman" panose="02020603050405020304" pitchFamily="18" charset="0"/>
                <a:cs typeface="Times New Roman" panose="02020603050405020304" pitchFamily="18" charset="0"/>
              </a:rPr>
              <a:t>.</a:t>
            </a:r>
          </a:p>
          <a:p>
            <a:pPr lvl="1"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5. </a:t>
            </a:r>
            <a:r>
              <a:rPr lang="en-US" b="1" dirty="0">
                <a:latin typeface="Times New Roman" panose="02020603050405020304" pitchFamily="18" charset="0"/>
                <a:cs typeface="Times New Roman" panose="02020603050405020304" pitchFamily="18" charset="0"/>
              </a:rPr>
              <a:t>Pivot Table</a:t>
            </a:r>
            <a:r>
              <a:rPr lang="en-US"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Select the data in Excel that you want to analyze.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Go to </a:t>
            </a:r>
            <a:r>
              <a:rPr lang="en-US" b="1" dirty="0">
                <a:latin typeface="Times New Roman" panose="02020603050405020304" pitchFamily="18" charset="0"/>
                <a:cs typeface="Times New Roman" panose="02020603050405020304" pitchFamily="18" charset="0"/>
              </a:rPr>
              <a:t>Insert</a:t>
            </a:r>
            <a:r>
              <a:rPr lang="en-US" dirty="0">
                <a:latin typeface="Times New Roman" panose="02020603050405020304" pitchFamily="18" charset="0"/>
                <a:cs typeface="Times New Roman" panose="02020603050405020304" pitchFamily="18" charset="0"/>
              </a:rPr>
              <a:t>, then click </a:t>
            </a:r>
            <a:r>
              <a:rPr lang="en-US" b="1" dirty="0">
                <a:latin typeface="Times New Roman" panose="02020603050405020304" pitchFamily="18" charset="0"/>
                <a:cs typeface="Times New Roman" panose="02020603050405020304" pitchFamily="18" charset="0"/>
              </a:rPr>
              <a:t>Pivot Table</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Choose whether to create the Pivot Table in the same worksheet or a new worksheet, and click </a:t>
            </a:r>
            <a:r>
              <a:rPr lang="en-US" b="1" dirty="0">
                <a:latin typeface="Times New Roman" panose="02020603050405020304" pitchFamily="18" charset="0"/>
                <a:cs typeface="Times New Roman" panose="02020603050405020304" pitchFamily="18" charset="0"/>
              </a:rPr>
              <a:t>OK</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In the Pivot Table field:</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Place the </a:t>
            </a:r>
            <a:r>
              <a:rPr lang="en-US" b="1" dirty="0">
                <a:latin typeface="Times New Roman" panose="02020603050405020304" pitchFamily="18" charset="0"/>
                <a:cs typeface="Times New Roman" panose="02020603050405020304" pitchFamily="18" charset="0"/>
              </a:rPr>
              <a:t>Business Unit</a:t>
            </a:r>
            <a:r>
              <a:rPr lang="en-US" dirty="0">
                <a:latin typeface="Times New Roman" panose="02020603050405020304" pitchFamily="18" charset="0"/>
                <a:cs typeface="Times New Roman" panose="02020603050405020304" pitchFamily="18" charset="0"/>
              </a:rPr>
              <a:t> column in </a:t>
            </a:r>
            <a:r>
              <a:rPr lang="en-US" b="1" dirty="0">
                <a:latin typeface="Times New Roman" panose="02020603050405020304" pitchFamily="18" charset="0"/>
                <a:cs typeface="Times New Roman" panose="02020603050405020304" pitchFamily="18" charset="0"/>
              </a:rPr>
              <a:t>Rows</a:t>
            </a:r>
            <a:r>
              <a:rPr lang="en-US"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Place the </a:t>
            </a:r>
            <a:r>
              <a:rPr lang="en-US" b="1" dirty="0">
                <a:latin typeface="Times New Roman" panose="02020603050405020304" pitchFamily="18" charset="0"/>
                <a:cs typeface="Times New Roman" panose="02020603050405020304" pitchFamily="18" charset="0"/>
              </a:rPr>
              <a:t>First Name</a:t>
            </a:r>
            <a:r>
              <a:rPr lang="en-US" dirty="0">
                <a:latin typeface="Times New Roman" panose="02020603050405020304" pitchFamily="18" charset="0"/>
                <a:cs typeface="Times New Roman" panose="02020603050405020304" pitchFamily="18" charset="0"/>
              </a:rPr>
              <a:t> column in </a:t>
            </a:r>
            <a:r>
              <a:rPr lang="en-US" b="1" dirty="0">
                <a:latin typeface="Times New Roman" panose="02020603050405020304" pitchFamily="18" charset="0"/>
                <a:cs typeface="Times New Roman" panose="02020603050405020304" pitchFamily="18" charset="0"/>
              </a:rPr>
              <a:t>Values</a:t>
            </a:r>
            <a:r>
              <a:rPr lang="en-US" dirty="0">
                <a:latin typeface="Times New Roman" panose="02020603050405020304" pitchFamily="18" charset="0"/>
                <a:cs typeface="Times New Roman" panose="02020603050405020304" pitchFamily="18" charset="0"/>
              </a:rPr>
              <a:t> to get the count.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Add the </a:t>
            </a:r>
            <a:r>
              <a:rPr lang="en-US" b="1" dirty="0">
                <a:latin typeface="Times New Roman" panose="02020603050405020304" pitchFamily="18" charset="0"/>
                <a:cs typeface="Times New Roman" panose="02020603050405020304" pitchFamily="18" charset="0"/>
              </a:rPr>
              <a:t>Gender</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Employee Status</a:t>
            </a:r>
            <a:r>
              <a:rPr lang="en-US" dirty="0">
                <a:latin typeface="Times New Roman" panose="02020603050405020304" pitchFamily="18" charset="0"/>
                <a:cs typeface="Times New Roman" panose="02020603050405020304" pitchFamily="18" charset="0"/>
              </a:rPr>
              <a:t> columns to </a:t>
            </a:r>
            <a:r>
              <a:rPr lang="en-US" b="1" dirty="0">
                <a:latin typeface="Times New Roman" panose="02020603050405020304" pitchFamily="18" charset="0"/>
                <a:cs typeface="Times New Roman" panose="02020603050405020304" pitchFamily="18" charset="0"/>
              </a:rPr>
              <a:t>Filters</a:t>
            </a:r>
            <a:r>
              <a:rPr lang="en-US"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Add the </a:t>
            </a:r>
            <a:r>
              <a:rPr lang="en-US" b="1" dirty="0">
                <a:latin typeface="Times New Roman" panose="02020603050405020304" pitchFamily="18" charset="0"/>
                <a:cs typeface="Times New Roman" panose="02020603050405020304" pitchFamily="18" charset="0"/>
              </a:rPr>
              <a:t>Performance Level</a:t>
            </a:r>
            <a:r>
              <a:rPr lang="en-US" dirty="0">
                <a:latin typeface="Times New Roman" panose="02020603050405020304" pitchFamily="18" charset="0"/>
                <a:cs typeface="Times New Roman" panose="02020603050405020304" pitchFamily="18" charset="0"/>
              </a:rPr>
              <a:t> column to </a:t>
            </a:r>
            <a:r>
              <a:rPr lang="en-US" b="1" dirty="0">
                <a:latin typeface="Times New Roman" panose="02020603050405020304" pitchFamily="18" charset="0"/>
                <a:cs typeface="Times New Roman" panose="02020603050405020304" pitchFamily="18" charset="0"/>
              </a:rPr>
              <a:t>Columns</a:t>
            </a:r>
            <a:r>
              <a:rPr lang="en-US"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Finally, use the </a:t>
            </a:r>
            <a:r>
              <a:rPr lang="en-US" b="1" dirty="0">
                <a:latin typeface="Times New Roman" panose="02020603050405020304" pitchFamily="18" charset="0"/>
                <a:cs typeface="Times New Roman" panose="02020603050405020304" pitchFamily="18" charset="0"/>
              </a:rPr>
              <a:t>Division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Department Type</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Pay Zone</a:t>
            </a:r>
            <a:r>
              <a:rPr lang="en-US" dirty="0">
                <a:latin typeface="Times New Roman" panose="02020603050405020304" pitchFamily="18" charset="0"/>
                <a:cs typeface="Times New Roman" panose="02020603050405020304" pitchFamily="18" charset="0"/>
              </a:rPr>
              <a:t> columns in the </a:t>
            </a:r>
            <a:r>
              <a:rPr lang="en-US" b="1" dirty="0">
                <a:latin typeface="Times New Roman" panose="02020603050405020304" pitchFamily="18" charset="0"/>
                <a:cs typeface="Times New Roman" panose="02020603050405020304" pitchFamily="18" charset="0"/>
              </a:rPr>
              <a:t>Slicer</a:t>
            </a:r>
            <a:r>
              <a:rPr lang="en-US" dirty="0">
                <a:latin typeface="Times New Roman" panose="02020603050405020304" pitchFamily="18" charset="0"/>
                <a:cs typeface="Times New Roman" panose="02020603050405020304" pitchFamily="18" charset="0"/>
              </a:rPr>
              <a:t>.</a:t>
            </a:r>
          </a:p>
          <a:p>
            <a:pPr lvl="1"/>
            <a:endParaRPr lang="en-US" dirty="0">
              <a:latin typeface="Times New Roman" panose="02020603050405020304" pitchFamily="18" charset="0"/>
              <a:cs typeface="Times New Roman" panose="02020603050405020304" pitchFamily="18" charset="0"/>
            </a:endParaRPr>
          </a:p>
          <a:p>
            <a:pPr marL="857250" lvl="1" indent="-400050">
              <a:buFont typeface="+mj-lt"/>
              <a:buAutoNum type="romanUcPeriod"/>
            </a:pPr>
            <a:r>
              <a:rPr lang="en-US" dirty="0">
                <a:latin typeface="Times New Roman" panose="02020603050405020304" pitchFamily="18" charset="0"/>
                <a:cs typeface="Times New Roman" panose="02020603050405020304" pitchFamily="18" charset="0"/>
              </a:rPr>
              <a:t>Filtering – The filter function </a:t>
            </a:r>
            <a:r>
              <a:rPr lang="en-US" b="0" i="0" dirty="0">
                <a:solidFill>
                  <a:srgbClr val="FFFFFF"/>
                </a:solidFill>
                <a:effectLst/>
                <a:latin typeface="Times New Roman" panose="02020603050405020304" pitchFamily="18" charset="0"/>
                <a:cs typeface="Times New Roman" panose="02020603050405020304" pitchFamily="18" charset="0"/>
              </a:rPr>
              <a:t>allows you to filter a range of data based on criteria you define</a:t>
            </a:r>
            <a:r>
              <a:rPr lang="en-US" b="0" i="0" dirty="0">
                <a:solidFill>
                  <a:srgbClr val="BFBFBF"/>
                </a:solidFill>
                <a:effectLst/>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857250" lvl="1" indent="-400050">
              <a:buFont typeface="+mj-lt"/>
              <a:buAutoNum type="romanUcPeriod"/>
            </a:pPr>
            <a:r>
              <a:rPr lang="en-US" dirty="0">
                <a:latin typeface="Times New Roman" panose="02020603050405020304" pitchFamily="18" charset="0"/>
                <a:cs typeface="Times New Roman" panose="02020603050405020304" pitchFamily="18" charset="0"/>
              </a:rPr>
              <a:t>Slicer - </a:t>
            </a:r>
            <a:r>
              <a:rPr lang="en-US" b="0" i="0" dirty="0">
                <a:solidFill>
                  <a:srgbClr val="FFFFFF"/>
                </a:solidFill>
                <a:effectLst/>
                <a:latin typeface="Times New Roman" panose="02020603050405020304" pitchFamily="18" charset="0"/>
                <a:cs typeface="Times New Roman" panose="02020603050405020304" pitchFamily="18" charset="0"/>
              </a:rPr>
              <a:t>Slicers provide buttons that you can click to filter tables, or PivotTables. </a:t>
            </a:r>
            <a:r>
              <a:rPr lang="en-US" b="0" i="0" dirty="0">
                <a:solidFill>
                  <a:srgbClr val="E8E8E8"/>
                </a:solidFill>
                <a:effectLst/>
                <a:latin typeface="Times New Roman" panose="02020603050405020304" pitchFamily="18" charset="0"/>
                <a:cs typeface="Times New Roman" panose="02020603050405020304" pitchFamily="18" charset="0"/>
              </a:rPr>
              <a:t>Slicers also indicate the current filtering state, which makes it easy to understand what exactly is currently displayed</a:t>
            </a:r>
            <a:r>
              <a:rPr lang="en-US" b="0" i="0" dirty="0">
                <a:solidFill>
                  <a:srgbClr val="E8E8E8"/>
                </a:solidFill>
                <a:effectLst/>
                <a:latin typeface="Google Sans"/>
              </a:rPr>
              <a:t>.</a:t>
            </a:r>
            <a:endParaRPr lang="en-US" dirty="0"/>
          </a:p>
          <a:p>
            <a:pPr lvl="1"/>
            <a:endParaRPr lang="en-US" dirty="0"/>
          </a:p>
          <a:p>
            <a:r>
              <a:rPr lang="en-US" dirty="0"/>
              <a:t> </a:t>
            </a:r>
            <a:endParaRPr lang="en-IN" dirty="0"/>
          </a:p>
        </p:txBody>
      </p:sp>
    </p:spTree>
    <p:extLst>
      <p:ext uri="{BB962C8B-B14F-4D97-AF65-F5344CB8AC3E}">
        <p14:creationId xmlns:p14="http://schemas.microsoft.com/office/powerpoint/2010/main" val="863496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69E090-168A-499D-B4E6-58BA981E2577}"/>
              </a:ext>
            </a:extLst>
          </p:cNvPr>
          <p:cNvSpPr txBox="1"/>
          <p:nvPr/>
        </p:nvSpPr>
        <p:spPr>
          <a:xfrm>
            <a:off x="381000" y="457200"/>
            <a:ext cx="11430000" cy="4770537"/>
          </a:xfrm>
          <a:prstGeom prst="rect">
            <a:avLst/>
          </a:prstGeom>
          <a:noFill/>
        </p:spPr>
        <p:txBody>
          <a:bodyPr wrap="square" rtlCol="0">
            <a:spAutoFit/>
          </a:bodyPr>
          <a:lstStyle/>
          <a:p>
            <a:r>
              <a:rPr lang="en-US" dirty="0"/>
              <a:t>6. </a:t>
            </a:r>
            <a:r>
              <a:rPr lang="en-US" b="1" dirty="0"/>
              <a:t>Graph</a:t>
            </a:r>
            <a:r>
              <a:rPr lang="en-US" dirty="0"/>
              <a:t>: </a:t>
            </a:r>
            <a:r>
              <a:rPr lang="en-US" sz="2000" dirty="0">
                <a:latin typeface="Times New Roman" panose="02020603050405020304" pitchFamily="18" charset="0"/>
                <a:cs typeface="Times New Roman" panose="02020603050405020304" pitchFamily="18" charset="0"/>
              </a:rPr>
              <a:t>To visualize the Pivot Table data, I selected a recommended </a:t>
            </a:r>
            <a:r>
              <a:rPr lang="en-US" sz="2000" b="1" dirty="0">
                <a:latin typeface="Times New Roman" panose="02020603050405020304" pitchFamily="18" charset="0"/>
                <a:cs typeface="Times New Roman" panose="02020603050405020304" pitchFamily="18" charset="0"/>
              </a:rPr>
              <a:t>Bar Graph</a:t>
            </a:r>
            <a:r>
              <a:rPr lang="en-US" sz="2000" dirty="0">
                <a:latin typeface="Times New Roman" panose="02020603050405020304" pitchFamily="18" charset="0"/>
                <a:cs typeface="Times New Roman" panose="02020603050405020304" pitchFamily="18" charset="0"/>
              </a:rPr>
              <a:t> for easier understanding. Customizations can also be made using the columns in </a:t>
            </a:r>
            <a:r>
              <a:rPr lang="en-US" sz="2000" b="1" dirty="0">
                <a:latin typeface="Times New Roman" panose="02020603050405020304" pitchFamily="18" charset="0"/>
                <a:cs typeface="Times New Roman" panose="02020603050405020304" pitchFamily="18" charset="0"/>
              </a:rPr>
              <a:t>Filters</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Slicers</a:t>
            </a:r>
            <a:r>
              <a:rPr lang="en-US" sz="2000" dirty="0">
                <a:latin typeface="Times New Roman" panose="02020603050405020304" pitchFamily="18" charset="0"/>
                <a:cs typeface="Times New Roman" panose="02020603050405020304" pitchFamily="18" charset="0"/>
              </a:rPr>
              <a:t>. This helps end users easily interpret the data and make informed decisions to achieve organizational goals.</a:t>
            </a:r>
          </a:p>
          <a:p>
            <a:endParaRPr lang="en-US" sz="20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a:p>
            <a:endParaRPr lang="en-US" dirty="0"/>
          </a:p>
          <a:p>
            <a:endParaRPr lang="en-US" dirty="0"/>
          </a:p>
          <a:p>
            <a:r>
              <a:rPr lang="en-US" dirty="0"/>
              <a:t>7. </a:t>
            </a:r>
            <a:r>
              <a:rPr lang="en-US" sz="2000" b="1" dirty="0">
                <a:latin typeface="Times New Roman" panose="02020603050405020304" pitchFamily="18" charset="0"/>
                <a:cs typeface="Times New Roman" panose="02020603050405020304" pitchFamily="18" charset="0"/>
              </a:rPr>
              <a:t>Trend Line in Graph</a:t>
            </a:r>
            <a:r>
              <a:rPr lang="en-US" sz="2000" dirty="0">
                <a:latin typeface="Times New Roman" panose="02020603050405020304" pitchFamily="18" charset="0"/>
                <a:cs typeface="Times New Roman" panose="02020603050405020304" pitchFamily="18" charset="0"/>
              </a:rPr>
              <a:t>: I also included a trend line in the graph to visually represent the data's trend over time.</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dirty="0"/>
          </a:p>
        </p:txBody>
      </p:sp>
      <p:graphicFrame>
        <p:nvGraphicFramePr>
          <p:cNvPr id="5" name="Chart 4">
            <a:extLst>
              <a:ext uri="{FF2B5EF4-FFF2-40B4-BE49-F238E27FC236}">
                <a16:creationId xmlns:a16="http://schemas.microsoft.com/office/drawing/2014/main" id="{467BA669-16F1-455E-8C37-23F95618B80F}"/>
              </a:ext>
            </a:extLst>
          </p:cNvPr>
          <p:cNvGraphicFramePr/>
          <p:nvPr>
            <p:extLst>
              <p:ext uri="{D42A27DB-BD31-4B8C-83A1-F6EECF244321}">
                <p14:modId xmlns:p14="http://schemas.microsoft.com/office/powerpoint/2010/main" val="1988895140"/>
              </p:ext>
            </p:extLst>
          </p:nvPr>
        </p:nvGraphicFramePr>
        <p:xfrm>
          <a:off x="609600" y="1405467"/>
          <a:ext cx="5130800" cy="202353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0BE5BDBC-4D37-4389-B909-EAF033121F4C}"/>
              </a:ext>
            </a:extLst>
          </p:cNvPr>
          <p:cNvGraphicFramePr/>
          <p:nvPr>
            <p:extLst>
              <p:ext uri="{D42A27DB-BD31-4B8C-83A1-F6EECF244321}">
                <p14:modId xmlns:p14="http://schemas.microsoft.com/office/powerpoint/2010/main" val="1356299306"/>
              </p:ext>
            </p:extLst>
          </p:nvPr>
        </p:nvGraphicFramePr>
        <p:xfrm>
          <a:off x="838200" y="4114800"/>
          <a:ext cx="4902200" cy="234591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55471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1351C3-1E63-4906-99D0-83D20644D6A4}"/>
              </a:ext>
            </a:extLst>
          </p:cNvPr>
          <p:cNvSpPr txBox="1"/>
          <p:nvPr/>
        </p:nvSpPr>
        <p:spPr>
          <a:xfrm>
            <a:off x="533400" y="762000"/>
            <a:ext cx="11049000" cy="707886"/>
          </a:xfrm>
          <a:prstGeom prst="rect">
            <a:avLst/>
          </a:prstGeom>
          <a:noFill/>
        </p:spPr>
        <p:txBody>
          <a:bodyPr wrap="square" rtlCol="0">
            <a:spAutoFit/>
          </a:bodyPr>
          <a:lstStyle/>
          <a:p>
            <a:r>
              <a:rPr lang="en-US" dirty="0"/>
              <a:t>8</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SmartArt</a:t>
            </a:r>
            <a:r>
              <a:rPr lang="en-US" sz="2000" dirty="0">
                <a:latin typeface="Times New Roman" panose="02020603050405020304" pitchFamily="18" charset="0"/>
                <a:cs typeface="Times New Roman" panose="02020603050405020304" pitchFamily="18" charset="0"/>
              </a:rPr>
              <a:t>: I created a hierarchy chart using SmartArt to display employee performance levels (Very High, High, Medium, or Low), highlighting the highest and next levels.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752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62000" y="228600"/>
            <a:ext cx="10065068" cy="505908"/>
          </a:xfrm>
          <a:prstGeom prst="rect">
            <a:avLst/>
          </a:prstGeom>
        </p:spPr>
        <p:txBody>
          <a:bodyPr vert="horz" wrap="square" lIns="0" tIns="13335" rIns="0" bIns="0" rtlCol="0">
            <a:spAutoFit/>
          </a:bodyPr>
          <a:lstStyle/>
          <a:p>
            <a:pPr marL="12700">
              <a:lnSpc>
                <a:spcPct val="100000"/>
              </a:lnSpc>
              <a:spcBef>
                <a:spcPts val="105"/>
              </a:spcBef>
            </a:pPr>
            <a:r>
              <a:rPr sz="3200" dirty="0">
                <a:latin typeface="Times New Roman" panose="02020603050405020304" pitchFamily="18" charset="0"/>
                <a:cs typeface="Times New Roman" panose="02020603050405020304" pitchFamily="18" charset="0"/>
              </a:rPr>
              <a:t>R</a:t>
            </a:r>
            <a:r>
              <a:rPr sz="3200" spc="-40" dirty="0">
                <a:latin typeface="Times New Roman" panose="02020603050405020304" pitchFamily="18" charset="0"/>
                <a:cs typeface="Times New Roman" panose="02020603050405020304" pitchFamily="18" charset="0"/>
              </a:rPr>
              <a:t>E</a:t>
            </a:r>
            <a:r>
              <a:rPr sz="3200" spc="15" dirty="0">
                <a:latin typeface="Times New Roman" panose="02020603050405020304" pitchFamily="18" charset="0"/>
                <a:cs typeface="Times New Roman" panose="02020603050405020304" pitchFamily="18" charset="0"/>
              </a:rPr>
              <a:t>S</a:t>
            </a:r>
            <a:r>
              <a:rPr sz="3200" spc="-30" dirty="0">
                <a:latin typeface="Times New Roman" panose="02020603050405020304" pitchFamily="18" charset="0"/>
                <a:cs typeface="Times New Roman" panose="02020603050405020304" pitchFamily="18" charset="0"/>
              </a:rPr>
              <a:t>U</a:t>
            </a:r>
            <a:r>
              <a:rPr sz="3200" spc="-405" dirty="0">
                <a:latin typeface="Times New Roman" panose="02020603050405020304" pitchFamily="18" charset="0"/>
                <a:cs typeface="Times New Roman" panose="02020603050405020304" pitchFamily="18" charset="0"/>
              </a:rPr>
              <a:t>L</a:t>
            </a:r>
            <a:r>
              <a:rPr sz="3200" dirty="0">
                <a:latin typeface="Times New Roman" panose="02020603050405020304" pitchFamily="18" charset="0"/>
                <a:cs typeface="Times New Roman" panose="02020603050405020304" pitchFamily="18" charset="0"/>
              </a:rPr>
              <a:t>TS</a:t>
            </a:r>
          </a:p>
        </p:txBody>
      </p:sp>
      <p:sp>
        <p:nvSpPr>
          <p:cNvPr id="8" name="Minus Sign 7">
            <a:extLst>
              <a:ext uri="{FF2B5EF4-FFF2-40B4-BE49-F238E27FC236}">
                <a16:creationId xmlns:a16="http://schemas.microsoft.com/office/drawing/2014/main" id="{E11DCDB4-E583-4360-A8E0-314038DABC7F}"/>
              </a:ext>
            </a:extLst>
          </p:cNvPr>
          <p:cNvSpPr/>
          <p:nvPr/>
        </p:nvSpPr>
        <p:spPr>
          <a:xfrm flipV="1">
            <a:off x="-1600200" y="6597071"/>
            <a:ext cx="15392400" cy="365125"/>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6AF68B3B-AFC8-4B22-A86E-F7019BB9C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735" y="914400"/>
            <a:ext cx="9245598" cy="520064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inus Sign 1">
            <a:extLst>
              <a:ext uri="{FF2B5EF4-FFF2-40B4-BE49-F238E27FC236}">
                <a16:creationId xmlns:a16="http://schemas.microsoft.com/office/drawing/2014/main" id="{49BBB002-889B-4095-B898-7022AB6A5E18}"/>
              </a:ext>
            </a:extLst>
          </p:cNvPr>
          <p:cNvSpPr/>
          <p:nvPr/>
        </p:nvSpPr>
        <p:spPr>
          <a:xfrm flipV="1">
            <a:off x="-1600200" y="6597071"/>
            <a:ext cx="15392400" cy="365125"/>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6997D49A-2722-4E17-9231-C690F5AC06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8533" y="685800"/>
            <a:ext cx="9414934" cy="5295900"/>
          </a:xfrm>
          <a:prstGeom prst="rect">
            <a:avLst/>
          </a:prstGeom>
        </p:spPr>
      </p:pic>
    </p:spTree>
    <p:extLst>
      <p:ext uri="{BB962C8B-B14F-4D97-AF65-F5344CB8AC3E}">
        <p14:creationId xmlns:p14="http://schemas.microsoft.com/office/powerpoint/2010/main" val="4155005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3C8F2A-FE17-4455-8A2A-C45B4D8113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857250"/>
            <a:ext cx="9144000" cy="5143500"/>
          </a:xfrm>
          <a:prstGeom prst="rect">
            <a:avLst/>
          </a:prstGeom>
        </p:spPr>
      </p:pic>
    </p:spTree>
    <p:extLst>
      <p:ext uri="{BB962C8B-B14F-4D97-AF65-F5344CB8AC3E}">
        <p14:creationId xmlns:p14="http://schemas.microsoft.com/office/powerpoint/2010/main" val="2512636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88B3D0-43F5-4B1B-B488-C43C9DB561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990600"/>
            <a:ext cx="9220200" cy="5186363"/>
          </a:xfrm>
          <a:prstGeom prst="rect">
            <a:avLst/>
          </a:prstGeom>
        </p:spPr>
      </p:pic>
    </p:spTree>
    <p:extLst>
      <p:ext uri="{BB962C8B-B14F-4D97-AF65-F5344CB8AC3E}">
        <p14:creationId xmlns:p14="http://schemas.microsoft.com/office/powerpoint/2010/main" val="1521149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Minus Sign 2">
            <a:extLst>
              <a:ext uri="{FF2B5EF4-FFF2-40B4-BE49-F238E27FC236}">
                <a16:creationId xmlns:a16="http://schemas.microsoft.com/office/drawing/2014/main" id="{E521266B-1D5C-4F38-B4EB-D11F8D7E310D}"/>
              </a:ext>
            </a:extLst>
          </p:cNvPr>
          <p:cNvSpPr/>
          <p:nvPr/>
        </p:nvSpPr>
        <p:spPr>
          <a:xfrm flipV="1">
            <a:off x="-1600200" y="6597071"/>
            <a:ext cx="15392400" cy="365125"/>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4">
            <a:extLst>
              <a:ext uri="{FF2B5EF4-FFF2-40B4-BE49-F238E27FC236}">
                <a16:creationId xmlns:a16="http://schemas.microsoft.com/office/drawing/2014/main" id="{9DDF93F5-5FAB-48AA-8DCD-DCBBDEE8C812}"/>
              </a:ext>
            </a:extLst>
          </p:cNvPr>
          <p:cNvSpPr>
            <a:spLocks noGrp="1"/>
          </p:cNvSpPr>
          <p:nvPr>
            <p:ph type="title"/>
          </p:nvPr>
        </p:nvSpPr>
        <p:spPr>
          <a:xfrm>
            <a:off x="919119" y="228600"/>
            <a:ext cx="10353762" cy="759684"/>
          </a:xfrm>
        </p:spPr>
        <p:txBody>
          <a:bodyPr>
            <a:normAutofit/>
          </a:bodyPr>
          <a:lstStyle/>
          <a:p>
            <a:r>
              <a:rPr lang="en-US" sz="3200" dirty="0">
                <a:latin typeface="Times New Roman" panose="02020603050405020304" pitchFamily="18" charset="0"/>
                <a:cs typeface="Times New Roman" panose="02020603050405020304" pitchFamily="18" charset="0"/>
              </a:rPr>
              <a:t>CONCLUSION</a:t>
            </a:r>
            <a:endParaRPr lang="en-IN" sz="32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F45D242-5304-4405-8463-68CAE40F5F9F}"/>
              </a:ext>
            </a:extLst>
          </p:cNvPr>
          <p:cNvSpPr txBox="1"/>
          <p:nvPr/>
        </p:nvSpPr>
        <p:spPr>
          <a:xfrm>
            <a:off x="876213" y="1371600"/>
            <a:ext cx="10353762" cy="313932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In my analysis, using a pivot table, I reached the following conclusions:</a:t>
            </a:r>
            <a:endParaRPr lang="en-US" sz="2000" dirty="0">
              <a:latin typeface="Times New Roman" panose="02020603050405020304" pitchFamily="18" charset="0"/>
              <a:cs typeface="Times New Roman" panose="02020603050405020304" pitchFamily="18" charset="0"/>
            </a:endParaRPr>
          </a:p>
          <a:p>
            <a:pPr marL="342900" indent="-342900">
              <a:buAutoNum type="alphaLcPeriod"/>
            </a:pPr>
            <a:r>
              <a:rPr lang="en-US" sz="2000" dirty="0">
                <a:latin typeface="Times New Roman" panose="02020603050405020304" pitchFamily="18" charset="0"/>
                <a:cs typeface="Times New Roman" panose="02020603050405020304" pitchFamily="18" charset="0"/>
              </a:rPr>
              <a:t>Employees with a "medium" performance level are more numerous than those at other levels.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b. Employees with a "very high" performance level are fewer compared to other employees.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 Based on these observations, I recommend that the company take corrective actions or initiatives to improve employee performance levels by motivating them.</a:t>
            </a: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Training programs </a:t>
            </a: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Recognition and rewards </a:t>
            </a: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Clear communication </a:t>
            </a: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Employee engagement </a:t>
            </a:r>
          </a:p>
          <a:p>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945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style>
          <a:lnRef idx="3">
            <a:schemeClr val="lt1"/>
          </a:lnRef>
          <a:fillRef idx="1">
            <a:schemeClr val="dk1"/>
          </a:fillRef>
          <a:effectRef idx="1">
            <a:schemeClr val="dk1"/>
          </a:effectRef>
          <a:fontRef idx="minor">
            <a:schemeClr val="lt1"/>
          </a:fontRef>
        </p:style>
        <p:txBody>
          <a:bodyPr wrap="square" lIns="0" tIns="0" rIns="0" bIns="0" rtlCol="0"/>
          <a:lstStyle/>
          <a:p>
            <a:endParaRPr dirty="0">
              <a:latin typeface="Times New Roman" panose="02020603050405020304" pitchFamily="18" charset="0"/>
              <a:cs typeface="Times New Roman" panose="02020603050405020304" pitchFamily="18" charset="0"/>
            </a:endParaRPr>
          </a:p>
        </p:txBody>
      </p:sp>
      <p:sp>
        <p:nvSpPr>
          <p:cNvPr id="17" name="object 17"/>
          <p:cNvSpPr txBox="1">
            <a:spLocks noGrp="1"/>
          </p:cNvSpPr>
          <p:nvPr>
            <p:ph type="title"/>
          </p:nvPr>
        </p:nvSpPr>
        <p:spPr>
          <a:xfrm>
            <a:off x="3657600" y="1092932"/>
            <a:ext cx="4441825" cy="570669"/>
          </a:xfrm>
          <a:prstGeom prst="rect">
            <a:avLst/>
          </a:prstGeom>
        </p:spPr>
        <p:txBody>
          <a:bodyPr vert="horz" wrap="square" lIns="0" tIns="16510" rIns="0" bIns="0" rtlCol="0">
            <a:spAutoFit/>
          </a:bodyPr>
          <a:lstStyle/>
          <a:p>
            <a:pPr marL="12700">
              <a:lnSpc>
                <a:spcPct val="100000"/>
              </a:lnSpc>
              <a:spcBef>
                <a:spcPts val="130"/>
              </a:spcBef>
            </a:pPr>
            <a:r>
              <a:rPr sz="3600" spc="5" dirty="0">
                <a:latin typeface="Times New Roman" panose="02020603050405020304" pitchFamily="18" charset="0"/>
                <a:cs typeface="Times New Roman" panose="02020603050405020304" pitchFamily="18" charset="0"/>
              </a:rPr>
              <a:t>PROJECT</a:t>
            </a:r>
            <a:r>
              <a:rPr sz="3600" spc="-85" dirty="0">
                <a:latin typeface="Times New Roman" panose="02020603050405020304" pitchFamily="18" charset="0"/>
                <a:cs typeface="Times New Roman" panose="02020603050405020304" pitchFamily="18" charset="0"/>
              </a:rPr>
              <a:t> </a:t>
            </a:r>
            <a:r>
              <a:rPr sz="3600" spc="25" dirty="0">
                <a:latin typeface="Times New Roman" panose="02020603050405020304" pitchFamily="18" charset="0"/>
                <a:cs typeface="Times New Roman" panose="02020603050405020304" pitchFamily="18" charset="0"/>
              </a:rPr>
              <a:t>TITLE</a:t>
            </a:r>
            <a:endParaRPr sz="360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9755278" cy="1754326"/>
          </a:xfrm>
          <a:prstGeom prst="rect">
            <a:avLst/>
          </a:prstGeom>
          <a:noFill/>
        </p:spPr>
        <p:txBody>
          <a:bodyPr wrap="square" rtlCol="0">
            <a:spAutoFit/>
          </a:bodyPr>
          <a:lstStyle/>
          <a:p>
            <a:pPr algn="ctr"/>
            <a:r>
              <a:rPr lang="en-US" sz="5400" b="1" dirty="0">
                <a:latin typeface="Times New Roman" panose="02020603050405020304" pitchFamily="18" charset="0"/>
                <a:cs typeface="Times New Roman" panose="02020603050405020304" pitchFamily="18" charset="0"/>
              </a:rPr>
              <a:t>Employee Performance Analysis using Excel</a:t>
            </a:r>
            <a:endParaRPr lang="en-IN" sz="5400" b="1" dirty="0">
              <a:latin typeface="Times New Roman" panose="02020603050405020304" pitchFamily="18" charset="0"/>
              <a:cs typeface="Times New Roman" panose="02020603050405020304" pitchFamily="18" charset="0"/>
            </a:endParaRPr>
          </a:p>
        </p:txBody>
      </p:sp>
      <p:sp>
        <p:nvSpPr>
          <p:cNvPr id="25" name="Minus Sign 24">
            <a:extLst>
              <a:ext uri="{FF2B5EF4-FFF2-40B4-BE49-F238E27FC236}">
                <a16:creationId xmlns:a16="http://schemas.microsoft.com/office/drawing/2014/main" id="{C68E3FA0-6843-40D3-9AE9-A76A6A3C9FA2}"/>
              </a:ext>
            </a:extLst>
          </p:cNvPr>
          <p:cNvSpPr/>
          <p:nvPr/>
        </p:nvSpPr>
        <p:spPr>
          <a:xfrm flipV="1">
            <a:off x="-1600200" y="6597071"/>
            <a:ext cx="15392400" cy="365125"/>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4290"/>
            <a:ext cx="12481713" cy="6886579"/>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wrap="square" lIns="0" tIns="0" rIns="0" bIns="0" rtlCol="0"/>
          <a:lstStyle/>
          <a:p>
            <a:endParaRPr dirty="0"/>
          </a:p>
        </p:txBody>
      </p:sp>
      <p:sp>
        <p:nvSpPr>
          <p:cNvPr id="21" name="object 21"/>
          <p:cNvSpPr txBox="1">
            <a:spLocks noGrp="1"/>
          </p:cNvSpPr>
          <p:nvPr>
            <p:ph type="title"/>
          </p:nvPr>
        </p:nvSpPr>
        <p:spPr>
          <a:xfrm>
            <a:off x="5024407" y="393688"/>
            <a:ext cx="2841625" cy="567463"/>
          </a:xfrm>
          <a:prstGeom prst="rect">
            <a:avLst/>
          </a:prstGeom>
        </p:spPr>
        <p:txBody>
          <a:bodyPr vert="horz" wrap="square" lIns="0" tIns="13335" rIns="0" bIns="0" rtlCol="0">
            <a:spAutoFit/>
          </a:bodyPr>
          <a:lstStyle/>
          <a:p>
            <a:pPr marL="12700">
              <a:lnSpc>
                <a:spcPct val="100000"/>
              </a:lnSpc>
              <a:spcBef>
                <a:spcPts val="105"/>
              </a:spcBef>
            </a:pPr>
            <a:r>
              <a:rPr sz="3600" spc="25" dirty="0">
                <a:latin typeface="Times New Roman" panose="02020603050405020304" pitchFamily="18" charset="0"/>
                <a:cs typeface="Times New Roman" panose="02020603050405020304" pitchFamily="18" charset="0"/>
              </a:rPr>
              <a:t>A</a:t>
            </a:r>
            <a:r>
              <a:rPr sz="3600" spc="-5" dirty="0">
                <a:latin typeface="Times New Roman" panose="02020603050405020304" pitchFamily="18" charset="0"/>
                <a:cs typeface="Times New Roman" panose="02020603050405020304" pitchFamily="18" charset="0"/>
              </a:rPr>
              <a:t>G</a:t>
            </a:r>
            <a:r>
              <a:rPr sz="3600" spc="-35" dirty="0">
                <a:latin typeface="Times New Roman" panose="02020603050405020304" pitchFamily="18" charset="0"/>
                <a:cs typeface="Times New Roman" panose="02020603050405020304" pitchFamily="18" charset="0"/>
              </a:rPr>
              <a:t>E</a:t>
            </a:r>
            <a:r>
              <a:rPr sz="3600" spc="15" dirty="0">
                <a:latin typeface="Times New Roman" panose="02020603050405020304" pitchFamily="18" charset="0"/>
                <a:cs typeface="Times New Roman" panose="02020603050405020304" pitchFamily="18" charset="0"/>
              </a:rPr>
              <a:t>N</a:t>
            </a:r>
            <a:r>
              <a:rPr sz="3600"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3726256" y="1309822"/>
            <a:ext cx="5029200" cy="4278094"/>
          </a:xfrm>
          <a:prstGeom prst="rect">
            <a:avLst/>
          </a:prstGeom>
          <a:noFill/>
        </p:spPr>
        <p:txBody>
          <a:bodyPr wrap="square" rtlCol="0">
            <a:spAutoFit/>
          </a:bodyPr>
          <a:lstStyle/>
          <a:p>
            <a:pPr algn="just"/>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800" b="0" i="0" dirty="0">
                <a:effectLst/>
                <a:latin typeface="Times New Roman" panose="02020603050405020304" pitchFamily="18" charset="0"/>
                <a:cs typeface="Times New Roman" panose="02020603050405020304" pitchFamily="18" charset="0"/>
              </a:rPr>
              <a:t>Problem Statement</a:t>
            </a:r>
          </a:p>
          <a:p>
            <a:pPr algn="just">
              <a:buFont typeface="+mj-lt"/>
              <a:buAutoNum type="arabicPeriod"/>
            </a:pPr>
            <a:r>
              <a:rPr lang="en-US" sz="2800" b="0" i="0" dirty="0">
                <a:effectLst/>
                <a:latin typeface="Times New Roman" panose="02020603050405020304" pitchFamily="18" charset="0"/>
                <a:cs typeface="Times New Roman" panose="02020603050405020304" pitchFamily="18" charset="0"/>
              </a:rPr>
              <a:t>Project Overview</a:t>
            </a:r>
          </a:p>
          <a:p>
            <a:pPr algn="just">
              <a:buFont typeface="+mj-lt"/>
              <a:buAutoNum type="arabicPeriod"/>
            </a:pPr>
            <a:r>
              <a:rPr lang="en-US" sz="2800" b="0" i="0" dirty="0">
                <a:effectLst/>
                <a:latin typeface="Times New Roman" panose="02020603050405020304" pitchFamily="18" charset="0"/>
                <a:cs typeface="Times New Roman" panose="02020603050405020304" pitchFamily="18" charset="0"/>
              </a:rPr>
              <a:t>End Users</a:t>
            </a:r>
          </a:p>
          <a:p>
            <a:pPr algn="just">
              <a:buFont typeface="+mj-lt"/>
              <a:buAutoNum type="arabicPeriod"/>
            </a:pPr>
            <a:r>
              <a:rPr lang="en-US" sz="2800" b="0" i="0" dirty="0">
                <a:effectLst/>
                <a:latin typeface="Times New Roman" panose="02020603050405020304" pitchFamily="18" charset="0"/>
                <a:cs typeface="Times New Roman" panose="02020603050405020304" pitchFamily="18" charset="0"/>
              </a:rPr>
              <a:t>Our Solution and Proposition</a:t>
            </a:r>
          </a:p>
          <a:p>
            <a:pPr algn="just">
              <a:buFont typeface="+mj-lt"/>
              <a:buAutoNum type="arabicPeriod"/>
            </a:pPr>
            <a:r>
              <a:rPr lang="en-US" sz="2800" dirty="0">
                <a:latin typeface="Times New Roman" panose="02020603050405020304" pitchFamily="18" charset="0"/>
                <a:cs typeface="Times New Roman" panose="02020603050405020304" pitchFamily="18" charset="0"/>
              </a:rPr>
              <a:t>Dataset Description</a:t>
            </a:r>
            <a:endParaRPr lang="en-US" sz="2800" b="0" i="0" dirty="0">
              <a:effectLst/>
              <a:latin typeface="Times New Roman" panose="02020603050405020304" pitchFamily="18" charset="0"/>
              <a:cs typeface="Times New Roman" panose="02020603050405020304" pitchFamily="18" charset="0"/>
            </a:endParaRPr>
          </a:p>
          <a:p>
            <a:pPr algn="just">
              <a:buFont typeface="+mj-lt"/>
              <a:buAutoNum type="arabicPeriod"/>
            </a:pPr>
            <a:r>
              <a:rPr lang="en-US" sz="2800" b="0" i="0" dirty="0">
                <a:effectLst/>
                <a:latin typeface="Times New Roman" panose="02020603050405020304" pitchFamily="18" charset="0"/>
                <a:cs typeface="Times New Roman" panose="02020603050405020304" pitchFamily="18" charset="0"/>
              </a:rPr>
              <a:t>Modelling Approach</a:t>
            </a:r>
          </a:p>
          <a:p>
            <a:pPr algn="just">
              <a:buFont typeface="+mj-lt"/>
              <a:buAutoNum type="arabicPeriod"/>
            </a:pPr>
            <a:r>
              <a:rPr lang="en-US" sz="2800" b="0" i="0" dirty="0">
                <a:effectLst/>
                <a:latin typeface="Times New Roman" panose="02020603050405020304" pitchFamily="18" charset="0"/>
                <a:cs typeface="Times New Roman" panose="02020603050405020304" pitchFamily="18" charset="0"/>
              </a:rPr>
              <a:t>Results and </a:t>
            </a:r>
            <a:r>
              <a:rPr lang="en-US" sz="2800" dirty="0">
                <a:latin typeface="Times New Roman" panose="02020603050405020304" pitchFamily="18" charset="0"/>
                <a:cs typeface="Times New Roman" panose="02020603050405020304" pitchFamily="18" charset="0"/>
              </a:rPr>
              <a:t>Discussion</a:t>
            </a:r>
            <a:endParaRPr lang="en-US" sz="2800" b="0" i="0" dirty="0">
              <a:effectLst/>
              <a:latin typeface="Times New Roman" panose="02020603050405020304" pitchFamily="18" charset="0"/>
              <a:cs typeface="Times New Roman" panose="02020603050405020304" pitchFamily="18" charset="0"/>
            </a:endParaRPr>
          </a:p>
          <a:p>
            <a:pPr algn="just">
              <a:buFont typeface="+mj-lt"/>
              <a:buAutoNum type="arabicPeriod"/>
            </a:pPr>
            <a:r>
              <a:rPr lang="en-US" sz="2800" b="0" i="0" dirty="0">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
        <p:nvSpPr>
          <p:cNvPr id="27" name="Minus Sign 26">
            <a:extLst>
              <a:ext uri="{FF2B5EF4-FFF2-40B4-BE49-F238E27FC236}">
                <a16:creationId xmlns:a16="http://schemas.microsoft.com/office/drawing/2014/main" id="{88BBF3EE-E19B-4BC9-8387-F6E17F816EEA}"/>
              </a:ext>
            </a:extLst>
          </p:cNvPr>
          <p:cNvSpPr/>
          <p:nvPr/>
        </p:nvSpPr>
        <p:spPr>
          <a:xfrm flipV="1">
            <a:off x="-1600200" y="6597071"/>
            <a:ext cx="15392400" cy="365125"/>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064736" y="914400"/>
            <a:ext cx="10062528" cy="50911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200" spc="-20" dirty="0"/>
              <a:t>P</a:t>
            </a:r>
            <a:r>
              <a:rPr sz="3200" spc="15" dirty="0"/>
              <a:t>ROB</a:t>
            </a:r>
            <a:r>
              <a:rPr sz="3200" spc="55" dirty="0"/>
              <a:t>L</a:t>
            </a:r>
            <a:r>
              <a:rPr sz="3200" spc="-20" dirty="0"/>
              <a:t>E</a:t>
            </a:r>
            <a:r>
              <a:rPr sz="3200" spc="20" dirty="0"/>
              <a:t>M</a:t>
            </a:r>
            <a:r>
              <a:rPr lang="en-US" sz="3200" spc="20" dirty="0"/>
              <a:t> </a:t>
            </a:r>
            <a:r>
              <a:rPr sz="3200" spc="10" dirty="0">
                <a:latin typeface="Times New Roman" panose="02020603050405020304" pitchFamily="18" charset="0"/>
                <a:cs typeface="Times New Roman" panose="02020603050405020304" pitchFamily="18" charset="0"/>
              </a:rPr>
              <a:t>S</a:t>
            </a:r>
            <a:r>
              <a:rPr sz="3200" spc="-370" dirty="0">
                <a:latin typeface="Times New Roman" panose="02020603050405020304" pitchFamily="18" charset="0"/>
                <a:cs typeface="Times New Roman" panose="02020603050405020304" pitchFamily="18" charset="0"/>
              </a:rPr>
              <a:t>T</a:t>
            </a:r>
            <a:r>
              <a:rPr sz="3200" spc="-375" dirty="0">
                <a:latin typeface="Times New Roman" panose="02020603050405020304" pitchFamily="18" charset="0"/>
                <a:cs typeface="Times New Roman" panose="02020603050405020304" pitchFamily="18" charset="0"/>
              </a:rPr>
              <a:t>A</a:t>
            </a:r>
            <a:r>
              <a:rPr sz="3200" spc="15" dirty="0">
                <a:latin typeface="Times New Roman" panose="02020603050405020304" pitchFamily="18" charset="0"/>
                <a:cs typeface="Times New Roman" panose="02020603050405020304" pitchFamily="18" charset="0"/>
              </a:rPr>
              <a:t>T</a:t>
            </a:r>
            <a:r>
              <a:rPr sz="3200" spc="-10" dirty="0">
                <a:latin typeface="Times New Roman" panose="02020603050405020304" pitchFamily="18" charset="0"/>
                <a:cs typeface="Times New Roman" panose="02020603050405020304" pitchFamily="18" charset="0"/>
              </a:rPr>
              <a:t>E</a:t>
            </a:r>
            <a:r>
              <a:rPr sz="3200" spc="-20" dirty="0">
                <a:latin typeface="Times New Roman" panose="02020603050405020304" pitchFamily="18" charset="0"/>
                <a:cs typeface="Times New Roman" panose="02020603050405020304" pitchFamily="18" charset="0"/>
              </a:rPr>
              <a:t>ME</a:t>
            </a:r>
            <a:r>
              <a:rPr sz="3200" spc="10" dirty="0">
                <a:latin typeface="Times New Roman" panose="02020603050405020304" pitchFamily="18" charset="0"/>
                <a:cs typeface="Times New Roman" panose="02020603050405020304" pitchFamily="18" charset="0"/>
              </a:rPr>
              <a:t>NT</a:t>
            </a:r>
            <a:endParaRPr sz="3200" dirty="0">
              <a:latin typeface="Times New Roman" panose="02020603050405020304" pitchFamily="18" charset="0"/>
              <a:cs typeface="Times New Roman" panose="02020603050405020304" pitchFamily="18" charset="0"/>
            </a:endParaRPr>
          </a:p>
        </p:txBody>
      </p:sp>
      <p:sp>
        <p:nvSpPr>
          <p:cNvPr id="11" name="Minus Sign 10">
            <a:extLst>
              <a:ext uri="{FF2B5EF4-FFF2-40B4-BE49-F238E27FC236}">
                <a16:creationId xmlns:a16="http://schemas.microsoft.com/office/drawing/2014/main" id="{C9BD4178-6801-40A2-A3B8-48F1BF555E0C}"/>
              </a:ext>
            </a:extLst>
          </p:cNvPr>
          <p:cNvSpPr/>
          <p:nvPr/>
        </p:nvSpPr>
        <p:spPr>
          <a:xfrm flipV="1">
            <a:off x="-1600200" y="6597071"/>
            <a:ext cx="15392400" cy="365125"/>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C74324F6-4D8A-4D75-A31A-D854871696C4}"/>
              </a:ext>
            </a:extLst>
          </p:cNvPr>
          <p:cNvSpPr txBox="1"/>
          <p:nvPr/>
        </p:nvSpPr>
        <p:spPr>
          <a:xfrm>
            <a:off x="2705100" y="1905000"/>
            <a:ext cx="7124700" cy="347787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Analyzing employee performance is important because it helps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Improve company performance - A high performing workforce contributes to the overall success of the company.</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Identify strengths and weaknesses - This helps employees understand where they excel and where they can improve.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Make informed decision - Performance analysis can help in making decisions about promotions, raises, and training (fair appraisals and employee development).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Address performance issues - Early identification of performance issues/problems can help prevent larger issues.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Foster a positive work environment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958331" y="734125"/>
            <a:ext cx="1030922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spc="5" dirty="0">
                <a:latin typeface="Times New Roman" panose="02020603050405020304" pitchFamily="18" charset="0"/>
                <a:cs typeface="Times New Roman" panose="02020603050405020304" pitchFamily="18" charset="0"/>
              </a:rPr>
              <a:t>PROJEC</a:t>
            </a:r>
            <a:r>
              <a:rPr lang="en-US" sz="3600" spc="5" dirty="0">
                <a:latin typeface="Times New Roman" panose="02020603050405020304" pitchFamily="18" charset="0"/>
                <a:cs typeface="Times New Roman" panose="02020603050405020304" pitchFamily="18" charset="0"/>
              </a:rPr>
              <a:t>T </a:t>
            </a:r>
            <a:r>
              <a:rPr sz="3600" spc="-20" dirty="0">
                <a:latin typeface="Times New Roman" panose="02020603050405020304" pitchFamily="18" charset="0"/>
                <a:cs typeface="Times New Roman" panose="02020603050405020304" pitchFamily="18" charset="0"/>
              </a:rPr>
              <a:t>OVERVIEW</a:t>
            </a:r>
            <a:endParaRPr sz="36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Minus Sign 11">
            <a:extLst>
              <a:ext uri="{FF2B5EF4-FFF2-40B4-BE49-F238E27FC236}">
                <a16:creationId xmlns:a16="http://schemas.microsoft.com/office/drawing/2014/main" id="{0198E444-4E38-41A5-BB92-6A2A362C8DCC}"/>
              </a:ext>
            </a:extLst>
          </p:cNvPr>
          <p:cNvSpPr/>
          <p:nvPr/>
        </p:nvSpPr>
        <p:spPr>
          <a:xfrm flipV="1">
            <a:off x="-1600200" y="6597071"/>
            <a:ext cx="15392400" cy="365125"/>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22E93266-BE8E-4DFA-A6AE-3480F91A42D6}"/>
              </a:ext>
            </a:extLst>
          </p:cNvPr>
          <p:cNvSpPr txBox="1"/>
          <p:nvPr/>
        </p:nvSpPr>
        <p:spPr>
          <a:xfrm>
            <a:off x="2590800" y="1704163"/>
            <a:ext cx="7010400" cy="224676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Employee performance analysis is a process of evaluating an. It involves assessing their skills, contributions, and overall effectiveness in their role. This information is used to provide feedback, identify areas for improvement, and make informed decisions about promotions, raises, and training. This helps both the employee and the company grow and succeed. employee's work to determine how well they are meeting job expectations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073626" y="324265"/>
            <a:ext cx="10044748" cy="570669"/>
          </a:xfrm>
          <a:prstGeom prst="rect">
            <a:avLst/>
          </a:prstGeom>
        </p:spPr>
        <p:txBody>
          <a:bodyPr vert="horz" wrap="square" lIns="0" tIns="16510" rIns="0" bIns="0" rtlCol="0">
            <a:spAutoFit/>
          </a:bodyPr>
          <a:lstStyle/>
          <a:p>
            <a:pPr marL="12700">
              <a:lnSpc>
                <a:spcPct val="100000"/>
              </a:lnSpc>
              <a:spcBef>
                <a:spcPts val="130"/>
              </a:spcBef>
            </a:pPr>
            <a:r>
              <a:rPr sz="3600" spc="25" dirty="0">
                <a:latin typeface="Times New Roman" panose="02020603050405020304" pitchFamily="18" charset="0"/>
                <a:cs typeface="Times New Roman" panose="02020603050405020304" pitchFamily="18" charset="0"/>
              </a:rPr>
              <a:t>W</a:t>
            </a:r>
            <a:r>
              <a:rPr sz="3600" spc="-20" dirty="0">
                <a:latin typeface="Times New Roman" panose="02020603050405020304" pitchFamily="18" charset="0"/>
                <a:cs typeface="Times New Roman" panose="02020603050405020304" pitchFamily="18" charset="0"/>
              </a:rPr>
              <a:t>H</a:t>
            </a:r>
            <a:r>
              <a:rPr sz="3600" spc="20" dirty="0">
                <a:latin typeface="Times New Roman" panose="02020603050405020304" pitchFamily="18" charset="0"/>
                <a:cs typeface="Times New Roman" panose="02020603050405020304" pitchFamily="18" charset="0"/>
              </a:rPr>
              <a:t>O</a:t>
            </a:r>
            <a:r>
              <a:rPr sz="3600" spc="-235"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AR</a:t>
            </a:r>
            <a:r>
              <a:rPr sz="3600" spc="15" dirty="0">
                <a:latin typeface="Times New Roman" panose="02020603050405020304" pitchFamily="18" charset="0"/>
                <a:cs typeface="Times New Roman" panose="02020603050405020304" pitchFamily="18" charset="0"/>
              </a:rPr>
              <a:t>E</a:t>
            </a:r>
            <a:r>
              <a:rPr sz="3600" spc="-35"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T</a:t>
            </a:r>
            <a:r>
              <a:rPr sz="3600" spc="-15" dirty="0">
                <a:latin typeface="Times New Roman" panose="02020603050405020304" pitchFamily="18" charset="0"/>
                <a:cs typeface="Times New Roman" panose="02020603050405020304" pitchFamily="18" charset="0"/>
              </a:rPr>
              <a:t>H</a:t>
            </a:r>
            <a:r>
              <a:rPr sz="3600" spc="15" dirty="0">
                <a:latin typeface="Times New Roman" panose="02020603050405020304" pitchFamily="18" charset="0"/>
                <a:cs typeface="Times New Roman" panose="02020603050405020304" pitchFamily="18" charset="0"/>
              </a:rPr>
              <a:t>E</a:t>
            </a:r>
            <a:r>
              <a:rPr sz="3600" spc="-35" dirty="0">
                <a:latin typeface="Times New Roman" panose="02020603050405020304" pitchFamily="18" charset="0"/>
                <a:cs typeface="Times New Roman" panose="02020603050405020304" pitchFamily="18" charset="0"/>
              </a:rPr>
              <a:t> </a:t>
            </a:r>
            <a:r>
              <a:rPr sz="3600" spc="-20" dirty="0">
                <a:latin typeface="Times New Roman" panose="02020603050405020304" pitchFamily="18" charset="0"/>
                <a:cs typeface="Times New Roman" panose="02020603050405020304" pitchFamily="18" charset="0"/>
              </a:rPr>
              <a:t>E</a:t>
            </a:r>
            <a:r>
              <a:rPr sz="3600" spc="30" dirty="0">
                <a:latin typeface="Times New Roman" panose="02020603050405020304" pitchFamily="18" charset="0"/>
                <a:cs typeface="Times New Roman" panose="02020603050405020304" pitchFamily="18" charset="0"/>
              </a:rPr>
              <a:t>N</a:t>
            </a:r>
            <a:r>
              <a:rPr sz="3600" spc="15" dirty="0">
                <a:latin typeface="Times New Roman" panose="02020603050405020304" pitchFamily="18" charset="0"/>
                <a:cs typeface="Times New Roman" panose="02020603050405020304" pitchFamily="18" charset="0"/>
              </a:rPr>
              <a:t>D</a:t>
            </a:r>
            <a:r>
              <a:rPr lang="en-US" sz="3600" spc="-45"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U</a:t>
            </a:r>
            <a:r>
              <a:rPr sz="3600" spc="10" dirty="0">
                <a:latin typeface="Times New Roman" panose="02020603050405020304" pitchFamily="18" charset="0"/>
                <a:cs typeface="Times New Roman" panose="02020603050405020304" pitchFamily="18" charset="0"/>
              </a:rPr>
              <a:t>S</a:t>
            </a:r>
            <a:r>
              <a:rPr sz="3600" spc="-25" dirty="0">
                <a:latin typeface="Times New Roman" panose="02020603050405020304" pitchFamily="18" charset="0"/>
                <a:cs typeface="Times New Roman" panose="02020603050405020304" pitchFamily="18" charset="0"/>
              </a:rPr>
              <a:t>E</a:t>
            </a:r>
            <a:r>
              <a:rPr sz="3600" spc="-10" dirty="0">
                <a:latin typeface="Times New Roman" panose="02020603050405020304" pitchFamily="18" charset="0"/>
                <a:cs typeface="Times New Roman" panose="02020603050405020304" pitchFamily="18" charset="0"/>
              </a:rPr>
              <a:t>R</a:t>
            </a:r>
            <a:r>
              <a:rPr sz="3600" spc="5" dirty="0">
                <a:latin typeface="Times New Roman" panose="02020603050405020304" pitchFamily="18" charset="0"/>
                <a:cs typeface="Times New Roman" panose="02020603050405020304" pitchFamily="18" charset="0"/>
              </a:rPr>
              <a:t>S?</a:t>
            </a:r>
            <a:endParaRPr sz="36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Minus Sign 8">
            <a:extLst>
              <a:ext uri="{FF2B5EF4-FFF2-40B4-BE49-F238E27FC236}">
                <a16:creationId xmlns:a16="http://schemas.microsoft.com/office/drawing/2014/main" id="{A36DF5D4-CA70-4FD0-B524-B0EF01AD4B90}"/>
              </a:ext>
            </a:extLst>
          </p:cNvPr>
          <p:cNvSpPr/>
          <p:nvPr/>
        </p:nvSpPr>
        <p:spPr>
          <a:xfrm flipV="1">
            <a:off x="-1600200" y="6597071"/>
            <a:ext cx="15392400" cy="365125"/>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9D7A5B8E-8147-4C47-AFC0-F35AFF64A3AE}"/>
              </a:ext>
            </a:extLst>
          </p:cNvPr>
          <p:cNvSpPr txBox="1"/>
          <p:nvPr/>
        </p:nvSpPr>
        <p:spPr>
          <a:xfrm>
            <a:off x="838200" y="1676400"/>
            <a:ext cx="6172200" cy="255454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Different end users for different purpose:  </a:t>
            </a:r>
          </a:p>
          <a:p>
            <a:pPr marL="342900" indent="-342900">
              <a:buAutoNum type="arabicPeriod"/>
            </a:pPr>
            <a:endParaRPr lang="en-US" sz="2000" dirty="0">
              <a:latin typeface="Times New Roman" panose="02020603050405020304" pitchFamily="18" charset="0"/>
              <a:cs typeface="Times New Roman" panose="02020603050405020304" pitchFamily="18" charset="0"/>
            </a:endParaRPr>
          </a:p>
          <a:p>
            <a:pPr marL="342900" indent="-342900">
              <a:buAutoNum type="arabicPeriod"/>
            </a:pPr>
            <a:r>
              <a:rPr lang="en-US" sz="2000" dirty="0">
                <a:latin typeface="Times New Roman" panose="02020603050405020304" pitchFamily="18" charset="0"/>
                <a:cs typeface="Times New Roman" panose="02020603050405020304" pitchFamily="18" charset="0"/>
              </a:rPr>
              <a:t>Managers and team leaders </a:t>
            </a:r>
          </a:p>
          <a:p>
            <a:pPr marL="342900" indent="-342900">
              <a:buAutoNum type="arabicPeriod"/>
            </a:pPr>
            <a:r>
              <a:rPr lang="en-US" sz="2000" dirty="0">
                <a:latin typeface="Times New Roman" panose="02020603050405020304" pitchFamily="18" charset="0"/>
                <a:cs typeface="Times New Roman" panose="02020603050405020304" pitchFamily="18" charset="0"/>
              </a:rPr>
              <a:t>HR department </a:t>
            </a:r>
          </a:p>
          <a:p>
            <a:pPr marL="342900" indent="-342900">
              <a:buAutoNum type="arabicPeriod"/>
            </a:pPr>
            <a:r>
              <a:rPr lang="en-US" sz="2000" dirty="0">
                <a:latin typeface="Times New Roman" panose="02020603050405020304" pitchFamily="18" charset="0"/>
                <a:cs typeface="Times New Roman" panose="02020603050405020304" pitchFamily="18" charset="0"/>
              </a:rPr>
              <a:t>Employees </a:t>
            </a:r>
          </a:p>
          <a:p>
            <a:pPr marL="342900" indent="-342900">
              <a:buAutoNum type="arabicPeriod"/>
            </a:pPr>
            <a:r>
              <a:rPr lang="en-US" sz="2000" dirty="0">
                <a:latin typeface="Times New Roman" panose="02020603050405020304" pitchFamily="18" charset="0"/>
                <a:cs typeface="Times New Roman" panose="02020603050405020304" pitchFamily="18" charset="0"/>
              </a:rPr>
              <a:t>Executives and Senior management </a:t>
            </a:r>
          </a:p>
          <a:p>
            <a:pPr marL="342900" indent="-342900">
              <a:buAutoNum type="arabicPeriod"/>
            </a:pPr>
            <a:r>
              <a:rPr lang="en-US" sz="2000" dirty="0">
                <a:latin typeface="Times New Roman" panose="02020603050405020304" pitchFamily="18" charset="0"/>
                <a:cs typeface="Times New Roman" panose="02020603050405020304" pitchFamily="18" charset="0"/>
              </a:rPr>
              <a:t>Project managers </a:t>
            </a:r>
          </a:p>
          <a:p>
            <a:pPr marL="342900" indent="-342900">
              <a:buAutoNum type="arabicPeriod"/>
            </a:pPr>
            <a:r>
              <a:rPr lang="en-US" sz="2000" dirty="0">
                <a:latin typeface="Times New Roman" panose="02020603050405020304" pitchFamily="18" charset="0"/>
                <a:cs typeface="Times New Roman" panose="02020603050405020304" pitchFamily="18" charset="0"/>
              </a:rPr>
              <a:t>Training and Development teams</a:t>
            </a:r>
            <a:r>
              <a:rPr lang="en-US" sz="2000" dirty="0"/>
              <a:t> </a:t>
            </a:r>
            <a:endParaRPr lang="en-IN" sz="2000" dirty="0"/>
          </a:p>
        </p:txBody>
      </p:sp>
      <p:pic>
        <p:nvPicPr>
          <p:cNvPr id="11" name="Picture 10">
            <a:extLst>
              <a:ext uri="{FF2B5EF4-FFF2-40B4-BE49-F238E27FC236}">
                <a16:creationId xmlns:a16="http://schemas.microsoft.com/office/drawing/2014/main" id="{FCC6D302-5BF8-4135-B735-393D859C1E0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72200" y="3375746"/>
            <a:ext cx="2819400" cy="3046989"/>
          </a:xfrm>
          <a:prstGeom prst="rect">
            <a:avLst/>
          </a:prstGeom>
        </p:spPr>
      </p:pic>
      <p:pic>
        <p:nvPicPr>
          <p:cNvPr id="3" name="Picture 2">
            <a:extLst>
              <a:ext uri="{FF2B5EF4-FFF2-40B4-BE49-F238E27FC236}">
                <a16:creationId xmlns:a16="http://schemas.microsoft.com/office/drawing/2014/main" id="{D294C267-85F9-4D60-94F9-AEE6A396634F}"/>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296400" y="1143000"/>
            <a:ext cx="2333149" cy="317900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143000" y="533400"/>
            <a:ext cx="9763125" cy="505908"/>
          </a:xfrm>
          <a:prstGeom prst="rect">
            <a:avLst/>
          </a:prstGeom>
        </p:spPr>
        <p:txBody>
          <a:bodyPr vert="horz" wrap="square" lIns="0" tIns="13335" rIns="0" bIns="0" rtlCol="0">
            <a:spAutoFit/>
          </a:bodyPr>
          <a:lstStyle/>
          <a:p>
            <a:pPr marL="12700">
              <a:lnSpc>
                <a:spcPct val="100000"/>
              </a:lnSpc>
              <a:spcBef>
                <a:spcPts val="105"/>
              </a:spcBef>
            </a:pPr>
            <a:r>
              <a:rPr sz="3200" spc="10" dirty="0">
                <a:latin typeface="Times New Roman" panose="02020603050405020304" pitchFamily="18" charset="0"/>
                <a:cs typeface="Times New Roman" panose="02020603050405020304" pitchFamily="18" charset="0"/>
              </a:rPr>
              <a:t>O</a:t>
            </a:r>
            <a:r>
              <a:rPr sz="3200" spc="25" dirty="0">
                <a:latin typeface="Times New Roman" panose="02020603050405020304" pitchFamily="18" charset="0"/>
                <a:cs typeface="Times New Roman" panose="02020603050405020304" pitchFamily="18" charset="0"/>
              </a:rPr>
              <a:t>U</a:t>
            </a:r>
            <a:r>
              <a:rPr sz="320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 </a:t>
            </a:r>
            <a:r>
              <a:rPr sz="3200" spc="25" dirty="0">
                <a:latin typeface="Times New Roman" panose="02020603050405020304" pitchFamily="18" charset="0"/>
                <a:cs typeface="Times New Roman" panose="02020603050405020304" pitchFamily="18" charset="0"/>
              </a:rPr>
              <a:t>S</a:t>
            </a:r>
            <a:r>
              <a:rPr sz="3200" spc="10" dirty="0">
                <a:latin typeface="Times New Roman" panose="02020603050405020304" pitchFamily="18" charset="0"/>
                <a:cs typeface="Times New Roman" panose="02020603050405020304" pitchFamily="18" charset="0"/>
              </a:rPr>
              <a:t>O</a:t>
            </a:r>
            <a:r>
              <a:rPr sz="3200" spc="25" dirty="0">
                <a:latin typeface="Times New Roman" panose="02020603050405020304" pitchFamily="18" charset="0"/>
                <a:cs typeface="Times New Roman" panose="02020603050405020304" pitchFamily="18" charset="0"/>
              </a:rPr>
              <a:t>LU</a:t>
            </a:r>
            <a:r>
              <a:rPr sz="3200" spc="-35" dirty="0">
                <a:latin typeface="Times New Roman" panose="02020603050405020304" pitchFamily="18" charset="0"/>
                <a:cs typeface="Times New Roman" panose="02020603050405020304" pitchFamily="18" charset="0"/>
              </a:rPr>
              <a:t>T</a:t>
            </a:r>
            <a:r>
              <a:rPr sz="3200" spc="-30" dirty="0">
                <a:latin typeface="Times New Roman" panose="02020603050405020304" pitchFamily="18" charset="0"/>
                <a:cs typeface="Times New Roman" panose="02020603050405020304" pitchFamily="18" charset="0"/>
              </a:rPr>
              <a:t>I</a:t>
            </a:r>
            <a:r>
              <a:rPr sz="3200" spc="10" dirty="0">
                <a:latin typeface="Times New Roman" panose="02020603050405020304" pitchFamily="18" charset="0"/>
                <a:cs typeface="Times New Roman" panose="02020603050405020304" pitchFamily="18" charset="0"/>
              </a:rPr>
              <a:t>O</a:t>
            </a:r>
            <a:r>
              <a:rPr sz="3200" dirty="0">
                <a:latin typeface="Times New Roman" panose="02020603050405020304" pitchFamily="18" charset="0"/>
                <a:cs typeface="Times New Roman" panose="02020603050405020304" pitchFamily="18" charset="0"/>
              </a:rPr>
              <a:t>N</a:t>
            </a:r>
            <a:r>
              <a:rPr sz="3200" spc="-345" dirty="0">
                <a:latin typeface="Times New Roman" panose="02020603050405020304" pitchFamily="18" charset="0"/>
                <a:cs typeface="Times New Roman" panose="02020603050405020304" pitchFamily="18" charset="0"/>
              </a:rPr>
              <a:t> </a:t>
            </a:r>
            <a:r>
              <a:rPr sz="3200" spc="-35" dirty="0">
                <a:latin typeface="Times New Roman" panose="02020603050405020304" pitchFamily="18" charset="0"/>
                <a:cs typeface="Times New Roman" panose="02020603050405020304" pitchFamily="18" charset="0"/>
              </a:rPr>
              <a:t>A</a:t>
            </a:r>
            <a:r>
              <a:rPr sz="3200" spc="-5" dirty="0">
                <a:latin typeface="Times New Roman" panose="02020603050405020304" pitchFamily="18" charset="0"/>
                <a:cs typeface="Times New Roman" panose="02020603050405020304" pitchFamily="18" charset="0"/>
              </a:rPr>
              <a:t>N</a:t>
            </a:r>
            <a:r>
              <a:rPr sz="3200" dirty="0">
                <a:latin typeface="Times New Roman" panose="02020603050405020304" pitchFamily="18" charset="0"/>
                <a:cs typeface="Times New Roman" panose="02020603050405020304" pitchFamily="18" charset="0"/>
              </a:rPr>
              <a:t>D</a:t>
            </a:r>
            <a:r>
              <a:rPr sz="3200" spc="35" dirty="0">
                <a:latin typeface="Times New Roman" panose="02020603050405020304" pitchFamily="18" charset="0"/>
                <a:cs typeface="Times New Roman" panose="02020603050405020304" pitchFamily="18" charset="0"/>
              </a:rPr>
              <a:t> </a:t>
            </a:r>
            <a:r>
              <a:rPr sz="3200" spc="-30" dirty="0">
                <a:latin typeface="Times New Roman" panose="02020603050405020304" pitchFamily="18" charset="0"/>
                <a:cs typeface="Times New Roman" panose="02020603050405020304" pitchFamily="18" charset="0"/>
              </a:rPr>
              <a:t>I</a:t>
            </a:r>
            <a:r>
              <a:rPr sz="3200" spc="-35" dirty="0">
                <a:latin typeface="Times New Roman" panose="02020603050405020304" pitchFamily="18" charset="0"/>
                <a:cs typeface="Times New Roman" panose="02020603050405020304" pitchFamily="18" charset="0"/>
              </a:rPr>
              <a:t>T</a:t>
            </a:r>
            <a:r>
              <a:rPr sz="3200" dirty="0">
                <a:latin typeface="Times New Roman" panose="02020603050405020304" pitchFamily="18" charset="0"/>
                <a:cs typeface="Times New Roman" panose="02020603050405020304" pitchFamily="18" charset="0"/>
              </a:rPr>
              <a:t>S</a:t>
            </a:r>
            <a:r>
              <a:rPr sz="3200" spc="60" dirty="0">
                <a:latin typeface="Times New Roman" panose="02020603050405020304" pitchFamily="18" charset="0"/>
                <a:cs typeface="Times New Roman" panose="02020603050405020304" pitchFamily="18" charset="0"/>
              </a:rPr>
              <a:t> </a:t>
            </a:r>
            <a:r>
              <a:rPr sz="3200" spc="-295" dirty="0">
                <a:latin typeface="Times New Roman" panose="02020603050405020304" pitchFamily="18" charset="0"/>
                <a:cs typeface="Times New Roman" panose="02020603050405020304" pitchFamily="18" charset="0"/>
              </a:rPr>
              <a:t>V</a:t>
            </a:r>
            <a:r>
              <a:rPr sz="3200" spc="-35" dirty="0">
                <a:latin typeface="Times New Roman" panose="02020603050405020304" pitchFamily="18" charset="0"/>
                <a:cs typeface="Times New Roman" panose="02020603050405020304" pitchFamily="18" charset="0"/>
              </a:rPr>
              <a:t>A</a:t>
            </a:r>
            <a:r>
              <a:rPr sz="3200" spc="25" dirty="0">
                <a:latin typeface="Times New Roman" panose="02020603050405020304" pitchFamily="18" charset="0"/>
                <a:cs typeface="Times New Roman" panose="02020603050405020304" pitchFamily="18" charset="0"/>
              </a:rPr>
              <a:t>LU</a:t>
            </a:r>
            <a:r>
              <a:rPr sz="3200" dirty="0">
                <a:latin typeface="Times New Roman" panose="02020603050405020304" pitchFamily="18" charset="0"/>
                <a:cs typeface="Times New Roman" panose="02020603050405020304" pitchFamily="18" charset="0"/>
              </a:rPr>
              <a:t>E</a:t>
            </a:r>
            <a:r>
              <a:rPr sz="3200" spc="-65" dirty="0">
                <a:latin typeface="Times New Roman" panose="02020603050405020304" pitchFamily="18" charset="0"/>
                <a:cs typeface="Times New Roman" panose="02020603050405020304" pitchFamily="18" charset="0"/>
              </a:rPr>
              <a:t> </a:t>
            </a:r>
            <a:r>
              <a:rPr sz="3200" spc="-15" dirty="0">
                <a:latin typeface="Times New Roman" panose="02020603050405020304" pitchFamily="18" charset="0"/>
                <a:cs typeface="Times New Roman" panose="02020603050405020304" pitchFamily="18" charset="0"/>
              </a:rPr>
              <a:t>P</a:t>
            </a:r>
            <a:r>
              <a:rPr sz="3200" spc="-30" dirty="0">
                <a:latin typeface="Times New Roman" panose="02020603050405020304" pitchFamily="18" charset="0"/>
                <a:cs typeface="Times New Roman" panose="02020603050405020304" pitchFamily="18" charset="0"/>
              </a:rPr>
              <a:t>R</a:t>
            </a:r>
            <a:r>
              <a:rPr sz="3200" spc="10" dirty="0">
                <a:latin typeface="Times New Roman" panose="02020603050405020304" pitchFamily="18" charset="0"/>
                <a:cs typeface="Times New Roman" panose="02020603050405020304" pitchFamily="18" charset="0"/>
              </a:rPr>
              <a:t>O</a:t>
            </a:r>
            <a:r>
              <a:rPr sz="3200" spc="-15" dirty="0">
                <a:latin typeface="Times New Roman" panose="02020603050405020304" pitchFamily="18" charset="0"/>
                <a:cs typeface="Times New Roman" panose="02020603050405020304" pitchFamily="18" charset="0"/>
              </a:rPr>
              <a:t>P</a:t>
            </a:r>
            <a:r>
              <a:rPr sz="3200" spc="10" dirty="0">
                <a:latin typeface="Times New Roman" panose="02020603050405020304" pitchFamily="18" charset="0"/>
                <a:cs typeface="Times New Roman" panose="02020603050405020304" pitchFamily="18" charset="0"/>
              </a:rPr>
              <a:t>O</a:t>
            </a:r>
            <a:r>
              <a:rPr sz="3200" spc="25" dirty="0">
                <a:latin typeface="Times New Roman" panose="02020603050405020304" pitchFamily="18" charset="0"/>
                <a:cs typeface="Times New Roman" panose="02020603050405020304" pitchFamily="18" charset="0"/>
              </a:rPr>
              <a:t>S</a:t>
            </a:r>
            <a:r>
              <a:rPr sz="3200" spc="-30" dirty="0">
                <a:latin typeface="Times New Roman" panose="02020603050405020304" pitchFamily="18" charset="0"/>
                <a:cs typeface="Times New Roman" panose="02020603050405020304" pitchFamily="18" charset="0"/>
              </a:rPr>
              <a:t>I</a:t>
            </a:r>
            <a:r>
              <a:rPr sz="3200" spc="-35" dirty="0">
                <a:latin typeface="Times New Roman" panose="02020603050405020304" pitchFamily="18" charset="0"/>
                <a:cs typeface="Times New Roman" panose="02020603050405020304" pitchFamily="18" charset="0"/>
              </a:rPr>
              <a:t>T</a:t>
            </a:r>
            <a:r>
              <a:rPr sz="3200" spc="-30" dirty="0">
                <a:latin typeface="Times New Roman" panose="02020603050405020304" pitchFamily="18" charset="0"/>
                <a:cs typeface="Times New Roman" panose="02020603050405020304" pitchFamily="18" charset="0"/>
              </a:rPr>
              <a:t>I</a:t>
            </a:r>
            <a:r>
              <a:rPr sz="3200" spc="10" dirty="0">
                <a:latin typeface="Times New Roman" panose="02020603050405020304" pitchFamily="18" charset="0"/>
                <a:cs typeface="Times New Roman" panose="02020603050405020304" pitchFamily="18" charset="0"/>
              </a:rPr>
              <a:t>O</a:t>
            </a:r>
            <a:r>
              <a:rPr sz="3200" dirty="0">
                <a:latin typeface="Times New Roman" panose="02020603050405020304" pitchFamily="18" charset="0"/>
                <a:cs typeface="Times New Roman" panose="02020603050405020304" pitchFamily="18" charset="0"/>
              </a:rPr>
              <a:t>N</a:t>
            </a:r>
          </a:p>
        </p:txBody>
      </p:sp>
      <p:sp>
        <p:nvSpPr>
          <p:cNvPr id="10" name="Minus Sign 9">
            <a:extLst>
              <a:ext uri="{FF2B5EF4-FFF2-40B4-BE49-F238E27FC236}">
                <a16:creationId xmlns:a16="http://schemas.microsoft.com/office/drawing/2014/main" id="{B8FC56E3-EEB0-4520-B941-695AE644580D}"/>
              </a:ext>
            </a:extLst>
          </p:cNvPr>
          <p:cNvSpPr/>
          <p:nvPr/>
        </p:nvSpPr>
        <p:spPr>
          <a:xfrm flipV="1">
            <a:off x="-1600200" y="6597071"/>
            <a:ext cx="15392400" cy="365125"/>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C3DBE7C0-CC6F-4957-ACFF-097E7520C19B}"/>
              </a:ext>
            </a:extLst>
          </p:cNvPr>
          <p:cNvSpPr txBox="1"/>
          <p:nvPr/>
        </p:nvSpPr>
        <p:spPr>
          <a:xfrm flipH="1">
            <a:off x="1627821" y="1556032"/>
            <a:ext cx="8793481" cy="4524315"/>
          </a:xfrm>
          <a:prstGeom prst="rect">
            <a:avLst/>
          </a:prstGeom>
          <a:noFill/>
        </p:spPr>
        <p:txBody>
          <a:bodyPr wrap="square" rtlCol="0">
            <a:spAutoFit/>
          </a:bodyPr>
          <a:lstStyle/>
          <a:p>
            <a:pPr marL="342900" indent="-342900">
              <a:buAutoNum type="arabicPeriod"/>
            </a:pPr>
            <a:r>
              <a:rPr lang="en-US" dirty="0"/>
              <a:t>Conditional formatting - A tool that changes the appearance (color, font, etc.) of cells based on specific criteria, making it easy to highlight important data automatically.</a:t>
            </a:r>
          </a:p>
          <a:p>
            <a:pPr marL="342900" indent="-342900">
              <a:buAutoNum type="arabicPeriod"/>
            </a:pPr>
            <a:r>
              <a:rPr lang="en-US" dirty="0"/>
              <a:t>Formula - An expression that calculates the value of a cell, using functions, operators, and references to other cells.</a:t>
            </a:r>
          </a:p>
          <a:p>
            <a:pPr marL="342900" indent="-342900">
              <a:buAutoNum type="arabicPeriod"/>
            </a:pPr>
            <a:r>
              <a:rPr lang="en-US" dirty="0"/>
              <a:t>Pivot table - A feature that allows you to summarize, analyze, explore, and present large amounts of data in a more manageable and insightful way.</a:t>
            </a:r>
          </a:p>
          <a:p>
            <a:pPr marL="342900" indent="-342900">
              <a:buAutoNum type="arabicPeriod"/>
            </a:pPr>
            <a:r>
              <a:rPr lang="en-US" dirty="0"/>
              <a:t>Slicer - A visual filter that allows you to quickly and easily filter data in a Pivot Table or Pivot Chart by clicking on buttons.</a:t>
            </a:r>
          </a:p>
          <a:p>
            <a:pPr marL="342900" indent="-342900">
              <a:buAutoNum type="arabicPeriod"/>
            </a:pPr>
            <a:r>
              <a:rPr lang="en-US" dirty="0"/>
              <a:t>Filtering - Manually selecting specific data to display in the pivot table.</a:t>
            </a:r>
          </a:p>
          <a:p>
            <a:pPr marL="342900" indent="-342900">
              <a:buAutoNum type="arabicPeriod"/>
            </a:pPr>
            <a:r>
              <a:rPr lang="en-US" dirty="0"/>
              <a:t>Graph - A visual representation of data in Excel, helping to identify trends, patterns, and comparisons.</a:t>
            </a:r>
          </a:p>
          <a:p>
            <a:pPr marL="342900" indent="-342900">
              <a:buAutoNum type="arabicPeriod"/>
            </a:pPr>
            <a:r>
              <a:rPr lang="en-US" dirty="0"/>
              <a:t>Bar graph - A type of graph that displays data using rectangular bars where the length of each bar is proportional to the value it represents.</a:t>
            </a:r>
          </a:p>
          <a:p>
            <a:pPr marL="342900" indent="-342900">
              <a:buAutoNum type="arabicPeriod"/>
            </a:pPr>
            <a:r>
              <a:rPr lang="en-US" dirty="0"/>
              <a:t>Trendline - A line added to a graph that shows the general direction (trend) of the data, helping to predict future values.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919119" y="133350"/>
            <a:ext cx="10353762" cy="970450"/>
          </a:xfrm>
        </p:spPr>
        <p:txBody>
          <a:bodyPr>
            <a:normAutofit/>
          </a:bodyPr>
          <a:lstStyle/>
          <a:p>
            <a:r>
              <a:rPr lang="en-IN" sz="3200" dirty="0">
                <a:latin typeface="Times New Roman" panose="02020603050405020304" pitchFamily="18" charset="0"/>
                <a:cs typeface="Times New Roman" panose="02020603050405020304" pitchFamily="18" charset="0"/>
              </a:rPr>
              <a:t>DATASET DESCRIPTION</a:t>
            </a:r>
          </a:p>
        </p:txBody>
      </p:sp>
      <p:sp>
        <p:nvSpPr>
          <p:cNvPr id="3" name="Minus Sign 2">
            <a:extLst>
              <a:ext uri="{FF2B5EF4-FFF2-40B4-BE49-F238E27FC236}">
                <a16:creationId xmlns:a16="http://schemas.microsoft.com/office/drawing/2014/main" id="{2F422A14-BB5F-4A5C-9294-B18EE368AFA8}"/>
              </a:ext>
            </a:extLst>
          </p:cNvPr>
          <p:cNvSpPr/>
          <p:nvPr/>
        </p:nvSpPr>
        <p:spPr>
          <a:xfrm flipV="1">
            <a:off x="-1600200" y="6597071"/>
            <a:ext cx="15392400" cy="365125"/>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B789E2B8-CA87-47BB-BA2A-D0B6B69509F9}"/>
              </a:ext>
            </a:extLst>
          </p:cNvPr>
          <p:cNvSpPr txBox="1"/>
          <p:nvPr/>
        </p:nvSpPr>
        <p:spPr>
          <a:xfrm>
            <a:off x="1143000" y="1524000"/>
            <a:ext cx="7591181" cy="4370427"/>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EMPLOYEE DATASET : Kaggle</a:t>
            </a:r>
          </a:p>
          <a:p>
            <a:r>
              <a:rPr lang="en-US" sz="2000" dirty="0">
                <a:latin typeface="Times New Roman" panose="02020603050405020304" pitchFamily="18" charset="0"/>
                <a:cs typeface="Times New Roman" panose="02020603050405020304" pitchFamily="18" charset="0"/>
              </a:rPr>
              <a:t>TOTAL COLUMNS : 26 columns + 1 column ( created using formula )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COLUMNS CONSIDERED : 9 COLUMNS </a:t>
            </a:r>
          </a:p>
          <a:p>
            <a:pPr marL="342900" indent="-342900">
              <a:buAutoNum type="arabicPeriod"/>
            </a:pPr>
            <a:r>
              <a:rPr lang="en-US" sz="2000" dirty="0">
                <a:latin typeface="Times New Roman" panose="02020603050405020304" pitchFamily="18" charset="0"/>
                <a:cs typeface="Times New Roman" panose="02020603050405020304" pitchFamily="18" charset="0"/>
              </a:rPr>
              <a:t>First name – text </a:t>
            </a:r>
          </a:p>
          <a:p>
            <a:pPr marL="342900" indent="-342900">
              <a:buAutoNum type="arabicPeriod"/>
            </a:pPr>
            <a:r>
              <a:rPr lang="en-US" sz="2000" dirty="0">
                <a:latin typeface="Times New Roman" panose="02020603050405020304" pitchFamily="18" charset="0"/>
                <a:cs typeface="Times New Roman" panose="02020603050405020304" pitchFamily="18" charset="0"/>
              </a:rPr>
              <a:t>Gender – text ( male or female )</a:t>
            </a:r>
          </a:p>
          <a:p>
            <a:pPr marL="342900" indent="-342900">
              <a:buAutoNum type="arabicPeriod"/>
            </a:pPr>
            <a:r>
              <a:rPr lang="en-US" sz="2000" dirty="0">
                <a:latin typeface="Times New Roman" panose="02020603050405020304" pitchFamily="18" charset="0"/>
                <a:cs typeface="Times New Roman" panose="02020603050405020304" pitchFamily="18" charset="0"/>
              </a:rPr>
              <a:t>Business unit – text </a:t>
            </a:r>
          </a:p>
          <a:p>
            <a:pPr marL="342900" indent="-342900">
              <a:buAutoNum type="arabicPeriod"/>
            </a:pPr>
            <a:r>
              <a:rPr lang="en-US" sz="2000" dirty="0">
                <a:latin typeface="Times New Roman" panose="02020603050405020304" pitchFamily="18" charset="0"/>
                <a:cs typeface="Times New Roman" panose="02020603050405020304" pitchFamily="18" charset="0"/>
              </a:rPr>
              <a:t>Employee status – text </a:t>
            </a:r>
          </a:p>
          <a:p>
            <a:pPr marL="342900" indent="-342900">
              <a:buAutoNum type="arabicPeriod"/>
            </a:pPr>
            <a:r>
              <a:rPr lang="en-US" sz="2000" dirty="0">
                <a:latin typeface="Times New Roman" panose="02020603050405020304" pitchFamily="18" charset="0"/>
                <a:cs typeface="Times New Roman" panose="02020603050405020304" pitchFamily="18" charset="0"/>
              </a:rPr>
              <a:t>Pay zone – text </a:t>
            </a:r>
          </a:p>
          <a:p>
            <a:pPr marL="342900" indent="-342900">
              <a:buAutoNum type="arabicPeriod"/>
            </a:pPr>
            <a:r>
              <a:rPr lang="en-US" sz="2000" dirty="0">
                <a:latin typeface="Times New Roman" panose="02020603050405020304" pitchFamily="18" charset="0"/>
                <a:cs typeface="Times New Roman" panose="02020603050405020304" pitchFamily="18" charset="0"/>
              </a:rPr>
              <a:t>Department type – text </a:t>
            </a:r>
          </a:p>
          <a:p>
            <a:pPr marL="342900" indent="-342900">
              <a:buAutoNum type="arabicPeriod"/>
            </a:pPr>
            <a:r>
              <a:rPr lang="en-US" sz="2000" dirty="0">
                <a:latin typeface="Times New Roman" panose="02020603050405020304" pitchFamily="18" charset="0"/>
                <a:cs typeface="Times New Roman" panose="02020603050405020304" pitchFamily="18" charset="0"/>
              </a:rPr>
              <a:t>Division – text </a:t>
            </a:r>
          </a:p>
          <a:p>
            <a:pPr marL="342900" indent="-342900">
              <a:buAutoNum type="arabicPeriod"/>
            </a:pPr>
            <a:r>
              <a:rPr lang="en-US" sz="2000" dirty="0">
                <a:latin typeface="Times New Roman" panose="02020603050405020304" pitchFamily="18" charset="0"/>
                <a:cs typeface="Times New Roman" panose="02020603050405020304" pitchFamily="18" charset="0"/>
              </a:rPr>
              <a:t>Employee Classification Type</a:t>
            </a:r>
          </a:p>
          <a:p>
            <a:pPr marL="342900" indent="-342900">
              <a:buAutoNum type="arabicPeriod"/>
            </a:pPr>
            <a:r>
              <a:rPr lang="en-US" sz="2000" dirty="0">
                <a:latin typeface="Times New Roman" panose="02020603050405020304" pitchFamily="18" charset="0"/>
                <a:cs typeface="Times New Roman" panose="02020603050405020304" pitchFamily="18" charset="0"/>
              </a:rPr>
              <a:t>Performance level – text ( very high or high or med or low )</a:t>
            </a:r>
          </a:p>
          <a:p>
            <a:pPr marL="342900" indent="-342900">
              <a:buAutoNum type="arabicPeriod"/>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855787" y="304800"/>
            <a:ext cx="8480425" cy="509114"/>
          </a:xfrm>
          <a:prstGeom prst="rect">
            <a:avLst/>
          </a:prstGeom>
        </p:spPr>
        <p:txBody>
          <a:bodyPr vert="horz" wrap="square" lIns="0" tIns="16510" rIns="0" bIns="0" rtlCol="0">
            <a:spAutoFit/>
          </a:bodyPr>
          <a:lstStyle/>
          <a:p>
            <a:pPr marL="12700">
              <a:lnSpc>
                <a:spcPct val="100000"/>
              </a:lnSpc>
              <a:spcBef>
                <a:spcPts val="130"/>
              </a:spcBef>
            </a:pPr>
            <a:r>
              <a:rPr sz="3200" spc="15" dirty="0"/>
              <a:t>THE</a:t>
            </a:r>
            <a:r>
              <a:rPr sz="3200" spc="20" dirty="0"/>
              <a:t> </a:t>
            </a:r>
            <a:r>
              <a:rPr lang="en-US" sz="3200" spc="20" dirty="0"/>
              <a:t>"</a:t>
            </a:r>
            <a:r>
              <a:rPr sz="3200" spc="10" dirty="0"/>
              <a:t>WOW</a:t>
            </a:r>
            <a:r>
              <a:rPr lang="en-US" sz="3200" spc="10" dirty="0"/>
              <a:t>"</a:t>
            </a:r>
            <a:r>
              <a:rPr sz="3200" spc="85" dirty="0"/>
              <a:t> </a:t>
            </a:r>
            <a:r>
              <a:rPr sz="3200" spc="10" dirty="0"/>
              <a:t>IN</a:t>
            </a:r>
            <a:r>
              <a:rPr sz="3200" spc="-5" dirty="0"/>
              <a:t> </a:t>
            </a:r>
            <a:r>
              <a:rPr sz="3200" spc="15" dirty="0"/>
              <a:t>OUR</a:t>
            </a:r>
            <a:r>
              <a:rPr sz="3200" spc="-10" dirty="0"/>
              <a:t> </a:t>
            </a:r>
            <a:r>
              <a:rPr sz="3200" spc="20" dirty="0">
                <a:latin typeface="Times New Roman" panose="02020603050405020304" pitchFamily="18" charset="0"/>
                <a:cs typeface="Times New Roman" panose="02020603050405020304" pitchFamily="18" charset="0"/>
              </a:rPr>
              <a:t>SOLUTION</a:t>
            </a:r>
            <a:endParaRPr sz="32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Minus Sign 9">
            <a:extLst>
              <a:ext uri="{FF2B5EF4-FFF2-40B4-BE49-F238E27FC236}">
                <a16:creationId xmlns:a16="http://schemas.microsoft.com/office/drawing/2014/main" id="{EDADB66C-C38A-4DC2-B636-D67B5BC92D7B}"/>
              </a:ext>
            </a:extLst>
          </p:cNvPr>
          <p:cNvSpPr/>
          <p:nvPr/>
        </p:nvSpPr>
        <p:spPr>
          <a:xfrm flipV="1">
            <a:off x="-1600200" y="6597071"/>
            <a:ext cx="15392400" cy="365125"/>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F23BE91B-4712-4A66-B1DE-D1EE9F038C8D}"/>
              </a:ext>
            </a:extLst>
          </p:cNvPr>
          <p:cNvSpPr txBox="1"/>
          <p:nvPr/>
        </p:nvSpPr>
        <p:spPr>
          <a:xfrm>
            <a:off x="1747318" y="1620708"/>
            <a:ext cx="8697361" cy="4124206"/>
          </a:xfrm>
          <a:prstGeom prst="rect">
            <a:avLst/>
          </a:prstGeom>
          <a:noFill/>
        </p:spPr>
        <p:txBody>
          <a:bodyPr wrap="square" rtlCol="0">
            <a:spAutoFit/>
          </a:bodyPr>
          <a:lstStyle/>
          <a:p>
            <a:r>
              <a:rPr lang="en-US" dirty="0"/>
              <a:t>1. </a:t>
            </a:r>
            <a:r>
              <a:rPr lang="en-US" sz="2000" dirty="0">
                <a:latin typeface="Times New Roman" panose="02020603050405020304" pitchFamily="18" charset="0"/>
                <a:cs typeface="Times New Roman" panose="02020603050405020304" pitchFamily="18" charset="0"/>
              </a:rPr>
              <a:t>Created a new column ( performance level ) using a formula </a:t>
            </a:r>
          </a:p>
          <a:p>
            <a:r>
              <a:rPr lang="en-US" sz="2000" dirty="0">
                <a:latin typeface="Times New Roman" panose="02020603050405020304" pitchFamily="18" charset="0"/>
                <a:cs typeface="Times New Roman" panose="02020603050405020304" pitchFamily="18" charset="0"/>
              </a:rPr>
              <a:t>=IFS(Z2&gt;=5,”very high”,Z2&gt;=4,”high”,Z2&gt;=3,”med”,TRUE,”low”)</a:t>
            </a:r>
          </a:p>
          <a:p>
            <a:r>
              <a:rPr lang="en-US" sz="2000" dirty="0">
                <a:latin typeface="Times New Roman" panose="02020603050405020304" pitchFamily="18" charset="0"/>
                <a:cs typeface="Times New Roman" panose="02020603050405020304" pitchFamily="18" charset="0"/>
              </a:rPr>
              <a:t>2. Use the SmartArt feature in my analysis to show the hierarchy of performance levels.</a:t>
            </a:r>
          </a:p>
          <a:p>
            <a:endParaRPr lang="en-US" sz="20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pic>
        <p:nvPicPr>
          <p:cNvPr id="8" name="Picture 7">
            <a:extLst>
              <a:ext uri="{FF2B5EF4-FFF2-40B4-BE49-F238E27FC236}">
                <a16:creationId xmlns:a16="http://schemas.microsoft.com/office/drawing/2014/main" id="{386D516D-D3A7-4CFE-A749-4E12ECA828D7}"/>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810000" y="2851128"/>
            <a:ext cx="3581400" cy="2534453"/>
          </a:xfrm>
          <a:prstGeom prst="rect">
            <a:avLst/>
          </a:prstGeom>
        </p:spPr>
      </p:pic>
      <p:sp>
        <p:nvSpPr>
          <p:cNvPr id="11" name="TextBox 10">
            <a:extLst>
              <a:ext uri="{FF2B5EF4-FFF2-40B4-BE49-F238E27FC236}">
                <a16:creationId xmlns:a16="http://schemas.microsoft.com/office/drawing/2014/main" id="{A36D6D52-C658-47A5-B88F-82ED6D655279}"/>
              </a:ext>
            </a:extLst>
          </p:cNvPr>
          <p:cNvSpPr txBox="1"/>
          <p:nvPr/>
        </p:nvSpPr>
        <p:spPr>
          <a:xfrm>
            <a:off x="1804907" y="6858000"/>
            <a:ext cx="8582186" cy="230832"/>
          </a:xfrm>
          <a:prstGeom prst="rect">
            <a:avLst/>
          </a:prstGeom>
          <a:noFill/>
        </p:spPr>
        <p:txBody>
          <a:bodyPr wrap="square" rtlCol="0">
            <a:spAutoFit/>
          </a:bodyPr>
          <a:lstStyle/>
          <a:p>
            <a:r>
              <a:rPr lang="en-IN" sz="900">
                <a:hlinkClick r:id="rId3" tooltip="https://pressbooks.pub/teams1/chapter/persuasive-presentations/"/>
              </a:rPr>
              <a:t>This Photo</a:t>
            </a:r>
            <a:r>
              <a:rPr lang="en-IN" sz="900"/>
              <a:t> by Unknown Author is licensed under </a:t>
            </a:r>
            <a:r>
              <a:rPr lang="en-IN" sz="900">
                <a:hlinkClick r:id="rId4" tooltip="https://creativecommons.org/licenses/by-nc-sa/3.0/"/>
              </a:rPr>
              <a:t>CC BY-SA-NC</a:t>
            </a:r>
            <a:endParaRPr lang="en-IN" sz="90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498</TotalTime>
  <Words>1196</Words>
  <Application>Microsoft Office PowerPoint</Application>
  <PresentationFormat>Widescreen</PresentationFormat>
  <Paragraphs>163</Paragraphs>
  <Slides>18</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Calisto MT</vt:lpstr>
      <vt:lpstr>Google Sans</vt:lpstr>
      <vt:lpstr>Roboto</vt:lpstr>
      <vt:lpstr>Times New Roman</vt:lpstr>
      <vt:lpstr>Trebuchet MS</vt:lpstr>
      <vt:lpstr>Wingdings</vt:lpstr>
      <vt:lpstr>Wingdings 2</vt:lpstr>
      <vt:lpstr>Slate</vt:lpstr>
      <vt:lpstr> 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PowerPoint Presentation</vt:lpstr>
      <vt:lpstr>RESULTS</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Sirushiya S</cp:lastModifiedBy>
  <cp:revision>39</cp:revision>
  <dcterms:created xsi:type="dcterms:W3CDTF">2024-03-29T15:07:22Z</dcterms:created>
  <dcterms:modified xsi:type="dcterms:W3CDTF">2024-08-28T15:49:06Z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