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09" r:id="rId3"/>
    <p:sldId id="335" r:id="rId4"/>
    <p:sldId id="336" r:id="rId5"/>
    <p:sldId id="337" r:id="rId6"/>
    <p:sldId id="338" r:id="rId7"/>
    <p:sldId id="310" r:id="rId8"/>
    <p:sldId id="312" r:id="rId9"/>
    <p:sldId id="339" r:id="rId10"/>
    <p:sldId id="311" r:id="rId11"/>
    <p:sldId id="340" r:id="rId12"/>
    <p:sldId id="324" r:id="rId13"/>
    <p:sldId id="325" r:id="rId14"/>
    <p:sldId id="328" r:id="rId15"/>
    <p:sldId id="313" r:id="rId16"/>
    <p:sldId id="301" r:id="rId17"/>
    <p:sldId id="307" r:id="rId18"/>
    <p:sldId id="308" r:id="rId19"/>
    <p:sldId id="329" r:id="rId20"/>
    <p:sldId id="330" r:id="rId21"/>
    <p:sldId id="341" r:id="rId22"/>
    <p:sldId id="342" r:id="rId23"/>
    <p:sldId id="343" r:id="rId24"/>
    <p:sldId id="344" r:id="rId25"/>
    <p:sldId id="345" r:id="rId26"/>
    <p:sldId id="326"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90727" autoAdjust="0"/>
  </p:normalViewPr>
  <p:slideViewPr>
    <p:cSldViewPr snapToGrid="0">
      <p:cViewPr varScale="1">
        <p:scale>
          <a:sx n="67" d="100"/>
          <a:sy n="67" d="100"/>
        </p:scale>
        <p:origin x="14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0892A-4E9C-457B-9AE9-C5C26A418A17}" type="datetimeFigureOut">
              <a:rPr lang="zh-TW" altLang="en-US" smtClean="0"/>
              <a:t>2016/6/30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2656-1767-4966-8B81-D4CFEBFDCBD4}" type="slidenum">
              <a:rPr lang="zh-TW" altLang="en-US" smtClean="0"/>
              <a:t>‹#›</a:t>
            </a:fld>
            <a:endParaRPr lang="zh-TW" altLang="en-US"/>
          </a:p>
        </p:txBody>
      </p:sp>
    </p:spTree>
    <p:extLst>
      <p:ext uri="{BB962C8B-B14F-4D97-AF65-F5344CB8AC3E}">
        <p14:creationId xmlns:p14="http://schemas.microsoft.com/office/powerpoint/2010/main" val="246780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MVC AS A USER INTERFACE PATTERN</a:t>
            </a:r>
            <a:r>
              <a:rPr lang="en-US" dirty="0" smtClean="0"/>
              <a:t> </a:t>
            </a:r>
            <a:endParaRPr lang="en-US" dirty="0"/>
          </a:p>
        </p:txBody>
      </p:sp>
      <p:sp>
        <p:nvSpPr>
          <p:cNvPr id="4" name="Slide Number Placeholder 3"/>
          <p:cNvSpPr>
            <a:spLocks noGrp="1"/>
          </p:cNvSpPr>
          <p:nvPr>
            <p:ph type="sldNum" sz="quarter" idx="10"/>
          </p:nvPr>
        </p:nvSpPr>
        <p:spPr/>
        <p:txBody>
          <a:bodyPr/>
          <a:lstStyle/>
          <a:p>
            <a:fld id="{D0892656-1767-4966-8B81-D4CFEBFDCBD4}" type="slidenum">
              <a:rPr lang="zh-TW" altLang="en-US" smtClean="0"/>
              <a:t>3</a:t>
            </a:fld>
            <a:endParaRPr lang="zh-TW" altLang="en-US"/>
          </a:p>
        </p:txBody>
      </p:sp>
    </p:spTree>
    <p:extLst>
      <p:ext uri="{BB962C8B-B14F-4D97-AF65-F5344CB8AC3E}">
        <p14:creationId xmlns:p14="http://schemas.microsoft.com/office/powerpoint/2010/main" val="171938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Forms:</a:t>
            </a:r>
            <a:r>
              <a:rPr lang="en-US" baseline="0" dirty="0" smtClean="0"/>
              <a:t> it was simple – drag and drop</a:t>
            </a:r>
          </a:p>
          <a:p>
            <a:endParaRPr lang="en-US" baseline="0" dirty="0" smtClean="0"/>
          </a:p>
        </p:txBody>
      </p:sp>
      <p:sp>
        <p:nvSpPr>
          <p:cNvPr id="4" name="Slide Number Placeholder 3"/>
          <p:cNvSpPr>
            <a:spLocks noGrp="1"/>
          </p:cNvSpPr>
          <p:nvPr>
            <p:ph type="sldNum" sz="quarter" idx="10"/>
          </p:nvPr>
        </p:nvSpPr>
        <p:spPr/>
        <p:txBody>
          <a:bodyPr/>
          <a:lstStyle/>
          <a:p>
            <a:fld id="{D0892656-1767-4966-8B81-D4CFEBFDCBD4}" type="slidenum">
              <a:rPr lang="zh-TW" altLang="en-US" smtClean="0"/>
              <a:t>10</a:t>
            </a:fld>
            <a:endParaRPr lang="zh-TW" altLang="en-US"/>
          </a:p>
        </p:txBody>
      </p:sp>
    </p:spTree>
    <p:extLst>
      <p:ext uri="{BB962C8B-B14F-4D97-AF65-F5344CB8AC3E}">
        <p14:creationId xmlns:p14="http://schemas.microsoft.com/office/powerpoint/2010/main" val="65610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ViewState</a:t>
            </a:r>
            <a:r>
              <a:rPr lang="en-US" dirty="0" smtClean="0"/>
              <a:t>: the way the controls work, they are handling sate for you.</a:t>
            </a:r>
            <a:endParaRPr lang="en-US" dirty="0"/>
          </a:p>
        </p:txBody>
      </p:sp>
      <p:sp>
        <p:nvSpPr>
          <p:cNvPr id="4" name="Slide Number Placeholder 3"/>
          <p:cNvSpPr>
            <a:spLocks noGrp="1"/>
          </p:cNvSpPr>
          <p:nvPr>
            <p:ph type="sldNum" sz="quarter" idx="10"/>
          </p:nvPr>
        </p:nvSpPr>
        <p:spPr/>
        <p:txBody>
          <a:bodyPr/>
          <a:lstStyle/>
          <a:p>
            <a:fld id="{D0892656-1767-4966-8B81-D4CFEBFDCBD4}" type="slidenum">
              <a:rPr lang="zh-TW" altLang="en-US" smtClean="0"/>
              <a:t>12</a:t>
            </a:fld>
            <a:endParaRPr lang="zh-TW" altLang="en-US"/>
          </a:p>
        </p:txBody>
      </p:sp>
    </p:spTree>
    <p:extLst>
      <p:ext uri="{BB962C8B-B14F-4D97-AF65-F5344CB8AC3E}">
        <p14:creationId xmlns:p14="http://schemas.microsoft.com/office/powerpoint/2010/main" val="2080029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 bad HTML</a:t>
            </a:r>
          </a:p>
          <a:p>
            <a:r>
              <a:rPr lang="en-US" dirty="0" smtClean="0"/>
              <a:t>You don’t have direct control over IDs and classes</a:t>
            </a:r>
            <a:endParaRPr lang="en-US" dirty="0"/>
          </a:p>
        </p:txBody>
      </p:sp>
      <p:sp>
        <p:nvSpPr>
          <p:cNvPr id="4" name="Slide Number Placeholder 3"/>
          <p:cNvSpPr>
            <a:spLocks noGrp="1"/>
          </p:cNvSpPr>
          <p:nvPr>
            <p:ph type="sldNum" sz="quarter" idx="10"/>
          </p:nvPr>
        </p:nvSpPr>
        <p:spPr/>
        <p:txBody>
          <a:bodyPr/>
          <a:lstStyle/>
          <a:p>
            <a:fld id="{D0892656-1767-4966-8B81-D4CFEBFDCBD4}" type="slidenum">
              <a:rPr lang="zh-TW" altLang="en-US" smtClean="0"/>
              <a:t>13</a:t>
            </a:fld>
            <a:endParaRPr lang="zh-TW" altLang="en-US"/>
          </a:p>
        </p:txBody>
      </p:sp>
    </p:spTree>
    <p:extLst>
      <p:ext uri="{BB962C8B-B14F-4D97-AF65-F5344CB8AC3E}">
        <p14:creationId xmlns:p14="http://schemas.microsoft.com/office/powerpoint/2010/main" val="1075990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February 2007, Scott Guthrie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ScottGu</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of Microsoft sketched out the core of ASP.NET MVC</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while ﬂying on a plane to a conference on the East Coast of the United States.</a:t>
            </a:r>
            <a:r>
              <a:rPr lang="en-US" dirty="0" smtClean="0"/>
              <a:t> </a:t>
            </a:r>
            <a:endParaRPr lang="en-US" dirty="0"/>
          </a:p>
        </p:txBody>
      </p:sp>
      <p:sp>
        <p:nvSpPr>
          <p:cNvPr id="4" name="Slide Number Placeholder 3"/>
          <p:cNvSpPr>
            <a:spLocks noGrp="1"/>
          </p:cNvSpPr>
          <p:nvPr>
            <p:ph type="sldNum" sz="quarter" idx="10"/>
          </p:nvPr>
        </p:nvSpPr>
        <p:spPr/>
        <p:txBody>
          <a:bodyPr/>
          <a:lstStyle/>
          <a:p>
            <a:fld id="{D0892656-1767-4966-8B81-D4CFEBFDCBD4}" type="slidenum">
              <a:rPr lang="zh-TW" altLang="en-US" smtClean="0"/>
              <a:t>14</a:t>
            </a:fld>
            <a:endParaRPr lang="zh-TW" altLang="en-US"/>
          </a:p>
        </p:txBody>
      </p:sp>
    </p:spTree>
    <p:extLst>
      <p:ext uri="{BB962C8B-B14F-4D97-AF65-F5344CB8AC3E}">
        <p14:creationId xmlns:p14="http://schemas.microsoft.com/office/powerpoint/2010/main" val="39417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rgbClr val="67217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2016/6/30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20266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a:lnSpc>
                <a:spcPct val="125000"/>
              </a:lnSpc>
              <a:defRPr>
                <a:solidFill>
                  <a:schemeClr val="tx1"/>
                </a:solidFill>
              </a:defRPr>
            </a:lvl1pPr>
            <a:lvl2pPr>
              <a:lnSpc>
                <a:spcPct val="125000"/>
              </a:lnSpc>
              <a:defRPr>
                <a:solidFill>
                  <a:schemeClr val="tx1"/>
                </a:solidFill>
              </a:defRPr>
            </a:lvl2pPr>
            <a:lvl3pPr>
              <a:lnSpc>
                <a:spcPct val="125000"/>
              </a:lnSpc>
              <a:defRPr>
                <a:solidFill>
                  <a:schemeClr val="tx1"/>
                </a:solidFill>
              </a:defRPr>
            </a:lvl3pPr>
            <a:lvl4pPr>
              <a:lnSpc>
                <a:spcPct val="125000"/>
              </a:lnSpc>
              <a:defRPr>
                <a:solidFill>
                  <a:schemeClr val="tx1"/>
                </a:solidFill>
              </a:defRPr>
            </a:lvl4pPr>
            <a:lvl5pPr>
              <a:lnSpc>
                <a:spcPct val="125000"/>
              </a:lnSpc>
              <a:defRPr>
                <a:solidFill>
                  <a:schemeClr val="tx1"/>
                </a:solidFill>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2016/6/30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0288244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rgbClr val="67217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69076C37-23E3-47A8-A656-6A4099933227}" type="datetimeFigureOut">
              <a:rPr lang="zh-TW" altLang="en-US" smtClean="0"/>
              <a:t>2016/6/30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416187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359229" y="1477736"/>
            <a:ext cx="4155621" cy="469922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49" y="1477736"/>
            <a:ext cx="4147457" cy="4699227"/>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5" name="Date Placeholder 4"/>
          <p:cNvSpPr>
            <a:spLocks noGrp="1"/>
          </p:cNvSpPr>
          <p:nvPr>
            <p:ph type="dt" sz="half" idx="10"/>
          </p:nvPr>
        </p:nvSpPr>
        <p:spPr/>
        <p:txBody>
          <a:bodyPr/>
          <a:lstStyle/>
          <a:p>
            <a:fld id="{69076C37-23E3-47A8-A656-6A4099933227}" type="datetimeFigureOut">
              <a:rPr lang="zh-TW" altLang="en-US" smtClean="0"/>
              <a:t>2016/6/30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28877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319597" y="104775"/>
            <a:ext cx="8579473" cy="981075"/>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318405" y="1329078"/>
            <a:ext cx="41785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319597" y="2319678"/>
            <a:ext cx="4178585" cy="386998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329078"/>
            <a:ext cx="42699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319678"/>
            <a:ext cx="4269920" cy="3869985"/>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7" name="Date Placeholder 6"/>
          <p:cNvSpPr>
            <a:spLocks noGrp="1"/>
          </p:cNvSpPr>
          <p:nvPr>
            <p:ph type="dt" sz="half" idx="10"/>
          </p:nvPr>
        </p:nvSpPr>
        <p:spPr/>
        <p:txBody>
          <a:bodyPr/>
          <a:lstStyle/>
          <a:p>
            <a:fld id="{69076C37-23E3-47A8-A656-6A4099933227}" type="datetimeFigureOut">
              <a:rPr lang="zh-TW" altLang="en-US" smtClean="0"/>
              <a:t>2016/6/30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996174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9076C37-23E3-47A8-A656-6A4099933227}" type="datetimeFigureOut">
              <a:rPr lang="zh-TW" altLang="en-US" smtClean="0"/>
              <a:t>2016/6/30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249372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76C37-23E3-47A8-A656-6A4099933227}" type="datetimeFigureOut">
              <a:rPr lang="zh-TW" altLang="en-US" smtClean="0"/>
              <a:t>2016/6/30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7046652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sp>
        <p:nvSpPr>
          <p:cNvPr id="10" name="矩形 9"/>
          <p:cNvSpPr/>
          <p:nvPr userDrawn="1"/>
        </p:nvSpPr>
        <p:spPr>
          <a:xfrm>
            <a:off x="0" y="1298121"/>
            <a:ext cx="9144000" cy="1273629"/>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Title 1"/>
          <p:cNvSpPr txBox="1">
            <a:spLocks/>
          </p:cNvSpPr>
          <p:nvPr userDrawn="1"/>
        </p:nvSpPr>
        <p:spPr>
          <a:xfrm>
            <a:off x="363311" y="1473652"/>
            <a:ext cx="8417378" cy="9225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smtClean="0">
                <a:solidFill>
                  <a:schemeClr val="bg1"/>
                </a:solidFill>
                <a:latin typeface="Segoe UI" panose="020B0502040204020203" pitchFamily="34" charset="0"/>
                <a:cs typeface="Segoe UI" panose="020B0502040204020203" pitchFamily="34" charset="0"/>
              </a:rPr>
              <a:t>demo</a:t>
            </a:r>
            <a:endParaRPr lang="en-US" sz="6000" dirty="0">
              <a:solidFill>
                <a:schemeClr val="bg1"/>
              </a:solidFill>
              <a:latin typeface="Segoe UI" panose="020B0502040204020203" pitchFamily="34" charset="0"/>
              <a:cs typeface="Segoe UI" panose="020B0502040204020203" pitchFamily="34" charset="0"/>
            </a:endParaRPr>
          </a:p>
        </p:txBody>
      </p:sp>
      <p:sp>
        <p:nvSpPr>
          <p:cNvPr id="16" name="內容版面配置區 15"/>
          <p:cNvSpPr>
            <a:spLocks noGrp="1"/>
          </p:cNvSpPr>
          <p:nvPr>
            <p:ph sz="quarter" idx="10"/>
          </p:nvPr>
        </p:nvSpPr>
        <p:spPr>
          <a:xfrm>
            <a:off x="604838" y="2849563"/>
            <a:ext cx="7902575" cy="2832100"/>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3310760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2016/6/30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9388783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9144000" cy="1167493"/>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Placeholder 1"/>
          <p:cNvSpPr>
            <a:spLocks noGrp="1"/>
          </p:cNvSpPr>
          <p:nvPr>
            <p:ph type="title"/>
          </p:nvPr>
        </p:nvSpPr>
        <p:spPr>
          <a:xfrm>
            <a:off x="359229" y="122464"/>
            <a:ext cx="8417378" cy="922565"/>
          </a:xfrm>
          <a:prstGeom prst="rect">
            <a:avLst/>
          </a:prstGeom>
          <a:noFill/>
        </p:spPr>
        <p:txBody>
          <a:bodyPr vert="horz" lIns="91440" tIns="45720" rIns="91440" bIns="45720" rtlCol="0" anchor="ctr">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359229" y="1461407"/>
            <a:ext cx="8417378" cy="4715556"/>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fld id="{69076C37-23E3-47A8-A656-6A4099933227}" type="datetimeFigureOut">
              <a:rPr lang="zh-TW" altLang="en-US" smtClean="0"/>
              <a:pPr/>
              <a:t>2016/6/30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fld id="{C6551C60-3E5C-450B-BE20-9DD0F1D5E262}" type="slidenum">
              <a:rPr lang="zh-TW" altLang="en-US" smtClean="0"/>
              <a:pPr/>
              <a:t>‹#›</a:t>
            </a:fld>
            <a:endParaRPr lang="zh-TW" altLang="en-US"/>
          </a:p>
        </p:txBody>
      </p:sp>
    </p:spTree>
    <p:extLst>
      <p:ext uri="{BB962C8B-B14F-4D97-AF65-F5344CB8AC3E}">
        <p14:creationId xmlns:p14="http://schemas.microsoft.com/office/powerpoint/2010/main" val="1160845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0"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微軟正黑體" panose="020B0604030504040204" pitchFamily="34" charset="-12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507920" y="2214466"/>
            <a:ext cx="8064844" cy="2387600"/>
          </a:xfrm>
        </p:spPr>
        <p:txBody>
          <a:bodyPr>
            <a:normAutofit/>
          </a:bodyPr>
          <a:lstStyle/>
          <a:p>
            <a:pPr algn="l"/>
            <a:r>
              <a:rPr lang="en-US" altLang="zh-TW" sz="4800" dirty="0" smtClean="0"/>
              <a:t>An Introduction to ASP.NET MVC</a:t>
            </a:r>
            <a:endParaRPr lang="zh-TW" altLang="en-US" sz="4800" dirty="0">
              <a:solidFill>
                <a:schemeClr val="bg1"/>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903" y="66462"/>
            <a:ext cx="2611396" cy="1145060"/>
          </a:xfrm>
          <a:prstGeom prst="rect">
            <a:avLst/>
          </a:prstGeom>
        </p:spPr>
      </p:pic>
    </p:spTree>
    <p:extLst>
      <p:ext uri="{BB962C8B-B14F-4D97-AF65-F5344CB8AC3E}">
        <p14:creationId xmlns:p14="http://schemas.microsoft.com/office/powerpoint/2010/main" val="358173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ASP.NET Web Forms </a:t>
            </a:r>
            <a:r>
              <a:rPr lang="en-US" dirty="0" smtClean="0"/>
              <a:t>Values</a:t>
            </a:r>
            <a:endParaRPr lang="zh-TW" altLang="en-US" dirty="0"/>
          </a:p>
        </p:txBody>
      </p:sp>
      <p:sp>
        <p:nvSpPr>
          <p:cNvPr id="5" name="Content Placeholder 2"/>
          <p:cNvSpPr txBox="1">
            <a:spLocks/>
          </p:cNvSpPr>
          <p:nvPr/>
        </p:nvSpPr>
        <p:spPr>
          <a:xfrm>
            <a:off x="359229" y="1650651"/>
            <a:ext cx="9024258"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kern="0" dirty="0">
                <a:latin typeface="Segoe UI Light" panose="020B0502040204020203" pitchFamily="34" charset="0"/>
                <a:ea typeface="Segoe UI Light" panose="020B0502040204020203" pitchFamily="34" charset="0"/>
                <a:cs typeface="Segoe UI Light" panose="020B0502040204020203" pitchFamily="34" charset="0"/>
              </a:rPr>
              <a:t>Productive way to build web applications</a:t>
            </a:r>
          </a:p>
          <a:p>
            <a:r>
              <a:rPr lang="en-US" sz="2800" kern="0" dirty="0">
                <a:latin typeface="Segoe UI Light" panose="020B0502040204020203" pitchFamily="34" charset="0"/>
                <a:ea typeface="Segoe UI Light" panose="020B0502040204020203" pitchFamily="34" charset="0"/>
                <a:cs typeface="Segoe UI Light" panose="020B0502040204020203" pitchFamily="34" charset="0"/>
              </a:rPr>
              <a:t>Control and event-based programming model</a:t>
            </a:r>
          </a:p>
          <a:p>
            <a:r>
              <a:rPr lang="en-US" sz="2800" kern="0" dirty="0">
                <a:latin typeface="Segoe UI Light" panose="020B0502040204020203" pitchFamily="34" charset="0"/>
                <a:ea typeface="Segoe UI Light" panose="020B0502040204020203" pitchFamily="34" charset="0"/>
                <a:cs typeface="Segoe UI Light" panose="020B0502040204020203" pitchFamily="34" charset="0"/>
              </a:rPr>
              <a:t>Controls that abstract HTML, JS and CSS</a:t>
            </a:r>
          </a:p>
          <a:p>
            <a:r>
              <a:rPr lang="en-US" sz="2800" kern="0" dirty="0">
                <a:latin typeface="Segoe UI Light" panose="020B0502040204020203" pitchFamily="34" charset="0"/>
                <a:ea typeface="Segoe UI Light" panose="020B0502040204020203" pitchFamily="34" charset="0"/>
                <a:cs typeface="Segoe UI Light" panose="020B0502040204020203" pitchFamily="34" charset="0"/>
              </a:rPr>
              <a:t>Rich UI controls – </a:t>
            </a:r>
            <a:r>
              <a:rPr lang="en-US" sz="2800" kern="0" dirty="0" err="1">
                <a:latin typeface="Segoe UI Light" panose="020B0502040204020203" pitchFamily="34" charset="0"/>
                <a:ea typeface="Segoe UI Light" panose="020B0502040204020203" pitchFamily="34" charset="0"/>
                <a:cs typeface="Segoe UI Light" panose="020B0502040204020203" pitchFamily="34" charset="0"/>
              </a:rPr>
              <a:t>datagrids</a:t>
            </a:r>
            <a:r>
              <a:rPr lang="en-US" sz="2800" kern="0" dirty="0">
                <a:latin typeface="Segoe UI Light" panose="020B0502040204020203" pitchFamily="34" charset="0"/>
                <a:ea typeface="Segoe UI Light" panose="020B0502040204020203" pitchFamily="34" charset="0"/>
                <a:cs typeface="Segoe UI Light" panose="020B0502040204020203" pitchFamily="34" charset="0"/>
              </a:rPr>
              <a:t>, charts, Ajax</a:t>
            </a:r>
          </a:p>
          <a:p>
            <a:r>
              <a:rPr lang="en-US" sz="2800" kern="0" dirty="0">
                <a:latin typeface="Segoe UI Light" panose="020B0502040204020203" pitchFamily="34" charset="0"/>
                <a:ea typeface="Segoe UI Light" panose="020B0502040204020203" pitchFamily="34" charset="0"/>
                <a:cs typeface="Segoe UI Light" panose="020B0502040204020203" pitchFamily="34" charset="0"/>
              </a:rPr>
              <a:t>Browser differences are handled for you</a:t>
            </a:r>
          </a:p>
          <a:p>
            <a:endParaRPr lang="en-US" sz="2800" kern="0" dirty="0">
              <a:latin typeface="Segoe UI Light" panose="020B0502040204020203" pitchFamily="34" charset="0"/>
              <a:ea typeface="Segoe UI Light" panose="020B0502040204020203" pitchFamily="34" charset="0"/>
              <a:cs typeface="Segoe UI Light" panose="020B0502040204020203" pitchFamily="34" charset="0"/>
            </a:endParaRPr>
          </a:p>
          <a:p>
            <a:pPr marL="0" indent="0">
              <a:buNone/>
            </a:pPr>
            <a:r>
              <a:rPr lang="en-US" sz="2800" kern="0" dirty="0">
                <a:latin typeface="Segoe UI Light" panose="020B0502040204020203" pitchFamily="34" charset="0"/>
                <a:ea typeface="Segoe UI Light" panose="020B0502040204020203" pitchFamily="34" charset="0"/>
                <a:cs typeface="Segoe UI Light" panose="020B0502040204020203" pitchFamily="34" charset="0"/>
              </a:rPr>
              <a:t>Summary: Web Forms handles a lot of things for you.</a:t>
            </a:r>
          </a:p>
        </p:txBody>
      </p:sp>
    </p:spTree>
    <p:extLst>
      <p:ext uri="{BB962C8B-B14F-4D97-AF65-F5344CB8AC3E}">
        <p14:creationId xmlns:p14="http://schemas.microsoft.com/office/powerpoint/2010/main" val="4177830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Advantages</a:t>
            </a:r>
            <a:endParaRPr lang="en-US" dirty="0"/>
          </a:p>
        </p:txBody>
      </p:sp>
      <p:sp>
        <p:nvSpPr>
          <p:cNvPr id="3" name="Content Placeholder 2"/>
          <p:cNvSpPr>
            <a:spLocks noGrp="1"/>
          </p:cNvSpPr>
          <p:nvPr>
            <p:ph idx="1"/>
          </p:nvPr>
        </p:nvSpPr>
        <p:spPr/>
        <p:txBody>
          <a:bodyPr>
            <a:normAutofit fontScale="92500"/>
          </a:bodyPr>
          <a:lstStyle/>
          <a:p>
            <a:r>
              <a:rPr lang="en-US" dirty="0"/>
              <a:t>Enables the full control over the rendered HTML.</a:t>
            </a:r>
          </a:p>
          <a:p>
            <a:r>
              <a:rPr lang="en-US" dirty="0"/>
              <a:t>Provides clean separation of concerns(</a:t>
            </a:r>
            <a:r>
              <a:rPr lang="en-US" dirty="0" err="1"/>
              <a:t>SoC</a:t>
            </a:r>
            <a:r>
              <a:rPr lang="en-US" dirty="0"/>
              <a:t>).</a:t>
            </a:r>
          </a:p>
          <a:p>
            <a:r>
              <a:rPr lang="en-US" dirty="0"/>
              <a:t>Enables Test Driven Development (TDD</a:t>
            </a:r>
            <a:r>
              <a:rPr lang="en-US" dirty="0" smtClean="0"/>
              <a:t>).</a:t>
            </a:r>
          </a:p>
          <a:p>
            <a:r>
              <a:rPr lang="en-US" dirty="0" smtClean="0"/>
              <a:t>Easy </a:t>
            </a:r>
            <a:r>
              <a:rPr lang="en-US" dirty="0"/>
              <a:t>integration with JavaScript frameworks.</a:t>
            </a:r>
          </a:p>
          <a:p>
            <a:r>
              <a:rPr lang="en-US" dirty="0"/>
              <a:t>Following the design of stateless nature of the web.</a:t>
            </a:r>
          </a:p>
          <a:p>
            <a:r>
              <a:rPr lang="en-US" dirty="0"/>
              <a:t>RESTful </a:t>
            </a:r>
            <a:r>
              <a:rPr lang="en-US" dirty="0" err="1"/>
              <a:t>urls</a:t>
            </a:r>
            <a:r>
              <a:rPr lang="en-US" dirty="0"/>
              <a:t> that enables SEO.</a:t>
            </a:r>
          </a:p>
          <a:p>
            <a:r>
              <a:rPr lang="en-US" dirty="0"/>
              <a:t>No </a:t>
            </a:r>
            <a:r>
              <a:rPr lang="en-US" dirty="0" err="1"/>
              <a:t>ViewState</a:t>
            </a:r>
            <a:r>
              <a:rPr lang="en-US" dirty="0"/>
              <a:t> and </a:t>
            </a:r>
            <a:r>
              <a:rPr lang="en-US" dirty="0" err="1"/>
              <a:t>PostBack</a:t>
            </a:r>
            <a:r>
              <a:rPr lang="en-US" dirty="0"/>
              <a:t> events</a:t>
            </a:r>
          </a:p>
          <a:p>
            <a:endParaRPr lang="en-US" dirty="0"/>
          </a:p>
        </p:txBody>
      </p:sp>
    </p:spTree>
    <p:extLst>
      <p:ext uri="{BB962C8B-B14F-4D97-AF65-F5344CB8AC3E}">
        <p14:creationId xmlns:p14="http://schemas.microsoft.com/office/powerpoint/2010/main" val="146306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5657"/>
            <a:ext cx="9015984"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標題 1"/>
          <p:cNvSpPr>
            <a:spLocks noGrp="1"/>
          </p:cNvSpPr>
          <p:nvPr>
            <p:ph type="title"/>
          </p:nvPr>
        </p:nvSpPr>
        <p:spPr>
          <a:xfrm>
            <a:off x="359229" y="122464"/>
            <a:ext cx="8417378" cy="922565"/>
          </a:xfrm>
        </p:spPr>
        <p:txBody>
          <a:bodyPr/>
          <a:lstStyle/>
          <a:p>
            <a:r>
              <a:rPr lang="en-US" dirty="0" err="1" smtClean="0"/>
              <a:t>ViewState</a:t>
            </a:r>
            <a:r>
              <a:rPr lang="en-US" dirty="0" smtClean="0"/>
              <a:t> </a:t>
            </a:r>
            <a:r>
              <a:rPr lang="en-US" dirty="0" smtClean="0">
                <a:sym typeface="Wingdings" panose="05000000000000000000" pitchFamily="2" charset="2"/>
              </a:rPr>
              <a:t></a:t>
            </a:r>
            <a:endParaRPr lang="zh-TW" altLang="en-US" dirty="0"/>
          </a:p>
        </p:txBody>
      </p:sp>
    </p:spTree>
    <p:extLst>
      <p:ext uri="{BB962C8B-B14F-4D97-AF65-F5344CB8AC3E}">
        <p14:creationId xmlns:p14="http://schemas.microsoft.com/office/powerpoint/2010/main" val="23758347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691743"/>
            <a:ext cx="8991600" cy="2677656"/>
          </a:xfrm>
          <a:prstGeom prst="rect">
            <a:avLst/>
          </a:prstGeom>
        </p:spPr>
        <p:txBody>
          <a:bodyPr wrap="square">
            <a:spAutoFit/>
          </a:bodyPr>
          <a:lstStyle/>
          <a:p>
            <a:r>
              <a:rPr lang="en-US" sz="2800" dirty="0"/>
              <a:t>&lt;select name="ctl00$uxLanguageSelector$uxLanguageSelector" </a:t>
            </a:r>
            <a:r>
              <a:rPr lang="en-US" sz="2800" dirty="0" err="1"/>
              <a:t>onchange</a:t>
            </a:r>
            <a:r>
              <a:rPr lang="en-US" sz="2800" dirty="0"/>
              <a:t>="</a:t>
            </a:r>
            <a:r>
              <a:rPr lang="en-US" sz="2800" dirty="0" err="1"/>
              <a:t>javascript:setTimeout</a:t>
            </a:r>
            <a:r>
              <a:rPr lang="en-US" sz="2800" dirty="0"/>
              <a:t>('__</a:t>
            </a:r>
            <a:r>
              <a:rPr lang="en-US" sz="2800" dirty="0" err="1"/>
              <a:t>doPostBack</a:t>
            </a:r>
            <a:r>
              <a:rPr lang="en-US" sz="2800" dirty="0"/>
              <a:t>(\'ctl00$uxLanguageSelector$uxLanguageSelector\',\'\')', 0)" id="ctl00_uxLanguageSelector_uxLanguageSelector" class="</a:t>
            </a:r>
            <a:r>
              <a:rPr lang="en-US" sz="2800" dirty="0" err="1"/>
              <a:t>countrySelect</a:t>
            </a:r>
            <a:r>
              <a:rPr lang="en-US" sz="2800" dirty="0"/>
              <a:t>"&gt; </a:t>
            </a:r>
          </a:p>
        </p:txBody>
      </p:sp>
      <p:sp>
        <p:nvSpPr>
          <p:cNvPr id="5" name="Rectangle 4"/>
          <p:cNvSpPr/>
          <p:nvPr/>
        </p:nvSpPr>
        <p:spPr>
          <a:xfrm>
            <a:off x="812074" y="3461657"/>
            <a:ext cx="7104017" cy="391886"/>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Arrow Connector 5"/>
          <p:cNvCxnSpPr/>
          <p:nvPr/>
        </p:nvCxnSpPr>
        <p:spPr>
          <a:xfrm flipH="1" flipV="1">
            <a:off x="6388563" y="3955869"/>
            <a:ext cx="671913"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標題 1"/>
          <p:cNvSpPr>
            <a:spLocks noGrp="1"/>
          </p:cNvSpPr>
          <p:nvPr>
            <p:ph type="title"/>
          </p:nvPr>
        </p:nvSpPr>
        <p:spPr>
          <a:xfrm>
            <a:off x="359229" y="122464"/>
            <a:ext cx="8417378" cy="922565"/>
          </a:xfrm>
        </p:spPr>
        <p:txBody>
          <a:bodyPr/>
          <a:lstStyle/>
          <a:p>
            <a:r>
              <a:rPr lang="en-US" dirty="0" smtClean="0"/>
              <a:t>Controlling over HTML</a:t>
            </a:r>
            <a:endParaRPr lang="zh-TW" altLang="en-US" dirty="0"/>
          </a:p>
        </p:txBody>
      </p:sp>
    </p:spTree>
    <p:extLst>
      <p:ext uri="{BB962C8B-B14F-4D97-AF65-F5344CB8AC3E}">
        <p14:creationId xmlns:p14="http://schemas.microsoft.com/office/powerpoint/2010/main" val="32651449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History</a:t>
            </a:r>
            <a:endParaRPr lang="en-US" dirty="0"/>
          </a:p>
        </p:txBody>
      </p:sp>
      <p:sp>
        <p:nvSpPr>
          <p:cNvPr id="4" name="TextBox 3"/>
          <p:cNvSpPr txBox="1"/>
          <p:nvPr/>
        </p:nvSpPr>
        <p:spPr>
          <a:xfrm>
            <a:off x="359229" y="1509486"/>
            <a:ext cx="4855709"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ASP.NET MVC 1 – 2009</a:t>
            </a:r>
          </a:p>
          <a:p>
            <a:pPr marL="285750" indent="-285750">
              <a:lnSpc>
                <a:spcPct val="150000"/>
              </a:lnSpc>
              <a:buFont typeface="Arial" panose="020B0604020202020204" pitchFamily="34" charset="0"/>
              <a:buChar char="•"/>
            </a:pPr>
            <a:r>
              <a:rPr lang="en-US" dirty="0"/>
              <a:t>ASP.NET MVC 2 </a:t>
            </a:r>
            <a:r>
              <a:rPr lang="en-US" dirty="0" smtClean="0"/>
              <a:t> - 2010</a:t>
            </a:r>
          </a:p>
          <a:p>
            <a:pPr marL="285750" indent="-285750">
              <a:lnSpc>
                <a:spcPct val="150000"/>
              </a:lnSpc>
              <a:buFont typeface="Arial" panose="020B0604020202020204" pitchFamily="34" charset="0"/>
              <a:buChar char="•"/>
            </a:pPr>
            <a:r>
              <a:rPr lang="en-US" dirty="0" smtClean="0"/>
              <a:t>ASP.NET </a:t>
            </a:r>
            <a:r>
              <a:rPr lang="en-US" dirty="0"/>
              <a:t>MVC 3 </a:t>
            </a:r>
            <a:r>
              <a:rPr lang="en-US" dirty="0" smtClean="0"/>
              <a:t>– 10 months later</a:t>
            </a:r>
          </a:p>
          <a:p>
            <a:pPr marL="285750" indent="-285750">
              <a:lnSpc>
                <a:spcPct val="150000"/>
              </a:lnSpc>
              <a:buFont typeface="Arial" panose="020B0604020202020204" pitchFamily="34" charset="0"/>
              <a:buChar char="•"/>
            </a:pPr>
            <a:r>
              <a:rPr lang="en-US" dirty="0" smtClean="0"/>
              <a:t>ASP.NET MVC 4</a:t>
            </a:r>
          </a:p>
          <a:p>
            <a:pPr marL="285750" indent="-285750">
              <a:lnSpc>
                <a:spcPct val="150000"/>
              </a:lnSpc>
              <a:buFont typeface="Arial" panose="020B0604020202020204" pitchFamily="34" charset="0"/>
              <a:buChar char="•"/>
            </a:pPr>
            <a:r>
              <a:rPr lang="en-US" dirty="0" smtClean="0"/>
              <a:t>ASP.NET MVC 5 – 2013</a:t>
            </a:r>
          </a:p>
          <a:p>
            <a:pPr marL="285750" indent="-285750">
              <a:lnSpc>
                <a:spcPct val="150000"/>
              </a:lnSpc>
              <a:buFont typeface="Arial" panose="020B0604020202020204" pitchFamily="34" charset="0"/>
              <a:buChar char="•"/>
            </a:pPr>
            <a:r>
              <a:rPr lang="en-US" dirty="0" smtClean="0"/>
              <a:t>ASP.NET Core 1.0 – Completely a new Animal</a:t>
            </a:r>
            <a:r>
              <a:rPr lang="en-US" dirty="0"/>
              <a:t/>
            </a:r>
            <a:br>
              <a:rPr lang="en-US"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9346" y="1507636"/>
            <a:ext cx="4202403" cy="5348514"/>
          </a:xfrm>
          <a:prstGeom prst="rect">
            <a:avLst/>
          </a:prstGeom>
        </p:spPr>
      </p:pic>
    </p:spTree>
    <p:extLst>
      <p:ext uri="{BB962C8B-B14F-4D97-AF65-F5344CB8AC3E}">
        <p14:creationId xmlns:p14="http://schemas.microsoft.com/office/powerpoint/2010/main" val="203688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Convention over Configuration</a:t>
            </a:r>
            <a:endParaRPr lang="zh-TW" altLang="en-US" dirty="0"/>
          </a:p>
        </p:txBody>
      </p:sp>
      <p:sp>
        <p:nvSpPr>
          <p:cNvPr id="3" name="內容版面配置區 2"/>
          <p:cNvSpPr>
            <a:spLocks noGrp="1"/>
          </p:cNvSpPr>
          <p:nvPr>
            <p:ph idx="1"/>
          </p:nvPr>
        </p:nvSpPr>
        <p:spPr>
          <a:xfrm>
            <a:off x="359229" y="1461407"/>
            <a:ext cx="5637917" cy="4715556"/>
          </a:xfrm>
        </p:spPr>
        <p:txBody>
          <a:bodyPr/>
          <a:lstStyle/>
          <a:p>
            <a:r>
              <a:rPr lang="en-US" altLang="zh-TW" dirty="0"/>
              <a:t>Project structure</a:t>
            </a:r>
            <a:endParaRPr lang="en-US" altLang="zh-TW" dirty="0" smtClean="0"/>
          </a:p>
          <a:p>
            <a:pPr lvl="1"/>
            <a:r>
              <a:rPr lang="en-US" altLang="zh-TW" dirty="0" smtClean="0"/>
              <a:t>Easy </a:t>
            </a:r>
            <a:r>
              <a:rPr lang="en-US" altLang="zh-TW" dirty="0"/>
              <a:t>to </a:t>
            </a:r>
            <a:r>
              <a:rPr lang="en-US" altLang="zh-TW" dirty="0" smtClean="0"/>
              <a:t>find</a:t>
            </a:r>
          </a:p>
          <a:p>
            <a:r>
              <a:rPr lang="en-US" altLang="zh-TW" dirty="0"/>
              <a:t>Naming </a:t>
            </a:r>
            <a:r>
              <a:rPr lang="en-US" altLang="zh-TW" dirty="0" smtClean="0"/>
              <a:t>Rules</a:t>
            </a:r>
            <a:endParaRPr lang="zh-TW" altLang="en-US" dirty="0"/>
          </a:p>
        </p:txBody>
      </p:sp>
      <p:pic>
        <p:nvPicPr>
          <p:cNvPr id="4" name="圖片 3"/>
          <p:cNvPicPr>
            <a:picLocks noChangeAspect="1"/>
          </p:cNvPicPr>
          <p:nvPr/>
        </p:nvPicPr>
        <p:blipFill>
          <a:blip r:embed="rId2"/>
          <a:stretch>
            <a:fillRect/>
          </a:stretch>
        </p:blipFill>
        <p:spPr>
          <a:xfrm>
            <a:off x="6472587" y="1202556"/>
            <a:ext cx="2304020" cy="5561933"/>
          </a:xfrm>
          <a:prstGeom prst="rect">
            <a:avLst/>
          </a:prstGeom>
        </p:spPr>
      </p:pic>
    </p:spTree>
    <p:extLst>
      <p:ext uri="{BB962C8B-B14F-4D97-AF65-F5344CB8AC3E}">
        <p14:creationId xmlns:p14="http://schemas.microsoft.com/office/powerpoint/2010/main" val="27865053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1555295" y="4525818"/>
            <a:ext cx="6116031" cy="1099917"/>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155529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1555294" y="2134122"/>
            <a:ext cx="4050939"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587840"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3620386"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652931"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5685477"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671802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5685477" y="2134122"/>
            <a:ext cx="1985849"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5735515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1555295" y="4525818"/>
            <a:ext cx="6116031" cy="1099917"/>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155529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1555294" y="2134122"/>
            <a:ext cx="4050939"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587840"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3620386"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652931"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5685477"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671802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5685477" y="2134122"/>
            <a:ext cx="1985849"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522747" y="3360875"/>
            <a:ext cx="953301" cy="1084299"/>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941"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294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7750572" y="3360875"/>
            <a:ext cx="953301" cy="1084299"/>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941"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664580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522747" y="4525818"/>
            <a:ext cx="8181126" cy="1099917"/>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155529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522746" y="2134122"/>
            <a:ext cx="5083486"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587840"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3620386"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652931"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5685477"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671802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5685477" y="2134122"/>
            <a:ext cx="3018395"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522747" y="3360875"/>
            <a:ext cx="953301" cy="1084299"/>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941"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294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7750572" y="3360875"/>
            <a:ext cx="953301" cy="1084299"/>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941"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24064790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Blocks</a:t>
            </a:r>
            <a:endParaRPr lang="en-US" dirty="0"/>
          </a:p>
        </p:txBody>
      </p:sp>
      <p:sp>
        <p:nvSpPr>
          <p:cNvPr id="4" name="Plaque 3"/>
          <p:cNvSpPr/>
          <p:nvPr/>
        </p:nvSpPr>
        <p:spPr>
          <a:xfrm>
            <a:off x="1104900" y="1943100"/>
            <a:ext cx="1581150" cy="158115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Model Binding</a:t>
            </a:r>
            <a:endParaRPr lang="en-US" dirty="0"/>
          </a:p>
        </p:txBody>
      </p:sp>
      <p:sp>
        <p:nvSpPr>
          <p:cNvPr id="5" name="Plaque 4"/>
          <p:cNvSpPr/>
          <p:nvPr/>
        </p:nvSpPr>
        <p:spPr>
          <a:xfrm>
            <a:off x="2876550" y="1943100"/>
            <a:ext cx="1581150" cy="158115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IoC</a:t>
            </a:r>
            <a:r>
              <a:rPr lang="en-US" dirty="0" smtClean="0"/>
              <a:t> Support</a:t>
            </a:r>
            <a:endParaRPr lang="en-US" dirty="0"/>
          </a:p>
        </p:txBody>
      </p:sp>
      <p:sp>
        <p:nvSpPr>
          <p:cNvPr id="6" name="Plaque 5"/>
          <p:cNvSpPr/>
          <p:nvPr/>
        </p:nvSpPr>
        <p:spPr>
          <a:xfrm>
            <a:off x="4648200" y="1943100"/>
            <a:ext cx="1581150" cy="158115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View Model</a:t>
            </a:r>
            <a:endParaRPr lang="en-US" dirty="0"/>
          </a:p>
        </p:txBody>
      </p:sp>
      <p:sp>
        <p:nvSpPr>
          <p:cNvPr id="7" name="Plaque 6"/>
          <p:cNvSpPr/>
          <p:nvPr/>
        </p:nvSpPr>
        <p:spPr>
          <a:xfrm>
            <a:off x="6419850" y="1943100"/>
            <a:ext cx="1581150" cy="158115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Security</a:t>
            </a:r>
            <a:endParaRPr lang="en-US" dirty="0"/>
          </a:p>
        </p:txBody>
      </p:sp>
      <p:sp>
        <p:nvSpPr>
          <p:cNvPr id="8" name="Plaque 7"/>
          <p:cNvSpPr/>
          <p:nvPr/>
        </p:nvSpPr>
        <p:spPr>
          <a:xfrm>
            <a:off x="1104900" y="4098471"/>
            <a:ext cx="1581150" cy="158115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Validation</a:t>
            </a:r>
            <a:endParaRPr lang="en-US" dirty="0"/>
          </a:p>
        </p:txBody>
      </p:sp>
      <p:sp>
        <p:nvSpPr>
          <p:cNvPr id="9" name="Plaque 8"/>
          <p:cNvSpPr/>
          <p:nvPr/>
        </p:nvSpPr>
        <p:spPr>
          <a:xfrm>
            <a:off x="2876550" y="4098471"/>
            <a:ext cx="1581150" cy="158115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jQuery</a:t>
            </a:r>
            <a:endParaRPr lang="en-US" dirty="0"/>
          </a:p>
        </p:txBody>
      </p:sp>
      <p:sp>
        <p:nvSpPr>
          <p:cNvPr id="10" name="Plaque 9"/>
          <p:cNvSpPr/>
          <p:nvPr/>
        </p:nvSpPr>
        <p:spPr>
          <a:xfrm>
            <a:off x="4648200" y="4098471"/>
            <a:ext cx="1581150" cy="158115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UI Templates</a:t>
            </a:r>
            <a:endParaRPr lang="en-US" dirty="0"/>
          </a:p>
        </p:txBody>
      </p:sp>
      <p:sp>
        <p:nvSpPr>
          <p:cNvPr id="11" name="Plaque 10"/>
          <p:cNvSpPr/>
          <p:nvPr/>
        </p:nvSpPr>
        <p:spPr>
          <a:xfrm>
            <a:off x="6419850" y="4098471"/>
            <a:ext cx="1581150" cy="158115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Open-Source Tools</a:t>
            </a:r>
            <a:endParaRPr lang="en-US" dirty="0"/>
          </a:p>
        </p:txBody>
      </p:sp>
    </p:spTree>
    <p:extLst>
      <p:ext uri="{BB962C8B-B14F-4D97-AF65-F5344CB8AC3E}">
        <p14:creationId xmlns:p14="http://schemas.microsoft.com/office/powerpoint/2010/main" val="3314311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MVC?</a:t>
            </a:r>
            <a:endParaRPr lang="zh-TW" altLang="en-US" dirty="0"/>
          </a:p>
        </p:txBody>
      </p:sp>
      <p:sp>
        <p:nvSpPr>
          <p:cNvPr id="3" name="內容版面配置區 2"/>
          <p:cNvSpPr>
            <a:spLocks noGrp="1"/>
          </p:cNvSpPr>
          <p:nvPr>
            <p:ph idx="1"/>
          </p:nvPr>
        </p:nvSpPr>
        <p:spPr>
          <a:xfrm>
            <a:off x="359229" y="1918607"/>
            <a:ext cx="4617932" cy="4258356"/>
          </a:xfrm>
        </p:spPr>
        <p:txBody>
          <a:bodyPr>
            <a:normAutofit/>
          </a:bodyPr>
          <a:lstStyle/>
          <a:p>
            <a:r>
              <a:rPr lang="en-US" altLang="zh-TW" dirty="0" smtClean="0"/>
              <a:t>MVC is a paradigm or a </a:t>
            </a:r>
            <a:r>
              <a:rPr lang="en-US" dirty="0" smtClean="0"/>
              <a:t>design</a:t>
            </a:r>
            <a:r>
              <a:rPr lang="en-US" dirty="0"/>
              <a:t> </a:t>
            </a:r>
            <a:r>
              <a:rPr lang="en-US" dirty="0" smtClean="0"/>
              <a:t>pattern for relating user interface to underlying data models</a:t>
            </a:r>
          </a:p>
          <a:p>
            <a:r>
              <a:rPr lang="en-US" altLang="zh-TW" sz="2200" dirty="0" smtClean="0"/>
              <a:t>MVC Originated </a:t>
            </a:r>
            <a:r>
              <a:rPr lang="en-US" altLang="zh-TW" sz="2200" dirty="0"/>
              <a:t>in </a:t>
            </a:r>
            <a:r>
              <a:rPr lang="en-US" altLang="zh-TW" sz="2200" dirty="0" err="1"/>
              <a:t>SmallTalk</a:t>
            </a:r>
            <a:endParaRPr lang="en-US" altLang="zh-TW" sz="2200" dirty="0"/>
          </a:p>
          <a:p>
            <a:r>
              <a:rPr lang="en-US" altLang="zh-TW" sz="2200" dirty="0"/>
              <a:t>1970s (Thing-Model-View-Editor)</a:t>
            </a:r>
          </a:p>
          <a:p>
            <a:r>
              <a:rPr lang="en-US" altLang="zh-TW" sz="2200" dirty="0"/>
              <a:t>Popularized for </a:t>
            </a:r>
            <a:r>
              <a:rPr lang="en-US" altLang="zh-TW" sz="2200" dirty="0" err="1"/>
              <a:t>RoR</a:t>
            </a:r>
            <a:r>
              <a:rPr lang="en-US" altLang="zh-TW" sz="2200" dirty="0"/>
              <a:t> in 2003</a:t>
            </a:r>
            <a:endParaRPr lang="en-US" altLang="zh-TW" sz="22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108" y="2037398"/>
            <a:ext cx="3763241" cy="4139565"/>
          </a:xfrm>
          <a:prstGeom prst="rect">
            <a:avLst/>
          </a:prstGeom>
        </p:spPr>
      </p:pic>
    </p:spTree>
    <p:extLst>
      <p:ext uri="{BB962C8B-B14F-4D97-AF65-F5344CB8AC3E}">
        <p14:creationId xmlns:p14="http://schemas.microsoft.com/office/powerpoint/2010/main" val="2572393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840" y="1695450"/>
            <a:ext cx="3733800" cy="584775"/>
          </a:xfrm>
          <a:prstGeom prst="rect">
            <a:avLst/>
          </a:prstGeom>
          <a:noFill/>
        </p:spPr>
        <p:txBody>
          <a:bodyPr wrap="square" rtlCol="0">
            <a:spAutoFit/>
          </a:bodyPr>
          <a:lstStyle/>
          <a:p>
            <a:r>
              <a:rPr lang="en-US" sz="3200" b="1" dirty="0" smtClean="0">
                <a:solidFill>
                  <a:schemeClr val="bg1"/>
                </a:solidFill>
              </a:rPr>
              <a:t>ASP.NET </a:t>
            </a:r>
            <a:r>
              <a:rPr lang="en-US" sz="3200" b="1" dirty="0" err="1" smtClean="0">
                <a:solidFill>
                  <a:schemeClr val="bg1"/>
                </a:solidFill>
              </a:rPr>
              <a:t>WebForms</a:t>
            </a:r>
            <a:endParaRPr lang="en-US" sz="3200" b="1" dirty="0">
              <a:solidFill>
                <a:schemeClr val="bg1"/>
              </a:solidFill>
            </a:endParaRPr>
          </a:p>
        </p:txBody>
      </p:sp>
      <p:sp>
        <p:nvSpPr>
          <p:cNvPr id="7" name="TextBox 6"/>
          <p:cNvSpPr txBox="1"/>
          <p:nvPr/>
        </p:nvSpPr>
        <p:spPr>
          <a:xfrm>
            <a:off x="4962525" y="1695450"/>
            <a:ext cx="3733800" cy="584775"/>
          </a:xfrm>
          <a:prstGeom prst="rect">
            <a:avLst/>
          </a:prstGeom>
          <a:noFill/>
        </p:spPr>
        <p:txBody>
          <a:bodyPr wrap="square" rtlCol="0">
            <a:spAutoFit/>
          </a:bodyPr>
          <a:lstStyle/>
          <a:p>
            <a:pPr algn="ctr"/>
            <a:r>
              <a:rPr lang="en-US" sz="3200" b="1" dirty="0" smtClean="0">
                <a:solidFill>
                  <a:schemeClr val="bg1"/>
                </a:solidFill>
              </a:rPr>
              <a:t>ASP.NET MVC</a:t>
            </a:r>
            <a:endParaRPr lang="en-US" sz="3200" b="1" dirty="0">
              <a:solidFill>
                <a:schemeClr val="bg1"/>
              </a:solidFill>
            </a:endParaRPr>
          </a:p>
        </p:txBody>
      </p:sp>
      <p:pic>
        <p:nvPicPr>
          <p:cNvPr id="1026" name="Picture 2" descr="http://e-patients.net/u/2013/04/black-box-you-quantifiab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31" y="2705100"/>
            <a:ext cx="2664619" cy="26872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4819650" y="2705100"/>
            <a:ext cx="4019550" cy="2686050"/>
          </a:xfrm>
          <a:prstGeom prst="rect">
            <a:avLst/>
          </a:prstGeom>
        </p:spPr>
      </p:pic>
    </p:spTree>
    <p:extLst>
      <p:ext uri="{BB962C8B-B14F-4D97-AF65-F5344CB8AC3E}">
        <p14:creationId xmlns:p14="http://schemas.microsoft.com/office/powerpoint/2010/main" val="105237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ViewEngins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view engine is responsible for creating HTML from your views. Views are usually some kind of </a:t>
            </a:r>
            <a:r>
              <a:rPr lang="en-US" dirty="0" err="1"/>
              <a:t>mixup</a:t>
            </a:r>
            <a:r>
              <a:rPr lang="en-US" dirty="0"/>
              <a:t> of HTML and a programming </a:t>
            </a:r>
            <a:r>
              <a:rPr lang="en-US" dirty="0" smtClean="0"/>
              <a:t>language</a:t>
            </a:r>
          </a:p>
          <a:p>
            <a:r>
              <a:rPr lang="en-US" dirty="0"/>
              <a:t>ASPX</a:t>
            </a:r>
          </a:p>
          <a:p>
            <a:r>
              <a:rPr lang="en-US" dirty="0"/>
              <a:t>Razor</a:t>
            </a:r>
          </a:p>
          <a:p>
            <a:r>
              <a:rPr lang="en-US" dirty="0"/>
              <a:t>Spark</a:t>
            </a:r>
          </a:p>
          <a:p>
            <a:r>
              <a:rPr lang="en-US" dirty="0" err="1"/>
              <a:t>NHaml</a:t>
            </a:r>
            <a:endParaRPr lang="en-US" dirty="0"/>
          </a:p>
          <a:p>
            <a:r>
              <a:rPr lang="en-US" dirty="0" err="1"/>
              <a:t>NDJango</a:t>
            </a:r>
            <a:endParaRPr lang="en-US" dirty="0"/>
          </a:p>
          <a:p>
            <a:r>
              <a:rPr lang="en-US" dirty="0" err="1"/>
              <a:t>Hasic</a:t>
            </a:r>
            <a:endParaRPr lang="en-US" dirty="0"/>
          </a:p>
          <a:p>
            <a:pPr marL="0" indent="0">
              <a:buNone/>
            </a:pPr>
            <a:r>
              <a:rPr lang="en-US" dirty="0" smtClean="0"/>
              <a:t>…</a:t>
            </a:r>
          </a:p>
          <a:p>
            <a:pPr marL="0" indent="0">
              <a:buNone/>
            </a:pPr>
            <a:r>
              <a:rPr lang="en-US" dirty="0" smtClean="0"/>
              <a:t>Razor View Engine sample</a:t>
            </a:r>
          </a:p>
          <a:p>
            <a:pPr marL="0" indent="0">
              <a:buNone/>
            </a:pPr>
            <a:r>
              <a:rPr lang="en-US" dirty="0"/>
              <a:t>&lt;div&gt;@</a:t>
            </a:r>
            <a:r>
              <a:rPr lang="en-US" dirty="0" err="1"/>
              <a:t>Model.UserName</a:t>
            </a:r>
            <a:r>
              <a:rPr lang="en-US" dirty="0"/>
              <a:t>&lt;/div&gt;.</a:t>
            </a:r>
          </a:p>
        </p:txBody>
      </p:sp>
    </p:spTree>
    <p:extLst>
      <p:ext uri="{BB962C8B-B14F-4D97-AF65-F5344CB8AC3E}">
        <p14:creationId xmlns:p14="http://schemas.microsoft.com/office/powerpoint/2010/main" val="171946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View and Partial View</a:t>
            </a:r>
            <a:endParaRPr lang="en-US" dirty="0"/>
          </a:p>
        </p:txBody>
      </p:sp>
      <p:sp>
        <p:nvSpPr>
          <p:cNvPr id="3" name="Content Placeholder 2"/>
          <p:cNvSpPr>
            <a:spLocks noGrp="1"/>
          </p:cNvSpPr>
          <p:nvPr>
            <p:ph idx="1"/>
          </p:nvPr>
        </p:nvSpPr>
        <p:spPr/>
        <p:txBody>
          <a:bodyPr/>
          <a:lstStyle/>
          <a:p>
            <a:r>
              <a:rPr lang="en-US" dirty="0"/>
              <a:t>A partial view is a "sub-view" that you embed within a main </a:t>
            </a:r>
            <a:r>
              <a:rPr lang="en-US" dirty="0" smtClean="0"/>
              <a:t>view </a:t>
            </a:r>
            <a:r>
              <a:rPr lang="en-US" dirty="0"/>
              <a:t>something that you might reuse across multiple views, like a sidebar</a:t>
            </a:r>
            <a:r>
              <a:rPr lang="en-US" dirty="0" smtClean="0"/>
              <a:t>.</a:t>
            </a:r>
          </a:p>
          <a:p>
            <a:r>
              <a:rPr lang="en-US" dirty="0"/>
              <a:t>The layout view allows you to define a common site </a:t>
            </a:r>
            <a:r>
              <a:rPr lang="en-US" dirty="0" smtClean="0"/>
              <a:t>template like master page in asp.net web forms</a:t>
            </a:r>
            <a:endParaRPr lang="en-US" dirty="0"/>
          </a:p>
        </p:txBody>
      </p:sp>
    </p:spTree>
    <p:extLst>
      <p:ext uri="{BB962C8B-B14F-4D97-AF65-F5344CB8AC3E}">
        <p14:creationId xmlns:p14="http://schemas.microsoft.com/office/powerpoint/2010/main" val="362238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Display </a:t>
            </a:r>
            <a:r>
              <a:rPr lang="en-US" dirty="0" smtClean="0"/>
              <a:t>and </a:t>
            </a:r>
            <a:r>
              <a:rPr lang="en-US" dirty="0"/>
              <a:t>Editor Templates</a:t>
            </a:r>
          </a:p>
        </p:txBody>
      </p:sp>
      <p:sp>
        <p:nvSpPr>
          <p:cNvPr id="3" name="Content Placeholder 2"/>
          <p:cNvSpPr>
            <a:spLocks noGrp="1"/>
          </p:cNvSpPr>
          <p:nvPr>
            <p:ph idx="1"/>
          </p:nvPr>
        </p:nvSpPr>
        <p:spPr/>
        <p:txBody>
          <a:bodyPr/>
          <a:lstStyle/>
          <a:p>
            <a:r>
              <a:rPr lang="en-US" dirty="0" smtClean="0"/>
              <a:t>Display </a:t>
            </a:r>
            <a:r>
              <a:rPr lang="en-US" dirty="0"/>
              <a:t>and </a:t>
            </a:r>
            <a:r>
              <a:rPr lang="en-US" dirty="0" smtClean="0"/>
              <a:t>Editor </a:t>
            </a:r>
            <a:r>
              <a:rPr lang="en-US" dirty="0"/>
              <a:t>templates are used to standardize the layout shown to the user when editing or displaying certain types or classes</a:t>
            </a:r>
            <a:endParaRPr lang="en-US" dirty="0" smtClean="0"/>
          </a:p>
          <a:p>
            <a:r>
              <a:rPr lang="en-US" dirty="0" smtClean="0"/>
              <a:t>Default View for specific type that can be customized by our view like how to represent date</a:t>
            </a:r>
          </a:p>
          <a:p>
            <a:endParaRPr lang="en-US" dirty="0"/>
          </a:p>
        </p:txBody>
      </p:sp>
    </p:spTree>
    <p:extLst>
      <p:ext uri="{BB962C8B-B14F-4D97-AF65-F5344CB8AC3E}">
        <p14:creationId xmlns:p14="http://schemas.microsoft.com/office/powerpoint/2010/main" val="71226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a:t>
            </a:r>
            <a:r>
              <a:rPr lang="en-US" dirty="0" err="1"/>
              <a:t>ActionResult</a:t>
            </a:r>
            <a:endParaRPr lang="en-US" dirty="0"/>
          </a:p>
        </p:txBody>
      </p:sp>
      <p:sp>
        <p:nvSpPr>
          <p:cNvPr id="3" name="Content Placeholder 2"/>
          <p:cNvSpPr>
            <a:spLocks noGrp="1"/>
          </p:cNvSpPr>
          <p:nvPr>
            <p:ph idx="1"/>
          </p:nvPr>
        </p:nvSpPr>
        <p:spPr/>
        <p:txBody>
          <a:bodyPr/>
          <a:lstStyle/>
          <a:p>
            <a:r>
              <a:rPr lang="en-US" dirty="0" smtClean="0"/>
              <a:t>Action is a method that is called by user request like /Home/Index</a:t>
            </a:r>
          </a:p>
          <a:p>
            <a:r>
              <a:rPr lang="en-US" dirty="0" smtClean="0"/>
              <a:t>Action Result is a return type of a action method or in short it is a response to the client</a:t>
            </a:r>
          </a:p>
        </p:txBody>
      </p:sp>
    </p:spTree>
    <p:extLst>
      <p:ext uri="{BB962C8B-B14F-4D97-AF65-F5344CB8AC3E}">
        <p14:creationId xmlns:p14="http://schemas.microsoft.com/office/powerpoint/2010/main" val="237426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Binding</a:t>
            </a:r>
          </a:p>
        </p:txBody>
      </p:sp>
      <p:sp>
        <p:nvSpPr>
          <p:cNvPr id="3" name="Content Placeholder 2"/>
          <p:cNvSpPr>
            <a:spLocks noGrp="1"/>
          </p:cNvSpPr>
          <p:nvPr>
            <p:ph idx="1"/>
          </p:nvPr>
        </p:nvSpPr>
        <p:spPr/>
        <p:txBody>
          <a:bodyPr/>
          <a:lstStyle/>
          <a:p>
            <a:r>
              <a:rPr lang="en-US" dirty="0"/>
              <a:t>Model binding in ASP.NET Core MVC maps data from HTTP requests to action method </a:t>
            </a:r>
            <a:r>
              <a:rPr lang="en-US" dirty="0" smtClean="0"/>
              <a:t>parameters the </a:t>
            </a:r>
            <a:r>
              <a:rPr lang="en-US" dirty="0"/>
              <a:t>parameters may be simple types such as strings, integers, or floats, or they may be complex </a:t>
            </a:r>
            <a:r>
              <a:rPr lang="en-US" dirty="0" smtClean="0"/>
              <a:t>types</a:t>
            </a:r>
            <a:endParaRPr lang="en-US" dirty="0"/>
          </a:p>
        </p:txBody>
      </p:sp>
    </p:spTree>
    <p:extLst>
      <p:ext uri="{BB962C8B-B14F-4D97-AF65-F5344CB8AC3E}">
        <p14:creationId xmlns:p14="http://schemas.microsoft.com/office/powerpoint/2010/main" val="34233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en-US" dirty="0"/>
              <a:t>Hello ASP.NET MVC</a:t>
            </a:r>
            <a:endParaRPr lang="zh-TW" altLang="en-US" dirty="0"/>
          </a:p>
        </p:txBody>
      </p:sp>
    </p:spTree>
    <p:extLst>
      <p:ext uri="{BB962C8B-B14F-4D97-AF65-F5344CB8AC3E}">
        <p14:creationId xmlns:p14="http://schemas.microsoft.com/office/powerpoint/2010/main" val="9842541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Components</a:t>
            </a:r>
            <a:endParaRPr lang="en-US" dirty="0"/>
          </a:p>
        </p:txBody>
      </p:sp>
      <p:pic>
        <p:nvPicPr>
          <p:cNvPr id="4098" name="Picture 2" descr="http://www.w3schools.com/aspnet/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677" y="1862817"/>
            <a:ext cx="4721225" cy="453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03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i="1" dirty="0"/>
              <a:t>Model</a:t>
            </a:r>
            <a:r>
              <a:rPr lang="en-US" dirty="0"/>
              <a:t> , which represents the underlying, logical structure of data in a software application and the high-level class associated with it. This object model does not contain any information about the user interface.</a:t>
            </a:r>
          </a:p>
          <a:p>
            <a:endParaRPr lang="en-US" dirty="0"/>
          </a:p>
        </p:txBody>
      </p:sp>
    </p:spTree>
    <p:extLst>
      <p:ext uri="{BB962C8B-B14F-4D97-AF65-F5344CB8AC3E}">
        <p14:creationId xmlns:p14="http://schemas.microsoft.com/office/powerpoint/2010/main" val="350093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a:t>
            </a: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i="1" dirty="0"/>
              <a:t>View</a:t>
            </a:r>
            <a:r>
              <a:rPr lang="en-US" dirty="0"/>
              <a:t> , which is a collection of classes representing the elements in the user interface (all of the things the user can see and respond to on the screen, such as buttons, display boxes, and so forth)</a:t>
            </a:r>
          </a:p>
          <a:p>
            <a:endParaRPr lang="en-US" dirty="0"/>
          </a:p>
        </p:txBody>
      </p:sp>
    </p:spTree>
    <p:extLst>
      <p:ext uri="{BB962C8B-B14F-4D97-AF65-F5344CB8AC3E}">
        <p14:creationId xmlns:p14="http://schemas.microsoft.com/office/powerpoint/2010/main" val="239646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Controller</a:t>
            </a: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i="1" dirty="0"/>
              <a:t>Controller</a:t>
            </a:r>
            <a:r>
              <a:rPr lang="en-US" dirty="0"/>
              <a:t> , which represents the classes connecting the model and the view, and is used to communicate between classes in the model and view.</a:t>
            </a:r>
          </a:p>
          <a:p>
            <a:endParaRPr lang="en-US" dirty="0"/>
          </a:p>
        </p:txBody>
      </p:sp>
    </p:spTree>
    <p:extLst>
      <p:ext uri="{BB962C8B-B14F-4D97-AF65-F5344CB8AC3E}">
        <p14:creationId xmlns:p14="http://schemas.microsoft.com/office/powerpoint/2010/main" val="370362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Models, Views, and Controllers</a:t>
            </a:r>
          </a:p>
        </p:txBody>
      </p:sp>
      <p:sp>
        <p:nvSpPr>
          <p:cNvPr id="6" name="Content Placeholder 1"/>
          <p:cNvSpPr txBox="1">
            <a:spLocks/>
          </p:cNvSpPr>
          <p:nvPr/>
        </p:nvSpPr>
        <p:spPr>
          <a:xfrm>
            <a:off x="359229" y="1468663"/>
            <a:ext cx="7234717" cy="409168"/>
          </a:xfrm>
          <a:prstGeom prst="rect">
            <a:avLst/>
          </a:prstGeom>
        </p:spPr>
        <p:txBody>
          <a:bodyPr vert="horz"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AEEF">
                    <a:alpha val="99000"/>
                  </a:srgbClr>
                </a:solidFill>
                <a:latin typeface="Segoe UI Light" pitchFamily="34" charset="0"/>
              </a:rPr>
              <a:t>What does MVC look like?</a:t>
            </a:r>
          </a:p>
        </p:txBody>
      </p:sp>
      <p:grpSp>
        <p:nvGrpSpPr>
          <p:cNvPr id="7" name="Group 6"/>
          <p:cNvGrpSpPr/>
          <p:nvPr/>
        </p:nvGrpSpPr>
        <p:grpSpPr>
          <a:xfrm>
            <a:off x="4171147" y="3156115"/>
            <a:ext cx="685800" cy="1293628"/>
            <a:chOff x="5751512" y="2676655"/>
            <a:chExt cx="685800" cy="1293628"/>
          </a:xfrm>
        </p:grpSpPr>
        <p:sp>
          <p:nvSpPr>
            <p:cNvPr id="23" name="Left Arrow 22"/>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4" name="Freeform 23"/>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87">
                <a:defRPr/>
              </a:pPr>
              <a:endParaRPr lang="en-US" sz="2400" kern="0">
                <a:solidFill>
                  <a:srgbClr val="292929"/>
                </a:solidFill>
                <a:latin typeface="Segoe UI"/>
              </a:endParaRPr>
            </a:p>
          </p:txBody>
        </p:sp>
      </p:grpSp>
      <p:grpSp>
        <p:nvGrpSpPr>
          <p:cNvPr id="8" name="Group 7"/>
          <p:cNvGrpSpPr/>
          <p:nvPr/>
        </p:nvGrpSpPr>
        <p:grpSpPr>
          <a:xfrm>
            <a:off x="3371047" y="5860085"/>
            <a:ext cx="1354352" cy="530225"/>
            <a:chOff x="4951412" y="5380624"/>
            <a:chExt cx="1354352" cy="530225"/>
          </a:xfrm>
        </p:grpSpPr>
        <p:sp>
          <p:nvSpPr>
            <p:cNvPr id="21" name="Freeform 20"/>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87">
                <a:defRPr/>
              </a:pPr>
              <a:endParaRPr lang="en-US" sz="2400" kern="0">
                <a:solidFill>
                  <a:srgbClr val="292929"/>
                </a:solidFill>
                <a:latin typeface="Segoe UI"/>
              </a:endParaRPr>
            </a:p>
          </p:txBody>
        </p:sp>
        <p:sp>
          <p:nvSpPr>
            <p:cNvPr id="22" name="Right Arrow 21"/>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9" name="Group 8"/>
          <p:cNvGrpSpPr/>
          <p:nvPr/>
        </p:nvGrpSpPr>
        <p:grpSpPr>
          <a:xfrm>
            <a:off x="3371048" y="2170039"/>
            <a:ext cx="5405559" cy="999461"/>
            <a:chOff x="4951412" y="1690578"/>
            <a:chExt cx="6117081" cy="999461"/>
          </a:xfrm>
        </p:grpSpPr>
        <p:sp>
          <p:nvSpPr>
            <p:cNvPr id="19" name="Rectangle 1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2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Controller</a:t>
              </a:r>
            </a:p>
            <a:p>
              <a:pPr marL="0" lvl="1" indent="0" defTabSz="685864">
                <a:spcBef>
                  <a:spcPts val="600"/>
                </a:spcBef>
                <a:buNone/>
                <a:defRPr/>
              </a:pPr>
              <a:r>
                <a:rPr lang="en-US" sz="2000" dirty="0">
                  <a:latin typeface="Segoe UI"/>
                </a:rPr>
                <a:t>Retrieves Model</a:t>
              </a:r>
            </a:p>
            <a:p>
              <a:pPr marL="0" lvl="1" indent="0" defTabSz="685864">
                <a:spcBef>
                  <a:spcPts val="600"/>
                </a:spcBef>
                <a:buNone/>
                <a:defRPr/>
              </a:pPr>
              <a:r>
                <a:rPr lang="en-US" sz="2000" dirty="0">
                  <a:latin typeface="Segoe UI"/>
                </a:rPr>
                <a:t>“Does Stuff”</a:t>
              </a:r>
            </a:p>
          </p:txBody>
        </p:sp>
      </p:grpSp>
      <p:grpSp>
        <p:nvGrpSpPr>
          <p:cNvPr id="10" name="Group 9"/>
          <p:cNvGrpSpPr/>
          <p:nvPr/>
        </p:nvGrpSpPr>
        <p:grpSpPr>
          <a:xfrm>
            <a:off x="3371048" y="4442657"/>
            <a:ext cx="5405559" cy="1006547"/>
            <a:chOff x="4951412" y="3963196"/>
            <a:chExt cx="6117081" cy="1006547"/>
          </a:xfrm>
        </p:grpSpPr>
        <p:sp>
          <p:nvSpPr>
            <p:cNvPr id="17" name="Rectangle 16"/>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18"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View</a:t>
              </a:r>
            </a:p>
            <a:p>
              <a:pPr marL="0" lvl="1" indent="0" defTabSz="685864">
                <a:spcBef>
                  <a:spcPts val="600"/>
                </a:spcBef>
                <a:buNone/>
                <a:defRPr/>
              </a:pPr>
              <a:r>
                <a:rPr lang="en-US" sz="2000" dirty="0">
                  <a:latin typeface="Segoe UI"/>
                </a:rPr>
                <a:t>Visually represents</a:t>
              </a:r>
            </a:p>
            <a:p>
              <a:pPr marL="0" lvl="1" indent="0" defTabSz="685864">
                <a:spcBef>
                  <a:spcPts val="600"/>
                </a:spcBef>
                <a:buNone/>
                <a:defRPr/>
              </a:pPr>
              <a:r>
                <a:rPr lang="en-US" sz="2000" dirty="0">
                  <a:latin typeface="Segoe UI"/>
                </a:rPr>
                <a:t>the model</a:t>
              </a:r>
            </a:p>
          </p:txBody>
        </p:sp>
      </p:grpSp>
      <p:sp>
        <p:nvSpPr>
          <p:cNvPr id="11" name="Right Arrow 10"/>
          <p:cNvSpPr/>
          <p:nvPr/>
        </p:nvSpPr>
        <p:spPr bwMode="auto">
          <a:xfrm>
            <a:off x="365578" y="2170040"/>
            <a:ext cx="2286000"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12" name="Left Arrow 11"/>
          <p:cNvSpPr/>
          <p:nvPr/>
        </p:nvSpPr>
        <p:spPr bwMode="auto">
          <a:xfrm>
            <a:off x="365578" y="4442657"/>
            <a:ext cx="2286000"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13" name="Content Placeholder 2"/>
          <p:cNvSpPr txBox="1">
            <a:spLocks/>
          </p:cNvSpPr>
          <p:nvPr/>
        </p:nvSpPr>
        <p:spPr>
          <a:xfrm>
            <a:off x="5044687" y="3691138"/>
            <a:ext cx="1143000" cy="396951"/>
          </a:xfrm>
          <a:prstGeom prst="rect">
            <a:avLst/>
          </a:prstGeom>
        </p:spPr>
        <p:txBody>
          <a:bodyPr vert="horz"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14" name="TextBox 2"/>
          <p:cNvSpPr txBox="1"/>
          <p:nvPr/>
        </p:nvSpPr>
        <p:spPr>
          <a:xfrm>
            <a:off x="4725399" y="5617365"/>
            <a:ext cx="1127232" cy="10156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15" name="TextBox 79"/>
          <p:cNvSpPr txBox="1"/>
          <p:nvPr/>
        </p:nvSpPr>
        <p:spPr>
          <a:xfrm>
            <a:off x="1067146" y="3628217"/>
            <a:ext cx="1127232" cy="10156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16" name="TextBox 78"/>
          <p:cNvSpPr txBox="1"/>
          <p:nvPr/>
        </p:nvSpPr>
        <p:spPr>
          <a:xfrm>
            <a:off x="1472863" y="3889613"/>
            <a:ext cx="949964"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9297206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sz="3600" dirty="0"/>
              <a:t>Seems complicated. What’s the point?</a:t>
            </a:r>
            <a:endParaRPr lang="zh-TW" altLang="en-US" sz="3600" dirty="0"/>
          </a:p>
        </p:txBody>
      </p:sp>
      <p:sp>
        <p:nvSpPr>
          <p:cNvPr id="4" name="Content Placeholder 2"/>
          <p:cNvSpPr>
            <a:spLocks noGrp="1"/>
          </p:cNvSpPr>
          <p:nvPr>
            <p:ph sz="quarter" idx="10"/>
          </p:nvPr>
        </p:nvSpPr>
        <p:spPr>
          <a:xfrm>
            <a:off x="379413" y="1417320"/>
            <a:ext cx="8397194" cy="5097780"/>
          </a:xfrm>
        </p:spPr>
        <p:txBody>
          <a:bodyPr/>
          <a:lstStyle/>
          <a:p>
            <a:pPr marL="457200" indent="-457200">
              <a:lnSpc>
                <a:spcPct val="150000"/>
              </a:lnSpc>
              <a:buFont typeface="Arial" panose="020B0604020202020204" pitchFamily="34" charset="0"/>
              <a:buChar char="•"/>
            </a:pPr>
            <a:r>
              <a:rPr lang="en-US" sz="2800" dirty="0"/>
              <a:t>“</a:t>
            </a:r>
            <a:r>
              <a:rPr lang="en-US" sz="2800" b="1" dirty="0"/>
              <a:t>Separation of </a:t>
            </a:r>
            <a:r>
              <a:rPr lang="en-US" sz="2800" b="1" dirty="0" smtClean="0"/>
              <a:t>Concerns” </a:t>
            </a:r>
            <a:r>
              <a:rPr lang="en-US" sz="2800" dirty="0" smtClean="0"/>
              <a:t>The most important purpose </a:t>
            </a:r>
            <a:r>
              <a:rPr lang="en-US" sz="2800" dirty="0"/>
              <a:t>of the MVC design </a:t>
            </a:r>
            <a:r>
              <a:rPr lang="en-US" sz="2800" dirty="0" smtClean="0"/>
              <a:t>pattern is to separate content </a:t>
            </a:r>
            <a:r>
              <a:rPr lang="en-US" sz="2800" dirty="0"/>
              <a:t>from presentation and data-processing from </a:t>
            </a:r>
            <a:r>
              <a:rPr lang="en-US" sz="2800" dirty="0" smtClean="0"/>
              <a:t>content </a:t>
            </a:r>
          </a:p>
          <a:p>
            <a:pPr marL="457200" indent="-457200">
              <a:lnSpc>
                <a:spcPct val="150000"/>
              </a:lnSpc>
              <a:buFont typeface="Arial" panose="020B0604020202020204" pitchFamily="34" charset="0"/>
              <a:buChar char="•"/>
            </a:pPr>
            <a:r>
              <a:rPr lang="en-US" sz="2800" dirty="0" smtClean="0"/>
              <a:t>Every web application needs some structure</a:t>
            </a:r>
          </a:p>
          <a:p>
            <a:pPr marL="457200" indent="-457200">
              <a:lnSpc>
                <a:spcPct val="150000"/>
              </a:lnSpc>
              <a:buFont typeface="Arial" panose="020B0604020202020204" pitchFamily="34" charset="0"/>
              <a:buChar char="•"/>
            </a:pPr>
            <a:r>
              <a:rPr lang="en-US" sz="2800" dirty="0" smtClean="0"/>
              <a:t>MVC helps you stay organized, start to finish</a:t>
            </a:r>
          </a:p>
          <a:p>
            <a:pPr marL="457200" indent="-457200">
              <a:lnSpc>
                <a:spcPct val="150000"/>
              </a:lnSpc>
              <a:buFont typeface="Arial" panose="020B0604020202020204" pitchFamily="34" charset="0"/>
              <a:buChar char="•"/>
            </a:pPr>
            <a:r>
              <a:rPr lang="en-US" sz="2800" dirty="0" smtClean="0"/>
              <a:t>Often end up with less code, not more</a:t>
            </a:r>
          </a:p>
          <a:p>
            <a:pPr marL="457200" indent="-457200">
              <a:lnSpc>
                <a:spcPct val="150000"/>
              </a:lnSpc>
              <a:buFont typeface="Arial" panose="020B0604020202020204" pitchFamily="34" charset="0"/>
              <a:buChar char="•"/>
            </a:pPr>
            <a:r>
              <a:rPr lang="en-US" sz="2800" dirty="0" smtClean="0"/>
              <a:t>Smoother learning curve as your project grows</a:t>
            </a:r>
            <a:endParaRPr lang="en-US" sz="2800" dirty="0"/>
          </a:p>
        </p:txBody>
      </p:sp>
    </p:spTree>
    <p:extLst>
      <p:ext uri="{BB962C8B-B14F-4D97-AF65-F5344CB8AC3E}">
        <p14:creationId xmlns:p14="http://schemas.microsoft.com/office/powerpoint/2010/main" val="4194960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vs Web Forms</a:t>
            </a:r>
            <a:endParaRPr lang="en-US" dirty="0"/>
          </a:p>
        </p:txBody>
      </p:sp>
      <p:sp>
        <p:nvSpPr>
          <p:cNvPr id="3" name="Content Placeholder 2"/>
          <p:cNvSpPr>
            <a:spLocks noGrp="1"/>
          </p:cNvSpPr>
          <p:nvPr>
            <p:ph idx="1"/>
          </p:nvPr>
        </p:nvSpPr>
        <p:spPr/>
        <p:txBody>
          <a:bodyPr>
            <a:normAutofit/>
          </a:bodyPr>
          <a:lstStyle/>
          <a:p>
            <a:pPr algn="ctr"/>
            <a:endParaRPr lang="en-US" sz="4800" dirty="0"/>
          </a:p>
          <a:p>
            <a:pPr marL="0" indent="0" algn="ctr">
              <a:buNone/>
            </a:pPr>
            <a:r>
              <a:rPr lang="en-US" sz="4800" dirty="0" smtClean="0"/>
              <a:t>MVC </a:t>
            </a:r>
            <a:r>
              <a:rPr lang="en-US" sz="4800" dirty="0"/>
              <a:t>vs </a:t>
            </a:r>
            <a:r>
              <a:rPr lang="en-US" sz="4800" dirty="0" smtClean="0"/>
              <a:t>Web Forms </a:t>
            </a:r>
          </a:p>
          <a:p>
            <a:pPr marL="0" indent="0" algn="ctr">
              <a:buNone/>
            </a:pPr>
            <a:r>
              <a:rPr lang="en-US" sz="4800" dirty="0" smtClean="0"/>
              <a:t>Which one?</a:t>
            </a:r>
            <a:endParaRPr lang="en-US" sz="4800" dirty="0"/>
          </a:p>
        </p:txBody>
      </p:sp>
    </p:spTree>
    <p:extLst>
      <p:ext uri="{BB962C8B-B14F-4D97-AF65-F5344CB8AC3E}">
        <p14:creationId xmlns:p14="http://schemas.microsoft.com/office/powerpoint/2010/main" val="31259710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610</TotalTime>
  <Words>657</Words>
  <Application>Microsoft Office PowerPoint</Application>
  <PresentationFormat>On-screen Show (4:3)</PresentationFormat>
  <Paragraphs>163</Paragraphs>
  <Slides>26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微軟正黑體</vt:lpstr>
      <vt:lpstr>Arial</vt:lpstr>
      <vt:lpstr>Calibri</vt:lpstr>
      <vt:lpstr>新細明體</vt:lpstr>
      <vt:lpstr>Segoe UI</vt:lpstr>
      <vt:lpstr>Segoe UI Light</vt:lpstr>
      <vt:lpstr>Segoe UI Symbol</vt:lpstr>
      <vt:lpstr>Wingdings</vt:lpstr>
      <vt:lpstr>Office 佈景主題</vt:lpstr>
      <vt:lpstr>An Introduction to ASP.NET MVC</vt:lpstr>
      <vt:lpstr>What is MVC?</vt:lpstr>
      <vt:lpstr>MVC Components</vt:lpstr>
      <vt:lpstr>The Model</vt:lpstr>
      <vt:lpstr>The View</vt:lpstr>
      <vt:lpstr>The Controller</vt:lpstr>
      <vt:lpstr>Models, Views, and Controllers</vt:lpstr>
      <vt:lpstr>Seems complicated. What’s the point?</vt:lpstr>
      <vt:lpstr>MVC vs Web Forms</vt:lpstr>
      <vt:lpstr>ASP.NET Web Forms Values</vt:lpstr>
      <vt:lpstr>ASP.NET MVC Advantages</vt:lpstr>
      <vt:lpstr>ViewState </vt:lpstr>
      <vt:lpstr>Controlling over HTML</vt:lpstr>
      <vt:lpstr>ASP.NET MVC History</vt:lpstr>
      <vt:lpstr>Convention over Configuration</vt:lpstr>
      <vt:lpstr>One ASP.NET</vt:lpstr>
      <vt:lpstr>One ASP.NET</vt:lpstr>
      <vt:lpstr>One ASP.NET</vt:lpstr>
      <vt:lpstr>ASP.NET MVC Blocks</vt:lpstr>
      <vt:lpstr>PowerPoint Presentation</vt:lpstr>
      <vt:lpstr>ViewEngins</vt:lpstr>
      <vt:lpstr>Layout, View and Partial View</vt:lpstr>
      <vt:lpstr>Display and Editor Templates</vt:lpstr>
      <vt:lpstr>Action، ActionResult</vt:lpstr>
      <vt:lpstr>Data Model Binding</vt:lpstr>
      <vt:lpstr>PowerPoint Presentation</vt:lpstr>
    </vt:vector>
  </TitlesOfParts>
  <Company>小朱軟體技術工坊</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小朱</dc:creator>
  <cp:lastModifiedBy>Sirwan Afifi</cp:lastModifiedBy>
  <cp:revision>181</cp:revision>
  <dcterms:created xsi:type="dcterms:W3CDTF">2013-11-30T08:20:16Z</dcterms:created>
  <dcterms:modified xsi:type="dcterms:W3CDTF">2016-06-30T10:09:43Z</dcterms:modified>
</cp:coreProperties>
</file>