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70" r:id="rId5"/>
    <p:sldId id="268" r:id="rId6"/>
    <p:sldId id="271" r:id="rId7"/>
    <p:sldId id="269" r:id="rId8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08C"/>
    <a:srgbClr val="002C46"/>
    <a:srgbClr val="FFAC00"/>
    <a:srgbClr val="81A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52" y="7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 pump failure to regression equation</a:t>
            </a: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31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 pump failure to regression equation</a:t>
            </a: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17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DB6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04/01/20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Sisank Kotwal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Real Estate Consumerism Is Changing—The Industry Must Respond ...">
            <a:extLst>
              <a:ext uri="{FF2B5EF4-FFF2-40B4-BE49-F238E27FC236}">
                <a16:creationId xmlns:a16="http://schemas.microsoft.com/office/drawing/2014/main" id="{B20C842C-6C20-4346-9DAD-90BB1EA9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738"/>
            <a:ext cx="8961438" cy="4667794"/>
          </a:xfrm>
          <a:prstGeom prst="rect">
            <a:avLst/>
          </a:prstGeom>
          <a:solidFill>
            <a:srgbClr val="87B2BB"/>
          </a:solidFill>
        </p:spPr>
      </p:pic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3" y="3544549"/>
            <a:ext cx="8100738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/>
              <a:t>Discovering Homes for a Quick Profit in Ames, Iowa – Executive Presentation</a:t>
            </a:r>
            <a:br>
              <a:rPr lang="en-US" b="0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26226" y="54479"/>
            <a:ext cx="86298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There is a profit of $14.23M to be made. It was found by identifying homes that are undervalued by at least 10% and therefore are priced to move, ensuring that our capital is utilized safely without getting tied up in relatively slow-moving inventory. 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75259-CDB8-4BC5-9F5B-406EF5D8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94" y="1647242"/>
            <a:ext cx="5094763" cy="3368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A789B-58AC-441E-A0AC-D7CAC9D1EE99}"/>
              </a:ext>
            </a:extLst>
          </p:cNvPr>
          <p:cNvSpPr/>
          <p:nvPr/>
        </p:nvSpPr>
        <p:spPr>
          <a:xfrm>
            <a:off x="3602163" y="3211991"/>
            <a:ext cx="235131" cy="11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560AA-EA9D-4230-A71F-9D1596F5DB21}"/>
              </a:ext>
            </a:extLst>
          </p:cNvPr>
          <p:cNvSpPr/>
          <p:nvPr/>
        </p:nvSpPr>
        <p:spPr>
          <a:xfrm>
            <a:off x="7564816" y="2007377"/>
            <a:ext cx="489458" cy="550737"/>
          </a:xfrm>
          <a:prstGeom prst="rect">
            <a:avLst/>
          </a:prstGeom>
          <a:solidFill>
            <a:srgbClr val="D69004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F8F158-0D9C-4241-BD6B-480E6306ADAD}"/>
              </a:ext>
            </a:extLst>
          </p:cNvPr>
          <p:cNvSpPr/>
          <p:nvPr/>
        </p:nvSpPr>
        <p:spPr>
          <a:xfrm>
            <a:off x="4569070" y="1693449"/>
            <a:ext cx="59430" cy="59430"/>
          </a:xfrm>
          <a:prstGeom prst="ellipse">
            <a:avLst/>
          </a:prstGeom>
          <a:solidFill>
            <a:srgbClr val="D69004"/>
          </a:solidFill>
          <a:ln>
            <a:solidFill>
              <a:srgbClr val="D69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F54A-05CC-45E1-AAA2-479F5C271082}"/>
              </a:ext>
            </a:extLst>
          </p:cNvPr>
          <p:cNvSpPr txBox="1"/>
          <p:nvPr/>
        </p:nvSpPr>
        <p:spPr>
          <a:xfrm>
            <a:off x="7531018" y="2173943"/>
            <a:ext cx="57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$14M</a:t>
            </a:r>
          </a:p>
        </p:txBody>
      </p:sp>
      <p:sp>
        <p:nvSpPr>
          <p:cNvPr id="20" name="Google Shape;66;p2">
            <a:extLst>
              <a:ext uri="{FF2B5EF4-FFF2-40B4-BE49-F238E27FC236}">
                <a16:creationId xmlns:a16="http://schemas.microsoft.com/office/drawing/2014/main" id="{92337C34-6A2F-4911-A4D3-F5A4C32B5322}"/>
              </a:ext>
            </a:extLst>
          </p:cNvPr>
          <p:cNvSpPr/>
          <p:nvPr/>
        </p:nvSpPr>
        <p:spPr>
          <a:xfrm>
            <a:off x="126226" y="1439756"/>
            <a:ext cx="3657002" cy="21743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Key Metrics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100" b="1" dirty="0">
              <a:solidFill>
                <a:schemeClr val="dk1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398 out of 1460 homes are undervalued by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10%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$62.47</a:t>
            </a:r>
            <a:r>
              <a:rPr lang="en-US" sz="1200" dirty="0">
                <a:solidFill>
                  <a:schemeClr val="dk1"/>
                </a:solidFill>
              </a:rPr>
              <a:t>M total sale price for all 398 homes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dirty="0">
              <a:solidFill>
                <a:schemeClr val="dk1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$76.70M estimated return for all 398 homes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$14.23M estimated profit for a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n-US" sz="1200" dirty="0">
                <a:solidFill>
                  <a:schemeClr val="dk1"/>
                </a:solidFill>
              </a:rPr>
              <a:t>profit margin of 22.78%</a:t>
            </a: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59D06-119F-4FEB-B1FB-BCD71A8EDE1D}"/>
              </a:ext>
            </a:extLst>
          </p:cNvPr>
          <p:cNvSpPr/>
          <p:nvPr/>
        </p:nvSpPr>
        <p:spPr>
          <a:xfrm>
            <a:off x="7646126" y="4241074"/>
            <a:ext cx="330925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66;p2">
            <a:extLst>
              <a:ext uri="{FF2B5EF4-FFF2-40B4-BE49-F238E27FC236}">
                <a16:creationId xmlns:a16="http://schemas.microsoft.com/office/drawing/2014/main" id="{CF7AF62D-4E5C-45E2-A0F2-9A33C8BDE334}"/>
              </a:ext>
            </a:extLst>
          </p:cNvPr>
          <p:cNvSpPr/>
          <p:nvPr/>
        </p:nvSpPr>
        <p:spPr>
          <a:xfrm>
            <a:off x="126226" y="3734464"/>
            <a:ext cx="3657002" cy="21743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Key Takeaway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100" b="1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investment of $3.40M to capture $14.23M of profit for ROI of 318.53%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Use $3.40M investment’s ROI to continually make strategic investments. May need additional capital to continue investing, but highly unlikely.</a:t>
            </a:r>
            <a:endParaRPr lang="en-US" sz="1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5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52293A-0D2D-49DD-A9E4-67F1A7B57772}"/>
              </a:ext>
            </a:extLst>
          </p:cNvPr>
          <p:cNvSpPr/>
          <p:nvPr/>
        </p:nvSpPr>
        <p:spPr>
          <a:xfrm>
            <a:off x="635725" y="5503817"/>
            <a:ext cx="7955473" cy="1132113"/>
          </a:xfrm>
          <a:prstGeom prst="roundRect">
            <a:avLst/>
          </a:prstGeom>
          <a:solidFill>
            <a:srgbClr val="FFA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8037" y="17574"/>
            <a:ext cx="894402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1400" dirty="0"/>
              <a:t>Looking for properties with high return on investments and large profits while keeping capital expenditure at a safe level will help us utilize our money efficiently with minimal risk. </a:t>
            </a:r>
            <a:br>
              <a:rPr lang="en-US" sz="1400" dirty="0"/>
            </a:br>
            <a:r>
              <a:rPr lang="en-US" sz="1400" dirty="0"/>
              <a:t>Investing in Edwards neighborhood allows us to use only $3.40M of capital to capture all or most of the profit in the market by rolling the profits from the Edwards investment into future investments.  </a:t>
            </a:r>
            <a:endParaRPr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A789B-58AC-441E-A0AC-D7CAC9D1EE99}"/>
              </a:ext>
            </a:extLst>
          </p:cNvPr>
          <p:cNvSpPr/>
          <p:nvPr/>
        </p:nvSpPr>
        <p:spPr>
          <a:xfrm>
            <a:off x="3602163" y="3211991"/>
            <a:ext cx="235131" cy="11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F54A-05CC-45E1-AAA2-479F5C271082}"/>
              </a:ext>
            </a:extLst>
          </p:cNvPr>
          <p:cNvSpPr txBox="1"/>
          <p:nvPr/>
        </p:nvSpPr>
        <p:spPr>
          <a:xfrm>
            <a:off x="7531018" y="2173943"/>
            <a:ext cx="57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$4M</a:t>
            </a:r>
          </a:p>
        </p:txBody>
      </p:sp>
      <p:sp>
        <p:nvSpPr>
          <p:cNvPr id="20" name="Google Shape;66;p2">
            <a:extLst>
              <a:ext uri="{FF2B5EF4-FFF2-40B4-BE49-F238E27FC236}">
                <a16:creationId xmlns:a16="http://schemas.microsoft.com/office/drawing/2014/main" id="{92337C34-6A2F-4911-A4D3-F5A4C32B5322}"/>
              </a:ext>
            </a:extLst>
          </p:cNvPr>
          <p:cNvSpPr/>
          <p:nvPr/>
        </p:nvSpPr>
        <p:spPr>
          <a:xfrm>
            <a:off x="171450" y="975361"/>
            <a:ext cx="3657002" cy="44065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u="sng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200" b="1" u="sng" dirty="0">
                <a:solidFill>
                  <a:schemeClr val="dk1"/>
                </a:solidFill>
              </a:rPr>
              <a:t>Investing Strategies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100" b="1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Profits - Invest in neighborhoods with the most profit first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dk1"/>
                </a:solidFill>
              </a:rPr>
              <a:t>Pros: Biggest returns at start of investing, initial investment should cover following investments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 panose="02070309020205020404" pitchFamily="49" charset="0"/>
              <a:buChar char="o"/>
            </a:pPr>
            <a:r>
              <a:rPr lang="en-US" sz="1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 Biggest investment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Profit Margin – Invest in neighborhoods with greatest profit margin first</a:t>
            </a:r>
            <a:endParaRPr lang="en-US" sz="1100" b="1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dk1"/>
                </a:solidFill>
              </a:rPr>
              <a:t>Pros: Gain best ROI with initial investments, use profits for next investments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dk1"/>
                </a:solidFill>
              </a:rPr>
              <a:t>Cons: Medium initial investment</a:t>
            </a:r>
          </a:p>
          <a:p>
            <a:pPr marL="171450" indent="-171450">
              <a:buSzPts val="1050"/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</a:rPr>
              <a:t>Lowest Cost – Invest in neighborhoods requiring lowest investment upfront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dk1"/>
                </a:solidFill>
              </a:rPr>
              <a:t>Pros: Uses least amount of money to start with, use profits for next investments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dk1"/>
                </a:solidFill>
              </a:rPr>
              <a:t>Cons: Lowest profit, may need capital for next investment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sz="1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A1F53-789C-4FD3-9246-B55B6292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675" y="949234"/>
            <a:ext cx="4572305" cy="4473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775285-936C-4E34-BB89-9338B5107564}"/>
              </a:ext>
            </a:extLst>
          </p:cNvPr>
          <p:cNvSpPr/>
          <p:nvPr/>
        </p:nvSpPr>
        <p:spPr>
          <a:xfrm>
            <a:off x="742501" y="5580026"/>
            <a:ext cx="7741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ts val="1050"/>
            </a:pPr>
            <a:r>
              <a:rPr lang="en-US" b="1" u="sng" dirty="0">
                <a:solidFill>
                  <a:schemeClr val="dk1"/>
                </a:solidFill>
              </a:rPr>
              <a:t>Recommendation</a:t>
            </a:r>
          </a:p>
          <a:p>
            <a:pPr algn="ctr">
              <a:buSzPts val="1050"/>
            </a:pPr>
            <a:endParaRPr lang="en-US" b="1" u="sng" dirty="0">
              <a:solidFill>
                <a:schemeClr val="dk1"/>
              </a:solidFill>
            </a:endParaRPr>
          </a:p>
          <a:p>
            <a:pPr algn="ctr">
              <a:buSzPts val="1050"/>
            </a:pPr>
            <a:r>
              <a:rPr lang="en-US" b="1" dirty="0">
                <a:solidFill>
                  <a:schemeClr val="dk1"/>
                </a:solidFill>
              </a:rPr>
              <a:t>The Edwards neighborhood was strategically chosen because it has the best ROI, biggest profit, and medium-sized capital requirement.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87DA0F-9059-47D2-B0CF-7E7697596192}"/>
              </a:ext>
            </a:extLst>
          </p:cNvPr>
          <p:cNvSpPr/>
          <p:nvPr/>
        </p:nvSpPr>
        <p:spPr>
          <a:xfrm>
            <a:off x="4440714" y="4309836"/>
            <a:ext cx="200955" cy="80397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E7CA5-D24A-4350-A2DB-75234AE66AF8}"/>
              </a:ext>
            </a:extLst>
          </p:cNvPr>
          <p:cNvSpPr/>
          <p:nvPr/>
        </p:nvSpPr>
        <p:spPr>
          <a:xfrm>
            <a:off x="4437036" y="2827502"/>
            <a:ext cx="204633" cy="8039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08959C-7AC9-4FE9-8602-C64A738FB0FA}"/>
              </a:ext>
            </a:extLst>
          </p:cNvPr>
          <p:cNvSpPr/>
          <p:nvPr/>
        </p:nvSpPr>
        <p:spPr>
          <a:xfrm>
            <a:off x="5458021" y="1733006"/>
            <a:ext cx="167715" cy="440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ABE69-75DF-40E7-AB6E-0F47B1DDE1C3}"/>
              </a:ext>
            </a:extLst>
          </p:cNvPr>
          <p:cNvSpPr txBox="1"/>
          <p:nvPr/>
        </p:nvSpPr>
        <p:spPr>
          <a:xfrm>
            <a:off x="5544394" y="162441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$3.40M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4BB68C-C874-4DF1-B801-D2E077EC2861}"/>
              </a:ext>
            </a:extLst>
          </p:cNvPr>
          <p:cNvCxnSpPr>
            <a:cxnSpLocks/>
          </p:cNvCxnSpPr>
          <p:nvPr/>
        </p:nvCxnSpPr>
        <p:spPr>
          <a:xfrm flipH="1">
            <a:off x="5576748" y="1777611"/>
            <a:ext cx="108040" cy="1709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D2AD924-C723-41B5-A032-00D49510E55E}"/>
              </a:ext>
            </a:extLst>
          </p:cNvPr>
          <p:cNvSpPr/>
          <p:nvPr/>
        </p:nvSpPr>
        <p:spPr>
          <a:xfrm>
            <a:off x="5050213" y="1502476"/>
            <a:ext cx="5293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$5.01M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8568DE-F550-44D5-BD2C-3753ADEBF6AB}"/>
              </a:ext>
            </a:extLst>
          </p:cNvPr>
          <p:cNvCxnSpPr>
            <a:cxnSpLocks/>
          </p:cNvCxnSpPr>
          <p:nvPr/>
        </p:nvCxnSpPr>
        <p:spPr>
          <a:xfrm>
            <a:off x="5455548" y="1664327"/>
            <a:ext cx="69585" cy="2087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094083-A932-42DA-B363-5554DEF5FED4}"/>
              </a:ext>
            </a:extLst>
          </p:cNvPr>
          <p:cNvSpPr txBox="1"/>
          <p:nvPr/>
        </p:nvSpPr>
        <p:spPr>
          <a:xfrm>
            <a:off x="4534475" y="2658315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$1.61M Total Profit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BAEFE1-2C55-4D07-AD63-AF820CAAC2A8}"/>
              </a:ext>
            </a:extLst>
          </p:cNvPr>
          <p:cNvCxnSpPr>
            <a:cxnSpLocks/>
          </p:cNvCxnSpPr>
          <p:nvPr/>
        </p:nvCxnSpPr>
        <p:spPr>
          <a:xfrm flipH="1">
            <a:off x="4559441" y="2821684"/>
            <a:ext cx="108040" cy="1709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3368B-3D51-43AA-BFBE-1C3B99AED52B}"/>
              </a:ext>
            </a:extLst>
          </p:cNvPr>
          <p:cNvSpPr/>
          <p:nvPr/>
        </p:nvSpPr>
        <p:spPr>
          <a:xfrm>
            <a:off x="4520048" y="4161502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44.17%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E398EA-54D6-473B-86D9-45036F62DD8B}"/>
              </a:ext>
            </a:extLst>
          </p:cNvPr>
          <p:cNvCxnSpPr>
            <a:cxnSpLocks/>
          </p:cNvCxnSpPr>
          <p:nvPr/>
        </p:nvCxnSpPr>
        <p:spPr>
          <a:xfrm flipH="1">
            <a:off x="4559926" y="4322127"/>
            <a:ext cx="108040" cy="1709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6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1C0-5FED-469D-AB19-1DF5302D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77"/>
            <a:ext cx="8961438" cy="830997"/>
          </a:xfrm>
        </p:spPr>
        <p:txBody>
          <a:bodyPr/>
          <a:lstStyle/>
          <a:p>
            <a:pPr algn="ctr"/>
            <a:r>
              <a:rPr lang="en-US" sz="1800" dirty="0"/>
              <a:t>Investing in Edwards neighborhood allows us to use only $3.40M of capital to capture all or most of the profit in the market by rolling the profits from the Edwards investment into future investments.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93C02-6151-4530-80D9-C442BF7C700E}"/>
              </a:ext>
            </a:extLst>
          </p:cNvPr>
          <p:cNvSpPr/>
          <p:nvPr/>
        </p:nvSpPr>
        <p:spPr>
          <a:xfrm>
            <a:off x="7710832" y="4344328"/>
            <a:ext cx="402336" cy="115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7A63-D75D-40AB-AF26-4A3710BECC74}"/>
              </a:ext>
            </a:extLst>
          </p:cNvPr>
          <p:cNvSpPr/>
          <p:nvPr/>
        </p:nvSpPr>
        <p:spPr>
          <a:xfrm flipV="1">
            <a:off x="7500571" y="5497451"/>
            <a:ext cx="734292" cy="54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D4B856C7-0E46-45F5-876D-B23295445D19}"/>
              </a:ext>
            </a:extLst>
          </p:cNvPr>
          <p:cNvSpPr/>
          <p:nvPr/>
        </p:nvSpPr>
        <p:spPr>
          <a:xfrm>
            <a:off x="280894" y="1064094"/>
            <a:ext cx="3657002" cy="51970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050"/>
            </a:pPr>
            <a:r>
              <a:rPr lang="en-US" sz="1600" b="1" u="sng" dirty="0">
                <a:solidFill>
                  <a:schemeClr val="dk1"/>
                </a:solidFill>
              </a:rPr>
              <a:t>Why Edwards Neighborhood?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$1.61M profit – 3</a:t>
            </a:r>
            <a:r>
              <a:rPr lang="en-US" baseline="30000" dirty="0">
                <a:solidFill>
                  <a:schemeClr val="dk1"/>
                </a:solidFill>
              </a:rPr>
              <a:t>rd</a:t>
            </a:r>
            <a:r>
              <a:rPr lang="en-US" dirty="0">
                <a:solidFill>
                  <a:schemeClr val="dk1"/>
                </a:solidFill>
              </a:rPr>
              <a:t> most profit out of all neighborhoods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44.17% ROI - best ROI out of all neighborhoods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$3.40M investment is a medium-sized investment; only 5.4% share of market value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11.3% share of profit while only spending 5.4% of undervalued homes total market value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Only 26 homes to invest in w/ an average profit of $62K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</a:rPr>
              <a:t>Average home price is $130K vs. $157K for all undervalued homes</a:t>
            </a:r>
          </a:p>
          <a:p>
            <a:pPr marL="171450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11F81-C20C-4CD5-B453-EF679918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44" y="4090573"/>
            <a:ext cx="3621610" cy="2564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66FA2-E708-4696-94A1-3D3A5CEF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44" y="1331491"/>
            <a:ext cx="3621610" cy="24259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456-881C-4DAD-8E44-6B217A45FDBB}"/>
              </a:ext>
            </a:extLst>
          </p:cNvPr>
          <p:cNvSpPr/>
          <p:nvPr/>
        </p:nvSpPr>
        <p:spPr>
          <a:xfrm>
            <a:off x="5611314" y="3909673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Neighborhood Profit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CC1C7-5411-44C7-A28B-261CE6440582}"/>
              </a:ext>
            </a:extLst>
          </p:cNvPr>
          <p:cNvSpPr/>
          <p:nvPr/>
        </p:nvSpPr>
        <p:spPr>
          <a:xfrm>
            <a:off x="5357975" y="1064094"/>
            <a:ext cx="2363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Neighborhood Market Price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FC2CE6-F5B7-486D-952A-87899C7022B1}"/>
              </a:ext>
            </a:extLst>
          </p:cNvPr>
          <p:cNvSpPr/>
          <p:nvPr/>
        </p:nvSpPr>
        <p:spPr>
          <a:xfrm>
            <a:off x="4892842" y="2868696"/>
            <a:ext cx="786063" cy="307777"/>
          </a:xfrm>
          <a:prstGeom prst="ellipse">
            <a:avLst/>
          </a:prstGeom>
          <a:noFill/>
          <a:ln>
            <a:solidFill>
              <a:srgbClr val="E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AA0672-1B0F-4156-86EB-FAAA83A2196E}"/>
              </a:ext>
            </a:extLst>
          </p:cNvPr>
          <p:cNvSpPr/>
          <p:nvPr/>
        </p:nvSpPr>
        <p:spPr>
          <a:xfrm>
            <a:off x="7500571" y="5618241"/>
            <a:ext cx="786063" cy="307777"/>
          </a:xfrm>
          <a:prstGeom prst="ellipse">
            <a:avLst/>
          </a:prstGeom>
          <a:noFill/>
          <a:ln>
            <a:solidFill>
              <a:srgbClr val="E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0887-62AC-484C-8CE6-A0DBC7C0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3761"/>
            <a:ext cx="8618537" cy="738664"/>
          </a:xfrm>
        </p:spPr>
        <p:txBody>
          <a:bodyPr/>
          <a:lstStyle/>
          <a:p>
            <a:pPr algn="ctr"/>
            <a:r>
              <a:rPr lang="en-US" sz="1600" dirty="0"/>
              <a:t>We can also extract more profit by increasing the value of a home through</a:t>
            </a:r>
            <a:br>
              <a:rPr lang="en-US" sz="1600" dirty="0"/>
            </a:br>
            <a:r>
              <a:rPr lang="en-US" sz="1600" dirty="0"/>
              <a:t> home-improvement projects that increase the quality and condition of homes as well as upgrading or adding other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39A21-3CC2-4CED-BA70-38087F6E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16" y="985694"/>
            <a:ext cx="4459582" cy="1881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27333-6D60-4419-88D0-474A3ED1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16" y="2867205"/>
            <a:ext cx="4459582" cy="179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5C07B-400E-4879-9A9D-6C7B6A6A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516" y="4666824"/>
            <a:ext cx="4459582" cy="1824374"/>
          </a:xfrm>
          <a:prstGeom prst="rect">
            <a:avLst/>
          </a:prstGeom>
        </p:spPr>
      </p:pic>
      <p:sp>
        <p:nvSpPr>
          <p:cNvPr id="7" name="Google Shape;66;p2">
            <a:extLst>
              <a:ext uri="{FF2B5EF4-FFF2-40B4-BE49-F238E27FC236}">
                <a16:creationId xmlns:a16="http://schemas.microsoft.com/office/drawing/2014/main" id="{E6619511-972E-4C46-9D05-22B3068D9156}"/>
              </a:ext>
            </a:extLst>
          </p:cNvPr>
          <p:cNvSpPr/>
          <p:nvPr/>
        </p:nvSpPr>
        <p:spPr>
          <a:xfrm>
            <a:off x="234340" y="1193514"/>
            <a:ext cx="3657002" cy="508259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may not always be feasible to improve a characteristic as the cost for it may outweigh the increase in value.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Our Regression Model shows the following values for each variable: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dirty="0">
              <a:solidFill>
                <a:schemeClr val="dk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n-US" dirty="0">
              <a:solidFill>
                <a:schemeClr val="dk1"/>
              </a:solidFill>
            </a:endParaRPr>
          </a:p>
          <a:p>
            <a:pPr marL="171450" lvl="1" indent="-171450">
              <a:buSzPts val="105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B92EFD3-748B-461C-A29A-B9FBA05B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655"/>
              </p:ext>
            </p:extLst>
          </p:nvPr>
        </p:nvGraphicFramePr>
        <p:xfrm>
          <a:off x="706507" y="3360737"/>
          <a:ext cx="2712668" cy="23927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9676">
                  <a:extLst>
                    <a:ext uri="{9D8B030D-6E8A-4147-A177-3AD203B41FA5}">
                      <a16:colId xmlns:a16="http://schemas.microsoft.com/office/drawing/2014/main" val="2587306598"/>
                    </a:ext>
                  </a:extLst>
                </a:gridCol>
                <a:gridCol w="1302992">
                  <a:extLst>
                    <a:ext uri="{9D8B030D-6E8A-4147-A177-3AD203B41FA5}">
                      <a16:colId xmlns:a16="http://schemas.microsoft.com/office/drawing/2014/main" val="3617116083"/>
                    </a:ext>
                  </a:extLst>
                </a:gridCol>
              </a:tblGrid>
              <a:tr h="337803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0534"/>
                  </a:ext>
                </a:extLst>
              </a:tr>
              <a:tr h="410994">
                <a:tc>
                  <a:txBody>
                    <a:bodyPr/>
                    <a:lstStyle/>
                    <a:p>
                      <a:r>
                        <a:rPr lang="en-US" dirty="0" err="1"/>
                        <a:t>OverallQual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9576"/>
                  </a:ext>
                </a:extLst>
              </a:tr>
              <a:tr h="410994">
                <a:tc>
                  <a:txBody>
                    <a:bodyPr/>
                    <a:lstStyle/>
                    <a:p>
                      <a:r>
                        <a:rPr lang="en-US" dirty="0" err="1"/>
                        <a:t>OverallCond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56410"/>
                  </a:ext>
                </a:extLst>
              </a:tr>
              <a:tr h="410994">
                <a:tc>
                  <a:txBody>
                    <a:bodyPr/>
                    <a:lstStyle/>
                    <a:p>
                      <a:r>
                        <a:rPr lang="en-US" dirty="0" err="1"/>
                        <a:t>GrLivArea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8220"/>
                  </a:ext>
                </a:extLst>
              </a:tr>
              <a:tr h="410994">
                <a:tc>
                  <a:txBody>
                    <a:bodyPr/>
                    <a:lstStyle/>
                    <a:p>
                      <a:r>
                        <a:rPr lang="en-US" dirty="0" err="1"/>
                        <a:t>FullBath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44957"/>
                  </a:ext>
                </a:extLst>
              </a:tr>
              <a:tr h="410994">
                <a:tc>
                  <a:txBody>
                    <a:bodyPr/>
                    <a:lstStyle/>
                    <a:p>
                      <a:r>
                        <a:rPr lang="en-US" dirty="0"/>
                        <a:t>Cars in Garage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7A87-A4BB-441F-9C8B-16524E7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90851"/>
            <a:ext cx="8618537" cy="738664"/>
          </a:xfrm>
        </p:spPr>
        <p:txBody>
          <a:bodyPr/>
          <a:lstStyle/>
          <a:p>
            <a:pPr algn="ctr"/>
            <a:r>
              <a:rPr lang="en-US" sz="1600" dirty="0"/>
              <a:t>Our research shows the following: improving </a:t>
            </a:r>
            <a:r>
              <a:rPr lang="en-US" sz="1600" dirty="0" err="1"/>
              <a:t>OverallQual</a:t>
            </a:r>
            <a:r>
              <a:rPr lang="en-US" sz="1600" dirty="0"/>
              <a:t> by 1 point increases a home’s value by $23,120; 3-bedroom homes with either 1 or 2 bathrooms are valued on average $15K more than 2-bedroom homes.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35F15-370D-4696-B950-E42527D3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38" y="1442946"/>
            <a:ext cx="3095625" cy="2076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3DEB1-65E0-4929-9586-89369B91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8" y="4123873"/>
            <a:ext cx="314325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308A8-6D0B-494D-9A72-E4E2072D6D11}"/>
              </a:ext>
            </a:extLst>
          </p:cNvPr>
          <p:cNvSpPr txBox="1"/>
          <p:nvPr/>
        </p:nvSpPr>
        <p:spPr>
          <a:xfrm>
            <a:off x="4949213" y="1442946"/>
            <a:ext cx="1947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AVG Market Price by Bedroom and Bathroom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3B805-B1A3-47B0-8C97-F79F51E10D33}"/>
              </a:ext>
            </a:extLst>
          </p:cNvPr>
          <p:cNvSpPr txBox="1"/>
          <p:nvPr/>
        </p:nvSpPr>
        <p:spPr>
          <a:xfrm>
            <a:off x="4996838" y="4003623"/>
            <a:ext cx="1947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AVG Market Price by Bedroom and Bathroom</a:t>
            </a:r>
          </a:p>
        </p:txBody>
      </p:sp>
      <p:sp>
        <p:nvSpPr>
          <p:cNvPr id="8" name="Google Shape;66;p2">
            <a:extLst>
              <a:ext uri="{FF2B5EF4-FFF2-40B4-BE49-F238E27FC236}">
                <a16:creationId xmlns:a16="http://schemas.microsoft.com/office/drawing/2014/main" id="{8E4AEC85-A0BF-4F1E-9B26-D260193DC304}"/>
              </a:ext>
            </a:extLst>
          </p:cNvPr>
          <p:cNvSpPr/>
          <p:nvPr/>
        </p:nvSpPr>
        <p:spPr>
          <a:xfrm>
            <a:off x="522514" y="1375955"/>
            <a:ext cx="3958205" cy="424624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n-US" b="1" u="sng" dirty="0">
                <a:solidFill>
                  <a:schemeClr val="dk1"/>
                </a:solidFill>
              </a:rPr>
              <a:t>Home Improvement Recommendations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Improving </a:t>
            </a:r>
            <a:r>
              <a:rPr lang="en-US" dirty="0" err="1">
                <a:solidFill>
                  <a:schemeClr val="dk1"/>
                </a:solidFill>
              </a:rPr>
              <a:t>OverallQual</a:t>
            </a:r>
            <a:r>
              <a:rPr lang="en-US" dirty="0">
                <a:solidFill>
                  <a:schemeClr val="dk1"/>
                </a:solidFill>
              </a:rPr>
              <a:t> is recommended as it is likely always cost-effective to increase the score by at least 1 and therefore increase the home value on average of $23K.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Whenever possible, making a 2-bedroom home into a 3-bedroom home will increase a homes value by an estimated $15K, but it is important to be mindful of the renovation costs.</a:t>
            </a:r>
          </a:p>
        </p:txBody>
      </p:sp>
    </p:spTree>
    <p:extLst>
      <p:ext uri="{BB962C8B-B14F-4D97-AF65-F5344CB8AC3E}">
        <p14:creationId xmlns:p14="http://schemas.microsoft.com/office/powerpoint/2010/main" val="311716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0887-62AC-484C-8CE6-A0DBC7C0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The dashboard helps our team explore homes that are undervalued by 10% from their fair-value.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DC25-DFC7-4AAB-B5EE-8EB778BB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1297276"/>
            <a:ext cx="8591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379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8400</TotalTime>
  <Words>714</Words>
  <Application>Microsoft Office PowerPoint</Application>
  <PresentationFormat>Custom</PresentationFormat>
  <Paragraphs>117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Synergy_CF_YNR002</vt:lpstr>
      <vt:lpstr>TCLayout.ActiveDocument.1</vt:lpstr>
      <vt:lpstr>Discovering Homes for a Quick Profit in Ames, Iowa – Executive Presentation  </vt:lpstr>
      <vt:lpstr>There is a profit of $14.23M to be made. It was found by identifying homes that are undervalued by at least 10% and therefore are priced to move, ensuring that our capital is utilized safely without getting tied up in relatively slow-moving inventory. </vt:lpstr>
      <vt:lpstr>Looking for properties with high return on investments and large profits while keeping capital expenditure at a safe level will help us utilize our money efficiently with minimal risk.  Investing in Edwards neighborhood allows us to use only $3.40M of capital to capture all or most of the profit in the market by rolling the profits from the Edwards investment into future investments.  </vt:lpstr>
      <vt:lpstr>Investing in Edwards neighborhood allows us to use only $3.40M of capital to capture all or most of the profit in the market by rolling the profits from the Edwards investment into future investments. </vt:lpstr>
      <vt:lpstr>We can also extract more profit by increasing the value of a home through  home-improvement projects that increase the quality and condition of homes as well as upgrading or adding other features.</vt:lpstr>
      <vt:lpstr>Our research shows the following: improving OverallQual by 1 point increases a home’s value by $23,120; 3-bedroom homes with either 1 or 2 bathrooms are valued on average $15K more than 2-bedroom homes.</vt:lpstr>
      <vt:lpstr>The dashboard helps our team explore homes that are undervalued by 10% from their fair-value.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Sisank Kotwal</cp:lastModifiedBy>
  <cp:revision>45</cp:revision>
  <dcterms:created xsi:type="dcterms:W3CDTF">2015-09-14T11:37:31Z</dcterms:created>
  <dcterms:modified xsi:type="dcterms:W3CDTF">2020-04-10T23:33:00Z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