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59F18-61BC-4267-A921-B3ED3C8937BE}" v="1" dt="2024-04-01T15:30:29.2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>
      <p:cViewPr varScale="1">
        <p:scale>
          <a:sx n="119" d="100"/>
          <a:sy n="119" d="100"/>
        </p:scale>
        <p:origin x="31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91200" y="2437822"/>
            <a:ext cx="3124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5356720" y="2648658"/>
            <a:ext cx="4572000" cy="1107996"/>
          </a:xfrm>
        </p:spPr>
        <p:txBody>
          <a:bodyPr/>
          <a:lstStyle/>
          <a:p>
            <a:r>
              <a:rPr lang="en-US" sz="3600" dirty="0"/>
              <a:t>Sishaath RA Krishna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945F7-3370-8B8A-5FDC-FF796B4BDB81}"/>
              </a:ext>
            </a:extLst>
          </p:cNvPr>
          <p:cNvSpPr txBox="1"/>
          <p:nvPr/>
        </p:nvSpPr>
        <p:spPr>
          <a:xfrm>
            <a:off x="4343400" y="3967490"/>
            <a:ext cx="533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Final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152400"/>
            <a:ext cx="330390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5" dirty="0">
                <a:latin typeface="Trebuchet MS"/>
                <a:cs typeface="Trebuchet MS"/>
              </a:rPr>
              <a:t>M</a:t>
            </a:r>
            <a:r>
              <a:rPr sz="3600" b="1" dirty="0">
                <a:latin typeface="Trebuchet MS"/>
                <a:cs typeface="Trebuchet MS"/>
              </a:rPr>
              <a:t>O</a:t>
            </a:r>
            <a:r>
              <a:rPr sz="3600" b="1" spc="-15" dirty="0">
                <a:latin typeface="Trebuchet MS"/>
                <a:cs typeface="Trebuchet MS"/>
              </a:rPr>
              <a:t>D</a:t>
            </a:r>
            <a:r>
              <a:rPr sz="3600" b="1" spc="-35" dirty="0">
                <a:latin typeface="Trebuchet MS"/>
                <a:cs typeface="Trebuchet MS"/>
              </a:rPr>
              <a:t>E</a:t>
            </a:r>
            <a:r>
              <a:rPr sz="3600" b="1" spc="-30" dirty="0">
                <a:latin typeface="Trebuchet MS"/>
                <a:cs typeface="Trebuchet MS"/>
              </a:rPr>
              <a:t>LL</a:t>
            </a:r>
            <a:r>
              <a:rPr sz="3600" b="1" spc="-5" dirty="0">
                <a:latin typeface="Trebuchet MS"/>
                <a:cs typeface="Trebuchet MS"/>
              </a:rPr>
              <a:t>I</a:t>
            </a:r>
            <a:r>
              <a:rPr sz="3600" b="1" spc="30" dirty="0">
                <a:latin typeface="Trebuchet MS"/>
                <a:cs typeface="Trebuchet MS"/>
              </a:rPr>
              <a:t>N</a:t>
            </a:r>
            <a:r>
              <a:rPr sz="3600" b="1" spc="5" dirty="0">
                <a:latin typeface="Trebuchet MS"/>
                <a:cs typeface="Trebuchet MS"/>
              </a:rPr>
              <a:t>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066800"/>
            <a:ext cx="9372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dirty="0"/>
              <a:t>Data Preparation: </a:t>
            </a:r>
            <a:r>
              <a:rPr lang="en-US" sz="2400" dirty="0"/>
              <a:t>The modelling process begins with data preprocessing: cleaning text data, tokenization, and vectorization using word embeddings. </a:t>
            </a:r>
          </a:p>
          <a:p>
            <a:pPr algn="l">
              <a:buFont typeface="+mj-lt"/>
              <a:buAutoNum type="arabicPeriod"/>
            </a:pPr>
            <a:r>
              <a:rPr lang="en-US" sz="2400" b="1" dirty="0"/>
              <a:t>Model Architecture: </a:t>
            </a:r>
            <a:r>
              <a:rPr lang="en-US" sz="2400" dirty="0"/>
              <a:t>Design a CNN architecture suitable for the sentiment analysis task, considering factors like convolutional layers, pooling layers, and dense layers.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/>
              <a:t>Model Compilation: </a:t>
            </a:r>
            <a:r>
              <a:rPr lang="en-US" sz="2400" dirty="0"/>
              <a:t>The model is compiled with binary cross entropy loss and the Adam optimizer.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/>
              <a:t>Model Training: </a:t>
            </a:r>
            <a:r>
              <a:rPr lang="en-US" sz="2400" dirty="0"/>
              <a:t>Train the CNN model using the training data, specifying the number of epochs and batch size.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/>
              <a:t>Model Evaluation: </a:t>
            </a:r>
            <a:r>
              <a:rPr lang="en-US" sz="2400" dirty="0"/>
              <a:t>Evaluate the trained model using the validation set to assess its performance and adjust hyperparameters if necessary.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/>
              <a:t>Performance Evaluation: </a:t>
            </a:r>
            <a:r>
              <a:rPr lang="en-US" sz="2400" dirty="0"/>
              <a:t>Evaluate the model's performance using metrics such as accuracy.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810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15" dirty="0">
                <a:latin typeface="Trebuchet MS"/>
                <a:cs typeface="Trebuchet MS"/>
              </a:rPr>
              <a:t>M</a:t>
            </a:r>
            <a:r>
              <a:rPr lang="en-US" sz="3600" b="1" dirty="0">
                <a:latin typeface="Trebuchet MS"/>
                <a:cs typeface="Trebuchet MS"/>
              </a:rPr>
              <a:t>O</a:t>
            </a:r>
            <a:r>
              <a:rPr lang="en-US" sz="3600" b="1" spc="-15" dirty="0">
                <a:latin typeface="Trebuchet MS"/>
                <a:cs typeface="Trebuchet MS"/>
              </a:rPr>
              <a:t>D</a:t>
            </a:r>
            <a:r>
              <a:rPr lang="en-US" sz="3600" b="1" spc="-35" dirty="0">
                <a:latin typeface="Trebuchet MS"/>
                <a:cs typeface="Trebuchet MS"/>
              </a:rPr>
              <a:t>E</a:t>
            </a:r>
            <a:r>
              <a:rPr lang="en-US" sz="3600" b="1" spc="-30" dirty="0">
                <a:latin typeface="Trebuchet MS"/>
                <a:cs typeface="Trebuchet MS"/>
              </a:rPr>
              <a:t>LL</a:t>
            </a:r>
            <a:r>
              <a:rPr lang="en-US" sz="3600" b="1" spc="-5" dirty="0">
                <a:latin typeface="Trebuchet MS"/>
                <a:cs typeface="Trebuchet MS"/>
              </a:rPr>
              <a:t>I</a:t>
            </a:r>
            <a:r>
              <a:rPr lang="en-US" sz="3600" b="1" spc="30" dirty="0">
                <a:latin typeface="Trebuchet MS"/>
                <a:cs typeface="Trebuchet MS"/>
              </a:rPr>
              <a:t>N</a:t>
            </a:r>
            <a:r>
              <a:rPr lang="en-US" sz="3600" b="1" spc="5" dirty="0">
                <a:latin typeface="Trebuchet MS"/>
                <a:cs typeface="Trebuchet MS"/>
              </a:rPr>
              <a:t>G</a:t>
            </a:r>
            <a:endParaRPr lang="en-US" sz="3600" dirty="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6E997-923D-710F-CF99-F34F3DE76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38200"/>
            <a:ext cx="563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4510" y="151190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R</a:t>
            </a:r>
            <a:r>
              <a:rPr sz="3600" spc="-40" dirty="0"/>
              <a:t>E</a:t>
            </a:r>
            <a:r>
              <a:rPr sz="3600" spc="15" dirty="0"/>
              <a:t>S</a:t>
            </a:r>
            <a:r>
              <a:rPr sz="3600" spc="-30" dirty="0"/>
              <a:t>U</a:t>
            </a:r>
            <a:r>
              <a:rPr sz="3600" spc="-405" dirty="0"/>
              <a:t>L</a:t>
            </a:r>
            <a:r>
              <a:rPr sz="36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119094"/>
            <a:ext cx="843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My CNN model achieved an accuracy of </a:t>
            </a:r>
            <a:r>
              <a:rPr lang="en-US" sz="2400" u="sng" dirty="0">
                <a:solidFill>
                  <a:srgbClr val="FF0000"/>
                </a:solidFill>
              </a:rPr>
              <a:t>90.68%</a:t>
            </a:r>
            <a:r>
              <a:rPr lang="en-US" sz="2400" dirty="0"/>
              <a:t> on the test set.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2C3E6-4458-6D11-1676-1A8A7B7DA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1" y="1981200"/>
            <a:ext cx="112204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2281237"/>
            <a:ext cx="7086600" cy="34575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/>
            <a:endParaRPr sz="5400" b="1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41375" y="2354988"/>
            <a:ext cx="8597266" cy="21480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en-US" dirty="0"/>
              <a:t>Binary Text Classification of Yelp Reviews using CNNs.</a:t>
            </a:r>
            <a:br>
              <a:rPr lang="en-US" sz="4400" dirty="0"/>
            </a:b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9255" y="1981200"/>
            <a:ext cx="7543800" cy="520460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200" dirty="0"/>
              <a:t>1.Problem  Statement</a:t>
            </a:r>
          </a:p>
          <a:p>
            <a:r>
              <a:rPr lang="en-US" sz="3200" dirty="0"/>
              <a:t>2.Project Overview</a:t>
            </a:r>
          </a:p>
          <a:p>
            <a:r>
              <a:rPr lang="en-US" sz="3200" dirty="0"/>
              <a:t>3.Who are the End Users?</a:t>
            </a:r>
          </a:p>
          <a:p>
            <a:r>
              <a:rPr lang="en-US" sz="3200" dirty="0"/>
              <a:t>4.Your Solution and  its Value Proposition</a:t>
            </a:r>
          </a:p>
          <a:p>
            <a:r>
              <a:rPr lang="en-US" sz="3200" dirty="0"/>
              <a:t>5.The WOW in your Solution</a:t>
            </a:r>
          </a:p>
          <a:p>
            <a:r>
              <a:rPr lang="en-US" sz="3200" dirty="0"/>
              <a:t>6.Modelling</a:t>
            </a:r>
          </a:p>
          <a:p>
            <a:r>
              <a:rPr lang="en-US" sz="3200" dirty="0"/>
              <a:t>7.Results</a:t>
            </a:r>
          </a:p>
          <a:p>
            <a:endParaRPr lang="en-US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71732"/>
            <a:ext cx="1733550" cy="3009898"/>
          </a:xfrm>
          <a:prstGeom prst="rect">
            <a:avLst/>
          </a:prstGeom>
          <a:noFill/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/>
              <a:t>A</a:t>
            </a:r>
            <a:r>
              <a:rPr sz="3600" spc="-5" dirty="0"/>
              <a:t>G</a:t>
            </a:r>
            <a:r>
              <a:rPr sz="3600" spc="-35" dirty="0"/>
              <a:t>E</a:t>
            </a:r>
            <a:r>
              <a:rPr sz="3600" spc="15" dirty="0"/>
              <a:t>N</a:t>
            </a:r>
            <a:r>
              <a:rPr sz="36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600" y="3276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1200" y="838200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/>
              <a:t>P</a:t>
            </a:r>
            <a:r>
              <a:rPr sz="3600" spc="15" dirty="0"/>
              <a:t>ROB</a:t>
            </a:r>
            <a:r>
              <a:rPr sz="3600" spc="55" dirty="0"/>
              <a:t>L</a:t>
            </a:r>
            <a:r>
              <a:rPr sz="3600" spc="-20" dirty="0"/>
              <a:t>E</a:t>
            </a:r>
            <a:r>
              <a:rPr sz="3600" spc="20" dirty="0"/>
              <a:t>M</a:t>
            </a:r>
            <a:r>
              <a:rPr lang="en-US" sz="3600" dirty="0"/>
              <a:t> </a:t>
            </a:r>
            <a:r>
              <a:rPr sz="3600" spc="10" dirty="0"/>
              <a:t>S</a:t>
            </a:r>
            <a:r>
              <a:rPr sz="3600" spc="-370" dirty="0"/>
              <a:t>T</a:t>
            </a:r>
            <a:r>
              <a:rPr sz="3600" spc="-375" dirty="0"/>
              <a:t>A</a:t>
            </a:r>
            <a:r>
              <a:rPr sz="3600" spc="15" dirty="0"/>
              <a:t>T</a:t>
            </a:r>
            <a:r>
              <a:rPr sz="3600" spc="-10" dirty="0"/>
              <a:t>E</a:t>
            </a:r>
            <a:r>
              <a:rPr sz="3600" spc="-20" dirty="0"/>
              <a:t>ME</a:t>
            </a:r>
            <a:r>
              <a:rPr sz="3600" spc="10" dirty="0"/>
              <a:t>NT</a:t>
            </a:r>
            <a:endParaRPr sz="36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868335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In the vast sea of online reviews, distinguishing between positive and negative feedback is crucial for businesses to understand customer sentiment and improve services. Manual review classification is time-consuming and prone to errors. How can we automate the process of categorizing Yelp reviews into positive or negative sentiment accurately and efficiently?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838200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u="sng" spc="5" dirty="0"/>
              <a:t>PROJECT</a:t>
            </a:r>
            <a:r>
              <a:rPr lang="en-US" sz="3200" u="sng" spc="5" dirty="0"/>
              <a:t> </a:t>
            </a:r>
            <a:r>
              <a:rPr sz="3200" u="sng" spc="-20" dirty="0"/>
              <a:t>OVERVIEW</a:t>
            </a:r>
            <a:endParaRPr sz="3200" u="sng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905000"/>
            <a:ext cx="906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aims to leverage Convolutional Neural Networks (CNNs) to build a binary text classification model that automatically classifies Yelp reviews into two categories: positive and negative. By utilizing advanced NLP techniques and deep learning, we seek to create a model that not only improves accuracy over traditional methods but also offers insights into the features driving sentiment in customer reviews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C245-54F0-833F-77CD-998345D7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0681335" cy="758190"/>
          </a:xfrm>
        </p:spPr>
        <p:txBody>
          <a:bodyPr/>
          <a:lstStyle/>
          <a:p>
            <a:r>
              <a:rPr lang="en-IN" dirty="0"/>
              <a:t>STEPS: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31554-04BA-4675-06EE-AAB1A7BD9176}"/>
              </a:ext>
            </a:extLst>
          </p:cNvPr>
          <p:cNvSpPr txBox="1"/>
          <p:nvPr/>
        </p:nvSpPr>
        <p:spPr>
          <a:xfrm>
            <a:off x="1676400" y="1219200"/>
            <a:ext cx="61002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effectLst/>
              </a:rPr>
              <a:t>1.Download and Import necessary libraries.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2.Functions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3.Loading Dataset (Yelp Reviews dataset from Kaggle)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4.Shuffeling and splitting the Data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5.Preprocessing and Tokenization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6.Dataset Visualization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7.Sequence Normalization and Encoding Labels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8.Model Preparation and Training (CNN)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9.Visualizing and Evaluating the Results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10.Saving the model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402826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50145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5" dirty="0"/>
              <a:t>W</a:t>
            </a:r>
            <a:r>
              <a:rPr sz="2800" spc="-20" dirty="0"/>
              <a:t>H</a:t>
            </a:r>
            <a:r>
              <a:rPr sz="2800" spc="20" dirty="0"/>
              <a:t>O</a:t>
            </a:r>
            <a:r>
              <a:rPr sz="2800" spc="-235" dirty="0"/>
              <a:t> </a:t>
            </a:r>
            <a:r>
              <a:rPr sz="2800" spc="-10" dirty="0"/>
              <a:t>AR</a:t>
            </a:r>
            <a:r>
              <a:rPr sz="2800" spc="15" dirty="0"/>
              <a:t>E</a:t>
            </a:r>
            <a:r>
              <a:rPr sz="2800" spc="-35" dirty="0"/>
              <a:t> </a:t>
            </a:r>
            <a:r>
              <a:rPr sz="2800" spc="-10" dirty="0"/>
              <a:t>T</a:t>
            </a:r>
            <a:r>
              <a:rPr sz="2800" spc="-15" dirty="0"/>
              <a:t>H</a:t>
            </a:r>
            <a:r>
              <a:rPr sz="2800" spc="15" dirty="0"/>
              <a:t>E</a:t>
            </a:r>
            <a:r>
              <a:rPr sz="2800" spc="-35" dirty="0"/>
              <a:t> </a:t>
            </a:r>
            <a:r>
              <a:rPr sz="2800" spc="-20" dirty="0"/>
              <a:t>E</a:t>
            </a:r>
            <a:r>
              <a:rPr sz="2800" spc="30" dirty="0"/>
              <a:t>N</a:t>
            </a:r>
            <a:r>
              <a:rPr sz="2800" spc="15" dirty="0"/>
              <a:t>D</a:t>
            </a:r>
            <a:r>
              <a:rPr sz="2800" spc="-45" dirty="0"/>
              <a:t> </a:t>
            </a:r>
            <a:r>
              <a:rPr sz="2800" dirty="0"/>
              <a:t>U</a:t>
            </a:r>
            <a:r>
              <a:rPr sz="2800" spc="10" dirty="0"/>
              <a:t>S</a:t>
            </a:r>
            <a:r>
              <a:rPr sz="2800" spc="-25" dirty="0"/>
              <a:t>E</a:t>
            </a:r>
            <a:r>
              <a:rPr sz="2800" spc="-10" dirty="0"/>
              <a:t>R</a:t>
            </a:r>
            <a:r>
              <a:rPr sz="2800" spc="5" dirty="0"/>
              <a:t>S?</a:t>
            </a:r>
            <a:endParaRPr sz="28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575733" y="2209800"/>
            <a:ext cx="845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Our primary end users are </a:t>
            </a:r>
            <a:r>
              <a:rPr lang="en-US" sz="2800" u="sng" dirty="0">
                <a:solidFill>
                  <a:srgbClr val="FF0000"/>
                </a:solidFill>
              </a:rPr>
              <a:t>business owners </a:t>
            </a:r>
            <a:r>
              <a:rPr lang="en-US" sz="2800" dirty="0"/>
              <a:t>and </a:t>
            </a:r>
            <a:r>
              <a:rPr lang="en-US" sz="2800" u="sng" dirty="0">
                <a:solidFill>
                  <a:srgbClr val="FF0000"/>
                </a:solidFill>
              </a:rPr>
              <a:t>service managers </a:t>
            </a:r>
            <a:r>
              <a:rPr lang="en-US" sz="2800" dirty="0"/>
              <a:t>who rely on customer feedback to make informed decisions. Additionally, </a:t>
            </a:r>
            <a:r>
              <a:rPr lang="en-US" sz="2800" u="sng" dirty="0">
                <a:solidFill>
                  <a:srgbClr val="FF0000"/>
                </a:solidFill>
              </a:rPr>
              <a:t>data analysts </a:t>
            </a:r>
            <a:r>
              <a:rPr lang="en-US" sz="2800" dirty="0"/>
              <a:t>and </a:t>
            </a:r>
            <a:r>
              <a:rPr lang="en-US" sz="2800" u="sng" dirty="0">
                <a:solidFill>
                  <a:srgbClr val="FF0000"/>
                </a:solidFill>
              </a:rPr>
              <a:t>marketing teams </a:t>
            </a:r>
            <a:r>
              <a:rPr lang="en-US" sz="2800" dirty="0"/>
              <a:t>can use our solution to gauge customer sentiment trends over time. The secondary audience includes academic </a:t>
            </a:r>
            <a:r>
              <a:rPr lang="en-US" sz="2800" u="sng" dirty="0"/>
              <a:t>researchers and students </a:t>
            </a:r>
            <a:r>
              <a:rPr lang="en-US" sz="2800" dirty="0"/>
              <a:t>interested in applied NLP and sentiment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200" y="360744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976312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0" dirty="0"/>
              <a:t>Y</a:t>
            </a:r>
            <a:r>
              <a:rPr sz="2800" spc="10" dirty="0"/>
              <a:t>O</a:t>
            </a:r>
            <a:r>
              <a:rPr sz="2800" spc="25" dirty="0"/>
              <a:t>U</a:t>
            </a:r>
            <a:r>
              <a:rPr sz="2800" dirty="0"/>
              <a:t>R</a:t>
            </a:r>
            <a:r>
              <a:rPr sz="2800" spc="5" dirty="0"/>
              <a:t> </a:t>
            </a:r>
            <a:r>
              <a:rPr sz="2800" spc="25" dirty="0"/>
              <a:t>S</a:t>
            </a:r>
            <a:r>
              <a:rPr sz="2800" spc="10" dirty="0"/>
              <a:t>O</a:t>
            </a:r>
            <a:r>
              <a:rPr sz="2800" spc="25" dirty="0"/>
              <a:t>LU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  <a:r>
              <a:rPr sz="2800" spc="-345" dirty="0"/>
              <a:t> </a:t>
            </a:r>
            <a:r>
              <a:rPr sz="2800" spc="-35" dirty="0"/>
              <a:t>A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35" dirty="0"/>
              <a:t> 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60" dirty="0"/>
              <a:t> </a:t>
            </a:r>
            <a:r>
              <a:rPr sz="2800" spc="-295" dirty="0"/>
              <a:t>V</a:t>
            </a:r>
            <a:r>
              <a:rPr sz="2800" spc="-35" dirty="0"/>
              <a:t>A</a:t>
            </a:r>
            <a:r>
              <a:rPr sz="2800" spc="25" dirty="0"/>
              <a:t>LU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spc="-15" dirty="0"/>
              <a:t>P</a:t>
            </a:r>
            <a:r>
              <a:rPr sz="2800" spc="-30" dirty="0"/>
              <a:t>R</a:t>
            </a:r>
            <a:r>
              <a:rPr sz="2800" spc="10" dirty="0"/>
              <a:t>O</a:t>
            </a:r>
            <a:r>
              <a:rPr sz="2800" spc="-15" dirty="0"/>
              <a:t>P</a:t>
            </a:r>
            <a:r>
              <a:rPr sz="2800" spc="10" dirty="0"/>
              <a:t>O</a:t>
            </a:r>
            <a:r>
              <a:rPr sz="2800" spc="25" dirty="0"/>
              <a:t>S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752600"/>
            <a:ext cx="851353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Solution: </a:t>
            </a:r>
          </a:p>
          <a:p>
            <a:pPr algn="just"/>
            <a:r>
              <a:rPr lang="en-US" sz="2400" dirty="0"/>
              <a:t>Our solution employs a CNN model trained on a vast dataset of Yelp reviews. It outperforms traditional text classification models by capturing local dependencies and semantic nuances in textual data.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Value Proposition: </a:t>
            </a:r>
            <a:r>
              <a:rPr lang="en-US" sz="2400" dirty="0"/>
              <a:t>Automate sentiment analysis with high accuracy, reduce manual review analysis costs, and enable real-time sentiment tracking to swiftly address customer concerns and improve service quality.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7800" y="1066800"/>
            <a:ext cx="754316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15" dirty="0"/>
              <a:t>THE</a:t>
            </a:r>
            <a:r>
              <a:rPr sz="2800" spc="20" dirty="0"/>
              <a:t> </a:t>
            </a:r>
            <a:r>
              <a:rPr sz="2800" spc="10" dirty="0"/>
              <a:t>WOW</a:t>
            </a:r>
            <a:r>
              <a:rPr sz="2800" spc="85" dirty="0"/>
              <a:t> </a:t>
            </a:r>
            <a:r>
              <a:rPr sz="2800" spc="10" dirty="0"/>
              <a:t>IN</a:t>
            </a:r>
            <a:r>
              <a:rPr sz="2800" spc="-5" dirty="0"/>
              <a:t> </a:t>
            </a:r>
            <a:r>
              <a:rPr sz="2800" spc="15" dirty="0"/>
              <a:t>YOUR</a:t>
            </a:r>
            <a:r>
              <a:rPr sz="2800" spc="-10" dirty="0"/>
              <a:t> </a:t>
            </a:r>
            <a:r>
              <a:rPr sz="2800" spc="20" dirty="0"/>
              <a:t>SOLUTION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3622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What sets my solution apart is its innovative use of CNNs, traditionally used for image processing, in understanding textual content. By adapting these models to NLP, our solution </a:t>
            </a:r>
            <a:r>
              <a:rPr lang="en-US" sz="2400" u="sng" dirty="0">
                <a:solidFill>
                  <a:srgbClr val="FF0000"/>
                </a:solidFill>
              </a:rPr>
              <a:t>captures complex patterns in text data</a:t>
            </a:r>
            <a:r>
              <a:rPr lang="en-US" sz="2400" dirty="0"/>
              <a:t>, achieving remarkable accuracy. Additionally, our model's ability to learn from unstructured text data means it continuously </a:t>
            </a:r>
            <a:r>
              <a:rPr lang="en-US" sz="2400" u="sng" dirty="0">
                <a:solidFill>
                  <a:srgbClr val="FF0000"/>
                </a:solidFill>
              </a:rPr>
              <a:t>improves, offering scalable and dynamic sentiment analysis.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4894A-BCB6-5E63-3DF5-200F65EF4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3"/>
          <a:stretch/>
        </p:blipFill>
        <p:spPr>
          <a:xfrm>
            <a:off x="9219888" y="3878826"/>
            <a:ext cx="2972112" cy="2971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597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Trebuchet MS</vt:lpstr>
      <vt:lpstr>Office Theme</vt:lpstr>
      <vt:lpstr>Sishaath RA Krishna</vt:lpstr>
      <vt:lpstr>Binary Text Classification of Yelp Reviews using CNNs. </vt:lpstr>
      <vt:lpstr>AGENDA</vt:lpstr>
      <vt:lpstr>PROBLEM STATEMENT</vt:lpstr>
      <vt:lpstr>PROJECT OVERVIEW</vt:lpstr>
      <vt:lpstr>STEPS: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 Sai Jahnavi</dc:title>
  <dc:creator>KUSHMA</dc:creator>
  <cp:lastModifiedBy>SISHAATH RA KRISHNA</cp:lastModifiedBy>
  <cp:revision>25</cp:revision>
  <dcterms:created xsi:type="dcterms:W3CDTF">2024-03-29T09:38:41Z</dcterms:created>
  <dcterms:modified xsi:type="dcterms:W3CDTF">2024-04-05T06:46:28Z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