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87" r:id="rId5"/>
    <p:sldId id="258" r:id="rId6"/>
    <p:sldId id="259" r:id="rId7"/>
    <p:sldId id="260" r:id="rId8"/>
    <p:sldId id="261" r:id="rId9"/>
    <p:sldId id="289" r:id="rId10"/>
    <p:sldId id="263" r:id="rId11"/>
    <p:sldId id="288" r:id="rId12"/>
    <p:sldId id="266" r:id="rId13"/>
    <p:sldId id="275" r:id="rId14"/>
    <p:sldId id="281" r:id="rId15"/>
    <p:sldId id="270" r:id="rId16"/>
    <p:sldId id="279" r:id="rId17"/>
    <p:sldId id="271" r:id="rId18"/>
    <p:sldId id="28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86470"/>
  </p:normalViewPr>
  <p:slideViewPr>
    <p:cSldViewPr snapToGrid="0" snapToObjects="1">
      <p:cViewPr varScale="1">
        <p:scale>
          <a:sx n="109" d="100"/>
          <a:sy n="10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51BFA-658F-AF43-94A1-FE5B858114DC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7C5B-63CA-024B-AA3E-8F5671F336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6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“gei”,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experiencers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“gei”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verb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prep.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asymmetries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items.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63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“gei”,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倒茶 做菜</a:t>
            </a:r>
            <a:endParaRPr kumimoji="1" lang="en-US" altLang="zh-CN" dirty="0"/>
          </a:p>
          <a:p>
            <a:r>
              <a:rPr kumimoji="1" lang="zh-CN" altLang="en-US" dirty="0"/>
              <a:t>做翻译 洗衣服</a:t>
            </a:r>
            <a:endParaRPr kumimoji="1" lang="en-US" altLang="zh-CN" dirty="0"/>
          </a:p>
          <a:p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superficially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distinguish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them: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Dative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vatiant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:Gei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verbal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Wei</a:t>
            </a:r>
          </a:p>
          <a:p>
            <a:pPr marL="228600" indent="-228600">
              <a:buAutoNum type="arabicPeriod"/>
            </a:pPr>
            <a:r>
              <a:rPr kumimoji="1" lang="en-US" altLang="zh-CN" dirty="0" err="1"/>
              <a:t>ti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59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paralle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“gei”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subtypes: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4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mandarin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zenme,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 </a:t>
            </a:r>
            <a:r>
              <a:rPr kumimoji="1" lang="en-US" altLang="zh-CN" dirty="0"/>
              <a:t>Tsai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），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“zenme”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zenme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zenme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18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 “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can escape away from the scope of negation, it cannot be negated alone. while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gei”can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morphological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zhangsan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beneficiary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86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difference?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2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evidence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 and affected “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are different: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preposition,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topicalization,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variant.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“gei”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zenme,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故意 自愿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repetitive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又，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position.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lower.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Semantically,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“gei”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alone,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contributes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contributes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meaning.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accomplishment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complement,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newly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coming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event,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benefactive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doesn’t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50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Bosse.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syntax.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A7C5B-63CA-024B-AA3E-8F5671F3361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4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7637-0110-1047-A2C9-5749AB4B4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F4537-513C-1942-B86E-23C5C101F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0A1E-7E1B-CE43-96DC-4A88C46D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A1515-157B-A445-84E9-172948C3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55069-8EE9-654E-9504-2C0A97F1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8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4757-10DB-0E4F-9DAE-7BE15B3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AD7B6-36B6-0544-95CD-23D50242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EBEE-62F6-8F47-B76C-542FF769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6DF54-6DC6-C444-B51E-FB22DA9B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92980-92A0-9443-B4D9-5EC05680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87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7B4400-430F-EE48-97D4-40B6E3769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6A982-A4F5-DA44-AA97-6C41791E8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ABBF4-5A6E-AD4F-BE73-03AECFEB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5DC01-BE45-9F42-9FF7-DF3E3AA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D9970-941F-5744-93B2-C955ECBE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AC22F-F2B3-6D45-ACE6-AAA7AC42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84F63-F2F7-D04B-947F-8A62B943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25D97-94DD-3F4A-84A1-69C7315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53FB2-97D9-444E-A238-4E85AAB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03F6A-F5C1-6C4D-B8F7-2A5C6CB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04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3D584-1F1D-A345-881A-A421F33D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B8C78-BF85-EB40-BB11-6F8DE2F4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65AE0-2FA3-F84E-91B8-027B7B59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8F35D-1FE8-624D-9079-C21E81B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C0794-5FCF-4F4E-A7BF-DBB6323C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5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EE23C-F9EA-424A-9579-2508BA7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299D3-8693-914C-9DDF-DF6F38D69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9463B9-C26E-6049-AA63-036ABE523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C924C-6D0F-5A47-A539-877D1BE4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2A919-C409-5642-B89F-F15D63B2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58867-869C-F344-8AE4-E64D9165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0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CFC95-B9FA-1E4F-8FB9-433672C5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A9830-A4AE-9943-84A5-C96FC29F5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DDCF1-BC5D-9E49-B379-03059CC42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E04766-B743-0E44-8B07-44096BF17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EA674-4D2C-2845-B184-80B47BF26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E5212-A02F-E54C-9BA0-3995AB60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02E931-5249-AF4C-94A2-B36784EB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249B-ED95-9448-B747-0113FC81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2E9D-1A0B-9E4C-AC42-FA56BAB7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71B52-4538-154B-B0E5-35C2D57E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EA818-10C3-9948-8FFF-395483FD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4B0424-436B-624B-9079-A2BF369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4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FE93D6-CE7F-C34D-8479-93674E93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13B1-07A6-1A40-B948-E66AB233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0764F-5030-784D-B92B-5D53C2BC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11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C526-1E2B-E04B-BC26-10420780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DEAE1-9DA1-364F-BE7B-E4AC86F4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E8369-8D79-4C4C-98B9-D16C7AC2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99451-426F-2E48-A48D-34A0C11C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DC634-6A98-7644-BEE5-2A836E6A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1B693-B740-C646-B91B-F2E18AF8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57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B57B-BF14-7244-81F4-09A35AAE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1C841-8401-6147-AAAF-D617D9CD5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15F72-55C1-6C42-9AA9-53B35EB1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F8C7D-0D02-8A4B-98E0-00DC002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050AD-5481-B146-9E4E-99375CA5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CD962-9DD5-5D46-9C50-08CF7329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5D741B-35A2-4848-9408-80630E93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39A07-3D45-7A4B-A2C0-26F9B0E5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7AA43-6D2F-3C45-A2E7-DD5E0633E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6C87-5BC2-2941-A195-62F95D4C210E}" type="datetimeFigureOut">
              <a:rPr kumimoji="1" lang="zh-CN" altLang="en-US" smtClean="0"/>
              <a:t>2019/10/27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D93AF-68D3-F644-B831-38BE0B370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2A17-0A95-5D42-B32C-856DBEF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F5A7-28F3-AB44-8B7D-96D522C919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1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8E221-C787-D645-AA03-BFF6930F2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914" y="1478205"/>
            <a:ext cx="8820614" cy="307129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 experiencers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introducer</a:t>
            </a:r>
            <a:r>
              <a:rPr lang="zh-CN" altLang="en-US" dirty="0"/>
              <a:t> </a:t>
            </a:r>
            <a:r>
              <a:rPr lang="en-US" altLang="zh-CN" i="1" dirty="0"/>
              <a:t>“gei”</a:t>
            </a:r>
            <a:r>
              <a:rPr lang="en-US" altLang="zh-CN" dirty="0"/>
              <a:t> in</a:t>
            </a:r>
            <a:r>
              <a:rPr lang="en-US" altLang="zh-CN" i="1" dirty="0"/>
              <a:t> </a:t>
            </a:r>
            <a:r>
              <a:rPr lang="en-US" altLang="zh-CN" dirty="0"/>
              <a:t>Mandarin</a:t>
            </a:r>
            <a:br>
              <a:rPr lang="zh-CN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6599F-BA34-0C4B-BF1E-1B4518842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528" y="4655635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Peking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Siyu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7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3530D-03D1-0245-955F-B592D15F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266271"/>
            <a:ext cx="11246708" cy="1325563"/>
          </a:xfrm>
        </p:spPr>
        <p:txBody>
          <a:bodyPr/>
          <a:lstStyle/>
          <a:p>
            <a:r>
              <a:rPr kumimoji="1" lang="en-US" altLang="zh-CN" dirty="0"/>
              <a:t>(5).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A8041-6C43-DA43-903A-520C2420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44" y="1825625"/>
            <a:ext cx="5525530" cy="371020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dirty="0"/>
              <a:t>(15)Zhangsan </a:t>
            </a:r>
            <a:r>
              <a:rPr lang="en-US" altLang="zh-CN" sz="2400" dirty="0" err="1"/>
              <a:t>meiyou</a:t>
            </a:r>
            <a:r>
              <a:rPr lang="en-US" altLang="zh-CN" sz="2400" dirty="0"/>
              <a:t> gei Lisi </a:t>
            </a:r>
            <a:r>
              <a:rPr lang="en-US" altLang="zh-CN" sz="2400" dirty="0" err="1"/>
              <a:t>chuanghuo</a:t>
            </a:r>
            <a:r>
              <a:rPr lang="en-US" altLang="zh-CN" sz="2400" dirty="0"/>
              <a:t>.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Zhangsan Neg   give Lisi make trouble.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Zhangsan didn’t make trouble for Lisi.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/>
              <a:t>(16)Zhangsan </a:t>
            </a:r>
            <a:r>
              <a:rPr lang="en-US" altLang="zh-CN" sz="2400" dirty="0" err="1"/>
              <a:t>meiyou</a:t>
            </a:r>
            <a:r>
              <a:rPr lang="en-US" altLang="zh-CN" sz="2400" dirty="0"/>
              <a:t> gei  Lisi </a:t>
            </a:r>
            <a:r>
              <a:rPr lang="en-US" altLang="zh-CN" sz="2400" dirty="0" err="1"/>
              <a:t>kaiche</a:t>
            </a:r>
            <a:r>
              <a:rPr lang="en-US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Zhangsan Neg   give Lisi drive car.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Zhangsan didn’t drive at</a:t>
            </a:r>
            <a:r>
              <a:rPr lang="zh-CN" altLang="en-US" sz="2400" dirty="0"/>
              <a:t> </a:t>
            </a:r>
            <a:r>
              <a:rPr lang="en-US" altLang="zh-CN" sz="2400" dirty="0"/>
              <a:t>all.</a:t>
            </a:r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Zhangsan</a:t>
            </a:r>
            <a:r>
              <a:rPr lang="zh-CN" altLang="en-US" sz="2400" dirty="0"/>
              <a:t> </a:t>
            </a:r>
            <a:r>
              <a:rPr lang="en-US" altLang="zh-CN" sz="2400" dirty="0"/>
              <a:t>drove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car,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Lisi.</a:t>
            </a:r>
            <a:endParaRPr lang="zh-CN" altLang="zh-CN" sz="2400" dirty="0"/>
          </a:p>
          <a:p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9885507-B78F-0F4E-AECE-A49BD1DFAD42}"/>
              </a:ext>
            </a:extLst>
          </p:cNvPr>
          <p:cNvSpPr txBox="1">
            <a:spLocks/>
          </p:cNvSpPr>
          <p:nvPr/>
        </p:nvSpPr>
        <p:spPr>
          <a:xfrm>
            <a:off x="5807676" y="1825625"/>
            <a:ext cx="6264876" cy="3710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(17) Zhangsan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geimeigei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Lisi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chuanghuo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Zhangsan give-not-give Lisi make trouble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Zhangsan make trouble for Lisi?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(18)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Zhangsan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geimeigei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Lisi 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kaiche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Zhangsan give-not-give Lisi  drive car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Zhangsan drive car for Lisi?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B5564-B2BC-834F-9C60-1DBEB81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Bosse</a:t>
            </a:r>
            <a:r>
              <a:rPr kumimoji="1" lang="zh-CN" altLang="en-US" dirty="0"/>
              <a:t> </a:t>
            </a:r>
            <a:r>
              <a:rPr kumimoji="1" lang="en-US" altLang="zh-CN" dirty="0"/>
              <a:t>(2012):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D9518-C1B6-8F4E-BE9F-D59AB437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Besides the truth condition (propositional meaning) derived by semantical composition, there is another tier of meaning which is not from compositionality but conventional implicature. 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 not at issue meaning.</a:t>
            </a:r>
          </a:p>
          <a:p>
            <a:r>
              <a:rPr kumimoji="1" lang="en-US" altLang="zh-CN" dirty="0"/>
              <a:t>Appositive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meaning:</a:t>
            </a:r>
          </a:p>
          <a:p>
            <a:pPr lvl="1"/>
            <a:r>
              <a:rPr lang="en" altLang="zh-CN" dirty="0"/>
              <a:t>We invited Louis, the king of France. </a:t>
            </a:r>
          </a:p>
          <a:p>
            <a:pPr lvl="1"/>
            <a:r>
              <a:rPr lang="en" altLang="zh-CN" dirty="0"/>
              <a:t>We </a:t>
            </a:r>
            <a:r>
              <a:rPr lang="en-US" altLang="zh-CN" dirty="0"/>
              <a:t>didn’t</a:t>
            </a:r>
            <a:r>
              <a:rPr lang="zh-CN" altLang="en-US" dirty="0"/>
              <a:t> </a:t>
            </a:r>
            <a:r>
              <a:rPr lang="en" altLang="zh-CN" dirty="0"/>
              <a:t>invited Louis, the king of France. </a:t>
            </a:r>
          </a:p>
          <a:p>
            <a:pPr lvl="1"/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invited</a:t>
            </a:r>
            <a:r>
              <a:rPr lang="zh-CN" altLang="en-US" dirty="0"/>
              <a:t> </a:t>
            </a:r>
            <a:r>
              <a:rPr lang="en" altLang="zh-CN" dirty="0"/>
              <a:t>Louis, the king of France</a:t>
            </a:r>
            <a:r>
              <a:rPr lang="en-US" altLang="zh-CN" dirty="0"/>
              <a:t>?</a:t>
            </a:r>
            <a:endParaRPr kumimoji="1" lang="en-US" altLang="zh-CN" dirty="0"/>
          </a:p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at issue meaning cannot be questioned and negated alone.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26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6CEB2-D905-6B4F-BCFF-01DF0EC5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86" y="1615561"/>
            <a:ext cx="9949249" cy="35372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Meaning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tier:</a:t>
            </a:r>
          </a:p>
          <a:p>
            <a:pPr marL="457200" lvl="1" indent="0">
              <a:buNone/>
            </a:pPr>
            <a:r>
              <a:rPr kumimoji="1" lang="en-US" altLang="zh-CN" dirty="0"/>
              <a:t>Affected</a:t>
            </a:r>
            <a:r>
              <a:rPr kumimoji="1" lang="zh-CN" altLang="en-US" dirty="0"/>
              <a:t> 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benefactive</a:t>
            </a:r>
            <a:r>
              <a:rPr kumimoji="1" lang="zh-CN" altLang="en-US" dirty="0"/>
              <a:t> 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meaning:</a:t>
            </a:r>
          </a:p>
          <a:p>
            <a:pPr lvl="1"/>
            <a:r>
              <a:rPr kumimoji="1" lang="en-US" altLang="zh-CN" dirty="0"/>
              <a:t>Benefactive:</a:t>
            </a:r>
            <a:r>
              <a:rPr kumimoji="1" lang="zh-CN" altLang="en-US" dirty="0"/>
              <a:t> 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 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4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A205B-15BE-3045-B50C-5C4FD420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35B34-D68E-884C-B7BF-F1E21D3B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Syntactically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height</a:t>
            </a:r>
          </a:p>
          <a:p>
            <a:r>
              <a:rPr kumimoji="1" lang="en-US" altLang="zh-CN" dirty="0"/>
              <a:t>Semantically: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 err="1"/>
              <a:t>gei</a:t>
            </a:r>
            <a:r>
              <a:rPr kumimoji="1" lang="en-US" altLang="zh-CN" dirty="0" err="1"/>
              <a:t>”s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78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7BF68-551D-044F-92C5-2BB4510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683E-24C2-B941-A0DE-076CA572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Benefactive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prep: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beneficiary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original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enriches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argument.</a:t>
            </a:r>
          </a:p>
          <a:p>
            <a:pPr lvl="1"/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meaning.</a:t>
            </a:r>
          </a:p>
          <a:p>
            <a:r>
              <a:rPr lang="en" altLang="zh-CN" dirty="0"/>
              <a:t>John </a:t>
            </a:r>
            <a:r>
              <a:rPr lang="en-US" altLang="zh-CN" dirty="0"/>
              <a:t>bought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en" altLang="zh-CN" dirty="0"/>
              <a:t> Mary.</a:t>
            </a:r>
            <a:br>
              <a:rPr lang="en" altLang="zh-CN" dirty="0"/>
            </a:br>
            <a:r>
              <a:rPr lang="zh-CN" altLang="en-US" dirty="0"/>
              <a:t>∃</a:t>
            </a:r>
            <a:r>
              <a:rPr lang="en" altLang="zh-CN" dirty="0"/>
              <a:t>e. </a:t>
            </a:r>
            <a:r>
              <a:rPr lang="en-US" altLang="zh-CN" dirty="0"/>
              <a:t>buy</a:t>
            </a:r>
            <a:r>
              <a:rPr lang="en" altLang="zh-CN" dirty="0"/>
              <a:t>(e) &amp; </a:t>
            </a:r>
            <a:r>
              <a:rPr lang="en" altLang="zh-CN" dirty="0" err="1"/>
              <a:t>Thm</a:t>
            </a:r>
            <a:r>
              <a:rPr lang="en" altLang="zh-CN" dirty="0"/>
              <a:t>(e)(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book</a:t>
            </a:r>
            <a:r>
              <a:rPr lang="en" altLang="zh-CN" dirty="0"/>
              <a:t>) &amp; </a:t>
            </a:r>
            <a:r>
              <a:rPr lang="en" altLang="zh-CN" dirty="0" err="1"/>
              <a:t>Agt</a:t>
            </a:r>
            <a:r>
              <a:rPr lang="en" altLang="zh-CN" dirty="0"/>
              <a:t>(e)(John) &amp; </a:t>
            </a:r>
            <a:r>
              <a:rPr lang="en-US" altLang="zh-CN" dirty="0" err="1"/>
              <a:t>benefaciary</a:t>
            </a:r>
            <a:r>
              <a:rPr lang="en" altLang="zh-CN" dirty="0"/>
              <a:t>(e)(</a:t>
            </a:r>
            <a:r>
              <a:rPr lang="en-US" altLang="zh-CN" dirty="0"/>
              <a:t>Mary</a:t>
            </a:r>
            <a:r>
              <a:rPr lang="en" altLang="zh-CN" dirty="0"/>
              <a:t>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0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EC49-99B2-D045-970C-821F214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Bosse(2012,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16022-E6D0-B249-994E-52FE0BF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head:</a:t>
            </a:r>
          </a:p>
          <a:p>
            <a:pPr lvl="1"/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head(AFF)</a:t>
            </a:r>
            <a:r>
              <a:rPr lang="zh-CN" altLang="en-US" dirty="0"/>
              <a:t> </a:t>
            </a:r>
            <a:r>
              <a:rPr lang="en-US" altLang="zh-CN" dirty="0"/>
              <a:t>involves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argument.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head,</a:t>
            </a:r>
            <a:r>
              <a:rPr lang="zh-CN" altLang="en-US" dirty="0"/>
              <a:t> </a:t>
            </a:r>
            <a:r>
              <a:rPr lang="en-US" altLang="zh-CN" dirty="0"/>
              <a:t> 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 new affected event.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spec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AFF</a:t>
            </a:r>
            <a:r>
              <a:rPr lang="zh-CN" altLang="en-US" dirty="0"/>
              <a:t> </a:t>
            </a:r>
            <a:r>
              <a:rPr lang="en-US" altLang="zh-CN" dirty="0"/>
              <a:t>introduces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complement</a:t>
            </a:r>
            <a:r>
              <a:rPr lang="zh-CN" altLang="en-US" dirty="0"/>
              <a:t>（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accomplishment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） </a:t>
            </a:r>
            <a:r>
              <a:rPr lang="en-US" altLang="zh-CN" dirty="0"/>
              <a:t>as the source of the affected event.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“gei”</a:t>
            </a:r>
            <a:r>
              <a:rPr lang="zh-CN" altLang="en-US" dirty="0"/>
              <a:t> </a:t>
            </a:r>
            <a:r>
              <a:rPr lang="en-US" altLang="zh-CN" dirty="0"/>
              <a:t>brings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event.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bi-event</a:t>
            </a:r>
            <a:r>
              <a:rPr lang="zh-CN" altLang="en-US" dirty="0"/>
              <a:t> </a:t>
            </a:r>
            <a:r>
              <a:rPr lang="en-US" altLang="zh-CN" dirty="0"/>
              <a:t>structure:</a:t>
            </a:r>
            <a:r>
              <a:rPr lang="zh-CN" altLang="en-US" dirty="0"/>
              <a:t> </a:t>
            </a:r>
            <a:r>
              <a:rPr lang="en-US" altLang="zh-CN" b="1" dirty="0"/>
              <a:t>affected</a:t>
            </a:r>
            <a:r>
              <a:rPr lang="zh-CN" altLang="en-US" b="1" dirty="0"/>
              <a:t> </a:t>
            </a:r>
            <a:r>
              <a:rPr lang="en-US" altLang="zh-CN" b="1" dirty="0"/>
              <a:t>event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its</a:t>
            </a:r>
            <a:r>
              <a:rPr lang="zh-CN" altLang="en-US" b="1" dirty="0"/>
              <a:t> </a:t>
            </a:r>
            <a:r>
              <a:rPr lang="en-US" altLang="zh-CN" b="1" dirty="0"/>
              <a:t>source</a:t>
            </a:r>
            <a:r>
              <a:rPr lang="zh-CN" altLang="en-US" b="1" dirty="0"/>
              <a:t> </a:t>
            </a:r>
            <a:r>
              <a:rPr lang="en-US" altLang="zh-CN" b="1" dirty="0"/>
              <a:t>event.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meaning.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0AF78-8A7F-584B-B603-B6406C40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8CE2-9135-0649-BB95-4E839A0C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Displacement</a:t>
            </a:r>
          </a:p>
          <a:p>
            <a:r>
              <a:rPr kumimoji="1" lang="en-US" altLang="zh-CN" i="1" dirty="0"/>
              <a:t>Zenme</a:t>
            </a:r>
          </a:p>
          <a:p>
            <a:r>
              <a:rPr kumimoji="1" lang="en-US" altLang="zh-CN" dirty="0"/>
              <a:t>Passivization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72FA6-3864-F746-9DC7-DAAC648E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2053761"/>
            <a:ext cx="3130771" cy="3577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12A2F6-C071-6D45-B206-74F0636A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14" y="2053761"/>
            <a:ext cx="3253154" cy="32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EB3DE-9270-4147-9BCD-605301D3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affected “</a:t>
            </a:r>
            <a:r>
              <a:rPr lang="en-US" altLang="zh-CN" i="1" dirty="0"/>
              <a:t>gei</a:t>
            </a:r>
            <a:r>
              <a:rPr lang="en-US" altLang="zh-CN" dirty="0"/>
              <a:t>” to the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affective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i="1" dirty="0"/>
              <a:t>geiwo</a:t>
            </a:r>
            <a:r>
              <a:rPr lang="en-US" altLang="zh-CN" dirty="0"/>
              <a:t>” 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FFBF8-5E1C-064B-A559-EAB3ED98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geiNP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geiwo</a:t>
            </a:r>
            <a:r>
              <a:rPr kumimoji="1" lang="en-US" altLang="zh-CN" dirty="0"/>
              <a:t>”: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</a:p>
          <a:p>
            <a:r>
              <a:rPr kumimoji="1" lang="en-US" altLang="zh-CN" dirty="0" err="1"/>
              <a:t>C</a:t>
            </a:r>
            <a:r>
              <a:rPr kumimoji="1" lang="en-US" altLang="zh-CN" baseline="-25000" dirty="0" err="1"/>
              <a:t>mir</a:t>
            </a:r>
            <a:r>
              <a:rPr kumimoji="1" lang="zh-CN" altLang="en-US" baseline="-25000" dirty="0"/>
              <a:t>   </a:t>
            </a:r>
            <a:r>
              <a:rPr kumimoji="1" lang="en-US" altLang="zh-CN" dirty="0"/>
              <a:t>Eva</a:t>
            </a:r>
            <a:r>
              <a:rPr kumimoji="1" lang="zh-CN" altLang="en-US" dirty="0"/>
              <a:t>（</a:t>
            </a:r>
            <a:r>
              <a:rPr kumimoji="1" lang="en-US" altLang="zh-CN" i="1" dirty="0" err="1"/>
              <a:t>Juran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juran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geiwo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jiu</a:t>
            </a:r>
            <a:r>
              <a:rPr kumimoji="1" lang="en-US" altLang="zh-CN" dirty="0"/>
              <a:t>!</a:t>
            </a:r>
          </a:p>
          <a:p>
            <a:r>
              <a:rPr kumimoji="1" lang="en-US" altLang="zh-CN" dirty="0" err="1"/>
              <a:t>C</a:t>
            </a:r>
            <a:r>
              <a:rPr kumimoji="1" lang="en-US" altLang="zh-CN" baseline="-25000" dirty="0" err="1"/>
              <a:t>imp</a:t>
            </a:r>
            <a:r>
              <a:rPr kumimoji="1" lang="zh-CN" altLang="en-US" baseline="-25000" dirty="0"/>
              <a:t> </a:t>
            </a:r>
            <a:endParaRPr kumimoji="1" lang="en-US" altLang="zh-CN" baseline="-25000" dirty="0"/>
          </a:p>
          <a:p>
            <a:pPr lvl="1"/>
            <a:r>
              <a:rPr kumimoji="1" lang="en-US" altLang="zh-CN" dirty="0"/>
              <a:t>Ni</a:t>
            </a:r>
            <a:r>
              <a:rPr kumimoji="1" lang="zh-CN" altLang="en-US" dirty="0"/>
              <a:t> </a:t>
            </a:r>
            <a:r>
              <a:rPr kumimoji="1" lang="en-US" altLang="zh-CN" dirty="0"/>
              <a:t>geiwo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zhanzu</a:t>
            </a:r>
            <a:r>
              <a:rPr kumimoji="1" lang="en-US" altLang="zh-CN" dirty="0"/>
              <a:t>!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236732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204EB-42D4-1043-AF22-6CED3A10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11500" dirty="0"/>
              <a:t>Thank</a:t>
            </a:r>
            <a:r>
              <a:rPr kumimoji="1" lang="zh-CN" altLang="en-US" sz="11500" dirty="0"/>
              <a:t> </a:t>
            </a:r>
            <a:r>
              <a:rPr kumimoji="1" lang="en-US" altLang="zh-CN" sz="11500" dirty="0"/>
              <a:t>you!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80563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189EF-83DE-D44D-8E06-D6616F9F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co-verb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preposition)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C53FA-DADA-054C-9849-365E4210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(1)</a:t>
            </a:r>
            <a:r>
              <a:rPr kumimoji="1" lang="zh-CN" altLang="en-US" dirty="0"/>
              <a:t> </a:t>
            </a:r>
            <a:r>
              <a:rPr kumimoji="1" lang="en" altLang="zh-CN" dirty="0"/>
              <a:t>Zhangsan gei  </a:t>
            </a:r>
            <a:r>
              <a:rPr kumimoji="1" lang="zh-CN" altLang="en-US" dirty="0"/>
              <a:t>  </a:t>
            </a:r>
            <a:r>
              <a:rPr kumimoji="1" lang="en" altLang="zh-CN" dirty="0"/>
              <a:t>Lisi </a:t>
            </a:r>
            <a:r>
              <a:rPr kumimoji="1" lang="en" altLang="zh-CN" dirty="0" err="1"/>
              <a:t>kao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</a:t>
            </a:r>
            <a:r>
              <a:rPr kumimoji="1" lang="zh-CN" altLang="en-US" dirty="0"/>
              <a:t>         </a:t>
            </a:r>
            <a:r>
              <a:rPr kumimoji="1" lang="en-US" altLang="zh-CN" dirty="0" err="1"/>
              <a:t>dangao</a:t>
            </a:r>
            <a:r>
              <a:rPr kumimoji="1" lang="en" altLang="zh-CN" dirty="0"/>
              <a:t>. </a:t>
            </a:r>
            <a:r>
              <a:rPr kumimoji="1" lang="zh-CN" altLang="en-US" dirty="0"/>
              <a:t>                          </a:t>
            </a:r>
            <a:r>
              <a:rPr kumimoji="1" lang="en" altLang="zh-CN" dirty="0"/>
              <a:t>(benefactive)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" altLang="zh-CN" dirty="0"/>
              <a:t>Zhangsan give Lisi </a:t>
            </a:r>
            <a:r>
              <a:rPr kumimoji="1" lang="zh-CN" altLang="en-US" dirty="0"/>
              <a:t> </a:t>
            </a:r>
            <a:r>
              <a:rPr kumimoji="1" lang="en-US" altLang="zh-CN" dirty="0"/>
              <a:t>bake-Asp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cake</a:t>
            </a:r>
            <a:endParaRPr kumimoji="1" lang="en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" altLang="zh-CN" dirty="0"/>
              <a:t>Zhangsan baked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en" altLang="zh-CN" dirty="0"/>
              <a:t> Lisi.</a:t>
            </a:r>
          </a:p>
          <a:p>
            <a:pPr marL="0" lv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Zhangsan gei  Lisi</a:t>
            </a:r>
            <a:r>
              <a:rPr lang="zh-CN" altLang="en-US" dirty="0"/>
              <a:t>    </a:t>
            </a:r>
            <a:r>
              <a:rPr lang="en-US" altLang="zh-CN" dirty="0" err="1"/>
              <a:t>guyi</a:t>
            </a:r>
            <a:r>
              <a:rPr lang="zh-CN" altLang="en-US" dirty="0"/>
              <a:t>            </a:t>
            </a:r>
            <a:r>
              <a:rPr lang="en-US" altLang="zh-CN" dirty="0" err="1"/>
              <a:t>dao</a:t>
            </a:r>
            <a:r>
              <a:rPr lang="zh-CN" altLang="en-US" dirty="0"/>
              <a:t> </a:t>
            </a:r>
            <a:r>
              <a:rPr lang="en-US" altLang="zh-CN" dirty="0" err="1"/>
              <a:t>luan</a:t>
            </a:r>
            <a:r>
              <a:rPr lang="en-US" altLang="zh-CN" dirty="0"/>
              <a:t>.                     </a:t>
            </a:r>
            <a:r>
              <a:rPr lang="zh-CN" altLang="en-US" dirty="0"/>
              <a:t>  </a:t>
            </a:r>
            <a:r>
              <a:rPr lang="en-US" altLang="zh-CN" dirty="0"/>
              <a:t>(malefactive)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Zhangsan give Lisi intentionally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troubles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Zhangsan made</a:t>
            </a:r>
            <a:r>
              <a:rPr lang="zh-CN" altLang="en-US" dirty="0"/>
              <a:t> </a:t>
            </a:r>
            <a:r>
              <a:rPr lang="en-US" altLang="zh-CN" dirty="0"/>
              <a:t>trouble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Lisi</a:t>
            </a:r>
            <a:r>
              <a:rPr lang="zh-CN" altLang="en-US" dirty="0"/>
              <a:t> </a:t>
            </a:r>
            <a:r>
              <a:rPr lang="en-US" altLang="zh-CN" dirty="0"/>
              <a:t>intentionally.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3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1EB1-3D1D-FB43-846A-E39848E8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beneficiary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maleficiary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0B8FE-8C76-954F-8355-FBCB2E80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Van Valin and </a:t>
            </a:r>
            <a:r>
              <a:rPr lang="en-US" altLang="zh-CN" dirty="0" err="1"/>
              <a:t>LaPolla</a:t>
            </a:r>
            <a:r>
              <a:rPr lang="en-US" altLang="zh-CN" dirty="0"/>
              <a:t> (1997): </a:t>
            </a:r>
            <a:endParaRPr lang="zh-CN" altLang="zh-CN" dirty="0"/>
          </a:p>
          <a:p>
            <a:r>
              <a:rPr lang="en-US" altLang="zh-CN" dirty="0"/>
              <a:t>a. recipient benefactives: the beneficiary is the (intended) possessor/ recipient;</a:t>
            </a:r>
          </a:p>
          <a:p>
            <a:pPr lvl="1"/>
            <a:r>
              <a:rPr lang="en-US" altLang="zh-CN" dirty="0"/>
              <a:t>Zhangsan gei  Lisi </a:t>
            </a:r>
            <a:r>
              <a:rPr lang="en-US" altLang="zh-CN" dirty="0" err="1"/>
              <a:t>kao</a:t>
            </a:r>
            <a:r>
              <a:rPr lang="en-US" altLang="zh-CN" dirty="0"/>
              <a:t> </a:t>
            </a:r>
            <a:r>
              <a:rPr lang="en-US" altLang="zh-CN" dirty="0" err="1"/>
              <a:t>yi-kuai</a:t>
            </a:r>
            <a:r>
              <a:rPr lang="en-US" altLang="zh-CN" dirty="0"/>
              <a:t> </a:t>
            </a:r>
            <a:r>
              <a:rPr lang="en-US" altLang="zh-CN" dirty="0" err="1"/>
              <a:t>dangao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b. plain benefactives: the beneficiary undergoes some general benefit, physically or mentally, such as being serviced, helped</a:t>
            </a:r>
            <a:r>
              <a:rPr lang="zh-CN" altLang="en-US" dirty="0"/>
              <a:t> </a:t>
            </a:r>
            <a:r>
              <a:rPr lang="en-US" altLang="zh-CN" dirty="0" err="1"/>
              <a:t>ect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Zhangsan gei  Lisi </a:t>
            </a:r>
            <a:r>
              <a:rPr lang="en-US" altLang="zh-CN" dirty="0" err="1"/>
              <a:t>nianshu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/>
              <a:t>c. deputative benefactives: the agent is the proxy, substituting for the beneficiary conducting the action.</a:t>
            </a:r>
          </a:p>
          <a:p>
            <a:pPr lvl="1"/>
            <a:r>
              <a:rPr lang="en-US" altLang="zh-CN" dirty="0"/>
              <a:t>Zhangsan gei  Lisi </a:t>
            </a:r>
            <a:r>
              <a:rPr lang="en-US" altLang="zh-CN" dirty="0" err="1"/>
              <a:t>zuo</a:t>
            </a:r>
            <a:r>
              <a:rPr lang="en-US" altLang="zh-CN" dirty="0"/>
              <a:t> </a:t>
            </a:r>
            <a:r>
              <a:rPr lang="en-US" altLang="zh-CN" dirty="0" err="1"/>
              <a:t>zuoye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04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38735-3015-EC40-A8F4-DCEBE859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A986B-D1EA-F94C-A517-668FE10F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a. source</a:t>
            </a:r>
            <a:r>
              <a:rPr lang="zh-CN" altLang="en-US" dirty="0"/>
              <a:t> </a:t>
            </a:r>
            <a:r>
              <a:rPr lang="en-US" altLang="zh-CN" dirty="0"/>
              <a:t>maleficiary : the maleficiary is an implied source of the theme.</a:t>
            </a:r>
          </a:p>
          <a:p>
            <a:pPr marL="457200" lvl="1" indent="0">
              <a:buNone/>
            </a:pPr>
            <a:r>
              <a:rPr lang="en-US" altLang="zh-CN" dirty="0"/>
              <a:t> Zhangsan gei  Lisi </a:t>
            </a:r>
            <a:r>
              <a:rPr lang="en-US" altLang="zh-CN" dirty="0" err="1"/>
              <a:t>nonghuai</a:t>
            </a:r>
            <a:r>
              <a:rPr lang="en-US" altLang="zh-CN" dirty="0"/>
              <a:t> le </a:t>
            </a:r>
            <a:r>
              <a:rPr lang="en-US" altLang="zh-CN" dirty="0" err="1"/>
              <a:t>shouji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r>
              <a:rPr lang="en-US" altLang="zh-CN" dirty="0"/>
              <a:t>Zhangsan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Lisi</a:t>
            </a:r>
            <a:r>
              <a:rPr lang="zh-CN" altLang="en-US" dirty="0"/>
              <a:t> </a:t>
            </a:r>
            <a:r>
              <a:rPr lang="en-US" altLang="zh-CN" dirty="0"/>
              <a:t>broken-</a:t>
            </a:r>
            <a:r>
              <a:rPr lang="zh-CN" altLang="en-US" dirty="0"/>
              <a:t> </a:t>
            </a:r>
            <a:r>
              <a:rPr lang="en-US" altLang="zh-CN" dirty="0"/>
              <a:t>Asp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phone.</a:t>
            </a:r>
          </a:p>
          <a:p>
            <a:pPr marL="457200" lvl="1" indent="0">
              <a:buNone/>
            </a:pPr>
            <a:r>
              <a:rPr lang="en-US" altLang="zh-CN" dirty="0"/>
              <a:t>Zhangsan</a:t>
            </a:r>
            <a:r>
              <a:rPr lang="zh-CN" altLang="en-US" dirty="0"/>
              <a:t> </a:t>
            </a:r>
            <a:r>
              <a:rPr lang="en-US" altLang="zh-CN" dirty="0"/>
              <a:t>broken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Lisi.</a:t>
            </a:r>
            <a:endParaRPr lang="zh-CN" altLang="zh-CN" dirty="0"/>
          </a:p>
          <a:p>
            <a:r>
              <a:rPr lang="en-US" altLang="zh-CN" dirty="0"/>
              <a:t>b. plain maleficiary: the maleficiary undergoes some general miserables, unsatisfaction,</a:t>
            </a:r>
            <a:r>
              <a:rPr lang="zh-CN" altLang="en-US" dirty="0"/>
              <a:t> </a:t>
            </a:r>
            <a:r>
              <a:rPr lang="en-US" altLang="zh-CN" dirty="0"/>
              <a:t>being harmed or being negatively influenced.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Zhangsan gei </a:t>
            </a:r>
            <a:r>
              <a:rPr lang="en-US" altLang="zh-CN" dirty="0" err="1"/>
              <a:t>laoshi</a:t>
            </a: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en-US" altLang="zh-CN" dirty="0" err="1"/>
              <a:t>zai</a:t>
            </a:r>
            <a:r>
              <a:rPr lang="en-US" altLang="zh-CN" dirty="0"/>
              <a:t> </a:t>
            </a:r>
            <a:r>
              <a:rPr lang="en-US" altLang="zh-CN" dirty="0" err="1"/>
              <a:t>keshang</a:t>
            </a:r>
            <a:r>
              <a:rPr lang="en-US" altLang="zh-CN" dirty="0"/>
              <a:t> </a:t>
            </a:r>
            <a:r>
              <a:rPr lang="en-US" altLang="zh-CN" dirty="0" err="1"/>
              <a:t>daoluan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r>
              <a:rPr lang="en-US" altLang="zh-CN" dirty="0"/>
              <a:t>Zhangsan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 </a:t>
            </a:r>
            <a:r>
              <a:rPr lang="en-US" altLang="zh-CN" dirty="0"/>
              <a:t>class</a:t>
            </a:r>
            <a:r>
              <a:rPr lang="zh-CN" altLang="en-US" dirty="0"/>
              <a:t>       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trouble.</a:t>
            </a:r>
          </a:p>
          <a:p>
            <a:pPr marL="457200" lvl="1" indent="0">
              <a:buNone/>
            </a:pPr>
            <a:r>
              <a:rPr lang="en-US" altLang="zh-CN" dirty="0"/>
              <a:t>Zhangsan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troubles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teachers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class.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4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9247-F24E-B943-8C5A-E08E4260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40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(1).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BDB85-1AAE-A14E-8CDD-0B2C6EFC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579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Zhangsan </a:t>
            </a:r>
            <a:r>
              <a:rPr lang="en-US" altLang="zh-CN" dirty="0" err="1"/>
              <a:t>kaole</a:t>
            </a:r>
            <a:r>
              <a:rPr lang="en-US" altLang="zh-CN" dirty="0"/>
              <a:t>    </a:t>
            </a:r>
            <a:r>
              <a:rPr lang="en-US" altLang="zh-CN" dirty="0" err="1"/>
              <a:t>yikuai</a:t>
            </a:r>
            <a:r>
              <a:rPr lang="en-US" altLang="zh-CN" dirty="0"/>
              <a:t> </a:t>
            </a:r>
            <a:r>
              <a:rPr lang="en-US" altLang="zh-CN" dirty="0" err="1"/>
              <a:t>dangao</a:t>
            </a:r>
            <a:r>
              <a:rPr lang="en-US" altLang="zh-CN" dirty="0"/>
              <a:t> </a:t>
            </a:r>
            <a:r>
              <a:rPr lang="zh-CN" altLang="en-US" dirty="0"/>
              <a:t>   </a:t>
            </a:r>
            <a:r>
              <a:rPr lang="en-US" altLang="zh-CN" dirty="0"/>
              <a:t>gei  mama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Zhangsan bake-Asp one-Cl cake   give mother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Zhangsan baked a cake for his mother. 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(4)*Zhangsan </a:t>
            </a:r>
            <a:r>
              <a:rPr lang="en-US" altLang="zh-CN" dirty="0" err="1"/>
              <a:t>dapo</a:t>
            </a:r>
            <a:r>
              <a:rPr lang="zh-CN" altLang="en-US" dirty="0"/>
              <a:t> </a:t>
            </a:r>
            <a:r>
              <a:rPr lang="en-US" altLang="zh-CN" dirty="0"/>
              <a:t>le</a:t>
            </a:r>
            <a:r>
              <a:rPr lang="zh-CN" altLang="en-US" dirty="0"/>
              <a:t>       </a:t>
            </a:r>
            <a:r>
              <a:rPr lang="en-US" altLang="zh-CN" dirty="0" err="1"/>
              <a:t>huaping</a:t>
            </a:r>
            <a:r>
              <a:rPr lang="zh-CN" altLang="en-US" dirty="0"/>
              <a:t> </a:t>
            </a:r>
            <a:r>
              <a:rPr lang="en-US" altLang="zh-CN" dirty="0"/>
              <a:t>gei mama.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Zhangsan break-Asp</a:t>
            </a:r>
            <a:r>
              <a:rPr lang="zh-CN" altLang="en-US" dirty="0"/>
              <a:t>   </a:t>
            </a:r>
            <a:r>
              <a:rPr lang="en-US" altLang="zh-CN" dirty="0"/>
              <a:t>vase </a:t>
            </a:r>
            <a:r>
              <a:rPr lang="en-US" altLang="zh-CN" dirty="0" err="1"/>
              <a:t>socre</a:t>
            </a:r>
            <a:r>
              <a:rPr lang="en-US" altLang="zh-CN" dirty="0"/>
              <a:t> give mother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Zhangsan got 0 score which for his mother.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F38FD84-CFE0-7B49-8312-00763578F00A}"/>
              </a:ext>
            </a:extLst>
          </p:cNvPr>
          <p:cNvSpPr txBox="1">
            <a:spLocks/>
          </p:cNvSpPr>
          <p:nvPr/>
        </p:nvSpPr>
        <p:spPr>
          <a:xfrm>
            <a:off x="838200" y="5281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Asymmetry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gei</a:t>
            </a:r>
            <a:r>
              <a:rPr kumimoji="1" lang="en-US" altLang="zh-CN" dirty="0"/>
              <a:t>”: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B67C-FBA9-C143-A6EC-A51EC0C6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(2).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Topicalization: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D285F-1039-CB4F-B43F-DD1D3689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(5)</a:t>
            </a:r>
            <a:r>
              <a:rPr lang="zh-CN" altLang="en-US" dirty="0"/>
              <a:t> </a:t>
            </a:r>
            <a:r>
              <a:rPr lang="en-US" altLang="zh-CN" dirty="0"/>
              <a:t>gei  Lisi, Zhangsan </a:t>
            </a:r>
            <a:r>
              <a:rPr lang="en-US" altLang="zh-CN" dirty="0" err="1"/>
              <a:t>maile</a:t>
            </a:r>
            <a:r>
              <a:rPr lang="en-US" altLang="zh-CN" dirty="0"/>
              <a:t>   </a:t>
            </a:r>
            <a:r>
              <a:rPr lang="zh-CN" altLang="en-US" dirty="0"/>
              <a:t>      </a:t>
            </a:r>
            <a:r>
              <a:rPr lang="en-US" altLang="zh-CN" dirty="0" err="1"/>
              <a:t>yihu</a:t>
            </a:r>
            <a:r>
              <a:rPr lang="en-US" altLang="zh-CN" dirty="0"/>
              <a:t>   </a:t>
            </a:r>
            <a:r>
              <a:rPr lang="en-US" altLang="zh-CN" dirty="0" err="1"/>
              <a:t>jiu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give Lisi, Zhangsan buy-Asp one-CL wine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For Lisi,  Zhangsan bought a bottle of wine 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(6)*gei  Lisi, Zhangsan  </a:t>
            </a:r>
            <a:r>
              <a:rPr lang="en-US" altLang="zh-CN" dirty="0" err="1"/>
              <a:t>heguangle</a:t>
            </a:r>
            <a:r>
              <a:rPr lang="en-US" altLang="zh-CN" dirty="0"/>
              <a:t>    </a:t>
            </a:r>
            <a:r>
              <a:rPr lang="zh-CN" altLang="en-US" dirty="0"/>
              <a:t>      </a:t>
            </a:r>
            <a:r>
              <a:rPr lang="en-US" altLang="zh-CN" dirty="0" err="1"/>
              <a:t>yihu</a:t>
            </a:r>
            <a:r>
              <a:rPr lang="en-US" altLang="zh-CN" dirty="0"/>
              <a:t>   </a:t>
            </a:r>
            <a:r>
              <a:rPr lang="en-US" altLang="zh-CN" dirty="0" err="1"/>
              <a:t>jiu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give Lisi, Zhangsan  </a:t>
            </a:r>
            <a:r>
              <a:rPr lang="en-US" altLang="zh-CN" dirty="0" err="1"/>
              <a:t>drinkover</a:t>
            </a:r>
            <a:r>
              <a:rPr lang="en-US" altLang="zh-CN" dirty="0"/>
              <a:t>-Asp one-CL wine 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Zhangsan drank over a bottle of wine</a:t>
            </a:r>
            <a:r>
              <a:rPr lang="zh-CN" altLang="en-US" dirty="0"/>
              <a:t> </a:t>
            </a:r>
            <a:r>
              <a:rPr lang="en-US" altLang="zh-CN" dirty="0" err="1"/>
              <a:t>onLisi</a:t>
            </a:r>
            <a:r>
              <a:rPr lang="en-US" altLang="zh-CN" dirty="0"/>
              <a:t>.(Maybe because it is </a:t>
            </a:r>
            <a:r>
              <a:rPr lang="en-US" altLang="zh-CN" dirty="0" err="1"/>
              <a:t>Lisi’s</a:t>
            </a:r>
            <a:r>
              <a:rPr lang="en-US" altLang="zh-CN" dirty="0"/>
              <a:t> wine.)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38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92541-6106-FE46-BBCF-B32330C9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CE8BF-895D-3A4F-BC88-2A0EBF0E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distinction</a:t>
            </a:r>
            <a:r>
              <a:rPr lang="zh-CN" altLang="en-US" dirty="0"/>
              <a:t> </a:t>
            </a:r>
            <a:r>
              <a:rPr lang="en-US" altLang="zh-CN" dirty="0"/>
              <a:t>in topicalization and prepositional dative indicates that benefactive “gei” is a preposition, “</a:t>
            </a:r>
            <a:r>
              <a:rPr lang="en-US" altLang="zh-CN" i="1" dirty="0"/>
              <a:t>gei NP</a:t>
            </a:r>
            <a:r>
              <a:rPr lang="en-US" altLang="zh-CN" dirty="0"/>
              <a:t>” as an adjunct can move freely. Whereas affected “</a:t>
            </a:r>
            <a:r>
              <a:rPr lang="en-US" altLang="zh-CN" i="1" dirty="0"/>
              <a:t>gei</a:t>
            </a:r>
            <a:r>
              <a:rPr lang="en-US" altLang="zh-CN" dirty="0"/>
              <a:t>” behaves more like a verb, which has a fixed projection in the syntactic structure and cannot be displaced easily.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1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B76F-089E-4C4C-86D1-694152F4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(3).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i="1" dirty="0"/>
              <a:t>zenme</a:t>
            </a:r>
            <a:r>
              <a:rPr kumimoji="1" lang="en-US" altLang="zh-CN" dirty="0"/>
              <a:t>”: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9DD7E-F149-FA4B-BC63-96E1EB1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(7)</a:t>
            </a:r>
            <a:r>
              <a:rPr lang="zh-CN" altLang="en-US" dirty="0"/>
              <a:t> </a:t>
            </a:r>
            <a:r>
              <a:rPr lang="en-US" altLang="zh-CN" dirty="0"/>
              <a:t>Zhangsan zenme  gei</a:t>
            </a:r>
            <a:r>
              <a:rPr lang="zh-CN" altLang="en-US" dirty="0"/>
              <a:t>  </a:t>
            </a:r>
            <a:r>
              <a:rPr lang="en-US" altLang="zh-CN" dirty="0" err="1"/>
              <a:t>ni</a:t>
            </a:r>
            <a:r>
              <a:rPr lang="zh-CN" altLang="en-US" dirty="0"/>
              <a:t>   </a:t>
            </a:r>
            <a:r>
              <a:rPr lang="en-US" altLang="zh-CN" dirty="0" err="1"/>
              <a:t>ba</a:t>
            </a:r>
            <a:r>
              <a:rPr lang="zh-CN" altLang="en-US" dirty="0"/>
              <a:t> </a:t>
            </a:r>
            <a:r>
              <a:rPr lang="en-US" altLang="zh-CN" dirty="0" err="1"/>
              <a:t>wuzi</a:t>
            </a:r>
            <a:r>
              <a:rPr lang="zh-CN" altLang="en-US" dirty="0"/>
              <a:t>  </a:t>
            </a:r>
            <a:r>
              <a:rPr lang="en-US" altLang="zh-CN" dirty="0" err="1"/>
              <a:t>nongde</a:t>
            </a:r>
            <a:r>
              <a:rPr lang="zh-CN" altLang="en-US" dirty="0"/>
              <a:t> </a:t>
            </a:r>
            <a:r>
              <a:rPr lang="en-US" altLang="zh-CN" dirty="0" err="1"/>
              <a:t>yituanzao</a:t>
            </a:r>
            <a:r>
              <a:rPr lang="en-US" altLang="zh-CN" dirty="0"/>
              <a:t>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Zhangsan  how  </a:t>
            </a:r>
            <a:r>
              <a:rPr lang="zh-CN" altLang="en-US" dirty="0"/>
              <a:t> </a:t>
            </a:r>
            <a:r>
              <a:rPr lang="en-US" altLang="zh-CN" dirty="0"/>
              <a:t>give  you BA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 </a:t>
            </a:r>
            <a:r>
              <a:rPr lang="en-US" altLang="zh-CN" dirty="0"/>
              <a:t>mess</a:t>
            </a:r>
            <a:r>
              <a:rPr lang="zh-CN" altLang="en-US" dirty="0"/>
              <a:t> </a:t>
            </a:r>
            <a:r>
              <a:rPr lang="en-US" altLang="zh-CN" dirty="0"/>
              <a:t>up?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*How does Zhangsan</a:t>
            </a:r>
            <a:r>
              <a:rPr lang="zh-CN" altLang="en-US" dirty="0"/>
              <a:t> </a:t>
            </a:r>
            <a:r>
              <a:rPr lang="en-US" altLang="zh-CN" dirty="0"/>
              <a:t>mess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How come Zhangsan mess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you?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(8)</a:t>
            </a:r>
            <a:r>
              <a:rPr lang="zh-CN" altLang="en-US" dirty="0"/>
              <a:t> </a:t>
            </a:r>
            <a:r>
              <a:rPr lang="en-US" altLang="zh-CN" dirty="0"/>
              <a:t>Zhangsan zenme  gei </a:t>
            </a:r>
            <a:r>
              <a:rPr lang="en-US" altLang="zh-CN" dirty="0" err="1"/>
              <a:t>ni</a:t>
            </a:r>
            <a:r>
              <a:rPr lang="zh-CN" altLang="en-US" dirty="0"/>
              <a:t> </a:t>
            </a:r>
            <a:r>
              <a:rPr lang="en-US" altLang="zh-CN" dirty="0" err="1"/>
              <a:t>xiu</a:t>
            </a:r>
            <a:r>
              <a:rPr lang="zh-CN" altLang="en-US" dirty="0"/>
              <a:t> </a:t>
            </a:r>
            <a:r>
              <a:rPr lang="en-US" altLang="zh-CN" dirty="0" err="1"/>
              <a:t>che</a:t>
            </a:r>
            <a:r>
              <a:rPr lang="en-US" altLang="zh-CN" dirty="0"/>
              <a:t>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Zhangsan how  give you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car?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How does Zhangsan fix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for you?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How come Zhangsan fix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for you?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0FE91867-CD3B-1F4F-8038-7FCF11CAB2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30780" y="2640495"/>
            <a:ext cx="2616451" cy="27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7B4A-80FB-7643-823A-3EC93D7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</a:t>
            </a:r>
            <a:r>
              <a:rPr kumimoji="1" lang="en-US" altLang="zh-CN" dirty="0"/>
              <a:t>passivization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BB1A9-49D2-D74B-B8B8-E9955F58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Mama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 err="1"/>
              <a:t>bei</a:t>
            </a:r>
            <a:r>
              <a:rPr lang="en-US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Lisi</a:t>
            </a:r>
            <a:r>
              <a:rPr lang="zh-CN" altLang="en-US" dirty="0"/>
              <a:t>  </a:t>
            </a:r>
            <a:r>
              <a:rPr lang="en-US" altLang="zh-CN" dirty="0" err="1"/>
              <a:t>chuang</a:t>
            </a:r>
            <a:r>
              <a:rPr lang="zh-CN" altLang="en-US" dirty="0"/>
              <a:t> </a:t>
            </a:r>
            <a:r>
              <a:rPr lang="en-US" altLang="zh-CN" dirty="0"/>
              <a:t>le</a:t>
            </a:r>
            <a:r>
              <a:rPr lang="zh-CN" altLang="en-US" dirty="0"/>
              <a:t> </a:t>
            </a:r>
            <a:r>
              <a:rPr lang="en-US" altLang="zh-CN" dirty="0" err="1"/>
              <a:t>dahuo</a:t>
            </a:r>
            <a:r>
              <a:rPr lang="en-US" altLang="zh-CN" dirty="0"/>
              <a:t>.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Mama</a:t>
            </a:r>
            <a:r>
              <a:rPr lang="zh-CN" altLang="en-US" dirty="0"/>
              <a:t>   </a:t>
            </a:r>
            <a:r>
              <a:rPr lang="en-US" altLang="zh-CN" dirty="0"/>
              <a:t>BEI </a:t>
            </a:r>
            <a:r>
              <a:rPr lang="zh-CN" altLang="en-US" dirty="0"/>
              <a:t>   </a:t>
            </a:r>
            <a:r>
              <a:rPr lang="en-US" altLang="zh-CN" dirty="0"/>
              <a:t>Lisi</a:t>
            </a:r>
            <a:r>
              <a:rPr lang="zh-CN" altLang="en-US" dirty="0"/>
              <a:t>  </a:t>
            </a:r>
            <a:r>
              <a:rPr lang="en-US" altLang="zh-CN" dirty="0"/>
              <a:t>make-Asp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trouble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mother</a:t>
            </a:r>
            <a:r>
              <a:rPr lang="zh-CN" altLang="en-US" dirty="0"/>
              <a:t> </a:t>
            </a:r>
            <a:r>
              <a:rPr lang="en-US" altLang="zh-CN" dirty="0"/>
              <a:t>is suffered from </a:t>
            </a:r>
            <a:r>
              <a:rPr lang="en-US" altLang="zh-CN" dirty="0" err="1"/>
              <a:t>Lisi’s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 </a:t>
            </a:r>
            <a:r>
              <a:rPr lang="en-US" altLang="zh-CN" dirty="0"/>
              <a:t>trouble</a:t>
            </a: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 err="1"/>
              <a:t>Zongjingli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bei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Zhangsan</a:t>
            </a:r>
            <a:r>
              <a:rPr lang="zh-CN" altLang="en-US" dirty="0"/>
              <a:t>  </a:t>
            </a:r>
            <a:r>
              <a:rPr lang="en-US" altLang="zh-CN" dirty="0" err="1"/>
              <a:t>kaiche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BEI </a:t>
            </a:r>
            <a:r>
              <a:rPr lang="zh-CN" altLang="en-US" dirty="0"/>
              <a:t>  </a:t>
            </a:r>
            <a:r>
              <a:rPr lang="en-US" altLang="zh-CN" dirty="0"/>
              <a:t>Zhangsan</a:t>
            </a:r>
            <a:r>
              <a:rPr lang="zh-CN" altLang="en-US" dirty="0"/>
              <a:t> 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Intended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：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Lisi’s</a:t>
            </a:r>
            <a:r>
              <a:rPr lang="zh-CN" altLang="en-US" dirty="0"/>
              <a:t> </a:t>
            </a:r>
            <a:r>
              <a:rPr lang="en-US" altLang="zh-CN" dirty="0"/>
              <a:t>driving.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75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1560</Words>
  <Application>Microsoft Macintosh PowerPoint</Application>
  <PresentationFormat>宽屏</PresentationFormat>
  <Paragraphs>138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A Split Analysis of the Affected experiencers  introducer “gei” in Mandarin </vt:lpstr>
      <vt:lpstr>“gei” as a co-verb (or preposition) introducing non core arguments:</vt:lpstr>
      <vt:lpstr>1. beneficiary and maleficiary</vt:lpstr>
      <vt:lpstr>PowerPoint 演示文稿</vt:lpstr>
      <vt:lpstr>(1). Preposition dative variant:</vt:lpstr>
      <vt:lpstr>(2). Topicalization:</vt:lpstr>
      <vt:lpstr>PowerPoint 演示文稿</vt:lpstr>
      <vt:lpstr>(3). Interaction with “zenme”:</vt:lpstr>
      <vt:lpstr>（4）passivization </vt:lpstr>
      <vt:lpstr>(5). Scope interaction with negation and A not A question:</vt:lpstr>
      <vt:lpstr>Bosse (2012): at issue meaning and not at issue meaning</vt:lpstr>
      <vt:lpstr>PowerPoint 演示文稿</vt:lpstr>
      <vt:lpstr>A split analysis of “gei” :</vt:lpstr>
      <vt:lpstr>PowerPoint 演示文稿</vt:lpstr>
      <vt:lpstr>The framework of Bosse(2012, 2015)</vt:lpstr>
      <vt:lpstr>Syntactic structure:</vt:lpstr>
      <vt:lpstr>From affected “gei” to the outer affective “geiwo” :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Affected and Benefactive constructions related to “gei” in Mandarin Chinese </dc:title>
  <dc:creator>王 思雨</dc:creator>
  <cp:lastModifiedBy>王 思雨</cp:lastModifiedBy>
  <cp:revision>90</cp:revision>
  <cp:lastPrinted>2019-10-26T08:05:28Z</cp:lastPrinted>
  <dcterms:created xsi:type="dcterms:W3CDTF">2019-05-26T03:17:39Z</dcterms:created>
  <dcterms:modified xsi:type="dcterms:W3CDTF">2019-10-27T11:00:17Z</dcterms:modified>
</cp:coreProperties>
</file>