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81" r:id="rId2"/>
    <p:sldId id="297" r:id="rId3"/>
    <p:sldId id="291" r:id="rId4"/>
    <p:sldId id="309" r:id="rId5"/>
    <p:sldId id="279" r:id="rId6"/>
    <p:sldId id="271" r:id="rId7"/>
    <p:sldId id="301" r:id="rId8"/>
    <p:sldId id="310" r:id="rId9"/>
    <p:sldId id="311" r:id="rId10"/>
    <p:sldId id="312" r:id="rId11"/>
    <p:sldId id="313" r:id="rId12"/>
    <p:sldId id="314" r:id="rId13"/>
    <p:sldId id="315" r:id="rId14"/>
    <p:sldId id="283" r:id="rId15"/>
    <p:sldId id="305" r:id="rId16"/>
    <p:sldId id="285" r:id="rId17"/>
    <p:sldId id="316" r:id="rId18"/>
    <p:sldId id="287" r:id="rId19"/>
    <p:sldId id="294" r:id="rId2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3792" autoAdjust="0"/>
  </p:normalViewPr>
  <p:slideViewPr>
    <p:cSldViewPr>
      <p:cViewPr varScale="1">
        <p:scale>
          <a:sx n="107" d="100"/>
          <a:sy n="107" d="100"/>
        </p:scale>
        <p:origin x="15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6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6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.hanium.or.kr/19-p545/minicafeprojec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https://pixabay.com/en/smartphone-mobile-phone-phone-1132675/" TargetMode="External"/><Relationship Id="rId12" Type="http://schemas.openxmlformats.org/officeDocument/2006/relationships/hyperlink" Target="https://svgsilh.com/image/159829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png"/><Relationship Id="rId15" Type="http://schemas.openxmlformats.org/officeDocument/2006/relationships/hyperlink" Target="https://pixabay.com/en/contact-friend-icon-pawn-person-1293388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commons.wikimedia.org/wiki/File:Linecons_database.svg" TargetMode="Externa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B4324FA-CDCD-4F29-B14D-D70CEB247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06181"/>
              </p:ext>
            </p:extLst>
          </p:nvPr>
        </p:nvGraphicFramePr>
        <p:xfrm>
          <a:off x="291293" y="1241377"/>
          <a:ext cx="8529180" cy="5139952"/>
        </p:xfrm>
        <a:graphic>
          <a:graphicData uri="http://schemas.openxmlformats.org/drawingml/2006/table">
            <a:tbl>
              <a:tblPr/>
              <a:tblGrid>
                <a:gridCol w="230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6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LOG-04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최종 주문 목록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최종 주문을 확인할 수 있는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메뉴를 추가하거나 삭제할 수 있고 사장님에게 주문을 보낼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메뉴 추가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메뉴판으로 돌아가 메뉴를 추가로 선택할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메뉴 삭제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원하지 않는 메뉴를 삭제 할 수 있다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사장님에게 주문 보내기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주문 보내기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사장님에게 주문이 전송된다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메뉴판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사장님의 주문 목록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서버 연동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입출력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17C3515-1B19-4C9B-A1A5-709468856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1" y="1868974"/>
            <a:ext cx="2043379" cy="42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A842BB5-ADD2-47FF-915A-3C4322DF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11863"/>
              </p:ext>
            </p:extLst>
          </p:nvPr>
        </p:nvGraphicFramePr>
        <p:xfrm>
          <a:off x="107505" y="1211444"/>
          <a:ext cx="8856984" cy="5072893"/>
        </p:xfrm>
        <a:graphic>
          <a:graphicData uri="http://schemas.openxmlformats.org/drawingml/2006/table">
            <a:tbl>
              <a:tblPr/>
              <a:tblGrid>
                <a:gridCol w="239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421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LOG-05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주문 기록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나의 주문 기록을 확인할 수 있는 화면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주문 기록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주문을 했던 내역을 볼 수 있고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뒤로가기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초기 화면으로 돌아간다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 추천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입출력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F4CB363-7AB9-474F-A2AF-A3B2FF498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3" y="1636142"/>
            <a:ext cx="2138632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6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D542186-7CD3-465A-92A7-BE744B11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87601"/>
              </p:ext>
            </p:extLst>
          </p:nvPr>
        </p:nvGraphicFramePr>
        <p:xfrm>
          <a:off x="107504" y="1155244"/>
          <a:ext cx="8958256" cy="5065687"/>
        </p:xfrm>
        <a:graphic>
          <a:graphicData uri="http://schemas.openxmlformats.org/drawingml/2006/table">
            <a:tbl>
              <a:tblPr/>
              <a:tblGrid>
                <a:gridCol w="242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7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LOG-06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사장님의 주문 목록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주문을 보내면 사장님이 받게 되는 주문의 목록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주문 목록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실시간으로 주문이 전송되면 사장님이 확인할 수 있다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메뉴 등록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사장님이 새로운 메뉴를 등록할 수 있게 위에 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‘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메뉴 등록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’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버튼을 누르면 이동한다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 등록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입출력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717632CE-0495-465B-A866-57F0F1DEC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52267"/>
            <a:ext cx="2114901" cy="38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1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D5D2964-EF08-4169-A775-5499C673C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48030"/>
              </p:ext>
            </p:extLst>
          </p:nvPr>
        </p:nvGraphicFramePr>
        <p:xfrm>
          <a:off x="75348" y="1164517"/>
          <a:ext cx="8969064" cy="5216812"/>
        </p:xfrm>
        <a:graphic>
          <a:graphicData uri="http://schemas.openxmlformats.org/drawingml/2006/table">
            <a:tbl>
              <a:tblPr/>
              <a:tblGrid>
                <a:gridCol w="242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LOG-07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사장님의 메뉴 등록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메뉴를 등록하고 싶을 때 사진과 함께 메뉴를 등록할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메뉴 등록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메뉴명과 사진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가격을 적고 메뉴를 등록하면 서버로 전송 되어 </a:t>
                      </a:r>
                      <a:r>
                        <a:rPr lang="ko-KR" altLang="en-US" sz="1050" kern="0" spc="0" baseline="0" dirty="0" err="1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메뉴판에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메뉴를 추가할 수 있다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입출력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서버 연동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E790D19-9584-4A53-8B1D-A2E0CFBD7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" y="2204864"/>
            <a:ext cx="2300841" cy="29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3055" y="1377361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메뉴 정보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127025" y="657306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58964" y="3131160"/>
            <a:ext cx="495333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주문 정보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5E7E1E-A72D-45ED-A754-E10866F90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62515"/>
              </p:ext>
            </p:extLst>
          </p:nvPr>
        </p:nvGraphicFramePr>
        <p:xfrm>
          <a:off x="113713" y="3369583"/>
          <a:ext cx="8939116" cy="201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516">
                  <a:extLst>
                    <a:ext uri="{9D8B030D-6E8A-4147-A177-3AD203B41FA5}">
                      <a16:colId xmlns:a16="http://schemas.microsoft.com/office/drawing/2014/main" val="97707937"/>
                    </a:ext>
                  </a:extLst>
                </a:gridCol>
                <a:gridCol w="4275227">
                  <a:extLst>
                    <a:ext uri="{9D8B030D-6E8A-4147-A177-3AD203B41FA5}">
                      <a16:colId xmlns:a16="http://schemas.microsoft.com/office/drawing/2014/main" val="4223672897"/>
                    </a:ext>
                  </a:extLst>
                </a:gridCol>
                <a:gridCol w="870880">
                  <a:extLst>
                    <a:ext uri="{9D8B030D-6E8A-4147-A177-3AD203B41FA5}">
                      <a16:colId xmlns:a16="http://schemas.microsoft.com/office/drawing/2014/main" val="1647977887"/>
                    </a:ext>
                  </a:extLst>
                </a:gridCol>
                <a:gridCol w="3008493">
                  <a:extLst>
                    <a:ext uri="{9D8B030D-6E8A-4147-A177-3AD203B41FA5}">
                      <a16:colId xmlns:a16="http://schemas.microsoft.com/office/drawing/2014/main" val="2330406119"/>
                    </a:ext>
                  </a:extLst>
                </a:gridCol>
              </a:tblGrid>
              <a:tr h="2167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5493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check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boolean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사장님이 주문 기록을 확인 했는가 판별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62434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emotion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Map&lt;</a:t>
                      </a:r>
                      <a:r>
                        <a:rPr lang="en-US" altLang="ko-KR" sz="1000" dirty="0" err="1"/>
                        <a:t>String,Double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주문자의 감정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45190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guest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주문자의 </a:t>
                      </a:r>
                      <a:r>
                        <a:rPr lang="en-US" altLang="ko-KR" sz="1000" dirty="0" err="1"/>
                        <a:t>uuid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30556"/>
                  </a:ext>
                </a:extLst>
              </a:tr>
              <a:tr h="487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items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ArrayList</a:t>
                      </a:r>
                      <a:r>
                        <a:rPr lang="en-US" altLang="ko-KR" sz="1000" dirty="0"/>
                        <a:t>&lt;</a:t>
                      </a:r>
                      <a:r>
                        <a:rPr lang="en-US" altLang="ko-KR" sz="1000" dirty="0" err="1"/>
                        <a:t>CafeItem</a:t>
                      </a:r>
                      <a:r>
                        <a:rPr lang="en-US" altLang="ko-KR" sz="1000" dirty="0"/>
                        <a:t>&gt;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CafeItem</a:t>
                      </a:r>
                      <a:r>
                        <a:rPr lang="ko-KR" altLang="en-US" sz="1000" dirty="0"/>
                        <a:t>은 메뉴 정보 테이블과 형태가 같은 객체이다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손님이 주문한 메뉴 리스트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메뉴 상세 정보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메뉴명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상세설명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 </a:t>
                      </a:r>
                      <a:r>
                        <a:rPr lang="en-US" altLang="ko-KR" sz="1000" dirty="0" err="1"/>
                        <a:t>url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옵션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가격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14866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 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37097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weather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Map&lt;</a:t>
                      </a:r>
                      <a:r>
                        <a:rPr lang="en-US" altLang="ko-KR" sz="1000" dirty="0" err="1"/>
                        <a:t>String,Double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주문시의 날씨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69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765EEF-7FF8-4B68-81BC-D9D3391F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28857"/>
              </p:ext>
            </p:extLst>
          </p:nvPr>
        </p:nvGraphicFramePr>
        <p:xfrm>
          <a:off x="129469" y="1634754"/>
          <a:ext cx="8939116" cy="149640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8023">
                  <a:extLst>
                    <a:ext uri="{9D8B030D-6E8A-4147-A177-3AD203B41FA5}">
                      <a16:colId xmlns:a16="http://schemas.microsoft.com/office/drawing/2014/main" val="2501414363"/>
                    </a:ext>
                  </a:extLst>
                </a:gridCol>
                <a:gridCol w="3833397">
                  <a:extLst>
                    <a:ext uri="{9D8B030D-6E8A-4147-A177-3AD203B41FA5}">
                      <a16:colId xmlns:a16="http://schemas.microsoft.com/office/drawing/2014/main" val="1174634800"/>
                    </a:ext>
                  </a:extLst>
                </a:gridCol>
                <a:gridCol w="952191">
                  <a:extLst>
                    <a:ext uri="{9D8B030D-6E8A-4147-A177-3AD203B41FA5}">
                      <a16:colId xmlns:a16="http://schemas.microsoft.com/office/drawing/2014/main" val="552593223"/>
                    </a:ext>
                  </a:extLst>
                </a:gridCol>
                <a:gridCol w="2965505">
                  <a:extLst>
                    <a:ext uri="{9D8B030D-6E8A-4147-A177-3AD203B41FA5}">
                      <a16:colId xmlns:a16="http://schemas.microsoft.com/office/drawing/2014/main" val="486053524"/>
                    </a:ext>
                  </a:extLst>
                </a:gridCol>
              </a:tblGrid>
              <a:tr h="277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79563"/>
                  </a:ext>
                </a:extLst>
              </a:tr>
              <a:tr h="19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60285"/>
                  </a:ext>
                </a:extLst>
              </a:tr>
              <a:tr h="19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price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12664"/>
                  </a:ext>
                </a:extLst>
              </a:tr>
              <a:tr h="19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body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 키워드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추천에 활용될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17239"/>
                  </a:ext>
                </a:extLst>
              </a:tr>
              <a:tr h="19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imageUrl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Firebase Storage</a:t>
                      </a:r>
                      <a:r>
                        <a:rPr lang="ko-KR" altLang="en-US" sz="1000" dirty="0"/>
                        <a:t>에 저장되어 있는 이미지 </a:t>
                      </a:r>
                      <a:r>
                        <a:rPr lang="en-US" altLang="ko-KR" sz="1000" dirty="0" err="1"/>
                        <a:t>url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09450"/>
                  </a:ext>
                </a:extLst>
              </a:tr>
              <a:tr h="19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options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Map&lt;</a:t>
                      </a:r>
                      <a:r>
                        <a:rPr lang="en-US" altLang="ko-KR" sz="1000" dirty="0" err="1"/>
                        <a:t>String,Double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메뉴에 추가하는 옵션</a:t>
                      </a:r>
                      <a:r>
                        <a:rPr lang="en-US" altLang="ko-KR" sz="1000" dirty="0"/>
                        <a:t>(ex. </a:t>
                      </a:r>
                      <a:r>
                        <a:rPr lang="ko-KR" altLang="en-US" sz="1000" dirty="0"/>
                        <a:t>샷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484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720AE1E-BCBA-4B8E-8E80-96FB7DE7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39291"/>
              </p:ext>
            </p:extLst>
          </p:nvPr>
        </p:nvGraphicFramePr>
        <p:xfrm>
          <a:off x="102441" y="5652434"/>
          <a:ext cx="8939117" cy="979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8023">
                  <a:extLst>
                    <a:ext uri="{9D8B030D-6E8A-4147-A177-3AD203B41FA5}">
                      <a16:colId xmlns:a16="http://schemas.microsoft.com/office/drawing/2014/main" val="2501414363"/>
                    </a:ext>
                  </a:extLst>
                </a:gridCol>
                <a:gridCol w="3932433">
                  <a:extLst>
                    <a:ext uri="{9D8B030D-6E8A-4147-A177-3AD203B41FA5}">
                      <a16:colId xmlns:a16="http://schemas.microsoft.com/office/drawing/2014/main" val="1174634800"/>
                    </a:ext>
                  </a:extLst>
                </a:gridCol>
                <a:gridCol w="853155">
                  <a:extLst>
                    <a:ext uri="{9D8B030D-6E8A-4147-A177-3AD203B41FA5}">
                      <a16:colId xmlns:a16="http://schemas.microsoft.com/office/drawing/2014/main" val="552593223"/>
                    </a:ext>
                  </a:extLst>
                </a:gridCol>
                <a:gridCol w="2965506">
                  <a:extLst>
                    <a:ext uri="{9D8B030D-6E8A-4147-A177-3AD203B41FA5}">
                      <a16:colId xmlns:a16="http://schemas.microsoft.com/office/drawing/2014/main" val="486053524"/>
                    </a:ext>
                  </a:extLst>
                </a:gridCol>
              </a:tblGrid>
              <a:tr h="248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79563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personName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60285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personUUID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1266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Score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Map&lt;</a:t>
                      </a:r>
                      <a:r>
                        <a:rPr lang="en-US" altLang="ko-KR" sz="1000" dirty="0" err="1"/>
                        <a:t>String,Double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메뉴에 대한 사용자의 선호도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5743"/>
                  </a:ext>
                </a:extLst>
              </a:tr>
            </a:tbl>
          </a:graphicData>
        </a:graphic>
      </p:graphicFrame>
      <p:sp>
        <p:nvSpPr>
          <p:cNvPr id="25" name="Text Box 62">
            <a:extLst>
              <a:ext uri="{FF2B5EF4-FFF2-40B4-BE49-F238E27FC236}">
                <a16:creationId xmlns:a16="http://schemas.microsoft.com/office/drawing/2014/main" id="{8191F6F9-007E-45C9-8265-74142BE7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3" y="538126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고객 정보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76FC01-1ACE-4C10-A0ED-60D3521AF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71117"/>
              </p:ext>
            </p:extLst>
          </p:nvPr>
        </p:nvGraphicFramePr>
        <p:xfrm>
          <a:off x="113713" y="1145081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JNSY_Database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테이블 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597BC15-C027-464B-9C6E-5BF2DD726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74513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얼굴을 등록하였는지 대화상자를 통해 사용자에게 묻는다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얼굴 인식 여부를 사용자에게 허가 받는다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카메라 화면으로 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Activity Intent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수행한다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 사용자의 경우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이름을 입력 받고 사진 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장을 찍어 얼굴을 등록하고 감정을 분석한다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또한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감정 기반 추천 연산을 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AWS server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통해 수행한다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사용자의 경우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사진 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장을 통해 얼굴을 식별하고 감정 분석을 수행한다</a:t>
                      </a: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또한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감정 기반 추천 연산을 수행하고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구성한다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22A5BF2-6EC1-4D24-B56C-5D38381D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79367"/>
              </p:ext>
            </p:extLst>
          </p:nvPr>
        </p:nvGraphicFramePr>
        <p:xfrm>
          <a:off x="168879" y="1368192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JNSY_face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얼굴식별 관련 </a:t>
                      </a:r>
                      <a:r>
                        <a:rPr lang="ko-KR" altLang="en-US" sz="1000" dirty="0"/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2019.08.12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신규 사용자의 경우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사진 </a:t>
                      </a:r>
                      <a:r>
                        <a:rPr lang="en-US" altLang="ko-KR" sz="1000"/>
                        <a:t>10</a:t>
                      </a:r>
                      <a:r>
                        <a:rPr lang="ko-KR" altLang="en-US" sz="1000"/>
                        <a:t>장을 찍고 얼굴을 등록한다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이때 감정 기반 메뉴 추천을 수행한다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ko-KR" altLang="en-US" sz="1000"/>
                        <a:t>기존 사용자의 경우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사진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장을 통해 얼굴을 식별하고 감정을 분석한다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ko-KR" altLang="en-US" sz="1000"/>
                        <a:t>이때 사용자 기반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아이템 기반 추천을 수행한다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김시현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2F0E5CB-2793-4593-AF33-13E0A9574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54256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추천 연산에 필요한 데이터를 추출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cafe_item_df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cafe_item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[['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item_name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', 'weather']]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날씨 데이터를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전처리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cafe_item_df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['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weather_literal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']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cafe_item_df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['weather'].apply(lambda x : (' ').join(x))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단어 벡터화 객체를 생성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count_vect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CountVectorizer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min_df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=0,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ngram_range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=(1,2))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날씨 데이터 벡터화를 수행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weather_mat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count_vect.fit_transform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cafe_item_df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['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weather_literal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'])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날씨 데이터 기반 코사인 유사도를 연산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weather_sim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cosine_similarity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weather_mat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weather_mat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코사인 유사도 내림차 정렬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weather_sorted_ind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weather_sim.argsort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()[:, ::-1]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F897C49-4759-48B3-93E8-E482FD17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85254"/>
              </p:ext>
            </p:extLst>
          </p:nvPr>
        </p:nvGraphicFramePr>
        <p:xfrm>
          <a:off x="168879" y="1368192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JNSY_recom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추천 관련 </a:t>
                      </a:r>
                      <a:r>
                        <a:rPr lang="ko-KR" altLang="en-US" sz="1000" dirty="0"/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2019.08.12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감정</a:t>
                      </a:r>
                      <a:r>
                        <a:rPr lang="en-US" altLang="ko-KR" sz="1000"/>
                        <a:t>/) </a:t>
                      </a:r>
                      <a:r>
                        <a:rPr lang="ko-KR" altLang="en-US" sz="1000"/>
                        <a:t>날씨 기반 콘텐츠 필터링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김시현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B8D88E-28C5-40E7-99DD-1141E6B0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43734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데이터베이스에서 연산에 필요한 데이터를 추출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 = ratings[['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userId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','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','rating']]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연산에 필요한 행렬을 생성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ratings_matrix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ratings.pivot_table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('rating', index='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userId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', columns='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연산에 불필요한 데이터를 전처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ratings_matrix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ratings_matrix.fillna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필요한 연산을 위해 데이터를 변형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ratings_matrix_T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ratings_matrix.transpose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아이템 기반 협업 필터링 추천을 위한 코사인 유사도를 계산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item_sim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cosine_similarity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ratings_matrix_T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ratings_matrix_T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2C73535-FDBF-48D8-ACFE-D390C703C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39926"/>
              </p:ext>
            </p:extLst>
          </p:nvPr>
        </p:nvGraphicFramePr>
        <p:xfrm>
          <a:off x="168879" y="1368192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JNSY_recom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추천 관련 </a:t>
                      </a:r>
                      <a:r>
                        <a:rPr lang="ko-KR" altLang="en-US" sz="1000" dirty="0"/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2019.08.12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아이템 </a:t>
                      </a:r>
                      <a:r>
                        <a:rPr lang="en-US" altLang="ko-KR" sz="1000"/>
                        <a:t>(/</a:t>
                      </a:r>
                      <a:r>
                        <a:rPr lang="ko-KR" altLang="en-US" sz="1000"/>
                        <a:t>사용자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/>
                        <a:t> 기반 협업 필터링</a:t>
                      </a:r>
                      <a:r>
                        <a:rPr lang="en-US" altLang="ko-KR" sz="1000"/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김시현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8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02087"/>
              </p:ext>
            </p:extLst>
          </p:nvPr>
        </p:nvGraphicFramePr>
        <p:xfrm>
          <a:off x="367368" y="1229475"/>
          <a:ext cx="8242236" cy="3864273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65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Studio(3.4)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25644"/>
                  </a:ext>
                </a:extLst>
              </a:tr>
              <a:tr h="467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OS(5.0.1), Window 10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Django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추천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56410"/>
                  </a:ext>
                </a:extLst>
              </a:tr>
              <a:tr h="251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API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 인식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감정분석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99583"/>
                  </a:ext>
                </a:extLst>
              </a:tr>
              <a:tr h="468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Firebase Storage,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Firestore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 데이터를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Jupyter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notebook, visual code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ubuntu18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D41FA5F-27FF-43C4-9DA8-F3F2BDCB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15831"/>
              </p:ext>
            </p:extLst>
          </p:nvPr>
        </p:nvGraphicFramePr>
        <p:xfrm>
          <a:off x="366247" y="5246396"/>
          <a:ext cx="8242236" cy="1052812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스마트폰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관리환경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협업관리 및 협업 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Gitlab : </a:t>
                      </a:r>
                      <a:r>
                        <a:rPr lang="en-US" altLang="ko-KR" sz="1000" dirty="0">
                          <a:hlinkClick r:id="rId4"/>
                        </a:rPr>
                        <a:t>https://lab.hanium.or.kr/19-p545/minicafeproject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자료 공유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구글드라이브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활용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AutoShape 36">
            <a:extLst>
              <a:ext uri="{FF2B5EF4-FFF2-40B4-BE49-F238E27FC236}">
                <a16:creationId xmlns:a16="http://schemas.microsoft.com/office/drawing/2014/main" id="{FD7424C1-2DB4-4BF2-AD84-FF54CBE3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08" y="1113154"/>
            <a:ext cx="8118601" cy="2850681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lvl="1" indent="-157163" defTabSz="1330325" eaLnBrk="0" latinLnBrk="0" hangingPunct="0">
              <a:lnSpc>
                <a:spcPct val="110000"/>
              </a:lnSpc>
              <a:buClr>
                <a:prstClr val="black"/>
              </a:buClr>
              <a:buSzPct val="75000"/>
              <a:buBlip>
                <a:blip r:embed="rId4"/>
              </a:buBlip>
              <a:tabLst>
                <a:tab pos="1438275" algn="l"/>
              </a:tabLst>
              <a:defRPr/>
            </a:pPr>
            <a:endParaRPr lang="ko-KR" altLang="en-US" sz="1200" kern="0" spc="-110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67" name="모서리가 둥근 직사각형 199">
            <a:extLst>
              <a:ext uri="{FF2B5EF4-FFF2-40B4-BE49-F238E27FC236}">
                <a16:creationId xmlns:a16="http://schemas.microsoft.com/office/drawing/2014/main" id="{4C9EB54E-CD2E-4C16-8906-B01CEC04460B}"/>
              </a:ext>
            </a:extLst>
          </p:cNvPr>
          <p:cNvSpPr/>
          <p:nvPr/>
        </p:nvSpPr>
        <p:spPr bwMode="auto">
          <a:xfrm>
            <a:off x="433342" y="3909027"/>
            <a:ext cx="8243113" cy="2447323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latinLnBrk="0"/>
            <a:endParaRPr lang="en-US" altLang="ko-KR" sz="1200" dirty="0"/>
          </a:p>
          <a:p>
            <a:pPr fontAlgn="base"/>
            <a:r>
              <a:rPr lang="en-US" altLang="ko-KR" sz="1200" dirty="0"/>
              <a:t>- </a:t>
            </a:r>
            <a:r>
              <a:rPr lang="ko-KR" altLang="en-US" sz="1200" dirty="0"/>
              <a:t>“얼굴인식과 감정분석을 통한 사용자 맞춤 키오스크” 프로그램은 </a:t>
            </a:r>
            <a:r>
              <a:rPr lang="en-US" altLang="ko-KR" sz="1200" dirty="0"/>
              <a:t>MS</a:t>
            </a:r>
            <a:r>
              <a:rPr lang="ko-KR" altLang="en-US" sz="1200" dirty="0"/>
              <a:t> </a:t>
            </a:r>
            <a:r>
              <a:rPr lang="en-US" altLang="ko-KR" sz="1200" dirty="0"/>
              <a:t>API,</a:t>
            </a:r>
            <a:r>
              <a:rPr lang="ko-KR" altLang="en-US" sz="1200" dirty="0"/>
              <a:t> </a:t>
            </a:r>
            <a:r>
              <a:rPr lang="en-US" altLang="ko-KR" sz="1200" dirty="0"/>
              <a:t>Web Server, DB, </a:t>
            </a:r>
            <a:r>
              <a:rPr lang="ko-KR" altLang="en-US" sz="1200" dirty="0"/>
              <a:t>사장님 앱으로 구성되어 있다</a:t>
            </a:r>
            <a:r>
              <a:rPr lang="en-US" altLang="ko-KR" sz="1200" dirty="0"/>
              <a:t>.</a:t>
            </a:r>
          </a:p>
          <a:p>
            <a:pPr marL="171450" indent="-171450" fontAlgn="base">
              <a:buFontTx/>
              <a:buChar char="-"/>
            </a:pPr>
            <a:endParaRPr lang="en-US" altLang="ko-KR" sz="1200" dirty="0"/>
          </a:p>
          <a:p>
            <a:pPr marL="171450" indent="-171450" fontAlgn="base">
              <a:buFontTx/>
              <a:buChar char="-"/>
            </a:pPr>
            <a:r>
              <a:rPr lang="ko-KR" altLang="en-US" sz="1200" dirty="0"/>
              <a:t>얼굴 인식을 통해 사용자가 기존 사용자인지 처음 방문한 사용자인지 구별한다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처음 방문한 사용자는 얼굴을 새로 등록하고 기존 사용자는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기존의 데이터를 불러와 다양한 맞춤 서비스를 제공받는다</a:t>
            </a:r>
            <a:r>
              <a:rPr lang="en-US" altLang="ko-KR" sz="1200" dirty="0"/>
              <a:t>.</a:t>
            </a:r>
          </a:p>
          <a:p>
            <a:pPr marL="171450" indent="-171450" fontAlgn="base">
              <a:buFontTx/>
              <a:buChar char="-"/>
            </a:pPr>
            <a:endParaRPr lang="en-US" altLang="ko-KR" sz="1200" dirty="0"/>
          </a:p>
          <a:p>
            <a:pPr marL="171450" indent="-171450" fontAlgn="base">
              <a:buFontTx/>
              <a:buChar char="-"/>
            </a:pPr>
            <a:r>
              <a:rPr lang="ko-KR" altLang="en-US" sz="1200" dirty="0"/>
              <a:t>사용자가 주문하고자 하는 메뉴를 선택한 후 주문 버튼을 클릭하면 사장님 앱으로 주문 기록을 전송하여 주문목록이 화면에 보여진다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메뉴가 준비되면 사장님 앱에서 주문완료 버튼을 클릭하여 주문기록을 삭제할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8" name="양쪽 모서리가 둥근 사각형 51">
            <a:extLst>
              <a:ext uri="{FF2B5EF4-FFF2-40B4-BE49-F238E27FC236}">
                <a16:creationId xmlns:a16="http://schemas.microsoft.com/office/drawing/2014/main" id="{6B396020-A455-411D-AF7E-0D53912C899D}"/>
              </a:ext>
            </a:extLst>
          </p:cNvPr>
          <p:cNvSpPr/>
          <p:nvPr/>
        </p:nvSpPr>
        <p:spPr bwMode="auto">
          <a:xfrm rot="16200000">
            <a:off x="4524871" y="2039076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lvl="1" indent="-457200" algn="ctr" latinLnBrk="0">
              <a:lnSpc>
                <a:spcPct val="90000"/>
              </a:lnSpc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endParaRPr lang="ko-KR" altLang="en-US" sz="1300" kern="0" spc="-11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69" name="양쪽 모서리가 둥근 사각형 51">
            <a:extLst>
              <a:ext uri="{FF2B5EF4-FFF2-40B4-BE49-F238E27FC236}">
                <a16:creationId xmlns:a16="http://schemas.microsoft.com/office/drawing/2014/main" id="{675BA2EE-7E9C-4F8B-AADB-283F789CC021}"/>
              </a:ext>
            </a:extLst>
          </p:cNvPr>
          <p:cNvSpPr/>
          <p:nvPr/>
        </p:nvSpPr>
        <p:spPr bwMode="auto">
          <a:xfrm>
            <a:off x="2743143" y="3955039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lvl="1" indent="-457200" algn="ctr" latinLnBrk="0">
              <a:lnSpc>
                <a:spcPct val="90000"/>
              </a:lnSpc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1400" kern="0" spc="-11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C522B9-4B7C-477A-84B9-BDE748980726}"/>
              </a:ext>
            </a:extLst>
          </p:cNvPr>
          <p:cNvGrpSpPr/>
          <p:nvPr/>
        </p:nvGrpSpPr>
        <p:grpSpPr>
          <a:xfrm>
            <a:off x="1225431" y="1153367"/>
            <a:ext cx="6180652" cy="2673487"/>
            <a:chOff x="366729" y="696438"/>
            <a:chExt cx="11296922" cy="5875578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18EB20A3-86C4-433C-98BB-CCBF989C2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756565" y="921383"/>
              <a:ext cx="1432306" cy="2515268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1ED552A-721D-474B-8B38-BAD227B93A79}"/>
                </a:ext>
              </a:extLst>
            </p:cNvPr>
            <p:cNvSpPr/>
            <p:nvPr/>
          </p:nvSpPr>
          <p:spPr>
            <a:xfrm rot="16200000">
              <a:off x="7795588" y="1290611"/>
              <a:ext cx="3282044" cy="2093698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E1310AAE-F6C0-4CB2-B963-8C4718C0B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609794" y="1567937"/>
              <a:ext cx="1668908" cy="1668908"/>
            </a:xfrm>
            <a:prstGeom prst="rect">
              <a:avLst/>
            </a:prstGeom>
          </p:spPr>
        </p:pic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44DA184-B478-4895-BD11-FEB623C9B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545" y="3236845"/>
              <a:ext cx="2537443" cy="21525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ECE6A8-12B4-4D65-BF6D-D5B20F307878}"/>
                </a:ext>
              </a:extLst>
            </p:cNvPr>
            <p:cNvSpPr txBox="1"/>
            <p:nvPr/>
          </p:nvSpPr>
          <p:spPr>
            <a:xfrm rot="19631874">
              <a:off x="6595480" y="4205800"/>
              <a:ext cx="2091227" cy="1014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Order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information</a:t>
              </a:r>
              <a:endParaRPr lang="ko-KR" altLang="en-US" sz="1200" dirty="0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1BCC42C-3E58-4E1A-B693-E8342E2D56BE}"/>
                </a:ext>
              </a:extLst>
            </p:cNvPr>
            <p:cNvGrpSpPr/>
            <p:nvPr/>
          </p:nvGrpSpPr>
          <p:grpSpPr>
            <a:xfrm>
              <a:off x="4814640" y="5391022"/>
              <a:ext cx="1172390" cy="1180994"/>
              <a:chOff x="7437547" y="4619821"/>
              <a:chExt cx="1403384" cy="1356807"/>
            </a:xfrm>
          </p:grpSpPr>
          <p:pic>
            <p:nvPicPr>
              <p:cNvPr id="107" name="그래픽 106">
                <a:extLst>
                  <a:ext uri="{FF2B5EF4-FFF2-40B4-BE49-F238E27FC236}">
                    <a16:creationId xmlns:a16="http://schemas.microsoft.com/office/drawing/2014/main" id="{82084A6B-D0DA-458E-A8F4-9DD16CDA9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tretch>
                <a:fillRect/>
              </a:stretch>
            </p:blipFill>
            <p:spPr>
              <a:xfrm>
                <a:off x="7437547" y="4619821"/>
                <a:ext cx="1403384" cy="1356807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2F8AFC-2698-4657-9FCE-F393D3C26C8C}"/>
                  </a:ext>
                </a:extLst>
              </p:cNvPr>
              <p:cNvSpPr txBox="1"/>
              <p:nvPr/>
            </p:nvSpPr>
            <p:spPr>
              <a:xfrm>
                <a:off x="7497894" y="4697636"/>
                <a:ext cx="1338668" cy="101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Web</a:t>
                </a:r>
              </a:p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Server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F5E25477-F976-4754-8475-73029D021C30}"/>
                </a:ext>
              </a:extLst>
            </p:cNvPr>
            <p:cNvGrpSpPr/>
            <p:nvPr/>
          </p:nvGrpSpPr>
          <p:grpSpPr>
            <a:xfrm>
              <a:off x="3369506" y="5152106"/>
              <a:ext cx="864189" cy="1265026"/>
              <a:chOff x="8231470" y="1408434"/>
              <a:chExt cx="1034458" cy="1453350"/>
            </a:xfrm>
          </p:grpSpPr>
          <p:pic>
            <p:nvPicPr>
              <p:cNvPr id="105" name="그래픽 104">
                <a:extLst>
                  <a:ext uri="{FF2B5EF4-FFF2-40B4-BE49-F238E27FC236}">
                    <a16:creationId xmlns:a16="http://schemas.microsoft.com/office/drawing/2014/main" id="{FFE53447-4C8D-4062-998E-C30E7E233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tretch>
                <a:fillRect/>
              </a:stretch>
            </p:blipFill>
            <p:spPr>
              <a:xfrm>
                <a:off x="8231470" y="1408434"/>
                <a:ext cx="1034458" cy="1453350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63547B-ABBF-4595-A7AE-4F35E55E3193}"/>
                  </a:ext>
                </a:extLst>
              </p:cNvPr>
              <p:cNvSpPr txBox="1"/>
              <p:nvPr/>
            </p:nvSpPr>
            <p:spPr>
              <a:xfrm>
                <a:off x="8268446" y="1648233"/>
                <a:ext cx="914401" cy="108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</a:rPr>
                  <a:t>MS 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</a:rPr>
                  <a:t>API</a:t>
                </a:r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E4823DD-DF07-4C38-BE6C-B759CCB9F59C}"/>
                </a:ext>
              </a:extLst>
            </p:cNvPr>
            <p:cNvCxnSpPr>
              <a:cxnSpLocks/>
            </p:cNvCxnSpPr>
            <p:nvPr/>
          </p:nvCxnSpPr>
          <p:spPr>
            <a:xfrm>
              <a:off x="6055145" y="2271627"/>
              <a:ext cx="1927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56FCA2C-BE5F-4CB9-81D3-1AAE46D7AD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5145" y="2721363"/>
              <a:ext cx="1927918" cy="6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416E37B-DD47-4B2E-BCE2-3B2AFE440053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55" y="3694629"/>
              <a:ext cx="0" cy="9394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724B7D2D-738D-47AE-91A2-554034D7F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042637" y="4957487"/>
              <a:ext cx="736625" cy="1293584"/>
            </a:xfrm>
            <a:prstGeom prst="rect">
              <a:avLst/>
            </a:prstGeom>
          </p:spPr>
        </p:pic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D2EBAB8-7781-4BF5-A049-F46C73F193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7683" y="3373442"/>
              <a:ext cx="0" cy="14550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3A28D27B-0F49-4589-B562-98D04E8FC076}"/>
                </a:ext>
              </a:extLst>
            </p:cNvPr>
            <p:cNvCxnSpPr>
              <a:cxnSpLocks/>
            </p:cNvCxnSpPr>
            <p:nvPr/>
          </p:nvCxnSpPr>
          <p:spPr>
            <a:xfrm>
              <a:off x="9946886" y="5604279"/>
              <a:ext cx="6636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6FA98EC-5EC3-42D7-A77F-FF53AABAF5B8}"/>
                </a:ext>
              </a:extLst>
            </p:cNvPr>
            <p:cNvCxnSpPr>
              <a:cxnSpLocks/>
            </p:cNvCxnSpPr>
            <p:nvPr/>
          </p:nvCxnSpPr>
          <p:spPr>
            <a:xfrm>
              <a:off x="1503432" y="2265598"/>
              <a:ext cx="1386175" cy="6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20ACC0DC-DC3F-4C40-A726-64824A7A8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3433" y="2721363"/>
              <a:ext cx="1322166" cy="47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90F0DC-87F6-4790-8561-F353A3A77AFD}"/>
                </a:ext>
              </a:extLst>
            </p:cNvPr>
            <p:cNvSpPr txBox="1"/>
            <p:nvPr/>
          </p:nvSpPr>
          <p:spPr>
            <a:xfrm>
              <a:off x="983324" y="1642212"/>
              <a:ext cx="2515186" cy="60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Face Recognition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A29F386-D9C8-4166-AE48-E4C9E3AE1F0C}"/>
                </a:ext>
              </a:extLst>
            </p:cNvPr>
            <p:cNvSpPr txBox="1"/>
            <p:nvPr/>
          </p:nvSpPr>
          <p:spPr>
            <a:xfrm>
              <a:off x="843263" y="2961616"/>
              <a:ext cx="2828222" cy="60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Result Transmission</a:t>
              </a:r>
              <a:endParaRPr lang="ko-KR" altLang="en-US" sz="1200" dirty="0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5E470F4-F182-45B1-956A-05F1F3E00D62}"/>
                </a:ext>
              </a:extLst>
            </p:cNvPr>
            <p:cNvGrpSpPr/>
            <p:nvPr/>
          </p:nvGrpSpPr>
          <p:grpSpPr>
            <a:xfrm>
              <a:off x="366729" y="1794196"/>
              <a:ext cx="1005559" cy="1214570"/>
              <a:chOff x="1034138" y="1800225"/>
              <a:chExt cx="1005559" cy="1214570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D77C74A4-8849-47AE-8ED4-B6E50A52E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5"/>
                  </a:ext>
                </a:extLst>
              </a:blip>
              <a:stretch>
                <a:fillRect/>
              </a:stretch>
            </p:blipFill>
            <p:spPr>
              <a:xfrm>
                <a:off x="1133475" y="1800225"/>
                <a:ext cx="834152" cy="1076325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C36002-C398-4E0A-B4E3-63913D4BFD73}"/>
                  </a:ext>
                </a:extLst>
              </p:cNvPr>
              <p:cNvSpPr txBox="1"/>
              <p:nvPr/>
            </p:nvSpPr>
            <p:spPr>
              <a:xfrm>
                <a:off x="1034138" y="2338387"/>
                <a:ext cx="1005559" cy="676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User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AC1A3C9-3F6E-4946-8CEC-A3B67F15D3CC}"/>
                </a:ext>
              </a:extLst>
            </p:cNvPr>
            <p:cNvGrpSpPr/>
            <p:nvPr/>
          </p:nvGrpSpPr>
          <p:grpSpPr>
            <a:xfrm>
              <a:off x="10652232" y="4897397"/>
              <a:ext cx="1011419" cy="1177945"/>
              <a:chOff x="10815123" y="4897397"/>
              <a:chExt cx="1011419" cy="1177945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6B944866-2EC0-40B3-A0DB-0913BC678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5"/>
                  </a:ext>
                </a:extLst>
              </a:blip>
              <a:stretch>
                <a:fillRect/>
              </a:stretch>
            </p:blipFill>
            <p:spPr>
              <a:xfrm>
                <a:off x="10914755" y="4897397"/>
                <a:ext cx="834151" cy="1076325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15681AA-D866-4AD3-BD89-6576157D8141}"/>
                  </a:ext>
                </a:extLst>
              </p:cNvPr>
              <p:cNvSpPr txBox="1"/>
              <p:nvPr/>
            </p:nvSpPr>
            <p:spPr>
              <a:xfrm>
                <a:off x="10815123" y="5398934"/>
                <a:ext cx="1011419" cy="676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Boss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E24B572-ED7B-4385-9F88-3B578D98D596}"/>
                </a:ext>
              </a:extLst>
            </p:cNvPr>
            <p:cNvCxnSpPr>
              <a:cxnSpLocks/>
            </p:cNvCxnSpPr>
            <p:nvPr/>
          </p:nvCxnSpPr>
          <p:spPr>
            <a:xfrm>
              <a:off x="4031526" y="3735931"/>
              <a:ext cx="0" cy="9394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2C6BF5-6A25-4823-B886-34E6F7CAB311}"/>
                </a:ext>
              </a:extLst>
            </p:cNvPr>
            <p:cNvSpPr txBox="1"/>
            <p:nvPr/>
          </p:nvSpPr>
          <p:spPr>
            <a:xfrm>
              <a:off x="5374962" y="1560351"/>
              <a:ext cx="3453355" cy="60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/>
                <a:t>User&amp;Order</a:t>
              </a:r>
              <a:r>
                <a:rPr lang="en-US" altLang="ko-KR" sz="1200" dirty="0"/>
                <a:t> information</a:t>
              </a:r>
              <a:endParaRPr lang="ko-KR" alt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64DB33-05B2-4F55-B766-BF92D72662A4}"/>
                </a:ext>
              </a:extLst>
            </p:cNvPr>
            <p:cNvSpPr txBox="1"/>
            <p:nvPr/>
          </p:nvSpPr>
          <p:spPr>
            <a:xfrm>
              <a:off x="5987027" y="2842983"/>
              <a:ext cx="2080617" cy="60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Order record </a:t>
              </a:r>
              <a:endParaRPr lang="ko-KR" altLang="en-US" sz="1200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0CC61D62-5FCC-453A-98F1-E639213D3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177" y="3694629"/>
              <a:ext cx="14395" cy="8783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988B56C-95E7-4860-995A-3FFA1E048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587" y="3656856"/>
              <a:ext cx="0" cy="9394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189DBAC-35A6-4B6D-97CF-4EAEE18A408D}"/>
                </a:ext>
              </a:extLst>
            </p:cNvPr>
            <p:cNvSpPr txBox="1"/>
            <p:nvPr/>
          </p:nvSpPr>
          <p:spPr>
            <a:xfrm>
              <a:off x="9122837" y="3978483"/>
              <a:ext cx="2063434" cy="87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User&amp;Order</a:t>
              </a:r>
              <a:r>
                <a:rPr lang="en-US" altLang="ko-KR" sz="1000" dirty="0"/>
                <a:t> information</a:t>
              </a:r>
              <a:endParaRPr lang="ko-KR" altLang="en-US" sz="1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A65B1C5-52C5-419B-A502-F682A4DC1A69}"/>
                </a:ext>
              </a:extLst>
            </p:cNvPr>
            <p:cNvSpPr txBox="1"/>
            <p:nvPr/>
          </p:nvSpPr>
          <p:spPr>
            <a:xfrm>
              <a:off x="3959215" y="4004898"/>
              <a:ext cx="675061" cy="11505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/>
                <a:t>Image</a:t>
              </a:r>
              <a:endParaRPr lang="ko-KR" altLang="en-US" sz="12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B622A6-6E50-4546-80E6-4BCEE796157F}"/>
                </a:ext>
              </a:extLst>
            </p:cNvPr>
            <p:cNvSpPr txBox="1"/>
            <p:nvPr/>
          </p:nvSpPr>
          <p:spPr>
            <a:xfrm>
              <a:off x="3097305" y="4031235"/>
              <a:ext cx="675061" cy="112621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/>
                <a:t>Result</a:t>
              </a:r>
              <a:endParaRPr lang="ko-KR" altLang="en-US" sz="12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D80069A-F960-436B-BF17-F37142CD41E2}"/>
                </a:ext>
              </a:extLst>
            </p:cNvPr>
            <p:cNvSpPr txBox="1"/>
            <p:nvPr/>
          </p:nvSpPr>
          <p:spPr>
            <a:xfrm rot="16200000">
              <a:off x="5780175" y="2997466"/>
              <a:ext cx="1217533" cy="18022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dirty="0"/>
                <a:t>User information</a:t>
              </a:r>
              <a:endParaRPr lang="ko-KR" altLang="en-US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1841E0-2EB7-4393-942B-D58D363A1143}"/>
                </a:ext>
              </a:extLst>
            </p:cNvPr>
            <p:cNvSpPr txBox="1"/>
            <p:nvPr/>
          </p:nvSpPr>
          <p:spPr>
            <a:xfrm>
              <a:off x="4345710" y="3524193"/>
              <a:ext cx="1012591" cy="25607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dirty="0"/>
                <a:t>Recommend     </a:t>
              </a:r>
            </a:p>
            <a:p>
              <a:r>
                <a:rPr lang="en-US" altLang="ko-KR" sz="1200" dirty="0"/>
                <a:t>menu</a:t>
              </a:r>
              <a:endParaRPr lang="ko-KR" altLang="en-US" sz="12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3B666B5-DE50-4891-8BC4-2F7389774635}"/>
                </a:ext>
              </a:extLst>
            </p:cNvPr>
            <p:cNvSpPr/>
            <p:nvPr/>
          </p:nvSpPr>
          <p:spPr>
            <a:xfrm>
              <a:off x="3007785" y="701177"/>
              <a:ext cx="2955679" cy="295567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9" name="AutoShape 99">
            <a:extLst>
              <a:ext uri="{FF2B5EF4-FFF2-40B4-BE49-F238E27FC236}">
                <a16:creationId xmlns:a16="http://schemas.microsoft.com/office/drawing/2014/main" id="{85F4B964-9351-4E93-B465-16F37D65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102" y="861301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1" indent="-457200" algn="ctr" defTabSz="1330325" eaLnBrk="0" latinLnBrk="0" hangingPunct="0">
              <a:lnSpc>
                <a:spcPct val="90000"/>
              </a:lnSpc>
              <a:buClr>
                <a:sysClr val="windowText" lastClr="000000"/>
              </a:buClr>
              <a:buSzPct val="80000"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lang="en-US" altLang="ko-KR" sz="1400" kern="0" spc="-100" dirty="0">
              <a:solidFill>
                <a:sysClr val="window" lastClr="FFFFFF"/>
              </a:solidFill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107505" y="1214422"/>
            <a:ext cx="4535965" cy="5094895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5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107505" y="1214421"/>
            <a:ext cx="4592304" cy="341094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788025" y="1555515"/>
            <a:ext cx="4232930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/>
            <a:endParaRPr lang="en-US" altLang="ko-KR" sz="1100" b="1" i="1" dirty="0">
              <a:solidFill>
                <a:srgbClr val="FF0000"/>
              </a:solidFill>
              <a:latin typeface="+mj-lt"/>
            </a:endParaRPr>
          </a:p>
          <a:p>
            <a:pPr marL="265113" indent="-265113" latinLnBrk="0"/>
            <a:r>
              <a:rPr lang="ko-KR" altLang="en-US" sz="1100" dirty="0">
                <a:latin typeface="+mj-lt"/>
              </a:rPr>
              <a:t> </a:t>
            </a:r>
            <a:r>
              <a:rPr lang="ko-KR" altLang="en-US" sz="1100" dirty="0" err="1">
                <a:latin typeface="+mj-lt"/>
              </a:rPr>
              <a:t>손님용</a:t>
            </a:r>
            <a:r>
              <a:rPr lang="ko-KR" altLang="en-US" sz="1100" dirty="0">
                <a:latin typeface="+mj-lt"/>
              </a:rPr>
              <a:t> 앱</a:t>
            </a:r>
            <a:r>
              <a:rPr lang="en-US" altLang="ko-KR" sz="1100" dirty="0">
                <a:latin typeface="+mj-lt"/>
              </a:rPr>
              <a:t>&gt;&gt;</a:t>
            </a:r>
          </a:p>
          <a:p>
            <a:pPr marL="265113" indent="-265113" latinLnBrk="0"/>
            <a:r>
              <a:rPr lang="ko-KR" altLang="en-US" sz="1100" dirty="0">
                <a:latin typeface="+mj-lt"/>
              </a:rPr>
              <a:t> ① 앱을 실행하여 프로그램을 실행한다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② 얼굴 등록여부를 팝업창으로 질문한다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	1) </a:t>
            </a:r>
            <a:r>
              <a:rPr lang="ko-KR" altLang="en-US" sz="1100" dirty="0">
                <a:latin typeface="+mj-lt"/>
              </a:rPr>
              <a:t>얼굴등록을 안 한 사용자는 얼굴을 등록할 것인지 묻는다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얼굴등록을 하지 않겠다고 답하면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초기화면으로 이동한다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얼굴등록을 한다고 답하면</a:t>
            </a:r>
            <a:r>
              <a:rPr lang="en-US" altLang="ko-KR" sz="1100" dirty="0">
                <a:latin typeface="+mj-lt"/>
              </a:rPr>
              <a:t> -&gt; </a:t>
            </a:r>
            <a:r>
              <a:rPr lang="ko-KR" altLang="en-US" sz="1100" dirty="0">
                <a:latin typeface="+mj-lt"/>
              </a:rPr>
              <a:t>③</a:t>
            </a:r>
            <a:endParaRPr lang="en-US" altLang="ko-KR" sz="1100" dirty="0">
              <a:latin typeface="+mj-lt"/>
            </a:endParaRPr>
          </a:p>
          <a:p>
            <a:pPr marL="265113" indent="-265113" latinLnBrk="0"/>
            <a:r>
              <a:rPr lang="en-US" altLang="ko-KR" sz="1100" dirty="0">
                <a:latin typeface="+mj-lt"/>
              </a:rPr>
              <a:t>	2) </a:t>
            </a:r>
            <a:r>
              <a:rPr lang="ko-KR" altLang="en-US" sz="1100" dirty="0">
                <a:latin typeface="+mj-lt"/>
              </a:rPr>
              <a:t>얼굴등록을 한 사용자 </a:t>
            </a:r>
            <a:r>
              <a:rPr lang="en-US" altLang="ko-KR" sz="1100" dirty="0">
                <a:latin typeface="+mj-lt"/>
              </a:rPr>
              <a:t>-&gt; </a:t>
            </a:r>
            <a:r>
              <a:rPr lang="ko-KR" altLang="en-US" sz="1100" dirty="0">
                <a:latin typeface="+mj-lt"/>
              </a:rPr>
              <a:t>③ </a:t>
            </a:r>
            <a:endParaRPr lang="en-US" altLang="ko-KR" sz="1100" dirty="0">
              <a:latin typeface="+mj-lt"/>
            </a:endParaRP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③ 카메라 촬영되는 모습을 출력한다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얼굴을 인식한다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④ 시작화면으로 이동한다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⑤ 주문기록 버튼 선택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시 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>
                <a:latin typeface="+mj-lt"/>
              </a:rPr>
              <a:t>사용자의 주문기록을 출력한다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⑥ 자주 드신 메뉴 버튼 선택 시 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>
                <a:latin typeface="+mj-lt"/>
              </a:rPr>
              <a:t>사용자의 주문기록을 바탕으로 가장 자주 먹은 메뉴를 출력한다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상세 옵션을 선택할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⑦ 추천메뉴 버튼 선택 시 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>
                <a:latin typeface="+mj-lt"/>
              </a:rPr>
              <a:t>사용자의 주문기록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날씨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감정을 분석하여 추천된 메뉴를 출력한다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상세옵션을 선택할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⑧ </a:t>
            </a:r>
            <a:r>
              <a:rPr lang="ko-KR" altLang="en-US" sz="1100" dirty="0" err="1">
                <a:latin typeface="+mj-lt"/>
              </a:rPr>
              <a:t>메뉴판</a:t>
            </a:r>
            <a:r>
              <a:rPr lang="ko-KR" altLang="en-US" sz="1100" dirty="0">
                <a:latin typeface="+mj-lt"/>
              </a:rPr>
              <a:t> 버튼 선택 시 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>
                <a:latin typeface="+mj-lt"/>
              </a:rPr>
              <a:t>카페 메뉴들을 출력한다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얼굴 등록을 하지 않은 사용자는 이 버튼만 선택할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⑨ 메뉴판에서 메뉴를 고르면 옵션을 선택할 수 있는 상세옵션 화면이 출력된다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r>
              <a:rPr lang="ko-KR" altLang="en-US" sz="1100" dirty="0">
                <a:latin typeface="+mj-lt"/>
              </a:rPr>
              <a:t> ⑩ 상세옵션 선택 후 담기를 누르면 주문하기를 선택하여 주문할 수 있고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메뉴 더 담기를 선택하면 </a:t>
            </a:r>
            <a:r>
              <a:rPr lang="ko-KR" altLang="en-US" sz="1100" dirty="0" err="1">
                <a:latin typeface="+mj-lt"/>
              </a:rPr>
              <a:t>메뉴판</a:t>
            </a:r>
            <a:r>
              <a:rPr lang="ko-KR" altLang="en-US" sz="1100" dirty="0">
                <a:latin typeface="+mj-lt"/>
              </a:rPr>
              <a:t> 화면으로 돌아간다</a:t>
            </a:r>
            <a:r>
              <a:rPr lang="en-US" altLang="ko-KR" sz="1100" dirty="0">
                <a:latin typeface="+mj-lt"/>
              </a:rPr>
              <a:t>. </a:t>
            </a:r>
          </a:p>
          <a:p>
            <a:pPr marL="265113" indent="-265113" latinLnBrk="0"/>
            <a:r>
              <a:rPr lang="ko-KR" altLang="en-US" sz="1100" dirty="0">
                <a:latin typeface="+mj-lt"/>
              </a:rPr>
              <a:t> ⑪ </a:t>
            </a:r>
            <a:r>
              <a:rPr lang="ko-KR" altLang="en-US" sz="1100" dirty="0" err="1">
                <a:latin typeface="+mj-lt"/>
              </a:rPr>
              <a:t>메뉴판</a:t>
            </a:r>
            <a:r>
              <a:rPr lang="en-US" altLang="ko-KR" sz="1100" dirty="0">
                <a:latin typeface="+mj-lt"/>
              </a:rPr>
              <a:t>,</a:t>
            </a:r>
            <a:r>
              <a:rPr lang="ko-KR" altLang="en-US" sz="1100" dirty="0">
                <a:latin typeface="+mj-lt"/>
              </a:rPr>
              <a:t> 주문기록 화면에서 돌아가기를 선택하면 초기화면으로 이동한다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65113" indent="-265113" latinLnBrk="0"/>
            <a:endParaRPr lang="en-US" altLang="ko-KR" sz="1100" dirty="0">
              <a:latin typeface="+mj-lt"/>
            </a:endParaRPr>
          </a:p>
          <a:p>
            <a:pPr marL="265113" indent="-265113" latinLnBrk="0"/>
            <a:r>
              <a:rPr lang="ko-KR" altLang="en-US" sz="1100" dirty="0">
                <a:latin typeface="+mj-lt"/>
              </a:rPr>
              <a:t>사장님용 앱</a:t>
            </a:r>
            <a:r>
              <a:rPr lang="en-US" altLang="ko-KR" sz="1100" dirty="0">
                <a:latin typeface="+mj-lt"/>
              </a:rPr>
              <a:t>&gt;&gt;</a:t>
            </a:r>
          </a:p>
          <a:p>
            <a:pPr marL="265113" indent="-265113" latinLnBrk="0"/>
            <a:r>
              <a:rPr lang="ko-KR" altLang="en-US" sz="1100" dirty="0"/>
              <a:t> ① 앱을 실행하여 프로그램을 실행한다</a:t>
            </a:r>
            <a:r>
              <a:rPr lang="en-US" altLang="ko-KR" sz="1100" dirty="0"/>
              <a:t>.</a:t>
            </a:r>
          </a:p>
          <a:p>
            <a:pPr marL="265113" indent="-265113" latinLnBrk="0"/>
            <a:r>
              <a:rPr lang="en-US" altLang="ko-KR" sz="1100" dirty="0"/>
              <a:t> </a:t>
            </a:r>
            <a:r>
              <a:rPr lang="ko-KR" altLang="en-US" sz="1100" dirty="0"/>
              <a:t>② 손님들의 주문기록을 출력한다</a:t>
            </a:r>
            <a:r>
              <a:rPr lang="en-US" altLang="ko-KR" sz="1100" dirty="0"/>
              <a:t>.	</a:t>
            </a:r>
          </a:p>
          <a:p>
            <a:pPr marL="265113" indent="-265113" latinLnBrk="0"/>
            <a:r>
              <a:rPr lang="ko-KR" altLang="en-US" sz="1100" dirty="0"/>
              <a:t> ③ 메뉴 등록을 누르면 메뉴등록 화면으로 이동한다</a:t>
            </a:r>
            <a:r>
              <a:rPr lang="en-US" altLang="ko-KR" sz="1100" dirty="0"/>
              <a:t>. </a:t>
            </a:r>
            <a:endParaRPr lang="en-US" altLang="ko-KR" sz="1100" dirty="0">
              <a:latin typeface="+mj-lt"/>
            </a:endParaRPr>
          </a:p>
          <a:p>
            <a:pPr marL="265113" indent="-265113" latinLnBrk="0"/>
            <a:endParaRPr lang="en-US" altLang="ko-KR" sz="1100" dirty="0">
              <a:latin typeface="+mj-lt"/>
            </a:endParaRPr>
          </a:p>
          <a:p>
            <a:pPr marL="265113" indent="-265113" latinLnBrk="0"/>
            <a:endParaRPr lang="ko-KR" altLang="en-US" sz="1100" dirty="0">
              <a:latin typeface="+mj-lt"/>
            </a:endParaRP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725820" y="-739657"/>
            <a:ext cx="357344" cy="4232932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018751" y="1264650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9529E9-D7B1-4306-A08C-562A40C0A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8" y="1573199"/>
            <a:ext cx="4576762" cy="329499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C1A4C3-9D02-4610-B24B-EA62A8C002E0}"/>
              </a:ext>
            </a:extLst>
          </p:cNvPr>
          <p:cNvGrpSpPr/>
          <p:nvPr/>
        </p:nvGrpSpPr>
        <p:grpSpPr>
          <a:xfrm>
            <a:off x="424356" y="5226966"/>
            <a:ext cx="4078368" cy="904289"/>
            <a:chOff x="620502" y="617082"/>
            <a:chExt cx="4198134" cy="109571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CA20FC-FC18-47EC-B36B-9F4BCFA0B8F8}"/>
                </a:ext>
              </a:extLst>
            </p:cNvPr>
            <p:cNvSpPr/>
            <p:nvPr/>
          </p:nvSpPr>
          <p:spPr>
            <a:xfrm>
              <a:off x="620502" y="859988"/>
              <a:ext cx="1325907" cy="279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프로그램 실행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9DCC4C1-408B-482B-B8B8-D17E95900EA7}"/>
                </a:ext>
              </a:extLst>
            </p:cNvPr>
            <p:cNvCxnSpPr>
              <a:cxnSpLocks/>
            </p:cNvCxnSpPr>
            <p:nvPr/>
          </p:nvCxnSpPr>
          <p:spPr>
            <a:xfrm>
              <a:off x="1946409" y="999555"/>
              <a:ext cx="500230" cy="1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9D4AA63-37FF-4988-8F0E-C45212591947}"/>
                </a:ext>
              </a:extLst>
            </p:cNvPr>
            <p:cNvCxnSpPr/>
            <p:nvPr/>
          </p:nvCxnSpPr>
          <p:spPr>
            <a:xfrm>
              <a:off x="2653196" y="1347117"/>
              <a:ext cx="0" cy="365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17E50C7-1FBE-47D5-9028-A4846088F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983" y="999555"/>
              <a:ext cx="1067500" cy="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45BC0D-E660-43CB-91EE-AFC7FBAD6115}"/>
                </a:ext>
              </a:extLst>
            </p:cNvPr>
            <p:cNvSpPr txBox="1"/>
            <p:nvPr/>
          </p:nvSpPr>
          <p:spPr>
            <a:xfrm>
              <a:off x="2992934" y="742323"/>
              <a:ext cx="1469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메뉴 등록선택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633E21-82A7-4865-9B66-EADF17B8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8014" y="617082"/>
              <a:ext cx="637543" cy="105734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05B663-E88E-49E4-AA90-CB0E882C8CE5}"/>
                </a:ext>
              </a:extLst>
            </p:cNvPr>
            <p:cNvSpPr txBox="1"/>
            <p:nvPr/>
          </p:nvSpPr>
          <p:spPr>
            <a:xfrm>
              <a:off x="1918633" y="761508"/>
              <a:ext cx="1469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주문</a:t>
              </a:r>
              <a:endParaRPr lang="en-US" altLang="ko-KR" sz="1200" dirty="0"/>
            </a:p>
            <a:p>
              <a:r>
                <a:rPr lang="ko-KR" altLang="en-US" sz="1200" dirty="0"/>
                <a:t>목록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126A95B-1A53-4FD4-96D1-EDF658FB5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5557" y="1223173"/>
              <a:ext cx="13694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710E168-BFC5-4DF2-AD20-2699F67C6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05483" y="727022"/>
              <a:ext cx="713153" cy="741198"/>
            </a:xfrm>
            <a:prstGeom prst="rect">
              <a:avLst/>
            </a:prstGeom>
          </p:spPr>
        </p:pic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4C65B1E-F088-47CE-AD58-D4D512F44A51}"/>
              </a:ext>
            </a:extLst>
          </p:cNvPr>
          <p:cNvCxnSpPr>
            <a:cxnSpLocks/>
          </p:cNvCxnSpPr>
          <p:nvPr/>
        </p:nvCxnSpPr>
        <p:spPr>
          <a:xfrm>
            <a:off x="106952" y="4928825"/>
            <a:ext cx="45928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F87046-B5C6-47E7-89F0-5EDCD8131FC6}"/>
              </a:ext>
            </a:extLst>
          </p:cNvPr>
          <p:cNvSpPr txBox="1"/>
          <p:nvPr/>
        </p:nvSpPr>
        <p:spPr>
          <a:xfrm>
            <a:off x="123048" y="1573199"/>
            <a:ext cx="120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손님용앱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FEC58-4D13-4958-ABFD-D6652E09F3AE}"/>
              </a:ext>
            </a:extLst>
          </p:cNvPr>
          <p:cNvSpPr txBox="1"/>
          <p:nvPr/>
        </p:nvSpPr>
        <p:spPr>
          <a:xfrm>
            <a:off x="106952" y="4950173"/>
            <a:ext cx="149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사장님용앱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654BD405-991A-4D91-84B9-51CFA5B8EC26}"/>
              </a:ext>
            </a:extLst>
          </p:cNvPr>
          <p:cNvSpPr/>
          <p:nvPr/>
        </p:nvSpPr>
        <p:spPr>
          <a:xfrm>
            <a:off x="148823" y="3124157"/>
            <a:ext cx="1402975" cy="1201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얼굴인식을 통한 메뉴 추천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시스템</a:t>
            </a:r>
          </a:p>
        </p:txBody>
      </p:sp>
      <p:sp>
        <p:nvSpPr>
          <p:cNvPr id="20" name="모서리가 둥근 직사각형 35">
            <a:extLst>
              <a:ext uri="{FF2B5EF4-FFF2-40B4-BE49-F238E27FC236}">
                <a16:creationId xmlns:a16="http://schemas.microsoft.com/office/drawing/2014/main" id="{F7244644-0B01-4F40-B632-7CD22798EA04}"/>
              </a:ext>
            </a:extLst>
          </p:cNvPr>
          <p:cNvSpPr/>
          <p:nvPr/>
        </p:nvSpPr>
        <p:spPr>
          <a:xfrm>
            <a:off x="2237095" y="2014902"/>
            <a:ext cx="1468765" cy="42325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메뉴판</a:t>
            </a:r>
            <a:endParaRPr lang="ko-KR" altLang="en-US" sz="1600" dirty="0"/>
          </a:p>
        </p:txBody>
      </p:sp>
      <p:sp>
        <p:nvSpPr>
          <p:cNvPr id="22" name="모서리가 둥근 직사각형 36">
            <a:extLst>
              <a:ext uri="{FF2B5EF4-FFF2-40B4-BE49-F238E27FC236}">
                <a16:creationId xmlns:a16="http://schemas.microsoft.com/office/drawing/2014/main" id="{19A30D49-81DB-4CC5-8FE8-33A3FB10212E}"/>
              </a:ext>
            </a:extLst>
          </p:cNvPr>
          <p:cNvSpPr/>
          <p:nvPr/>
        </p:nvSpPr>
        <p:spPr>
          <a:xfrm>
            <a:off x="2190484" y="2821172"/>
            <a:ext cx="1468765" cy="42325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상세 메뉴</a:t>
            </a:r>
          </a:p>
        </p:txBody>
      </p:sp>
      <p:sp>
        <p:nvSpPr>
          <p:cNvPr id="23" name="모서리가 둥근 직사각형 37">
            <a:extLst>
              <a:ext uri="{FF2B5EF4-FFF2-40B4-BE49-F238E27FC236}">
                <a16:creationId xmlns:a16="http://schemas.microsoft.com/office/drawing/2014/main" id="{E1F49357-3254-4DC0-A964-45A5835267FC}"/>
              </a:ext>
            </a:extLst>
          </p:cNvPr>
          <p:cNvSpPr/>
          <p:nvPr/>
        </p:nvSpPr>
        <p:spPr>
          <a:xfrm>
            <a:off x="2195660" y="3926096"/>
            <a:ext cx="1468765" cy="42325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최종 주문 목록</a:t>
            </a:r>
          </a:p>
        </p:txBody>
      </p:sp>
      <p:sp>
        <p:nvSpPr>
          <p:cNvPr id="32" name="모서리가 둥근 직사각형 65">
            <a:extLst>
              <a:ext uri="{FF2B5EF4-FFF2-40B4-BE49-F238E27FC236}">
                <a16:creationId xmlns:a16="http://schemas.microsoft.com/office/drawing/2014/main" id="{801C8FFC-BC29-4078-8226-67E10E8B5B8D}"/>
              </a:ext>
            </a:extLst>
          </p:cNvPr>
          <p:cNvSpPr/>
          <p:nvPr/>
        </p:nvSpPr>
        <p:spPr>
          <a:xfrm>
            <a:off x="4479760" y="3906933"/>
            <a:ext cx="1162960" cy="4832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 추가</a:t>
            </a:r>
            <a:endParaRPr lang="en-US" altLang="ko-KR" sz="1400" dirty="0"/>
          </a:p>
        </p:txBody>
      </p:sp>
      <p:sp>
        <p:nvSpPr>
          <p:cNvPr id="33" name="모서리가 둥근 직사각형 66">
            <a:extLst>
              <a:ext uri="{FF2B5EF4-FFF2-40B4-BE49-F238E27FC236}">
                <a16:creationId xmlns:a16="http://schemas.microsoft.com/office/drawing/2014/main" id="{99595677-1269-488F-8553-735327625D72}"/>
              </a:ext>
            </a:extLst>
          </p:cNvPr>
          <p:cNvSpPr/>
          <p:nvPr/>
        </p:nvSpPr>
        <p:spPr>
          <a:xfrm>
            <a:off x="7078900" y="3906119"/>
            <a:ext cx="1162960" cy="4832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 삭제</a:t>
            </a:r>
            <a:endParaRPr lang="en-US" altLang="ko-KR" sz="1400" dirty="0"/>
          </a:p>
        </p:txBody>
      </p:sp>
      <p:sp>
        <p:nvSpPr>
          <p:cNvPr id="34" name="모서리가 둥근 직사각형 67">
            <a:extLst>
              <a:ext uri="{FF2B5EF4-FFF2-40B4-BE49-F238E27FC236}">
                <a16:creationId xmlns:a16="http://schemas.microsoft.com/office/drawing/2014/main" id="{DF920BA3-E2BB-466A-9567-9F9C211C186F}"/>
              </a:ext>
            </a:extLst>
          </p:cNvPr>
          <p:cNvSpPr/>
          <p:nvPr/>
        </p:nvSpPr>
        <p:spPr>
          <a:xfrm>
            <a:off x="5793579" y="3906933"/>
            <a:ext cx="1162960" cy="4832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전송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A3C62A-9DB8-4833-A0DC-533DF546B622}"/>
              </a:ext>
            </a:extLst>
          </p:cNvPr>
          <p:cNvSpPr/>
          <p:nvPr/>
        </p:nvSpPr>
        <p:spPr>
          <a:xfrm>
            <a:off x="4382515" y="3744511"/>
            <a:ext cx="3987307" cy="812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285924" y="1062576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492" y="591937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5A0F611-0341-4585-A140-8CC430331E82}"/>
              </a:ext>
            </a:extLst>
          </p:cNvPr>
          <p:cNvSpPr/>
          <p:nvPr/>
        </p:nvSpPr>
        <p:spPr>
          <a:xfrm>
            <a:off x="2200552" y="1229145"/>
            <a:ext cx="1470021" cy="4236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 추천 화면</a:t>
            </a:r>
            <a:endParaRPr lang="en-US" altLang="ko-KR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05471-A23D-4DF5-AF49-1AF0E5F056B9}"/>
              </a:ext>
            </a:extLst>
          </p:cNvPr>
          <p:cNvGrpSpPr/>
          <p:nvPr/>
        </p:nvGrpSpPr>
        <p:grpSpPr>
          <a:xfrm>
            <a:off x="4269240" y="918255"/>
            <a:ext cx="4700703" cy="878510"/>
            <a:chOff x="4543880" y="476671"/>
            <a:chExt cx="5328592" cy="76710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F37A8D-D99A-478D-8873-2E0B83919AF1}"/>
                </a:ext>
              </a:extLst>
            </p:cNvPr>
            <p:cNvSpPr/>
            <p:nvPr/>
          </p:nvSpPr>
          <p:spPr>
            <a:xfrm>
              <a:off x="4543880" y="680792"/>
              <a:ext cx="5328592" cy="562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49">
              <a:extLst>
                <a:ext uri="{FF2B5EF4-FFF2-40B4-BE49-F238E27FC236}">
                  <a16:creationId xmlns:a16="http://schemas.microsoft.com/office/drawing/2014/main" id="{2453A1CF-80D8-4B60-AA4C-02423BAC10C7}"/>
                </a:ext>
              </a:extLst>
            </p:cNvPr>
            <p:cNvSpPr/>
            <p:nvPr/>
          </p:nvSpPr>
          <p:spPr>
            <a:xfrm>
              <a:off x="4688288" y="715329"/>
              <a:ext cx="1162356" cy="48303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사용자 맞춤 추천</a:t>
              </a:r>
              <a:endParaRPr lang="en-US" altLang="ko-KR" sz="1400" dirty="0"/>
            </a:p>
          </p:txBody>
        </p:sp>
        <p:sp>
          <p:nvSpPr>
            <p:cNvPr id="29" name="모서리가 둥근 직사각형 50">
              <a:extLst>
                <a:ext uri="{FF2B5EF4-FFF2-40B4-BE49-F238E27FC236}">
                  <a16:creationId xmlns:a16="http://schemas.microsoft.com/office/drawing/2014/main" id="{6EE3AF9B-B993-4ABD-B072-005F095EA131}"/>
                </a:ext>
              </a:extLst>
            </p:cNvPr>
            <p:cNvSpPr/>
            <p:nvPr/>
          </p:nvSpPr>
          <p:spPr>
            <a:xfrm>
              <a:off x="6005907" y="717128"/>
              <a:ext cx="1234261" cy="4830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일반적인 추천</a:t>
              </a:r>
              <a:endParaRPr lang="en-US" altLang="ko-KR" sz="1600" dirty="0"/>
            </a:p>
          </p:txBody>
        </p:sp>
        <p:sp>
          <p:nvSpPr>
            <p:cNvPr id="30" name="모서리가 둥근 직사각형 51">
              <a:extLst>
                <a:ext uri="{FF2B5EF4-FFF2-40B4-BE49-F238E27FC236}">
                  <a16:creationId xmlns:a16="http://schemas.microsoft.com/office/drawing/2014/main" id="{B6806B9C-B523-4A5E-A743-0C038855276D}"/>
                </a:ext>
              </a:extLst>
            </p:cNvPr>
            <p:cNvSpPr/>
            <p:nvPr/>
          </p:nvSpPr>
          <p:spPr>
            <a:xfrm>
              <a:off x="7338689" y="723572"/>
              <a:ext cx="1162356" cy="4830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메뉴판</a:t>
              </a:r>
              <a:endParaRPr lang="en-US" altLang="ko-KR" sz="1400" dirty="0"/>
            </a:p>
          </p:txBody>
        </p:sp>
        <p:sp>
          <p:nvSpPr>
            <p:cNvPr id="31" name="모서리가 둥근 직사각형 52">
              <a:extLst>
                <a:ext uri="{FF2B5EF4-FFF2-40B4-BE49-F238E27FC236}">
                  <a16:creationId xmlns:a16="http://schemas.microsoft.com/office/drawing/2014/main" id="{42227EB5-DC72-4460-A4AF-AB5F49562C48}"/>
                </a:ext>
              </a:extLst>
            </p:cNvPr>
            <p:cNvSpPr/>
            <p:nvPr/>
          </p:nvSpPr>
          <p:spPr>
            <a:xfrm>
              <a:off x="8602495" y="717078"/>
              <a:ext cx="1162356" cy="4830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얼굴인식</a:t>
              </a:r>
              <a:endParaRPr lang="en-US" altLang="ko-KR" sz="1400" dirty="0"/>
            </a:p>
          </p:txBody>
        </p:sp>
      </p:grpSp>
      <p:sp>
        <p:nvSpPr>
          <p:cNvPr id="41" name="모서리가 둥근 직사각형 33">
            <a:extLst>
              <a:ext uri="{FF2B5EF4-FFF2-40B4-BE49-F238E27FC236}">
                <a16:creationId xmlns:a16="http://schemas.microsoft.com/office/drawing/2014/main" id="{E16189C5-FDDD-491E-86CC-6C2B38C0273B}"/>
              </a:ext>
            </a:extLst>
          </p:cNvPr>
          <p:cNvSpPr/>
          <p:nvPr/>
        </p:nvSpPr>
        <p:spPr>
          <a:xfrm>
            <a:off x="2190484" y="4839020"/>
            <a:ext cx="1468765" cy="42325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기록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FD08B5FD-C044-4A98-969F-A9DEA0D40578}"/>
              </a:ext>
            </a:extLst>
          </p:cNvPr>
          <p:cNvSpPr/>
          <p:nvPr/>
        </p:nvSpPr>
        <p:spPr>
          <a:xfrm>
            <a:off x="4545206" y="2797817"/>
            <a:ext cx="1162960" cy="4832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옵션 선택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D133A4-A992-428F-B4C7-B4A7D25D3AFD}"/>
              </a:ext>
            </a:extLst>
          </p:cNvPr>
          <p:cNvSpPr/>
          <p:nvPr/>
        </p:nvSpPr>
        <p:spPr>
          <a:xfrm>
            <a:off x="4422577" y="2722115"/>
            <a:ext cx="1398731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55">
            <a:extLst>
              <a:ext uri="{FF2B5EF4-FFF2-40B4-BE49-F238E27FC236}">
                <a16:creationId xmlns:a16="http://schemas.microsoft.com/office/drawing/2014/main" id="{7F233DC2-41DA-4452-BD65-480109584D7E}"/>
              </a:ext>
            </a:extLst>
          </p:cNvPr>
          <p:cNvSpPr/>
          <p:nvPr/>
        </p:nvSpPr>
        <p:spPr>
          <a:xfrm>
            <a:off x="2156295" y="5795424"/>
            <a:ext cx="1468765" cy="42325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목록</a:t>
            </a:r>
          </a:p>
        </p:txBody>
      </p:sp>
      <p:sp>
        <p:nvSpPr>
          <p:cNvPr id="46" name="모서리가 둥근 직사각형 62">
            <a:extLst>
              <a:ext uri="{FF2B5EF4-FFF2-40B4-BE49-F238E27FC236}">
                <a16:creationId xmlns:a16="http://schemas.microsoft.com/office/drawing/2014/main" id="{D8437D39-50FB-4EDE-A596-283FEC8385ED}"/>
              </a:ext>
            </a:extLst>
          </p:cNvPr>
          <p:cNvSpPr/>
          <p:nvPr/>
        </p:nvSpPr>
        <p:spPr>
          <a:xfrm>
            <a:off x="230595" y="5734672"/>
            <a:ext cx="1281164" cy="54475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사장님</a:t>
            </a:r>
          </a:p>
        </p:txBody>
      </p:sp>
      <p:sp>
        <p:nvSpPr>
          <p:cNvPr id="49" name="모서리가 둥근 직사각형 70">
            <a:extLst>
              <a:ext uri="{FF2B5EF4-FFF2-40B4-BE49-F238E27FC236}">
                <a16:creationId xmlns:a16="http://schemas.microsoft.com/office/drawing/2014/main" id="{83120B23-8E22-40B3-A11C-7726EE8D15CA}"/>
              </a:ext>
            </a:extLst>
          </p:cNvPr>
          <p:cNvSpPr/>
          <p:nvPr/>
        </p:nvSpPr>
        <p:spPr>
          <a:xfrm>
            <a:off x="4512345" y="5765410"/>
            <a:ext cx="1162960" cy="4832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 등록</a:t>
            </a:r>
            <a:endParaRPr lang="en-US" altLang="ko-KR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A5B33D-B66D-4EDF-9C5C-077801EC513F}"/>
              </a:ext>
            </a:extLst>
          </p:cNvPr>
          <p:cNvSpPr/>
          <p:nvPr/>
        </p:nvSpPr>
        <p:spPr>
          <a:xfrm>
            <a:off x="4422577" y="5687640"/>
            <a:ext cx="1406340" cy="64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07A392A-9D04-4963-8D61-48AD61B3C48F}"/>
              </a:ext>
            </a:extLst>
          </p:cNvPr>
          <p:cNvCxnSpPr>
            <a:cxnSpLocks/>
          </p:cNvCxnSpPr>
          <p:nvPr/>
        </p:nvCxnSpPr>
        <p:spPr>
          <a:xfrm flipH="1">
            <a:off x="1860006" y="1440955"/>
            <a:ext cx="21837" cy="3609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6" name="직선 화살표 연결선 20485">
            <a:extLst>
              <a:ext uri="{FF2B5EF4-FFF2-40B4-BE49-F238E27FC236}">
                <a16:creationId xmlns:a16="http://schemas.microsoft.com/office/drawing/2014/main" id="{C1A48351-D21D-43F4-92F8-5FD84470824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81843" y="1440955"/>
            <a:ext cx="3187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1E34B18-3270-41A8-9C24-5BBA5428BF3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34027" y="5050645"/>
            <a:ext cx="3564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186058B-9C87-4007-91F1-8250E73704A1}"/>
              </a:ext>
            </a:extLst>
          </p:cNvPr>
          <p:cNvCxnSpPr>
            <a:cxnSpLocks/>
          </p:cNvCxnSpPr>
          <p:nvPr/>
        </p:nvCxnSpPr>
        <p:spPr>
          <a:xfrm>
            <a:off x="1871775" y="4190878"/>
            <a:ext cx="3187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892A2E-AE84-4D6E-B65A-6B2A45B58206}"/>
              </a:ext>
            </a:extLst>
          </p:cNvPr>
          <p:cNvCxnSpPr>
            <a:cxnSpLocks/>
          </p:cNvCxnSpPr>
          <p:nvPr/>
        </p:nvCxnSpPr>
        <p:spPr>
          <a:xfrm>
            <a:off x="1874888" y="3032797"/>
            <a:ext cx="3187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09EE3E0-8BFF-4D05-BEEC-53DB4B61109A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1511759" y="6007049"/>
            <a:ext cx="6445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147CC9B-9458-4877-ABF2-C32054B2AC43}"/>
              </a:ext>
            </a:extLst>
          </p:cNvPr>
          <p:cNvCxnSpPr>
            <a:cxnSpLocks/>
          </p:cNvCxnSpPr>
          <p:nvPr/>
        </p:nvCxnSpPr>
        <p:spPr>
          <a:xfrm>
            <a:off x="1551798" y="3501008"/>
            <a:ext cx="3187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E5D907-E33C-42D8-8414-10E983650B3D}"/>
              </a:ext>
            </a:extLst>
          </p:cNvPr>
          <p:cNvCxnSpPr>
            <a:cxnSpLocks/>
          </p:cNvCxnSpPr>
          <p:nvPr/>
        </p:nvCxnSpPr>
        <p:spPr>
          <a:xfrm>
            <a:off x="3592476" y="1440955"/>
            <a:ext cx="685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2556471-1950-46B1-9647-908A415E26BB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3659249" y="3032798"/>
            <a:ext cx="763328" cy="13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EB42F5E-0705-4040-934A-4305EC94387C}"/>
              </a:ext>
            </a:extLst>
          </p:cNvPr>
          <p:cNvCxnSpPr>
            <a:cxnSpLocks/>
          </p:cNvCxnSpPr>
          <p:nvPr/>
        </p:nvCxnSpPr>
        <p:spPr>
          <a:xfrm>
            <a:off x="3705860" y="4140986"/>
            <a:ext cx="685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E5283C8-A823-4B48-ADEC-7BCCCC2BA0F2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3625060" y="6007050"/>
            <a:ext cx="797517" cy="47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AE3B52C-3D89-40F1-8693-96BCEADA94B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81842" y="2226527"/>
            <a:ext cx="3552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74F3AF-3E1D-4AC3-A951-DC8C0B87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68630"/>
              </p:ext>
            </p:extLst>
          </p:nvPr>
        </p:nvGraphicFramePr>
        <p:xfrm>
          <a:off x="168876" y="1340767"/>
          <a:ext cx="8723604" cy="48532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5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사장님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pg_000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주문 확인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11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손님이 주문한 내역을 확인한다</a:t>
                      </a:r>
                      <a:r>
                        <a:rPr kumimoji="1" lang="en-US" altLang="ko-KR" sz="11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1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pg_010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n-ea"/>
                          <a:ea typeface="+mn-ea"/>
                        </a:rPr>
                        <a:t>메뉴등록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동적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메뉴판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구성을 위해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사장님이 상황에 맞는 메뉴를 등록할 수 있도록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도와준다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  <a:ea typeface="+mn-ea"/>
                        </a:rPr>
                        <a:t>얼굴인식</a:t>
                      </a:r>
                    </a:p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pg_100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얼굴식별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server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사용자를 식별하고 주문 데이터를 가져오기 위해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카메라를 이용하여 얼굴을 인식한다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pg_110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얼굴등록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server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신규 사용자를 위해 얼굴을 등록하고 사용자 데이터베이스를 등록하는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pg_112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감정분석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server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사용자의 감정에 다른 메뉴 추천과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사장님이 손님을 응대할 때 도움을 주기 위한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  <a:ea typeface="+mn-ea"/>
                        </a:rPr>
                        <a:t>메뉴판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pg_120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n-ea"/>
                          <a:ea typeface="+mn-ea"/>
                        </a:rPr>
                        <a:t>초기 화면 </a:t>
                      </a:r>
                      <a:r>
                        <a:rPr lang="en-US" altLang="ko-KR" sz="110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사용자 기반 추천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얼굴식별을 마친 사용자가 맞춤형 메뉴 추천을 받는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pg_121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n-ea"/>
                          <a:ea typeface="+mn-ea"/>
                        </a:rPr>
                        <a:t>상세 메뉴 </a:t>
                      </a:r>
                      <a:r>
                        <a:rPr lang="en-US" altLang="ko-KR" sz="110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아이템 기반 추천</a:t>
                      </a:r>
                      <a:r>
                        <a:rPr lang="en-US" altLang="ko-KR" sz="110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100">
                          <a:latin typeface="+mn-ea"/>
                          <a:ea typeface="+mn-ea"/>
                        </a:rPr>
                        <a:t>                데이터 수집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상세 메뉴를 선택했을 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상세 옵션 선택 및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선택한 아이템과 유사한 메뉴를 추천 받는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pg_130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메뉴판 열람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app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가게의 메뉴를 출력하는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sw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pg_131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사용자 선택사항 음성출력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app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사용자가 올바르게 선택했는지 그 과정과 최종 결과를 음성을 통해 재확인할 수 있는 사용자 친화적인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29F8DE-9E3A-4812-A0B9-D844940C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00650"/>
              </p:ext>
            </p:extLst>
          </p:nvPr>
        </p:nvGraphicFramePr>
        <p:xfrm>
          <a:off x="107505" y="1998813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62">
            <a:extLst>
              <a:ext uri="{FF2B5EF4-FFF2-40B4-BE49-F238E27FC236}">
                <a16:creationId xmlns:a16="http://schemas.microsoft.com/office/drawing/2014/main" id="{2AD86802-9E63-4364-949A-50D422B1E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8" y="2358854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얼굴 인식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감정분석 을 통한 맞춤 서비스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5" name="AutoShape 85">
            <a:extLst>
              <a:ext uri="{FF2B5EF4-FFF2-40B4-BE49-F238E27FC236}">
                <a16:creationId xmlns:a16="http://schemas.microsoft.com/office/drawing/2014/main" id="{BC556EDF-0864-4AB8-9B0B-50D30BA0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7" y="2678784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BA6E20BC-1072-4AC2-8222-BC562973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781" y="299593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57" name="AutoShape 46">
            <a:extLst>
              <a:ext uri="{FF2B5EF4-FFF2-40B4-BE49-F238E27FC236}">
                <a16:creationId xmlns:a16="http://schemas.microsoft.com/office/drawing/2014/main" id="{3E5D8BA4-706D-4AD4-A1EF-AC2FF9A2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781" y="4421511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사용자 주문기록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54928672-0868-423B-B5DD-6CB75FC530F2}"/>
              </a:ext>
            </a:extLst>
          </p:cNvPr>
          <p:cNvSpPr/>
          <p:nvPr/>
        </p:nvSpPr>
        <p:spPr>
          <a:xfrm>
            <a:off x="1416968" y="3673800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얼굴 인식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D17900-053E-4973-B06F-EC2E76A48B49}"/>
              </a:ext>
            </a:extLst>
          </p:cNvPr>
          <p:cNvCxnSpPr/>
          <p:nvPr/>
        </p:nvCxnSpPr>
        <p:spPr>
          <a:xfrm rot="5400000">
            <a:off x="1947194" y="3492825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FF54657-5278-4709-A3EF-53ED31A6F977}"/>
              </a:ext>
            </a:extLst>
          </p:cNvPr>
          <p:cNvCxnSpPr/>
          <p:nvPr/>
        </p:nvCxnSpPr>
        <p:spPr>
          <a:xfrm rot="5400000">
            <a:off x="1957513" y="4212756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1" name="꺾인 연결선 88">
            <a:extLst>
              <a:ext uri="{FF2B5EF4-FFF2-40B4-BE49-F238E27FC236}">
                <a16:creationId xmlns:a16="http://schemas.microsoft.com/office/drawing/2014/main" id="{C94A7752-66C0-4FEB-A022-FAD77BBD49C8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845719" y="3852393"/>
            <a:ext cx="584787" cy="12700"/>
          </a:xfrm>
          <a:prstGeom prst="bentConnector3">
            <a:avLst>
              <a:gd name="adj1" fmla="val -342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2" name="TextBox 71">
            <a:extLst>
              <a:ext uri="{FF2B5EF4-FFF2-40B4-BE49-F238E27FC236}">
                <a16:creationId xmlns:a16="http://schemas.microsoft.com/office/drawing/2014/main" id="{F7484691-63F0-4D03-ADBD-5116C4D94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932" y="4035178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1">
            <a:extLst>
              <a:ext uri="{FF2B5EF4-FFF2-40B4-BE49-F238E27FC236}">
                <a16:creationId xmlns:a16="http://schemas.microsoft.com/office/drawing/2014/main" id="{414F54B1-5828-459B-8A04-0DF187FF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06" y="3619031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41">
            <a:extLst>
              <a:ext uri="{FF2B5EF4-FFF2-40B4-BE49-F238E27FC236}">
                <a16:creationId xmlns:a16="http://schemas.microsoft.com/office/drawing/2014/main" id="{14D63E2E-A846-4F18-92FA-78359C41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981" y="2875286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초기화면 실행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444DC986-C1BE-4193-852B-7D1E3ACFDAD9}"/>
              </a:ext>
            </a:extLst>
          </p:cNvPr>
          <p:cNvSpPr/>
          <p:nvPr/>
        </p:nvSpPr>
        <p:spPr>
          <a:xfrm>
            <a:off x="5271418" y="2872111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추천메뉴</a:t>
            </a:r>
          </a:p>
        </p:txBody>
      </p: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23827EE2-242B-4AFA-8836-3937F3BB43C3}"/>
              </a:ext>
            </a:extLst>
          </p:cNvPr>
          <p:cNvSpPr/>
          <p:nvPr/>
        </p:nvSpPr>
        <p:spPr>
          <a:xfrm>
            <a:off x="5271418" y="3389636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주문하기</a:t>
            </a:r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643B1C47-5DAF-4077-AB6B-93E85A7E11BA}"/>
              </a:ext>
            </a:extLst>
          </p:cNvPr>
          <p:cNvSpPr/>
          <p:nvPr/>
        </p:nvSpPr>
        <p:spPr>
          <a:xfrm>
            <a:off x="5271418" y="3911925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메뉴판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85E81201-CDEF-43E6-AE50-0B5FC667F77C}"/>
              </a:ext>
            </a:extLst>
          </p:cNvPr>
          <p:cNvSpPr/>
          <p:nvPr/>
        </p:nvSpPr>
        <p:spPr>
          <a:xfrm>
            <a:off x="5271418" y="4445325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이전 주문기록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B22BF5E-1F41-4C0D-9E1F-05AE765EB851}"/>
              </a:ext>
            </a:extLst>
          </p:cNvPr>
          <p:cNvCxnSpPr/>
          <p:nvPr/>
        </p:nvCxnSpPr>
        <p:spPr>
          <a:xfrm>
            <a:off x="4909469" y="3054674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8CEAC27-710F-4DAC-BB3D-4B98E260364B}"/>
              </a:ext>
            </a:extLst>
          </p:cNvPr>
          <p:cNvCxnSpPr/>
          <p:nvPr/>
        </p:nvCxnSpPr>
        <p:spPr>
          <a:xfrm rot="5400000" flipH="1" flipV="1">
            <a:off x="3873625" y="4222280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011560-10DA-4297-8BD7-8328B5CAF0E0}"/>
              </a:ext>
            </a:extLst>
          </p:cNvPr>
          <p:cNvCxnSpPr/>
          <p:nvPr/>
        </p:nvCxnSpPr>
        <p:spPr>
          <a:xfrm>
            <a:off x="5053931" y="356902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C6A40E0-7FFA-428C-A49F-38E6D0C1F110}"/>
              </a:ext>
            </a:extLst>
          </p:cNvPr>
          <p:cNvCxnSpPr/>
          <p:nvPr/>
        </p:nvCxnSpPr>
        <p:spPr>
          <a:xfrm>
            <a:off x="5049168" y="4097661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7BDC81A-4994-40A5-A650-BD191F9434F2}"/>
              </a:ext>
            </a:extLst>
          </p:cNvPr>
          <p:cNvCxnSpPr/>
          <p:nvPr/>
        </p:nvCxnSpPr>
        <p:spPr>
          <a:xfrm>
            <a:off x="5049168" y="462947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4" name="Shape 83">
            <a:extLst>
              <a:ext uri="{FF2B5EF4-FFF2-40B4-BE49-F238E27FC236}">
                <a16:creationId xmlns:a16="http://schemas.microsoft.com/office/drawing/2014/main" id="{A019DD35-3994-48A9-A775-32B7219B5065}"/>
              </a:ext>
            </a:extLst>
          </p:cNvPr>
          <p:cNvCxnSpPr>
            <a:endCxn id="57" idx="3"/>
          </p:cNvCxnSpPr>
          <p:nvPr/>
        </p:nvCxnSpPr>
        <p:spPr>
          <a:xfrm rot="10800000">
            <a:off x="2161506" y="4961261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14F12F4-4C20-4976-BB74-BCF1702378F9}"/>
              </a:ext>
            </a:extLst>
          </p:cNvPr>
          <p:cNvCxnSpPr/>
          <p:nvPr/>
        </p:nvCxnSpPr>
        <p:spPr>
          <a:xfrm>
            <a:off x="6700168" y="305308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26" name="Rectangle 41">
            <a:extLst>
              <a:ext uri="{FF2B5EF4-FFF2-40B4-BE49-F238E27FC236}">
                <a16:creationId xmlns:a16="http://schemas.microsoft.com/office/drawing/2014/main" id="{046FEAD4-7FCA-4427-AB22-E07AE792B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993" y="3411862"/>
            <a:ext cx="1376056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사장님 앱으로 전송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79D4D48-7941-4C84-B7CA-D51594AC7E17}"/>
              </a:ext>
            </a:extLst>
          </p:cNvPr>
          <p:cNvCxnSpPr/>
          <p:nvPr/>
        </p:nvCxnSpPr>
        <p:spPr>
          <a:xfrm>
            <a:off x="6709693" y="3569025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D129D9B-8232-422E-93A9-52375BFDC44A}"/>
              </a:ext>
            </a:extLst>
          </p:cNvPr>
          <p:cNvCxnSpPr/>
          <p:nvPr/>
        </p:nvCxnSpPr>
        <p:spPr>
          <a:xfrm>
            <a:off x="6690643" y="4096075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309D9E4-431C-4B57-AD0C-3115B5B3EE47}"/>
              </a:ext>
            </a:extLst>
          </p:cNvPr>
          <p:cNvCxnSpPr/>
          <p:nvPr/>
        </p:nvCxnSpPr>
        <p:spPr>
          <a:xfrm>
            <a:off x="6690643" y="462788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0" name="Rectangle 41">
            <a:extLst>
              <a:ext uri="{FF2B5EF4-FFF2-40B4-BE49-F238E27FC236}">
                <a16:creationId xmlns:a16="http://schemas.microsoft.com/office/drawing/2014/main" id="{7522D1E7-7B42-4E65-A9CB-B7E9E9AEA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943" y="3930974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메뉴 보기</a:t>
            </a:r>
          </a:p>
        </p:txBody>
      </p:sp>
      <p:sp>
        <p:nvSpPr>
          <p:cNvPr id="131" name="AutoShape 46">
            <a:extLst>
              <a:ext uri="{FF2B5EF4-FFF2-40B4-BE49-F238E27FC236}">
                <a16:creationId xmlns:a16="http://schemas.microsoft.com/office/drawing/2014/main" id="{122AEE06-19D2-4E44-A8DC-2C804E4A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31" y="278162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기존메뉴와 유사한메뉴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32" name="AutoShape 46">
            <a:extLst>
              <a:ext uri="{FF2B5EF4-FFF2-40B4-BE49-F238E27FC236}">
                <a16:creationId xmlns:a16="http://schemas.microsoft.com/office/drawing/2014/main" id="{AA0F58BD-EF22-41AD-843C-ED06D494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31" y="435007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과거 주문기록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33" name="Oval 44">
            <a:extLst>
              <a:ext uri="{FF2B5EF4-FFF2-40B4-BE49-F238E27FC236}">
                <a16:creationId xmlns:a16="http://schemas.microsoft.com/office/drawing/2014/main" id="{A117A1D0-F400-4615-ADB6-B33A748EE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118" y="277686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4" name="Oval 58">
            <a:extLst>
              <a:ext uri="{FF2B5EF4-FFF2-40B4-BE49-F238E27FC236}">
                <a16:creationId xmlns:a16="http://schemas.microsoft.com/office/drawing/2014/main" id="{202F182D-E9A2-4951-A9FB-467D92DA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3" y="5523236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5" name="Text Box 59">
            <a:extLst>
              <a:ext uri="{FF2B5EF4-FFF2-40B4-BE49-F238E27FC236}">
                <a16:creationId xmlns:a16="http://schemas.microsoft.com/office/drawing/2014/main" id="{FEDF4256-7954-4710-8568-5F8B5856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681" y="5494985"/>
            <a:ext cx="411843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추천앱을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실행하여 사용자의 이름을 입력하고 얼굴인식을 실행한다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6" name="Oval 73">
            <a:extLst>
              <a:ext uri="{FF2B5EF4-FFF2-40B4-BE49-F238E27FC236}">
                <a16:creationId xmlns:a16="http://schemas.microsoft.com/office/drawing/2014/main" id="{D29F1EF3-CED9-4CD5-A9BB-5B97FC14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3" y="5764536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7" name="Text Box 59">
            <a:extLst>
              <a:ext uri="{FF2B5EF4-FFF2-40B4-BE49-F238E27FC236}">
                <a16:creationId xmlns:a16="http://schemas.microsoft.com/office/drawing/2014/main" id="{08B4A6D6-519F-4D62-89B2-A6DDB0CA6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07" y="5723262"/>
            <a:ext cx="71000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얼굴인식 및 등록을 실행한후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초기화면에서 추천메뉴와 기존 주문한 정보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메뉴판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 사용자가 필요한 정보를 불러온다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Oval 44">
            <a:extLst>
              <a:ext uri="{FF2B5EF4-FFF2-40B4-BE49-F238E27FC236}">
                <a16:creationId xmlns:a16="http://schemas.microsoft.com/office/drawing/2014/main" id="{DF7D84D5-1F9A-4AB0-A8A0-FFCD79FC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482" y="2881636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18DB899-2C41-49A3-A619-E8F00AAE7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68890"/>
              </p:ext>
            </p:extLst>
          </p:nvPr>
        </p:nvGraphicFramePr>
        <p:xfrm>
          <a:off x="107504" y="1264017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784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손님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저를 전적으로 믿으십시오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얼굴인식과 감정분석을 통해 사용자에게 맞춤 메뉴를 추천해주는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1E1D90-705B-4684-894E-4440EAD3AA82}"/>
              </a:ext>
            </a:extLst>
          </p:cNvPr>
          <p:cNvSpPr/>
          <p:nvPr/>
        </p:nvSpPr>
        <p:spPr>
          <a:xfrm>
            <a:off x="7395159" y="996957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sp>
        <p:nvSpPr>
          <p:cNvPr id="141" name="Rectangle 41">
            <a:extLst>
              <a:ext uri="{FF2B5EF4-FFF2-40B4-BE49-F238E27FC236}">
                <a16:creationId xmlns:a16="http://schemas.microsoft.com/office/drawing/2014/main" id="{00BB289E-D3FA-4F7B-802C-57D3ED96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554" y="3746824"/>
            <a:ext cx="888826" cy="282988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얼굴 등록하기</a:t>
            </a:r>
          </a:p>
        </p:txBody>
      </p:sp>
      <p:cxnSp>
        <p:nvCxnSpPr>
          <p:cNvPr id="142" name="꺾인 연결선 88">
            <a:extLst>
              <a:ext uri="{FF2B5EF4-FFF2-40B4-BE49-F238E27FC236}">
                <a16:creationId xmlns:a16="http://schemas.microsoft.com/office/drawing/2014/main" id="{5B479014-6AFF-4226-8D6B-5F134C8E2F1A}"/>
              </a:ext>
            </a:extLst>
          </p:cNvPr>
          <p:cNvCxnSpPr>
            <a:cxnSpLocks/>
          </p:cNvCxnSpPr>
          <p:nvPr/>
        </p:nvCxnSpPr>
        <p:spPr>
          <a:xfrm rot="10800000">
            <a:off x="2866790" y="3233680"/>
            <a:ext cx="729402" cy="452820"/>
          </a:xfrm>
          <a:prstGeom prst="bentConnector3">
            <a:avLst>
              <a:gd name="adj1" fmla="val -145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B31A50-66F5-40AC-BD9C-F1A268EAF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2790"/>
              </p:ext>
            </p:extLst>
          </p:nvPr>
        </p:nvGraphicFramePr>
        <p:xfrm>
          <a:off x="603350" y="1226228"/>
          <a:ext cx="7785073" cy="5164510"/>
        </p:xfrm>
        <a:graphic>
          <a:graphicData uri="http://schemas.openxmlformats.org/drawingml/2006/table">
            <a:tbl>
              <a:tblPr/>
              <a:tblGrid>
                <a:gridCol w="210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295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 추천 화면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자주 드시는 메뉴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일반적인 메뉴 추천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메뉴판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이전 주문기록으로 각각 선택하면 다음 화면으로 넘어갈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자주 드시는 메뉴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일반적인 메뉴 추천</a:t>
                      </a:r>
                      <a:endParaRPr lang="en-US" altLang="ko-KR" sz="100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원하는 추천 메뉴를 선택하면 세부 옵션을 선택할 수 있는 주문 화면으로 넘어갈 수 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주문기록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추천된 메뉴를 원하지 않을 경우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메뉴판으로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이동하여 직접 선택할 수 있음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또한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주문기록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이전 주문기록을 확인할 수 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얼굴인식</a:t>
                      </a:r>
                      <a:endParaRPr lang="en-US" altLang="ko-KR" sz="100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첫 화면을 켜자마자 얼굴인식에 대한 동의화면이 뜨고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실시간으로 카메라를 보여주며 얼굴인식을 진행할 수 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∎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이름 입력</a:t>
                      </a:r>
                      <a:endParaRPr lang="en-US" altLang="ko-KR" sz="1000" kern="0" spc="0" baseline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사용자를 구분하기 위하여 이름을 입력한다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  <a:endParaRPr lang="en-US" altLang="ko-KR" sz="100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추천 시스템 및 얼굴인식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48EA96B4-B73A-4F06-8635-6F0B3B5A7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1944215" cy="32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E6D1EF7-DAE3-47BD-B042-B8F8103D6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62563"/>
              </p:ext>
            </p:extLst>
          </p:nvPr>
        </p:nvGraphicFramePr>
        <p:xfrm>
          <a:off x="323528" y="1140827"/>
          <a:ext cx="8496944" cy="5215521"/>
        </p:xfrm>
        <a:graphic>
          <a:graphicData uri="http://schemas.openxmlformats.org/drawingml/2006/table">
            <a:tbl>
              <a:tblPr/>
              <a:tblGrid>
                <a:gridCol w="229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3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원하는 메뉴를 선택하여 메뉴에 따른 설명을 볼 수 있고 세부 옵션을 선택할 수 있는 곳으로 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메뉴판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메뉴에 대한 설명을 간략하게 보여준다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주문하기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메뉴를 선택하여 다음 화면으로 넘어갈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첫 화면으로 돌아가기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추천을 받고 싶을 때 돌아갈 수 있도록 버튼을 구성했다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 추천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 옵션 선택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입출력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C850339-5E3D-4F0D-B918-E27EAEFC5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6" y="1916831"/>
            <a:ext cx="2116140" cy="35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56818B-DE10-4637-8F5C-E7106593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43327"/>
              </p:ext>
            </p:extLst>
          </p:nvPr>
        </p:nvGraphicFramePr>
        <p:xfrm>
          <a:off x="213136" y="1246885"/>
          <a:ext cx="8823360" cy="4974039"/>
        </p:xfrm>
        <a:graphic>
          <a:graphicData uri="http://schemas.openxmlformats.org/drawingml/2006/table">
            <a:tbl>
              <a:tblPr/>
              <a:tblGrid>
                <a:gridCol w="238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1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상세 메뉴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세부 옵션을 사용자가 선택할 수 있는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시럽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휘핑크림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얼음의 양 등을 사용자가 조정할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세부 옵션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원하는 대로 옵션을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커스텀마이징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주문하기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‘주문하기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버튼을 누를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 주문 화면으로 넘어가게 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주문 목록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bg1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데이터베이스 입출력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B13A521C-DB12-44B8-B0EA-F9EB5D0F2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15435"/>
            <a:ext cx="2203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2019</Words>
  <Application>Microsoft Office PowerPoint</Application>
  <PresentationFormat>화면 슬라이드 쇼(4:3)</PresentationFormat>
  <Paragraphs>568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김 시현</cp:lastModifiedBy>
  <cp:revision>132</cp:revision>
  <dcterms:created xsi:type="dcterms:W3CDTF">2014-04-16T00:55:54Z</dcterms:created>
  <dcterms:modified xsi:type="dcterms:W3CDTF">2019-08-14T04:27:38Z</dcterms:modified>
</cp:coreProperties>
</file>