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655D5C-9D8C-4A25-8928-539D4FAA8B12}">
          <p14:sldIdLst>
            <p14:sldId id="256"/>
            <p14:sldId id="257"/>
            <p14:sldId id="258"/>
            <p14:sldId id="259"/>
            <p14:sldId id="260"/>
            <p14:sldId id="261"/>
            <p14:sldId id="262"/>
            <p14:sldId id="264"/>
            <p14:sldId id="263"/>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507B-6D85-448B-B021-9C6C4945E809}"/>
              </a:ext>
            </a:extLst>
          </p:cNvPr>
          <p:cNvSpPr>
            <a:spLocks noGrp="1"/>
          </p:cNvSpPr>
          <p:nvPr>
            <p:ph type="ctrTitle"/>
          </p:nvPr>
        </p:nvSpPr>
        <p:spPr/>
        <p:txBody>
          <a:bodyPr/>
          <a:lstStyle/>
          <a:p>
            <a:r>
              <a:rPr lang="en-US" dirty="0"/>
              <a:t>Water routine app </a:t>
            </a:r>
          </a:p>
        </p:txBody>
      </p:sp>
      <p:sp>
        <p:nvSpPr>
          <p:cNvPr id="3" name="Subtitle 2">
            <a:extLst>
              <a:ext uri="{FF2B5EF4-FFF2-40B4-BE49-F238E27FC236}">
                <a16:creationId xmlns:a16="http://schemas.microsoft.com/office/drawing/2014/main" id="{EC7C3572-1B5F-4CBF-A0A5-705DBB11BFA0}"/>
              </a:ext>
            </a:extLst>
          </p:cNvPr>
          <p:cNvSpPr>
            <a:spLocks noGrp="1"/>
          </p:cNvSpPr>
          <p:nvPr>
            <p:ph type="subTitle" idx="1"/>
          </p:nvPr>
        </p:nvSpPr>
        <p:spPr/>
        <p:txBody>
          <a:bodyPr/>
          <a:lstStyle/>
          <a:p>
            <a:r>
              <a:rPr lang="en-US" dirty="0"/>
              <a:t>Track and Optimize Your Daily Water Intake</a:t>
            </a:r>
          </a:p>
        </p:txBody>
      </p:sp>
    </p:spTree>
    <p:extLst>
      <p:ext uri="{BB962C8B-B14F-4D97-AF65-F5344CB8AC3E}">
        <p14:creationId xmlns:p14="http://schemas.microsoft.com/office/powerpoint/2010/main" val="1970782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CA00-D035-45AE-A4A5-D8AF31F47C5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400E04A-EA43-44E2-BFB2-ED43CA176D50}"/>
              </a:ext>
            </a:extLst>
          </p:cNvPr>
          <p:cNvPicPr>
            <a:picLocks noGrp="1" noChangeAspect="1"/>
          </p:cNvPicPr>
          <p:nvPr>
            <p:ph sz="quarter" idx="13"/>
          </p:nvPr>
        </p:nvPicPr>
        <p:blipFill>
          <a:blip r:embed="rId2"/>
          <a:stretch>
            <a:fillRect/>
          </a:stretch>
        </p:blipFill>
        <p:spPr>
          <a:xfrm>
            <a:off x="1600200" y="2366963"/>
            <a:ext cx="8296835" cy="3424237"/>
          </a:xfrm>
        </p:spPr>
      </p:pic>
    </p:spTree>
    <p:extLst>
      <p:ext uri="{BB962C8B-B14F-4D97-AF65-F5344CB8AC3E}">
        <p14:creationId xmlns:p14="http://schemas.microsoft.com/office/powerpoint/2010/main" val="214184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35D5-B64D-4491-A19D-C254B578E16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5EBE0FC-EDEC-47C5-BA20-3B91CBD1FDA7}"/>
              </a:ext>
            </a:extLst>
          </p:cNvPr>
          <p:cNvPicPr>
            <a:picLocks noGrp="1" noChangeAspect="1"/>
          </p:cNvPicPr>
          <p:nvPr>
            <p:ph sz="quarter" idx="13"/>
          </p:nvPr>
        </p:nvPicPr>
        <p:blipFill>
          <a:blip r:embed="rId2"/>
          <a:stretch>
            <a:fillRect/>
          </a:stretch>
        </p:blipFill>
        <p:spPr>
          <a:xfrm>
            <a:off x="2847731" y="2366963"/>
            <a:ext cx="6496538" cy="3424237"/>
          </a:xfrm>
        </p:spPr>
      </p:pic>
    </p:spTree>
    <p:extLst>
      <p:ext uri="{BB962C8B-B14F-4D97-AF65-F5344CB8AC3E}">
        <p14:creationId xmlns:p14="http://schemas.microsoft.com/office/powerpoint/2010/main" val="3917657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6926-FE43-4AC8-99D9-CA5D0B4A356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73FFAE1-2BB0-40FF-B897-F93555F5112E}"/>
              </a:ext>
            </a:extLst>
          </p:cNvPr>
          <p:cNvPicPr>
            <a:picLocks noGrp="1" noChangeAspect="1"/>
          </p:cNvPicPr>
          <p:nvPr>
            <p:ph sz="quarter" idx="13"/>
          </p:nvPr>
        </p:nvPicPr>
        <p:blipFill>
          <a:blip r:embed="rId2"/>
          <a:stretch>
            <a:fillRect/>
          </a:stretch>
        </p:blipFill>
        <p:spPr>
          <a:xfrm>
            <a:off x="1990165" y="2366963"/>
            <a:ext cx="8283388" cy="3424237"/>
          </a:xfrm>
        </p:spPr>
      </p:pic>
    </p:spTree>
    <p:extLst>
      <p:ext uri="{BB962C8B-B14F-4D97-AF65-F5344CB8AC3E}">
        <p14:creationId xmlns:p14="http://schemas.microsoft.com/office/powerpoint/2010/main" val="302698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E444-D6B4-4DB2-AAEB-40A3053CA527}"/>
              </a:ext>
            </a:extLst>
          </p:cNvPr>
          <p:cNvSpPr>
            <a:spLocks noGrp="1"/>
          </p:cNvSpPr>
          <p:nvPr>
            <p:ph type="title"/>
          </p:nvPr>
        </p:nvSpPr>
        <p:spPr/>
        <p:txBody>
          <a:bodyPr/>
          <a:lstStyle/>
          <a:p>
            <a:endParaRPr lang="en-US" dirty="0"/>
          </a:p>
        </p:txBody>
      </p:sp>
      <p:graphicFrame>
        <p:nvGraphicFramePr>
          <p:cNvPr id="4" name="Table 4">
            <a:extLst>
              <a:ext uri="{FF2B5EF4-FFF2-40B4-BE49-F238E27FC236}">
                <a16:creationId xmlns:a16="http://schemas.microsoft.com/office/drawing/2014/main" id="{D1C72315-1DB9-4213-B0B3-FA5E65821771}"/>
              </a:ext>
            </a:extLst>
          </p:cNvPr>
          <p:cNvGraphicFramePr>
            <a:graphicFrameLocks noGrp="1"/>
          </p:cNvGraphicFramePr>
          <p:nvPr>
            <p:ph sz="quarter" idx="13"/>
            <p:extLst>
              <p:ext uri="{D42A27DB-BD31-4B8C-83A1-F6EECF244321}">
                <p14:modId xmlns:p14="http://schemas.microsoft.com/office/powerpoint/2010/main" val="2103171914"/>
              </p:ext>
            </p:extLst>
          </p:nvPr>
        </p:nvGraphicFramePr>
        <p:xfrm>
          <a:off x="914400" y="2366963"/>
          <a:ext cx="10363200" cy="2275840"/>
        </p:xfrm>
        <a:graphic>
          <a:graphicData uri="http://schemas.openxmlformats.org/drawingml/2006/table">
            <a:tbl>
              <a:tblPr firstRow="1" bandRow="1">
                <a:tableStyleId>{5940675A-B579-460E-94D1-54222C63F5DA}</a:tableStyleId>
              </a:tblPr>
              <a:tblGrid>
                <a:gridCol w="3454400">
                  <a:extLst>
                    <a:ext uri="{9D8B030D-6E8A-4147-A177-3AD203B41FA5}">
                      <a16:colId xmlns:a16="http://schemas.microsoft.com/office/drawing/2014/main" val="2207816265"/>
                    </a:ext>
                  </a:extLst>
                </a:gridCol>
                <a:gridCol w="3454400">
                  <a:extLst>
                    <a:ext uri="{9D8B030D-6E8A-4147-A177-3AD203B41FA5}">
                      <a16:colId xmlns:a16="http://schemas.microsoft.com/office/drawing/2014/main" val="3520805300"/>
                    </a:ext>
                  </a:extLst>
                </a:gridCol>
                <a:gridCol w="3454400">
                  <a:extLst>
                    <a:ext uri="{9D8B030D-6E8A-4147-A177-3AD203B41FA5}">
                      <a16:colId xmlns:a16="http://schemas.microsoft.com/office/drawing/2014/main" val="2789693956"/>
                    </a:ext>
                  </a:extLst>
                </a:gridCol>
              </a:tblGrid>
              <a:tr h="370840">
                <a:tc>
                  <a:txBody>
                    <a:bodyPr/>
                    <a:lstStyle/>
                    <a:p>
                      <a:r>
                        <a:rPr lang="en-US" dirty="0"/>
                        <a:t>NAME</a:t>
                      </a:r>
                    </a:p>
                  </a:txBody>
                  <a:tcPr/>
                </a:tc>
                <a:tc>
                  <a:txBody>
                    <a:bodyPr/>
                    <a:lstStyle/>
                    <a:p>
                      <a:r>
                        <a:rPr lang="en-US" dirty="0"/>
                        <a:t>SURNAME</a:t>
                      </a:r>
                    </a:p>
                  </a:txBody>
                  <a:tcPr/>
                </a:tc>
                <a:tc>
                  <a:txBody>
                    <a:bodyPr/>
                    <a:lstStyle/>
                    <a:p>
                      <a:r>
                        <a:rPr lang="en-US" dirty="0"/>
                        <a:t>STUDENT NUMBER</a:t>
                      </a:r>
                    </a:p>
                  </a:txBody>
                  <a:tcPr/>
                </a:tc>
                <a:extLst>
                  <a:ext uri="{0D108BD9-81ED-4DB2-BD59-A6C34878D82A}">
                    <a16:rowId xmlns:a16="http://schemas.microsoft.com/office/drawing/2014/main" val="184113747"/>
                  </a:ext>
                </a:extLst>
              </a:tr>
              <a:tr h="370840">
                <a:tc>
                  <a:txBody>
                    <a:bodyPr/>
                    <a:lstStyle/>
                    <a:p>
                      <a:r>
                        <a:rPr lang="en-US" dirty="0" err="1"/>
                        <a:t>Z</a:t>
                      </a:r>
                      <a:r>
                        <a:rPr lang="en-US" sz="2000" dirty="0" err="1"/>
                        <a:t>intle</a:t>
                      </a:r>
                      <a:endParaRPr lang="en-US" sz="2000" dirty="0"/>
                    </a:p>
                  </a:txBody>
                  <a:tcPr/>
                </a:tc>
                <a:tc>
                  <a:txBody>
                    <a:bodyPr/>
                    <a:lstStyle/>
                    <a:p>
                      <a:r>
                        <a:rPr lang="en-US" dirty="0" err="1"/>
                        <a:t>M</a:t>
                      </a:r>
                      <a:r>
                        <a:rPr lang="en-US" sz="2000" dirty="0" err="1"/>
                        <a:t>andlenkomo</a:t>
                      </a:r>
                      <a:endParaRPr lang="en-US" dirty="0"/>
                    </a:p>
                  </a:txBody>
                  <a:tcPr/>
                </a:tc>
                <a:tc>
                  <a:txBody>
                    <a:bodyPr/>
                    <a:lstStyle/>
                    <a:p>
                      <a:r>
                        <a:rPr lang="en-US" dirty="0"/>
                        <a:t>222086416</a:t>
                      </a:r>
                    </a:p>
                  </a:txBody>
                  <a:tcPr/>
                </a:tc>
                <a:extLst>
                  <a:ext uri="{0D108BD9-81ED-4DB2-BD59-A6C34878D82A}">
                    <a16:rowId xmlns:a16="http://schemas.microsoft.com/office/drawing/2014/main" val="1409255237"/>
                  </a:ext>
                </a:extLst>
              </a:tr>
              <a:tr h="370840">
                <a:tc>
                  <a:txBody>
                    <a:bodyPr/>
                    <a:lstStyle/>
                    <a:p>
                      <a:r>
                        <a:rPr lang="en-US" sz="2000" dirty="0" err="1"/>
                        <a:t>Lisakhanya</a:t>
                      </a:r>
                      <a:endParaRPr lang="en-US" sz="2000" dirty="0"/>
                    </a:p>
                  </a:txBody>
                  <a:tcPr/>
                </a:tc>
                <a:tc>
                  <a:txBody>
                    <a:bodyPr/>
                    <a:lstStyle/>
                    <a:p>
                      <a:r>
                        <a:rPr lang="en-US" dirty="0"/>
                        <a:t>Twana</a:t>
                      </a:r>
                    </a:p>
                  </a:txBody>
                  <a:tcPr/>
                </a:tc>
                <a:tc>
                  <a:txBody>
                    <a:bodyPr/>
                    <a:lstStyle/>
                    <a:p>
                      <a:r>
                        <a:rPr lang="en-US" dirty="0"/>
                        <a:t>221161880</a:t>
                      </a:r>
                    </a:p>
                  </a:txBody>
                  <a:tcPr/>
                </a:tc>
                <a:extLst>
                  <a:ext uri="{0D108BD9-81ED-4DB2-BD59-A6C34878D82A}">
                    <a16:rowId xmlns:a16="http://schemas.microsoft.com/office/drawing/2014/main" val="941714812"/>
                  </a:ext>
                </a:extLst>
              </a:tr>
              <a:tr h="370840">
                <a:tc>
                  <a:txBody>
                    <a:bodyPr/>
                    <a:lstStyle/>
                    <a:p>
                      <a:r>
                        <a:rPr lang="en-US" dirty="0" err="1"/>
                        <a:t>Yandisa</a:t>
                      </a:r>
                      <a:endParaRPr lang="en-US" dirty="0"/>
                    </a:p>
                  </a:txBody>
                  <a:tcPr/>
                </a:tc>
                <a:tc>
                  <a:txBody>
                    <a:bodyPr/>
                    <a:lstStyle/>
                    <a:p>
                      <a:r>
                        <a:rPr lang="en-US" dirty="0" err="1"/>
                        <a:t>Mbentsula</a:t>
                      </a:r>
                      <a:endParaRPr lang="en-US" dirty="0"/>
                    </a:p>
                  </a:txBody>
                  <a:tcPr/>
                </a:tc>
                <a:tc>
                  <a:txBody>
                    <a:bodyPr/>
                    <a:lstStyle/>
                    <a:p>
                      <a:r>
                        <a:rPr lang="en-US" dirty="0"/>
                        <a:t>222710357</a:t>
                      </a:r>
                    </a:p>
                  </a:txBody>
                  <a:tcPr/>
                </a:tc>
                <a:extLst>
                  <a:ext uri="{0D108BD9-81ED-4DB2-BD59-A6C34878D82A}">
                    <a16:rowId xmlns:a16="http://schemas.microsoft.com/office/drawing/2014/main" val="4162003060"/>
                  </a:ext>
                </a:extLst>
              </a:tr>
              <a:tr h="370840">
                <a:tc>
                  <a:txBody>
                    <a:bodyPr/>
                    <a:lstStyle/>
                    <a:p>
                      <a:r>
                        <a:rPr lang="en-US" dirty="0"/>
                        <a:t>Sisikelelwe</a:t>
                      </a:r>
                    </a:p>
                  </a:txBody>
                  <a:tcPr/>
                </a:tc>
                <a:tc>
                  <a:txBody>
                    <a:bodyPr/>
                    <a:lstStyle/>
                    <a:p>
                      <a:r>
                        <a:rPr lang="en-US" dirty="0"/>
                        <a:t>Holi</a:t>
                      </a:r>
                    </a:p>
                  </a:txBody>
                  <a:tcPr/>
                </a:tc>
                <a:tc>
                  <a:txBody>
                    <a:bodyPr/>
                    <a:lstStyle/>
                    <a:p>
                      <a:r>
                        <a:rPr lang="en-US" dirty="0"/>
                        <a:t>222319194</a:t>
                      </a:r>
                    </a:p>
                  </a:txBody>
                  <a:tcPr/>
                </a:tc>
                <a:extLst>
                  <a:ext uri="{0D108BD9-81ED-4DB2-BD59-A6C34878D82A}">
                    <a16:rowId xmlns:a16="http://schemas.microsoft.com/office/drawing/2014/main" val="3669481426"/>
                  </a:ext>
                </a:extLst>
              </a:tr>
              <a:tr h="370840">
                <a:tc>
                  <a:txBody>
                    <a:bodyPr/>
                    <a:lstStyle/>
                    <a:p>
                      <a:r>
                        <a:rPr lang="en-US" dirty="0"/>
                        <a:t>Mduduzi</a:t>
                      </a:r>
                    </a:p>
                  </a:txBody>
                  <a:tcPr/>
                </a:tc>
                <a:tc>
                  <a:txBody>
                    <a:bodyPr/>
                    <a:lstStyle/>
                    <a:p>
                      <a:r>
                        <a:rPr lang="en-US" dirty="0"/>
                        <a:t>Mkhwanazi</a:t>
                      </a:r>
                    </a:p>
                  </a:txBody>
                  <a:tcPr/>
                </a:tc>
                <a:tc>
                  <a:txBody>
                    <a:bodyPr/>
                    <a:lstStyle/>
                    <a:p>
                      <a:r>
                        <a:rPr lang="en-US" dirty="0"/>
                        <a:t>221480188</a:t>
                      </a:r>
                    </a:p>
                  </a:txBody>
                  <a:tcPr/>
                </a:tc>
                <a:extLst>
                  <a:ext uri="{0D108BD9-81ED-4DB2-BD59-A6C34878D82A}">
                    <a16:rowId xmlns:a16="http://schemas.microsoft.com/office/drawing/2014/main" val="1938217998"/>
                  </a:ext>
                </a:extLst>
              </a:tr>
            </a:tbl>
          </a:graphicData>
        </a:graphic>
      </p:graphicFrame>
    </p:spTree>
    <p:extLst>
      <p:ext uri="{BB962C8B-B14F-4D97-AF65-F5344CB8AC3E}">
        <p14:creationId xmlns:p14="http://schemas.microsoft.com/office/powerpoint/2010/main" val="428179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2DA282-CF3A-4047-95C6-3CD2666875C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C2DD638-2E28-4A7F-BA21-9B2EF52DADD4}"/>
              </a:ext>
            </a:extLst>
          </p:cNvPr>
          <p:cNvSpPr>
            <a:spLocks noGrp="1"/>
          </p:cNvSpPr>
          <p:nvPr>
            <p:ph sz="quarter" idx="13"/>
          </p:nvPr>
        </p:nvSpPr>
        <p:spPr/>
        <p:txBody>
          <a:bodyPr>
            <a:normAutofit/>
          </a:bodyPr>
          <a:lstStyle/>
          <a:p>
            <a:pPr marL="0" indent="0">
              <a:buNone/>
            </a:pPr>
            <a:r>
              <a:rPr lang="en-US" sz="1600" dirty="0"/>
              <a:t>the Water Routine App—a tool designed to help users manage their daily water intake </a:t>
            </a:r>
            <a:r>
              <a:rPr lang="en-US" sz="1600" dirty="0" err="1"/>
              <a:t>effectively.Staying</a:t>
            </a:r>
            <a:r>
              <a:rPr lang="en-US" sz="1600" dirty="0"/>
              <a:t> hydrated is crucial for overall health. Our team used Java for the initial development and later converted it to MIPS, optimizing the app for specific performance requirements. We will walk you through the challenges we identified, the tools and technologies we employed, and the innovative solutions we provided to address these challenges.</a:t>
            </a:r>
          </a:p>
        </p:txBody>
      </p:sp>
    </p:spTree>
    <p:extLst>
      <p:ext uri="{BB962C8B-B14F-4D97-AF65-F5344CB8AC3E}">
        <p14:creationId xmlns:p14="http://schemas.microsoft.com/office/powerpoint/2010/main" val="166151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A18F-9E88-4D92-ABA0-270567557197}"/>
              </a:ext>
            </a:extLst>
          </p:cNvPr>
          <p:cNvSpPr>
            <a:spLocks noGrp="1"/>
          </p:cNvSpPr>
          <p:nvPr>
            <p:ph type="title"/>
          </p:nvPr>
        </p:nvSpPr>
        <p:spPr/>
        <p:txBody>
          <a:bodyPr/>
          <a:lstStyle/>
          <a:p>
            <a:r>
              <a:rPr lang="en-US" dirty="0"/>
              <a:t>PROBLEM IDENTIFIED</a:t>
            </a:r>
          </a:p>
        </p:txBody>
      </p:sp>
      <p:sp>
        <p:nvSpPr>
          <p:cNvPr id="3" name="Content Placeholder 2">
            <a:extLst>
              <a:ext uri="{FF2B5EF4-FFF2-40B4-BE49-F238E27FC236}">
                <a16:creationId xmlns:a16="http://schemas.microsoft.com/office/drawing/2014/main" id="{D1CA9628-E614-4314-AE7C-33717656E042}"/>
              </a:ext>
            </a:extLst>
          </p:cNvPr>
          <p:cNvSpPr>
            <a:spLocks noGrp="1"/>
          </p:cNvSpPr>
          <p:nvPr>
            <p:ph sz="quarter" idx="13"/>
          </p:nvPr>
        </p:nvSpPr>
        <p:spPr/>
        <p:txBody>
          <a:bodyPr>
            <a:normAutofit/>
          </a:bodyPr>
          <a:lstStyle/>
          <a:p>
            <a:r>
              <a:rPr lang="en-US" sz="1600" dirty="0"/>
              <a:t>In today's fast-paced world, maintaining proper hydration is a challenge for many people. Despite knowing the importance of drinking enough water, many of us struggle to keep track of our daily intake, leading to potential health risks.</a:t>
            </a:r>
          </a:p>
          <a:p>
            <a:r>
              <a:rPr lang="en-US" sz="1600" dirty="0"/>
              <a:t>Common issues: Forgetting to Drink Water</a:t>
            </a:r>
          </a:p>
          <a:p>
            <a:pPr marL="0" indent="0">
              <a:buNone/>
            </a:pPr>
            <a:r>
              <a:rPr lang="en-US" sz="1600" dirty="0"/>
              <a:t>                                :  Overhydration or Underhydration</a:t>
            </a:r>
          </a:p>
          <a:p>
            <a:pPr marL="0" indent="0">
              <a:buNone/>
            </a:pPr>
            <a:r>
              <a:rPr lang="en-US" sz="1600" dirty="0"/>
              <a:t>                                : Health Risks</a:t>
            </a:r>
          </a:p>
        </p:txBody>
      </p:sp>
    </p:spTree>
    <p:extLst>
      <p:ext uri="{BB962C8B-B14F-4D97-AF65-F5344CB8AC3E}">
        <p14:creationId xmlns:p14="http://schemas.microsoft.com/office/powerpoint/2010/main" val="215575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E9B3-A2AB-490D-A890-FDCE3F2FF092}"/>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C9A00F89-ADDE-4780-B222-41C2473D20FF}"/>
              </a:ext>
            </a:extLst>
          </p:cNvPr>
          <p:cNvSpPr>
            <a:spLocks noGrp="1"/>
          </p:cNvSpPr>
          <p:nvPr>
            <p:ph sz="quarter" idx="13"/>
          </p:nvPr>
        </p:nvSpPr>
        <p:spPr>
          <a:xfrm>
            <a:off x="106951" y="2062064"/>
            <a:ext cx="10363826" cy="3424107"/>
          </a:xfrm>
        </p:spPr>
        <p:txBody>
          <a:bodyPr/>
          <a:lstStyle/>
          <a:p>
            <a:r>
              <a:rPr lang="en-US" dirty="0"/>
              <a:t>Programming languages     </a:t>
            </a:r>
            <a:endParaRPr lang="en-US" sz="1600" dirty="0"/>
          </a:p>
          <a:p>
            <a:pPr marL="0" indent="0">
              <a:buNone/>
            </a:pPr>
            <a:r>
              <a:rPr lang="en-US" sz="1600" dirty="0"/>
              <a:t>       - Java: Initial development of the app </a:t>
            </a:r>
          </a:p>
          <a:p>
            <a:pPr marL="0" indent="0">
              <a:buNone/>
            </a:pPr>
            <a:r>
              <a:rPr lang="en-US" sz="1600" dirty="0"/>
              <a:t>       - MIPS Assembly Language: Conversion of the app to MIPS for specific           </a:t>
            </a:r>
          </a:p>
          <a:p>
            <a:pPr marL="0" indent="0">
              <a:buNone/>
            </a:pPr>
            <a:r>
              <a:rPr lang="en-US" sz="1600" dirty="0"/>
              <a:t>                                                     performance or hardware requirements</a:t>
            </a:r>
          </a:p>
          <a:p>
            <a:pPr marL="0" indent="0">
              <a:buNone/>
            </a:pPr>
            <a:r>
              <a:rPr lang="en-US" sz="1600" dirty="0"/>
              <a:t>       </a:t>
            </a:r>
          </a:p>
        </p:txBody>
      </p:sp>
    </p:spTree>
    <p:extLst>
      <p:ext uri="{BB962C8B-B14F-4D97-AF65-F5344CB8AC3E}">
        <p14:creationId xmlns:p14="http://schemas.microsoft.com/office/powerpoint/2010/main" val="171224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3D55-4053-473C-BE08-39564CE95DEA}"/>
              </a:ext>
            </a:extLst>
          </p:cNvPr>
          <p:cNvSpPr>
            <a:spLocks noGrp="1"/>
          </p:cNvSpPr>
          <p:nvPr>
            <p:ph type="title"/>
          </p:nvPr>
        </p:nvSpPr>
        <p:spPr/>
        <p:txBody>
          <a:bodyPr/>
          <a:lstStyle/>
          <a:p>
            <a:r>
              <a:rPr lang="en-US" dirty="0"/>
              <a:t>Solutions </a:t>
            </a:r>
          </a:p>
        </p:txBody>
      </p:sp>
      <p:sp>
        <p:nvSpPr>
          <p:cNvPr id="3" name="Content Placeholder 2">
            <a:extLst>
              <a:ext uri="{FF2B5EF4-FFF2-40B4-BE49-F238E27FC236}">
                <a16:creationId xmlns:a16="http://schemas.microsoft.com/office/drawing/2014/main" id="{90113FDB-5045-4545-BBEA-EBE4FC4990DB}"/>
              </a:ext>
            </a:extLst>
          </p:cNvPr>
          <p:cNvSpPr>
            <a:spLocks noGrp="1"/>
          </p:cNvSpPr>
          <p:nvPr>
            <p:ph sz="quarter" idx="13"/>
          </p:nvPr>
        </p:nvSpPr>
        <p:spPr>
          <a:xfrm>
            <a:off x="416859" y="1855694"/>
            <a:ext cx="10860741" cy="3935505"/>
          </a:xfrm>
        </p:spPr>
        <p:txBody>
          <a:bodyPr>
            <a:noAutofit/>
          </a:bodyPr>
          <a:lstStyle/>
          <a:p>
            <a:r>
              <a:rPr lang="en-US" sz="1600" dirty="0"/>
              <a:t>Our Water Routine App offers a comprehensive solution to the challenges of staying properly hydrated throughout the day. </a:t>
            </a:r>
          </a:p>
          <a:p>
            <a:r>
              <a:rPr lang="en-US" sz="1600" dirty="0"/>
              <a:t>Features:</a:t>
            </a:r>
          </a:p>
          <a:p>
            <a:pPr>
              <a:buFont typeface="Wingdings" panose="05000000000000000000" pitchFamily="2" charset="2"/>
              <a:buChar char="Ø"/>
            </a:pPr>
            <a:r>
              <a:rPr lang="en-US" sz="1600" dirty="0"/>
              <a:t>User Input: The app allows users to log their water intake at four critical times of the day—morning, afternoon, evening and night. This structured approach ensures that users can easily track their hydration throughout the day.</a:t>
            </a:r>
          </a:p>
          <a:p>
            <a:pPr>
              <a:buFont typeface="Wingdings" panose="05000000000000000000" pitchFamily="2" charset="2"/>
              <a:buChar char="Ø"/>
            </a:pPr>
            <a:r>
              <a:rPr lang="en-US" sz="1600" dirty="0"/>
              <a:t>Customized Daily Water Intake Goal: The app calculates a personalized daily water intake goal based on individual the amount of water that the user take trough the day. This ensures that the recommended intake is tailored to the user's specific needs.</a:t>
            </a:r>
          </a:p>
          <a:p>
            <a:pPr>
              <a:buFont typeface="Wingdings" panose="05000000000000000000" pitchFamily="2" charset="2"/>
              <a:buChar char="Ø"/>
            </a:pPr>
            <a:r>
              <a:rPr lang="en-US" sz="1600" dirty="0"/>
              <a:t>Alerts and Notifications: The app sends reminders to drink water and provides alerts if the user is falling short or exceeding their daily goal. This helps users stay on track and avoid both underhydration and overhydration.</a:t>
            </a:r>
          </a:p>
        </p:txBody>
      </p:sp>
    </p:spTree>
    <p:extLst>
      <p:ext uri="{BB962C8B-B14F-4D97-AF65-F5344CB8AC3E}">
        <p14:creationId xmlns:p14="http://schemas.microsoft.com/office/powerpoint/2010/main" val="275228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EAA9-2123-4A18-828D-DC2EB2B480E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F618790-9A8C-4761-999E-437185BCED99}"/>
              </a:ext>
            </a:extLst>
          </p:cNvPr>
          <p:cNvSpPr>
            <a:spLocks noGrp="1"/>
          </p:cNvSpPr>
          <p:nvPr>
            <p:ph sz="quarter" idx="13"/>
          </p:nvPr>
        </p:nvSpPr>
        <p:spPr/>
        <p:txBody>
          <a:bodyPr>
            <a:normAutofit/>
          </a:bodyPr>
          <a:lstStyle/>
          <a:p>
            <a:r>
              <a:rPr lang="en-US" sz="1600" dirty="0"/>
              <a:t>Our Water Routine App effectively addresses the challenge of maintaining proper hydration in a simple way. By tracking water intake and providing personalized feedback, the app helps users stay on top of their daily hydration goals, promoting better </a:t>
            </a:r>
            <a:r>
              <a:rPr lang="en-US" sz="1600" dirty="0" err="1"/>
              <a:t>health.We've</a:t>
            </a:r>
            <a:r>
              <a:rPr lang="en-US" sz="1600" dirty="0"/>
              <a:t> utilized both Java and MIPS to ensure the app is efficient and adaptable to various platforms. </a:t>
            </a:r>
          </a:p>
        </p:txBody>
      </p:sp>
    </p:spTree>
    <p:extLst>
      <p:ext uri="{BB962C8B-B14F-4D97-AF65-F5344CB8AC3E}">
        <p14:creationId xmlns:p14="http://schemas.microsoft.com/office/powerpoint/2010/main" val="234813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7769-3D2B-47A6-B1C4-744F9138195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F10F469-6E70-4E82-B0E8-0484D0028E99}"/>
              </a:ext>
            </a:extLst>
          </p:cNvPr>
          <p:cNvPicPr>
            <a:picLocks noGrp="1" noChangeAspect="1"/>
          </p:cNvPicPr>
          <p:nvPr>
            <p:ph sz="quarter" idx="13"/>
          </p:nvPr>
        </p:nvPicPr>
        <p:blipFill>
          <a:blip r:embed="rId2"/>
          <a:stretch>
            <a:fillRect/>
          </a:stretch>
        </p:blipFill>
        <p:spPr>
          <a:xfrm>
            <a:off x="1465730" y="2366963"/>
            <a:ext cx="10112188" cy="4343119"/>
          </a:xfrm>
          <a:prstGeom prst="rect">
            <a:avLst/>
          </a:prstGeom>
        </p:spPr>
      </p:pic>
    </p:spTree>
    <p:extLst>
      <p:ext uri="{BB962C8B-B14F-4D97-AF65-F5344CB8AC3E}">
        <p14:creationId xmlns:p14="http://schemas.microsoft.com/office/powerpoint/2010/main" val="100398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8A1-4777-4CDD-A62C-FA7FAC09C1B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5116238-E3E8-4AE2-A0A8-7E1B51CAAB48}"/>
              </a:ext>
            </a:extLst>
          </p:cNvPr>
          <p:cNvPicPr>
            <a:picLocks noGrp="1" noChangeAspect="1"/>
          </p:cNvPicPr>
          <p:nvPr>
            <p:ph sz="quarter" idx="13"/>
          </p:nvPr>
        </p:nvPicPr>
        <p:blipFill>
          <a:blip r:embed="rId2"/>
          <a:stretch>
            <a:fillRect/>
          </a:stretch>
        </p:blipFill>
        <p:spPr>
          <a:xfrm>
            <a:off x="1761564" y="2366963"/>
            <a:ext cx="8471647" cy="3424237"/>
          </a:xfrm>
        </p:spPr>
      </p:pic>
    </p:spTree>
    <p:extLst>
      <p:ext uri="{BB962C8B-B14F-4D97-AF65-F5344CB8AC3E}">
        <p14:creationId xmlns:p14="http://schemas.microsoft.com/office/powerpoint/2010/main" val="195773250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96</TotalTime>
  <Words>410</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Tw Cen MT</vt:lpstr>
      <vt:lpstr>Wingdings</vt:lpstr>
      <vt:lpstr>Droplet</vt:lpstr>
      <vt:lpstr>Water routine app </vt:lpstr>
      <vt:lpstr>PowerPoint Presentation</vt:lpstr>
      <vt:lpstr>introduction</vt:lpstr>
      <vt:lpstr>PROBLEM IDENTIFIED</vt:lpstr>
      <vt:lpstr>Tools used</vt:lpstr>
      <vt:lpstr>Solutions </vt:lpstr>
      <vt:lpstr>conclusion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routine app </dc:title>
  <dc:creator>SISIKELELWE HOLI</dc:creator>
  <cp:lastModifiedBy>SISIKELELWE HOLI</cp:lastModifiedBy>
  <cp:revision>10</cp:revision>
  <dcterms:created xsi:type="dcterms:W3CDTF">2024-09-04T07:59:45Z</dcterms:created>
  <dcterms:modified xsi:type="dcterms:W3CDTF">2024-09-04T09:36:33Z</dcterms:modified>
</cp:coreProperties>
</file>