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72" r:id="rId3"/>
    <p:sldId id="353" r:id="rId4"/>
    <p:sldId id="380" r:id="rId5"/>
    <p:sldId id="371" r:id="rId6"/>
    <p:sldId id="384" r:id="rId7"/>
    <p:sldId id="374" r:id="rId8"/>
    <p:sldId id="376" r:id="rId9"/>
    <p:sldId id="378" r:id="rId10"/>
    <p:sldId id="379" r:id="rId11"/>
    <p:sldId id="373" r:id="rId12"/>
    <p:sldId id="383" r:id="rId13"/>
    <p:sldId id="382" r:id="rId14"/>
    <p:sldId id="3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D9F42-BDCD-4EF6-9994-64BA62782FB6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A3EC6-E307-465F-97DE-CF091729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9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6322EB8-A31F-471D-819D-228E806C91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5DA0156-EE4B-4BFA-B37A-F6140243A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</a:rPr>
              <a:t>© Copyright Showeet.com – Free PowerPoint Templates</a:t>
            </a: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EF5097E-927C-407A-B058-9654D150A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0F47B-E1D5-45FB-9530-F382BAC0255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485" name="Footer Placeholder 4">
            <a:extLst>
              <a:ext uri="{FF2B5EF4-FFF2-40B4-BE49-F238E27FC236}">
                <a16:creationId xmlns:a16="http://schemas.microsoft.com/office/drawing/2014/main" id="{9C434A26-3F7A-4835-8E38-B0E3E357F7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sssssssss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FE90078-D3E0-43C1-805A-683E237DF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0347C24-479F-4012-8298-A6E84B01C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</a:rPr>
              <a:t>© Copyright Showeet.com – Free PowerPoint Templates</a:t>
            </a: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028F79D-AD2C-407C-A4F8-939FDC37F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542AFA-F960-43D7-B3B5-46850705AA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2533" name="Footer Placeholder 4">
            <a:extLst>
              <a:ext uri="{FF2B5EF4-FFF2-40B4-BE49-F238E27FC236}">
                <a16:creationId xmlns:a16="http://schemas.microsoft.com/office/drawing/2014/main" id="{1BD33807-BCCF-4C6C-8223-A682DC629B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sssssssss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4807C6C9-96BA-4897-B4FC-7BCD839F0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1D5FAE9D-706B-490E-A042-939ECA8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</a:rPr>
              <a:t>© Copyright Showeet.com – Free PowerPoint Templates</a:t>
            </a: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4EDBDA1-17C5-4E62-9127-ED8CAE17A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0E1104-C994-488A-8F8A-881AB826DFD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4581" name="Footer Placeholder 4">
            <a:extLst>
              <a:ext uri="{FF2B5EF4-FFF2-40B4-BE49-F238E27FC236}">
                <a16:creationId xmlns:a16="http://schemas.microsoft.com/office/drawing/2014/main" id="{6ADC879E-F55D-4B53-A51A-EB1178EAC9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sssssssss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FE90078-D3E0-43C1-805A-683E237DF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0347C24-479F-4012-8298-A6E84B01C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</a:rPr>
              <a:t>© Copyright Showeet.com – Free PowerPoint Templates</a:t>
            </a: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028F79D-AD2C-407C-A4F8-939FDC37F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542AFA-F960-43D7-B3B5-46850705AA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2533" name="Footer Placeholder 4">
            <a:extLst>
              <a:ext uri="{FF2B5EF4-FFF2-40B4-BE49-F238E27FC236}">
                <a16:creationId xmlns:a16="http://schemas.microsoft.com/office/drawing/2014/main" id="{1BD33807-BCCF-4C6C-8223-A682DC629B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sssssssss</a:t>
            </a:r>
          </a:p>
        </p:txBody>
      </p:sp>
    </p:spTree>
    <p:extLst>
      <p:ext uri="{BB962C8B-B14F-4D97-AF65-F5344CB8AC3E}">
        <p14:creationId xmlns:p14="http://schemas.microsoft.com/office/powerpoint/2010/main" val="26128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paper texture">
            <a:extLst>
              <a:ext uri="{FF2B5EF4-FFF2-40B4-BE49-F238E27FC236}">
                <a16:creationId xmlns:a16="http://schemas.microsoft.com/office/drawing/2014/main" id="{B7FFBB64-B853-4ABA-B506-95CD7C98E7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A2AE8D-4D45-4A6F-89E3-CD0D2C6FC78E}"/>
              </a:ext>
            </a:extLst>
          </p:cNvPr>
          <p:cNvCxnSpPr>
            <a:cxnSpLocks/>
          </p:cNvCxnSpPr>
          <p:nvPr userDrawn="1"/>
        </p:nvCxnSpPr>
        <p:spPr>
          <a:xfrm>
            <a:off x="6643688" y="3735388"/>
            <a:ext cx="471011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0ACBEF-43EC-4D69-96E7-4BA0CFEE12E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A1E084D-3DD8-4892-85F5-546D1DB2E8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9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91EAB7-69AE-4D1B-BFE9-C10D25A65F28}"/>
              </a:ext>
            </a:extLst>
          </p:cNvPr>
          <p:cNvSpPr/>
          <p:nvPr userDrawn="1"/>
        </p:nvSpPr>
        <p:spPr>
          <a:xfrm flipV="1">
            <a:off x="0" y="0"/>
            <a:ext cx="12192000" cy="133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70FC72-EE5A-4904-8626-B84644240AD6}"/>
              </a:ext>
            </a:extLst>
          </p:cNvPr>
          <p:cNvSpPr/>
          <p:nvPr userDrawn="1"/>
        </p:nvSpPr>
        <p:spPr>
          <a:xfrm flipV="1">
            <a:off x="0" y="1493838"/>
            <a:ext cx="12192000" cy="5364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D4867F-F708-4F24-AE00-4720946179CF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638"/>
            <a:ext cx="5000625" cy="2222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4350F7-F8E0-4496-9614-DC0034B26C9D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950" y="2290763"/>
            <a:ext cx="5021263" cy="2222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61">
            <a:extLst>
              <a:ext uri="{FF2B5EF4-FFF2-40B4-BE49-F238E27FC236}">
                <a16:creationId xmlns:a16="http://schemas.microsoft.com/office/drawing/2014/main" id="{003CDB5E-A7D5-483A-B7CB-ED5D3A0ED2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56725" y="6367463"/>
            <a:ext cx="19970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b="1">
                <a:solidFill>
                  <a:schemeClr val="accent1"/>
                </a:solidFill>
                <a:sym typeface="Bebas"/>
              </a:rPr>
              <a:t>ALPINE</a:t>
            </a:r>
            <a:r>
              <a:rPr lang="en-US" altLang="en-US" sz="2000" b="1">
                <a:sym typeface="Bebas"/>
              </a:rPr>
              <a:t> SKI HOUSE</a:t>
            </a:r>
            <a:endParaRPr lang="en-US" altLang="en-US" sz="2000" b="1">
              <a:latin typeface="Gill Sans"/>
              <a:ea typeface="Bebas"/>
              <a:cs typeface="Gill Sans"/>
              <a:sym typeface="Bebas"/>
            </a:endParaRP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11867739-130F-47F3-96B0-804E368636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EFD299B-19B9-450B-BA37-ED94E603D7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62D4F-B085-4919-91B9-507408DF54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4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CDEBD0-D386-45FA-B7E8-DD11DFE69A3C}"/>
              </a:ext>
            </a:extLst>
          </p:cNvPr>
          <p:cNvSpPr/>
          <p:nvPr userDrawn="1"/>
        </p:nvSpPr>
        <p:spPr>
          <a:xfrm flipV="1">
            <a:off x="0" y="0"/>
            <a:ext cx="12192000" cy="133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6837A-1FD5-427F-A2E3-38D0F5E6FB94}"/>
              </a:ext>
            </a:extLst>
          </p:cNvPr>
          <p:cNvSpPr/>
          <p:nvPr userDrawn="1"/>
        </p:nvSpPr>
        <p:spPr>
          <a:xfrm flipV="1">
            <a:off x="0" y="1493838"/>
            <a:ext cx="12192000" cy="5364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54D068ED-21EC-43B3-B390-D18EC417F3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56725" y="6367463"/>
            <a:ext cx="19970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b="1">
                <a:solidFill>
                  <a:schemeClr val="accent1"/>
                </a:solidFill>
                <a:sym typeface="Bebas"/>
              </a:rPr>
              <a:t>ALPINE</a:t>
            </a:r>
            <a:r>
              <a:rPr lang="en-US" altLang="en-US" sz="2000" b="1">
                <a:sym typeface="Bebas"/>
              </a:rPr>
              <a:t> SKI HOUSE</a:t>
            </a:r>
            <a:endParaRPr lang="en-US" altLang="en-US" sz="2000" b="1">
              <a:latin typeface="Gill Sans"/>
              <a:ea typeface="Bebas"/>
              <a:cs typeface="Gill Sans"/>
              <a:sym typeface="Bebas"/>
            </a:endParaRP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F9998-FA8C-4E64-BA8F-661AB8A72D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A5139C2-CCB3-4EF1-AC91-C8B7E1394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A6CB1-B620-475C-A84E-29D286CB40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5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E0EEB5-640A-44A3-B367-B89E749A8D53}"/>
              </a:ext>
            </a:extLst>
          </p:cNvPr>
          <p:cNvSpPr/>
          <p:nvPr userDrawn="1"/>
        </p:nvSpPr>
        <p:spPr>
          <a:xfrm>
            <a:off x="0" y="0"/>
            <a:ext cx="51498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7F7086-10F1-4404-8B20-2AE03A1D12C3}"/>
              </a:ext>
            </a:extLst>
          </p:cNvPr>
          <p:cNvCxnSpPr>
            <a:cxnSpLocks/>
          </p:cNvCxnSpPr>
          <p:nvPr userDrawn="1"/>
        </p:nvCxnSpPr>
        <p:spPr>
          <a:xfrm>
            <a:off x="608013" y="2160588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B6BBAF40-7561-4261-A302-1B9596F3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34D568D-1395-4E42-AB87-72144A6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03126-52D6-406F-9E9F-48282C80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54" y="457200"/>
            <a:ext cx="5789425" cy="561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E8FAAE-EF80-45DB-A283-80B3DEB63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24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033CE23-8C28-483B-8F60-68B1B13AF0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5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6CF3FA-7E0E-4492-836B-AC07E867C82E}"/>
              </a:ext>
            </a:extLst>
          </p:cNvPr>
          <p:cNvSpPr/>
          <p:nvPr userDrawn="1"/>
        </p:nvSpPr>
        <p:spPr>
          <a:xfrm flipV="1">
            <a:off x="0" y="0"/>
            <a:ext cx="12192000" cy="133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28B81-046F-44A9-A98A-F58532DB3250}"/>
              </a:ext>
            </a:extLst>
          </p:cNvPr>
          <p:cNvSpPr/>
          <p:nvPr userDrawn="1"/>
        </p:nvSpPr>
        <p:spPr>
          <a:xfrm flipV="1">
            <a:off x="0" y="1493838"/>
            <a:ext cx="12192000" cy="5364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Shape 61">
            <a:extLst>
              <a:ext uri="{FF2B5EF4-FFF2-40B4-BE49-F238E27FC236}">
                <a16:creationId xmlns:a16="http://schemas.microsoft.com/office/drawing/2014/main" id="{F992347C-8AB5-4E98-A93D-D1C616F1BE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56725" y="6367463"/>
            <a:ext cx="19970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b="1">
                <a:solidFill>
                  <a:schemeClr val="accent1"/>
                </a:solidFill>
                <a:sym typeface="Bebas"/>
              </a:rPr>
              <a:t>ALPINE</a:t>
            </a:r>
            <a:r>
              <a:rPr lang="en-US" altLang="en-US" sz="2000" b="1">
                <a:sym typeface="Bebas"/>
              </a:rPr>
              <a:t> SKI HOUSE</a:t>
            </a:r>
            <a:endParaRPr lang="en-US" altLang="en-US" sz="2000" b="1">
              <a:latin typeface="Gill Sans"/>
              <a:ea typeface="Bebas"/>
              <a:cs typeface="Gill Sans"/>
              <a:sym typeface="Beba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3E796EF-B800-4A5D-B2CE-6FD974DF53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2790C50-A364-49E6-AB9C-AAA96C3F6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D7E2A-F4D5-44F0-8F96-7470B4C72D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F972D5F-58ED-46DA-9F3C-58FDB8BD9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1C45D-6D36-4C86-A0B9-76BA14E1ED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3A35C2-2507-4A08-8A03-891D5E64F7E3}"/>
              </a:ext>
            </a:extLst>
          </p:cNvPr>
          <p:cNvSpPr/>
          <p:nvPr userDrawn="1"/>
        </p:nvSpPr>
        <p:spPr>
          <a:xfrm flipV="1">
            <a:off x="0" y="0"/>
            <a:ext cx="12192000" cy="133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A7CF1-CBB1-46AD-B01E-71CE9680FA71}"/>
              </a:ext>
            </a:extLst>
          </p:cNvPr>
          <p:cNvSpPr/>
          <p:nvPr userDrawn="1"/>
        </p:nvSpPr>
        <p:spPr>
          <a:xfrm flipV="1">
            <a:off x="0" y="1493838"/>
            <a:ext cx="12192000" cy="5364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hape 61">
            <a:extLst>
              <a:ext uri="{FF2B5EF4-FFF2-40B4-BE49-F238E27FC236}">
                <a16:creationId xmlns:a16="http://schemas.microsoft.com/office/drawing/2014/main" id="{ED789A4D-D4FA-4188-BF88-8B41155E47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56725" y="6367463"/>
            <a:ext cx="19970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b="1">
                <a:solidFill>
                  <a:schemeClr val="accent1"/>
                </a:solidFill>
                <a:sym typeface="Bebas"/>
              </a:rPr>
              <a:t>ALPINE</a:t>
            </a:r>
            <a:r>
              <a:rPr lang="en-US" altLang="en-US" sz="2000" b="1">
                <a:sym typeface="Bebas"/>
              </a:rPr>
              <a:t> SKI HOUSE</a:t>
            </a:r>
            <a:endParaRPr lang="en-US" altLang="en-US" sz="2000" b="1">
              <a:latin typeface="Gill Sans"/>
              <a:ea typeface="Bebas"/>
              <a:cs typeface="Gill Sans"/>
              <a:sym typeface="Bebas"/>
            </a:endParaRP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3779077-80FC-4877-A6FD-FC62C7963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</a:t>
            </a:r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B7B8A1A-BDEC-4383-998F-F45C9B68A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5DD0E-AEC1-45E6-9D8C-6070936590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86ED3A-8F62-431A-A2A4-D878933958DB}"/>
              </a:ext>
            </a:extLst>
          </p:cNvPr>
          <p:cNvCxnSpPr>
            <a:cxnSpLocks/>
          </p:cNvCxnSpPr>
          <p:nvPr userDrawn="1"/>
        </p:nvCxnSpPr>
        <p:spPr>
          <a:xfrm>
            <a:off x="6643688" y="4519613"/>
            <a:ext cx="4710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lIns="1005840" rtlCol="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6CB47CC-DBC5-4F0B-A331-D87641EBE5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675F0-1F99-4E50-BD5C-4E794B01C6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1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867A40-B2DC-4D49-9384-A7EFB02CBD9F}"/>
              </a:ext>
            </a:extLst>
          </p:cNvPr>
          <p:cNvCxnSpPr>
            <a:cxnSpLocks/>
          </p:cNvCxnSpPr>
          <p:nvPr userDrawn="1"/>
        </p:nvCxnSpPr>
        <p:spPr>
          <a:xfrm>
            <a:off x="6659563" y="3735388"/>
            <a:ext cx="470852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FA8F6-E259-4A5C-972E-AB73A9E53D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D336-76ED-448B-B025-CB9863A3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7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CD39BB-5F00-4476-95CF-BBB448F328A3}"/>
              </a:ext>
            </a:extLst>
          </p:cNvPr>
          <p:cNvSpPr/>
          <p:nvPr userDrawn="1"/>
        </p:nvSpPr>
        <p:spPr>
          <a:xfrm>
            <a:off x="0" y="0"/>
            <a:ext cx="51498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659B66-3D40-4767-ABFB-398E9EC88EE6}"/>
              </a:ext>
            </a:extLst>
          </p:cNvPr>
          <p:cNvCxnSpPr>
            <a:cxnSpLocks/>
          </p:cNvCxnSpPr>
          <p:nvPr userDrawn="1"/>
        </p:nvCxnSpPr>
        <p:spPr>
          <a:xfrm>
            <a:off x="608013" y="2160588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FF5054-3A7A-4BA8-A164-E0A9D2271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24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CC555A-C2FE-4AFB-BF30-0501C4D5B5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226962-2C22-430B-8DAE-E73ED84FF283}"/>
              </a:ext>
            </a:extLst>
          </p:cNvPr>
          <p:cNvSpPr/>
          <p:nvPr userDrawn="1"/>
        </p:nvSpPr>
        <p:spPr>
          <a:xfrm>
            <a:off x="7042150" y="0"/>
            <a:ext cx="51498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707AF3-4F52-4B71-A6DC-D9DECB7DC43B}"/>
              </a:ext>
            </a:extLst>
          </p:cNvPr>
          <p:cNvCxnSpPr>
            <a:cxnSpLocks/>
          </p:cNvCxnSpPr>
          <p:nvPr userDrawn="1"/>
        </p:nvCxnSpPr>
        <p:spPr>
          <a:xfrm>
            <a:off x="7651750" y="2160588"/>
            <a:ext cx="393223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61">
            <a:extLst>
              <a:ext uri="{FF2B5EF4-FFF2-40B4-BE49-F238E27FC236}">
                <a16:creationId xmlns:a16="http://schemas.microsoft.com/office/drawing/2014/main" id="{4AC9C4FD-5C21-447F-B8E0-421A2DF0A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56725" y="6367463"/>
            <a:ext cx="19970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b="1">
                <a:solidFill>
                  <a:schemeClr val="accent1"/>
                </a:solidFill>
                <a:sym typeface="Bebas"/>
              </a:rPr>
              <a:t>ALPINE</a:t>
            </a:r>
            <a:r>
              <a:rPr lang="en-US" altLang="en-US" sz="2000" b="1">
                <a:sym typeface="Bebas"/>
              </a:rPr>
              <a:t> SKI HOUSE</a:t>
            </a:r>
            <a:endParaRPr lang="en-US" altLang="en-US" sz="2000" b="1">
              <a:latin typeface="Gill Sans"/>
              <a:ea typeface="Bebas"/>
              <a:cs typeface="Gill Sans"/>
              <a:sym typeface="Beba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E53F58-2453-41AE-8C80-5E181ABD5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24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8424D1-2E3A-424A-9F86-1C8CD2E46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per texture">
            <a:extLst>
              <a:ext uri="{FF2B5EF4-FFF2-40B4-BE49-F238E27FC236}">
                <a16:creationId xmlns:a16="http://schemas.microsoft.com/office/drawing/2014/main" id="{421324E9-E3E9-47F1-95A5-7FF1CF49DD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65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per texture">
            <a:extLst>
              <a:ext uri="{FF2B5EF4-FFF2-40B4-BE49-F238E27FC236}">
                <a16:creationId xmlns:a16="http://schemas.microsoft.com/office/drawing/2014/main" id="{56AD0661-4AC5-4CA6-ACEC-928FCA2814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D77CFD-6C10-4CAA-91A9-5AB22D949240}"/>
              </a:ext>
            </a:extLst>
          </p:cNvPr>
          <p:cNvCxnSpPr>
            <a:cxnSpLocks/>
          </p:cNvCxnSpPr>
          <p:nvPr userDrawn="1"/>
        </p:nvCxnSpPr>
        <p:spPr>
          <a:xfrm>
            <a:off x="6643688" y="3735388"/>
            <a:ext cx="471011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>
            <a:extLst>
              <a:ext uri="{FF2B5EF4-FFF2-40B4-BE49-F238E27FC236}">
                <a16:creationId xmlns:a16="http://schemas.microsoft.com/office/drawing/2014/main" id="{3D3BE750-8F53-47AE-974B-9E22C91042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13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AA89CE-1F84-4B95-A68D-F2B532D0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06C95DE-077C-427D-8318-B78EBB2C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B3ED93F7-6ADC-4C5C-A7CF-EBBA5E3C35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25"/>
            <a:ext cx="1219200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75A694-74C7-4982-890E-94B746EDF51A}"/>
              </a:ext>
            </a:extLst>
          </p:cNvPr>
          <p:cNvCxnSpPr>
            <a:cxnSpLocks/>
          </p:cNvCxnSpPr>
          <p:nvPr userDrawn="1"/>
        </p:nvCxnSpPr>
        <p:spPr>
          <a:xfrm>
            <a:off x="6643688" y="4519613"/>
            <a:ext cx="4710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F15669D-12A6-4D50-9FF7-879843D7B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BEAE8-37F7-4C21-8A57-EFBFF9379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6F7FB"/>
            </a:gs>
            <a:gs pos="74001">
              <a:srgbClr val="ACB9DB"/>
            </a:gs>
            <a:gs pos="83000">
              <a:srgbClr val="ACB9DB"/>
            </a:gs>
            <a:gs pos="100000">
              <a:srgbClr val="C8D1E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050383F5-C1B9-4342-8AA1-B2408AA071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213"/>
            <a:ext cx="10515600" cy="636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E7C2AA9-300D-4207-91AF-A4F6685B4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01750"/>
            <a:ext cx="105156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SS</a:t>
            </a:r>
            <a:endParaRPr lang="en-US" dirty="0"/>
          </a:p>
        </p:txBody>
      </p:sp>
      <p:sp>
        <p:nvSpPr>
          <p:cNvPr id="1030" name="Shape 61">
            <a:extLst>
              <a:ext uri="{FF2B5EF4-FFF2-40B4-BE49-F238E27FC236}">
                <a16:creationId xmlns:a16="http://schemas.microsoft.com/office/drawing/2014/main" id="{189CB62E-7D98-470E-A837-E4980CAF09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56725" y="6367463"/>
            <a:ext cx="19970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b="1">
                <a:solidFill>
                  <a:schemeClr val="accent1"/>
                </a:solidFill>
                <a:sym typeface="Bebas"/>
              </a:rPr>
              <a:t>ALPINE</a:t>
            </a:r>
            <a:r>
              <a:rPr lang="en-US" altLang="en-US" sz="2000" b="1">
                <a:sym typeface="Bebas"/>
              </a:rPr>
              <a:t> SKI HOUSE</a:t>
            </a:r>
            <a:endParaRPr lang="en-US" altLang="en-US" sz="2000" b="1">
              <a:latin typeface="Gill Sans"/>
              <a:ea typeface="Bebas"/>
              <a:cs typeface="Gill Sans"/>
              <a:sym typeface="Beba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435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DCBA82A-638F-4AF9-97F6-007E43627B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5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38" y="660400"/>
            <a:ext cx="5913437" cy="50466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7200" cap="none" dirty="0"/>
              <a:t>Environmental Pollution due to the </a:t>
            </a:r>
            <a:r>
              <a:rPr lang="en-US" sz="7200" cap="none" dirty="0">
                <a:solidFill>
                  <a:schemeClr val="bg2">
                    <a:lumMod val="25000"/>
                  </a:schemeClr>
                </a:solidFill>
              </a:rPr>
              <a:t>LAKWIJAYA POWER PLANT</a:t>
            </a:r>
          </a:p>
        </p:txBody>
      </p:sp>
      <p:sp>
        <p:nvSpPr>
          <p:cNvPr id="18435" name="Text Placeholder 4">
            <a:extLst>
              <a:ext uri="{FF2B5EF4-FFF2-40B4-BE49-F238E27FC236}">
                <a16:creationId xmlns:a16="http://schemas.microsoft.com/office/drawing/2014/main" id="{EDD7FB4B-DA92-4DAB-9E88-53A596925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4238" y="6027738"/>
            <a:ext cx="2235200" cy="593725"/>
          </a:xfrm>
        </p:spPr>
        <p:txBody>
          <a:bodyPr/>
          <a:lstStyle/>
          <a:p>
            <a:pPr eaLnBrk="1" hangingPunct="1"/>
            <a:r>
              <a:rPr lang="en-US" altLang="en-US" sz="2800" b="1"/>
              <a:t>GROUP C2</a:t>
            </a:r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>
          <a:xfrm>
            <a:off x="0" y="-1"/>
            <a:ext cx="5913439" cy="6857999"/>
          </a:xfrm>
          <a:effectLst>
            <a:softEdge rad="317500"/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CBFEB1-7F6C-4FEC-A3B4-077FA13981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C555A-C2FE-4AFB-BF30-0501C4D5B50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08106" y="178174"/>
            <a:ext cx="8229600" cy="1143000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cap="all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GB" sz="4400" cap="none" dirty="0">
                <a:ln/>
                <a:solidFill>
                  <a:schemeClr val="accent3"/>
                </a:solidFill>
              </a:rPr>
              <a:t>DETAILED METHODOLOGY</a:t>
            </a:r>
            <a:endParaRPr lang="en-US" sz="4400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3047" y="728506"/>
            <a:ext cx="10894422" cy="57114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latin typeface="+mn-lt"/>
              </a:rPr>
              <a:t>The topic was chosen by us as “Pollution happen due to the activities of </a:t>
            </a:r>
            <a:r>
              <a:rPr lang="en-GB" sz="2400" b="1" dirty="0" err="1">
                <a:latin typeface="+mn-lt"/>
              </a:rPr>
              <a:t>Norochcholai</a:t>
            </a:r>
            <a:r>
              <a:rPr lang="en-GB" sz="2400" b="1" dirty="0">
                <a:latin typeface="+mn-lt"/>
              </a:rPr>
              <a:t> power plant.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+mn-lt"/>
              </a:rPr>
              <a:t>Then we were gathered and discussed about the topic then we decided to visit </a:t>
            </a:r>
            <a:r>
              <a:rPr lang="en-GB" sz="2400" b="1" dirty="0" err="1">
                <a:latin typeface="+mn-lt"/>
              </a:rPr>
              <a:t>Norochcholai</a:t>
            </a:r>
            <a:r>
              <a:rPr lang="en-GB" sz="2400" b="1" dirty="0">
                <a:latin typeface="+mn-lt"/>
              </a:rPr>
              <a:t> power plant to do our project successfully.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+mn-lt"/>
              </a:rPr>
              <a:t>Before some information were found from the internet and news paper articles.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+mn-lt"/>
              </a:rPr>
              <a:t>Now after, we will take permission from </a:t>
            </a:r>
            <a:r>
              <a:rPr lang="en-GB" sz="2400" b="1" dirty="0" err="1">
                <a:latin typeface="+mn-lt"/>
              </a:rPr>
              <a:t>Norochcholai</a:t>
            </a:r>
            <a:r>
              <a:rPr lang="en-GB" sz="2400" b="1" dirty="0">
                <a:latin typeface="+mn-lt"/>
              </a:rPr>
              <a:t> power plant engineers to visit there.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+mn-lt"/>
              </a:rPr>
              <a:t>After getting permission we will go there and we will gather information who are living near to power plant and what the problem they are facing due to this activities.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+mn-lt"/>
              </a:rPr>
              <a:t>And we give some questionnaire to those peoples and labours who working there.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+mn-lt"/>
              </a:rPr>
              <a:t>Finally we will arrange that information and make a presentation about that problem and give suitable solution for </a:t>
            </a:r>
            <a:r>
              <a:rPr lang="en-GB" sz="2400" b="1" dirty="0" err="1">
                <a:latin typeface="+mn-lt"/>
              </a:rPr>
              <a:t>Norochcholai</a:t>
            </a:r>
            <a:r>
              <a:rPr lang="en-GB" sz="2400" b="1" dirty="0">
                <a:latin typeface="+mn-lt"/>
              </a:rPr>
              <a:t> power plant thorough that presentation.</a:t>
            </a:r>
            <a:endParaRPr lang="en-US" sz="2400" b="1" dirty="0">
              <a:latin typeface="+mn-lt"/>
            </a:endParaRPr>
          </a:p>
          <a:p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55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58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24296" y="390389"/>
            <a:ext cx="9144000" cy="393700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cap="none" dirty="0">
                <a:ln/>
                <a:solidFill>
                  <a:schemeClr val="accent3"/>
                </a:solidFill>
              </a:rPr>
              <a:t>BUDGET AND TIMELINE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53" y="1622943"/>
            <a:ext cx="4572000" cy="2200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150" y="966651"/>
            <a:ext cx="1048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decided to go there from </a:t>
            </a:r>
            <a:r>
              <a:rPr lang="en-US" sz="2000" dirty="0" err="1"/>
              <a:t>Ariviyal</a:t>
            </a:r>
            <a:r>
              <a:rPr lang="en-US" sz="2000" dirty="0"/>
              <a:t> Nagar, Kilinochchi to Norochcholai power plant in Puttalam on 27</a:t>
            </a:r>
            <a:r>
              <a:rPr lang="en-US" sz="2000" baseline="30000" dirty="0"/>
              <a:t>th</a:t>
            </a:r>
            <a:r>
              <a:rPr lang="en-US" sz="2000" dirty="0"/>
              <a:t>,28</a:t>
            </a:r>
            <a:r>
              <a:rPr lang="en-US" sz="2000" baseline="30000" dirty="0"/>
              <a:t>th</a:t>
            </a:r>
            <a:r>
              <a:rPr lang="en-US" sz="2000" dirty="0"/>
              <a:t> July.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30721" y="4479510"/>
            <a:ext cx="513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Distance – 220 km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journey will take approximately 5 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Ask questionnaires and field visit about 4 hours in power plant.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Visit to the around villages about 4 hours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53" y="4039995"/>
            <a:ext cx="2628900" cy="158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84770" y="5568183"/>
            <a:ext cx="41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Ariviyal</a:t>
            </a:r>
            <a:r>
              <a:rPr lang="en-US" dirty="0"/>
              <a:t> </a:t>
            </a:r>
            <a:r>
              <a:rPr lang="en-US" dirty="0" err="1"/>
              <a:t>nagar</a:t>
            </a:r>
            <a:r>
              <a:rPr lang="en-US" dirty="0"/>
              <a:t>,    __   </a:t>
            </a:r>
            <a:r>
              <a:rPr lang="en-US" dirty="0" err="1"/>
              <a:t>Norochcholai</a:t>
            </a:r>
            <a:r>
              <a:rPr lang="en-US" dirty="0"/>
              <a:t>,    </a:t>
            </a:r>
          </a:p>
          <a:p>
            <a:r>
              <a:rPr lang="en-US" dirty="0" err="1"/>
              <a:t>Kilinochchi</a:t>
            </a:r>
            <a:r>
              <a:rPr lang="en-US" dirty="0"/>
              <a:t>                  </a:t>
            </a:r>
            <a:r>
              <a:rPr lang="en-US" dirty="0" err="1"/>
              <a:t>Puttalam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5" y="4989301"/>
            <a:ext cx="2941131" cy="1804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34D8F-F6C0-4717-9BD6-AE22D3138AC3}"/>
              </a:ext>
            </a:extLst>
          </p:cNvPr>
          <p:cNvSpPr txBox="1"/>
          <p:nvPr/>
        </p:nvSpPr>
        <p:spPr>
          <a:xfrm>
            <a:off x="875402" y="2105424"/>
            <a:ext cx="5008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Travelling cost - (300*6)*2   =  Rs 3600/=</a:t>
            </a:r>
          </a:p>
          <a:p>
            <a:r>
              <a:rPr lang="en-US" sz="2000" b="1" dirty="0"/>
              <a:t>Food cost    -      ( 6*100)*3  =  Rs 1800/=</a:t>
            </a:r>
          </a:p>
          <a:p>
            <a:r>
              <a:rPr lang="en-US" sz="2000" b="1" dirty="0"/>
              <a:t>Paper cost                               =   Rs  200/=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Total                                         =  Rs  5600/=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63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6F7FB"/>
            </a:gs>
            <a:gs pos="74001">
              <a:srgbClr val="ACB9DB"/>
            </a:gs>
            <a:gs pos="14000">
              <a:srgbClr val="ACB9DB"/>
            </a:gs>
            <a:gs pos="100000">
              <a:srgbClr val="C8D1E7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756BB-0F66-4F36-AF36-5E07D15CB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1C45D-6D36-4C86-A0B9-76BA14E1ED8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B1093-7ADC-454D-839F-E5A62FC22E45}"/>
              </a:ext>
            </a:extLst>
          </p:cNvPr>
          <p:cNvSpPr txBox="1"/>
          <p:nvPr/>
        </p:nvSpPr>
        <p:spPr>
          <a:xfrm>
            <a:off x="942534" y="464234"/>
            <a:ext cx="766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Questionnaires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C92F7-0DE6-4DDE-8822-897D6FA867C9}"/>
              </a:ext>
            </a:extLst>
          </p:cNvPr>
          <p:cNvSpPr txBox="1"/>
          <p:nvPr/>
        </p:nvSpPr>
        <p:spPr>
          <a:xfrm>
            <a:off x="942534" y="1696274"/>
            <a:ext cx="7772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</a:t>
            </a:r>
            <a:r>
              <a:rPr lang="en-US" sz="2800" dirty="0"/>
              <a:t>Ask from workers.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How the power generate procedure happen?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How do you take water for making steam 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What do you do for the burning ash (bottom ash)?</a:t>
            </a:r>
          </a:p>
          <a:p>
            <a:endParaRPr lang="en-US" sz="2000" dirty="0"/>
          </a:p>
          <a:p>
            <a:r>
              <a:rPr lang="en-US" sz="2800" dirty="0"/>
              <a:t>2. Ask from villagers.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What do you think about this power plant?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Can you find job opportunities from this?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Are  there any health problem caused because of this 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Are there any affects to your cultivation because of this?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67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60856368"/>
              </p:ext>
            </p:extLst>
          </p:nvPr>
        </p:nvGraphicFramePr>
        <p:xfrm>
          <a:off x="191069" y="850568"/>
          <a:ext cx="11732457" cy="5760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32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5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8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4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1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Discuss</a:t>
                      </a:r>
                      <a:r>
                        <a:rPr lang="en-US" baseline="0" dirty="0"/>
                        <a:t> with group members and select a topic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Getting the permission for the topic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r>
                        <a:rPr lang="en-US" baseline="0" dirty="0"/>
                        <a:t> details on the selected topic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Plan the project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rgbClr val="ED7D3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Presenting the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get the permission to visit </a:t>
                      </a:r>
                      <a:r>
                        <a:rPr lang="en-US" baseline="0" dirty="0" err="1"/>
                        <a:t>Noraichcholai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Visit  the </a:t>
                      </a:r>
                      <a:r>
                        <a:rPr lang="en-US" dirty="0" err="1"/>
                        <a:t>Noraichcholai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DED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Visit</a:t>
                      </a:r>
                      <a:r>
                        <a:rPr lang="en-US" baseline="0" dirty="0"/>
                        <a:t> the surrounding area and talk with people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Collecting data from</a:t>
                      </a:r>
                      <a:r>
                        <a:rPr lang="en-US" baseline="0" dirty="0"/>
                        <a:t> 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discuss about final sample project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 Analysis</a:t>
                      </a:r>
                      <a:r>
                        <a:rPr lang="en-US" baseline="0" dirty="0"/>
                        <a:t> the all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Implementing</a:t>
                      </a:r>
                      <a:r>
                        <a:rPr lang="en-US" baseline="0" dirty="0"/>
                        <a:t> the solutions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Finalizing</a:t>
                      </a:r>
                      <a:r>
                        <a:rPr lang="en-US" baseline="0" dirty="0"/>
                        <a:t> and presenting the project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95069" y="0"/>
            <a:ext cx="417787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TIME </a:t>
            </a:r>
            <a:r>
              <a:rPr lang="en-US" sz="4000" b="1" dirty="0">
                <a:ln/>
                <a:solidFill>
                  <a:schemeClr val="accent3"/>
                </a:solidFill>
              </a:rPr>
              <a:t>FRAMEWORK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17665"/>
          <a:stretch>
            <a:fillRect/>
          </a:stretch>
        </p:blipFill>
        <p:spPr>
          <a:xfrm>
            <a:off x="0" y="0"/>
            <a:ext cx="6074229" cy="685799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77650" y="6356350"/>
            <a:ext cx="514350" cy="365125"/>
          </a:xfrm>
        </p:spPr>
        <p:txBody>
          <a:bodyPr/>
          <a:lstStyle/>
          <a:p>
            <a:pPr>
              <a:defRPr/>
            </a:pPr>
            <a:fld id="{F131C45D-6D36-4C86-A0B9-76BA14E1ED8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7">
            <a:extLst>
              <a:ext uri="{FF2B5EF4-FFF2-40B4-BE49-F238E27FC236}">
                <a16:creationId xmlns:a16="http://schemas.microsoft.com/office/drawing/2014/main" id="{CDD0F545-21AA-4DAB-A005-FFA25E971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1025" y="6948488"/>
            <a:ext cx="4937125" cy="1500187"/>
          </a:xfrm>
        </p:spPr>
        <p:txBody>
          <a:bodyPr/>
          <a:lstStyle/>
          <a:p>
            <a:pPr eaLnBrk="1" hangingPunct="1"/>
            <a:r>
              <a:rPr lang="en-US" altLang="en-US"/>
              <a:t>SUBTITLE GOES HERE</a:t>
            </a:r>
          </a:p>
        </p:txBody>
      </p:sp>
      <p:pic>
        <p:nvPicPr>
          <p:cNvPr id="7" name="Picture Placeholder 6" descr="Two people with snowboards on chair lift">
            <a:extLst>
              <a:ext uri="{FF2B5EF4-FFF2-40B4-BE49-F238E27FC236}">
                <a16:creationId xmlns:a16="http://schemas.microsoft.com/office/drawing/2014/main" id="{E7663A1E-6847-5740-83FF-8196E22DB5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0" r="2200"/>
          <a:stretch/>
        </p:blipFill>
        <p:spPr>
          <a:effectLst>
            <a:softEdge rad="317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026DAA-733F-4120-8096-8B0792CD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650" y="517525"/>
            <a:ext cx="5551488" cy="10779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/>
              <a:t>GROUP MEMBERS</a:t>
            </a:r>
          </a:p>
        </p:txBody>
      </p:sp>
      <p:sp>
        <p:nvSpPr>
          <p:cNvPr id="19461" name="Slide Number Placeholder 14">
            <a:extLst>
              <a:ext uri="{FF2B5EF4-FFF2-40B4-BE49-F238E27FC236}">
                <a16:creationId xmlns:a16="http://schemas.microsoft.com/office/drawing/2014/main" id="{07A1E12F-94D1-4C9F-8A0E-2E35A476812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84EEC1-458B-43C7-B006-64306EBE3CF1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462" name="TextBox 1">
            <a:extLst>
              <a:ext uri="{FF2B5EF4-FFF2-40B4-BE49-F238E27FC236}">
                <a16:creationId xmlns:a16="http://schemas.microsoft.com/office/drawing/2014/main" id="{2B336608-4506-4175-ACFB-B8FE28E56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090" y="2101704"/>
            <a:ext cx="4360863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2018/E/107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2018/E/108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2018/E/109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2018/E/110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2018/E/111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2018/E/112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12DAB-1F7E-4C4C-8B90-1183D833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15" y="196947"/>
            <a:ext cx="9206980" cy="126609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Knowledge and understanding of the topic </a:t>
            </a:r>
          </a:p>
        </p:txBody>
      </p:sp>
      <p:sp>
        <p:nvSpPr>
          <p:cNvPr id="21507" name="Text Placeholder 7">
            <a:extLst>
              <a:ext uri="{FF2B5EF4-FFF2-40B4-BE49-F238E27FC236}">
                <a16:creationId xmlns:a16="http://schemas.microsoft.com/office/drawing/2014/main" id="{9AD5E461-64F3-497B-BC7A-05CF501DD0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30914" y="1645920"/>
            <a:ext cx="7673603" cy="5015133"/>
          </a:xfrm>
        </p:spPr>
        <p:txBody>
          <a:bodyPr>
            <a:normAutofit fontScale="92500" lnSpcReduction="10000"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Norochcholai</a:t>
            </a:r>
            <a:r>
              <a:rPr lang="en-US" altLang="en-US" sz="2800" dirty="0"/>
              <a:t> power plant or else </a:t>
            </a:r>
            <a:r>
              <a:rPr lang="en-US" altLang="en-US" sz="2800" dirty="0" err="1"/>
              <a:t>Lakwijaya</a:t>
            </a:r>
            <a:r>
              <a:rPr lang="en-US" altLang="en-US" sz="2800" dirty="0"/>
              <a:t> power plant is the </a:t>
            </a:r>
            <a:r>
              <a:rPr lang="en-US" altLang="en-US" sz="2800" b="1" dirty="0"/>
              <a:t>very first coal fired power plant set up</a:t>
            </a:r>
            <a:r>
              <a:rPr lang="en-US" altLang="en-US" sz="2800" dirty="0"/>
              <a:t> in Sri Lanka.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The power station in </a:t>
            </a:r>
            <a:r>
              <a:rPr lang="en-US" altLang="en-US" sz="2800" b="1" dirty="0" err="1"/>
              <a:t>Norochcholai</a:t>
            </a:r>
            <a:r>
              <a:rPr lang="en-US" altLang="en-US" sz="2800" b="1" dirty="0"/>
              <a:t>, Puttalam</a:t>
            </a:r>
            <a:r>
              <a:rPr lang="en-US" altLang="en-US" sz="2800" dirty="0"/>
              <a:t> on the Southern end of the </a:t>
            </a:r>
            <a:r>
              <a:rPr lang="en-US" altLang="en-US" sz="2800" dirty="0" err="1"/>
              <a:t>Kalpitiya</a:t>
            </a:r>
            <a:r>
              <a:rPr lang="en-US" altLang="en-US" sz="2800" dirty="0"/>
              <a:t>  Peninsula.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Construction of the facility </a:t>
            </a:r>
            <a:r>
              <a:rPr lang="en-US" altLang="en-US" sz="2800" b="1" dirty="0"/>
              <a:t>began on 11 May 2006</a:t>
            </a:r>
            <a:r>
              <a:rPr lang="en-US" altLang="en-US" sz="2800" dirty="0"/>
              <a:t>.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The first unit commissioning on 22 March 2011 with </a:t>
            </a:r>
            <a:r>
              <a:rPr lang="en-US" altLang="en-US" sz="2800" b="1" dirty="0"/>
              <a:t>300 MWs.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The name plate capacity is </a:t>
            </a:r>
            <a:r>
              <a:rPr lang="en-US" altLang="en-US" sz="2800" b="1" dirty="0"/>
              <a:t>900 MW and completed 2014</a:t>
            </a:r>
            <a:r>
              <a:rPr lang="en-US" altLang="en-US" sz="2800" dirty="0"/>
              <a:t> with total power generation</a:t>
            </a:r>
          </a:p>
        </p:txBody>
      </p:sp>
      <p:pic>
        <p:nvPicPr>
          <p:cNvPr id="7" name="Picture Placeholder 6" descr="Snowboarder glasses, two phones, pinecones, and pineneedles">
            <a:extLst>
              <a:ext uri="{FF2B5EF4-FFF2-40B4-BE49-F238E27FC236}">
                <a16:creationId xmlns:a16="http://schemas.microsoft.com/office/drawing/2014/main" id="{D662FAC5-0BC5-3A42-B5EC-06C23DD29F93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" b="201"/>
          <a:stretch>
            <a:fillRect/>
          </a:stretch>
        </p:blipFill>
        <p:spPr>
          <a:xfrm>
            <a:off x="8191363" y="1917671"/>
            <a:ext cx="4000637" cy="43283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6350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CC555A-C2FE-4AFB-BF30-0501C4D5B50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1258" y="1240971"/>
            <a:ext cx="5760720" cy="499001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1227909"/>
            <a:ext cx="5734593" cy="5016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7155" y="143691"/>
            <a:ext cx="4911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40805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erial view of snow-covered trees">
            <a:extLst>
              <a:ext uri="{FF2B5EF4-FFF2-40B4-BE49-F238E27FC236}">
                <a16:creationId xmlns:a16="http://schemas.microsoft.com/office/drawing/2014/main" id="{87E2FD8D-4CC8-2243-A18C-29E6CDCD4D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>
          <a:xfrm>
            <a:off x="1" y="492369"/>
            <a:ext cx="1828800" cy="6229106"/>
          </a:xfrm>
          <a:effectLst>
            <a:softEdge rad="1270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ED711F-49AA-4EC5-945E-BAA64556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76" y="245281"/>
            <a:ext cx="8746490" cy="73152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understanding of the topic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5083DE-4BE9-45C2-AEB7-1A8DF1443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69477" y="976800"/>
            <a:ext cx="9997236" cy="563591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i="1" dirty="0"/>
              <a:t>As a result of coal power generation</a:t>
            </a:r>
            <a:r>
              <a:rPr lang="en-US" sz="2800" i="1" dirty="0"/>
              <a:t>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The national cancer control programmer (NCCP) said that coal plant impact  to the </a:t>
            </a:r>
            <a:r>
              <a:rPr lang="en-US" sz="2000" b="1" dirty="0"/>
              <a:t>health, safety and livelihoods</a:t>
            </a:r>
            <a:r>
              <a:rPr lang="en-US" sz="2000" dirty="0"/>
              <a:t> of surroundings communities and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cause some damage to the environment</a:t>
            </a:r>
            <a:r>
              <a:rPr lang="en-US" sz="2000" b="1" dirty="0"/>
              <a:t> ; both land and sea.</a:t>
            </a:r>
          </a:p>
          <a:p>
            <a:pPr marL="342900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b="1" dirty="0"/>
              <a:t>releases greenhouse gases and toxins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 The burning of the coal releases greenhouse gases and toxins. Such as CO2, SO2, SO3,NO2 and etc.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b="1" dirty="0"/>
              <a:t>coal combustion produces ashes.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  The coal combustion produces some residue; such as </a:t>
            </a:r>
            <a:r>
              <a:rPr lang="en-US" sz="2400" b="1" dirty="0"/>
              <a:t>fly ash, bottom ash (deposited in the system</a:t>
            </a:r>
            <a:r>
              <a:rPr lang="en-US" sz="2400" dirty="0"/>
              <a:t>)    and </a:t>
            </a:r>
            <a:r>
              <a:rPr lang="en-US" sz="2400" b="1" dirty="0"/>
              <a:t>boiler slag</a:t>
            </a:r>
            <a:r>
              <a:rPr lang="en-US" sz="2400" dirty="0"/>
              <a:t>. These materials are affect  to both human health and environmental sustenance as they </a:t>
            </a:r>
            <a:r>
              <a:rPr lang="en-US" sz="2400" b="1" dirty="0"/>
              <a:t>contain heavy metals </a:t>
            </a:r>
            <a:r>
              <a:rPr lang="en-US" sz="2400" dirty="0"/>
              <a:t>such </a:t>
            </a:r>
            <a:r>
              <a:rPr lang="en-US" sz="2400" b="1" dirty="0"/>
              <a:t>as mercury and radioactive nucleoids</a:t>
            </a:r>
          </a:p>
        </p:txBody>
      </p:sp>
      <p:sp>
        <p:nvSpPr>
          <p:cNvPr id="23557" name="Slide Number Placeholder 7">
            <a:extLst>
              <a:ext uri="{FF2B5EF4-FFF2-40B4-BE49-F238E27FC236}">
                <a16:creationId xmlns:a16="http://schemas.microsoft.com/office/drawing/2014/main" id="{DF5DB547-07F3-4A92-8992-6734940F51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082272-1A2E-4770-923B-52084BDE3A39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D159C-B15D-4C5B-BC38-AF84F0731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424D1-2E3A-424A-9F86-1C8CD2E4662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B5525-BF4D-45C9-8531-80B5143B3055}"/>
              </a:ext>
            </a:extLst>
          </p:cNvPr>
          <p:cNvSpPr/>
          <p:nvPr/>
        </p:nvSpPr>
        <p:spPr>
          <a:xfrm>
            <a:off x="333036" y="740718"/>
            <a:ext cx="8791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2400"/>
              </a:spcBef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prstClr val="black"/>
                </a:solidFill>
              </a:rPr>
              <a:t>The used heat water </a:t>
            </a:r>
            <a:r>
              <a:rPr lang="en-US" sz="3200" b="1" dirty="0">
                <a:solidFill>
                  <a:prstClr val="black"/>
                </a:solidFill>
              </a:rPr>
              <a:t>release</a:t>
            </a:r>
            <a:r>
              <a:rPr lang="en-US" sz="2800" b="1" dirty="0">
                <a:solidFill>
                  <a:prstClr val="black"/>
                </a:solidFill>
              </a:rPr>
              <a:t> to the sea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6D45E-EEA0-4F32-B284-D900B1E5B00C}"/>
              </a:ext>
            </a:extLst>
          </p:cNvPr>
          <p:cNvSpPr/>
          <p:nvPr/>
        </p:nvSpPr>
        <p:spPr>
          <a:xfrm>
            <a:off x="561636" y="4473132"/>
            <a:ext cx="9934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The </a:t>
            </a:r>
            <a:r>
              <a:rPr lang="en-US" sz="2400" b="1" dirty="0"/>
              <a:t>burning gas filtering water </a:t>
            </a:r>
            <a:r>
              <a:rPr lang="en-US" sz="2400" dirty="0"/>
              <a:t>include some heavy metals. Such as </a:t>
            </a:r>
            <a:r>
              <a:rPr lang="en-US" sz="2400" b="1" dirty="0"/>
              <a:t>hg, pb and etc</a:t>
            </a:r>
            <a:r>
              <a:rPr lang="en-US" sz="2400" dirty="0"/>
              <a:t>. As well as </a:t>
            </a:r>
            <a:r>
              <a:rPr lang="en-US" sz="2400" b="1" dirty="0"/>
              <a:t>Sulfuric acid, Nitric acid, Sulfurous acid, Carboxylic acid </a:t>
            </a:r>
            <a:r>
              <a:rPr lang="en-US" sz="2400" dirty="0"/>
              <a:t> They are  released to the 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3BA0CC-90D1-4BD2-8D5C-81C5B0F1090C}"/>
              </a:ext>
            </a:extLst>
          </p:cNvPr>
          <p:cNvSpPr/>
          <p:nvPr/>
        </p:nvSpPr>
        <p:spPr>
          <a:xfrm>
            <a:off x="333036" y="3429000"/>
            <a:ext cx="87919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2400"/>
              </a:spcBef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prstClr val="black"/>
                </a:solidFill>
              </a:rPr>
              <a:t>The water which used for bubbling burning  gases have included heavy metals and chemicals.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EEA73-2301-42A1-950D-647AC044B9AB}"/>
              </a:ext>
            </a:extLst>
          </p:cNvPr>
          <p:cNvSpPr/>
          <p:nvPr/>
        </p:nvSpPr>
        <p:spPr>
          <a:xfrm>
            <a:off x="561636" y="1363674"/>
            <a:ext cx="9934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For the working of turbines the </a:t>
            </a:r>
            <a:r>
              <a:rPr lang="en-US" sz="2400" b="1" dirty="0"/>
              <a:t>water is heated and made steam</a:t>
            </a:r>
            <a:r>
              <a:rPr lang="en-US" sz="2400" dirty="0"/>
              <a:t>. After steam going through  turbines waste water is </a:t>
            </a:r>
            <a:r>
              <a:rPr lang="en-US" sz="2400" b="1" dirty="0"/>
              <a:t>released to a cannel </a:t>
            </a:r>
            <a:r>
              <a:rPr lang="en-US" sz="2400" dirty="0"/>
              <a:t>and going to the sea. That water have some heat and it is not good for the </a:t>
            </a:r>
            <a:r>
              <a:rPr lang="en-US" sz="2400" b="1" dirty="0"/>
              <a:t>both sea plants and sea animals .</a:t>
            </a:r>
          </a:p>
        </p:txBody>
      </p:sp>
    </p:spTree>
    <p:extLst>
      <p:ext uri="{BB962C8B-B14F-4D97-AF65-F5344CB8AC3E}">
        <p14:creationId xmlns:p14="http://schemas.microsoft.com/office/powerpoint/2010/main" val="91623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" y="1045028"/>
            <a:ext cx="5590902" cy="4767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32" y="156754"/>
            <a:ext cx="4514850" cy="2943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96" y="3374025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8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1C45D-6D36-4C86-A0B9-76BA14E1ED8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143" y="1280160"/>
            <a:ext cx="10981509" cy="47548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n w="0"/>
              </a:rPr>
              <a:t>LAKVIJAYA power plant is Sri Lankan’s first power plant. It generates electricity from burning coal and liquid fuel.</a:t>
            </a:r>
          </a:p>
          <a:p>
            <a:r>
              <a:rPr lang="en-US" sz="2400" b="1" dirty="0">
                <a:ln w="0"/>
              </a:rPr>
              <a:t>Coal-fired power plant expose people to toxic particles , ozone and heavy metals. The most serious health impact are due to microscopic particles.</a:t>
            </a:r>
          </a:p>
          <a:p>
            <a:r>
              <a:rPr lang="en-US" sz="2400" b="1" dirty="0">
                <a:ln w="0"/>
              </a:rPr>
              <a:t>Air pollution from coal power plants is linked with </a:t>
            </a:r>
            <a:r>
              <a:rPr lang="en-US" sz="2400" b="1" dirty="0" err="1">
                <a:ln w="0"/>
              </a:rPr>
              <a:t>cansers</a:t>
            </a:r>
            <a:r>
              <a:rPr lang="en-US" sz="2400" b="1" dirty="0">
                <a:ln w="0"/>
              </a:rPr>
              <a:t>, heart </a:t>
            </a:r>
            <a:r>
              <a:rPr lang="en-US" sz="2400" b="1" dirty="0" err="1">
                <a:ln w="0"/>
              </a:rPr>
              <a:t>problems,acid</a:t>
            </a:r>
            <a:r>
              <a:rPr lang="en-US" sz="2400" b="1" dirty="0">
                <a:ln w="0"/>
              </a:rPr>
              <a:t> rain, global warming and public health impacts.</a:t>
            </a:r>
          </a:p>
          <a:p>
            <a:r>
              <a:rPr lang="en-US" sz="2400" b="1" dirty="0">
                <a:ln w="0"/>
              </a:rPr>
              <a:t>High noise release by pressure steam and running fans and motors.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0595" y="379141"/>
            <a:ext cx="10972800" cy="1143000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 cap="all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4800" cap="none" dirty="0">
                <a:ln/>
                <a:solidFill>
                  <a:schemeClr val="accent3"/>
                </a:solidFill>
              </a:rPr>
              <a:t>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51842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12DAB-1F7E-4C4C-8B90-1183D833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69" y="235131"/>
            <a:ext cx="9206980" cy="927463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cap="none" dirty="0">
                <a:ln/>
                <a:solidFill>
                  <a:schemeClr val="accent3"/>
                </a:solidFill>
              </a:rPr>
              <a:t>OBJECTIVE</a:t>
            </a:r>
          </a:p>
        </p:txBody>
      </p:sp>
      <p:sp>
        <p:nvSpPr>
          <p:cNvPr id="21507" name="Text Placeholder 7">
            <a:extLst>
              <a:ext uri="{FF2B5EF4-FFF2-40B4-BE49-F238E27FC236}">
                <a16:creationId xmlns:a16="http://schemas.microsoft.com/office/drawing/2014/main" id="{9AD5E461-64F3-497B-BC7A-05CF501DD0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5011" y="1724298"/>
            <a:ext cx="11151338" cy="465037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b="1" dirty="0" err="1"/>
              <a:t>Norochcholai</a:t>
            </a:r>
            <a:r>
              <a:rPr lang="en-GB" sz="2800" b="1" dirty="0"/>
              <a:t> coal plant will emit 2856 tonnes CO2  daily and generate 70,000 tones of fly ash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Dust from the coal stock pile covering large acreage will be devotes in open camps and shrine itself.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sulphur composition into fly ash setting on the crop and daily working of the farm.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Higher temperature(40 degree) chasing the marine  life away while harming the breading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So we are going to find the solution to decrease this environmental impacts.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47103" t="30971" r="5098" b="14391"/>
          <a:stretch/>
        </p:blipFill>
        <p:spPr bwMode="auto">
          <a:xfrm>
            <a:off x="8288383" y="199209"/>
            <a:ext cx="3278777" cy="1568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34231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995</Words>
  <Application>Microsoft Office PowerPoint</Application>
  <PresentationFormat>Widescreen</PresentationFormat>
  <Paragraphs>128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Wingdings</vt:lpstr>
      <vt:lpstr>1_Office Theme</vt:lpstr>
      <vt:lpstr>Environmental Pollution due to the LAKWIJAYA POWER PLANT</vt:lpstr>
      <vt:lpstr>GROUP MEMBERS</vt:lpstr>
      <vt:lpstr>Knowledge and understanding of the topic </vt:lpstr>
      <vt:lpstr>PowerPoint Presentation</vt:lpstr>
      <vt:lpstr>understanding of the topic</vt:lpstr>
      <vt:lpstr>PowerPoint Presentation</vt:lpstr>
      <vt:lpstr>PowerPoint Presentation</vt:lpstr>
      <vt:lpstr>PowerPoint Presentation</vt:lpstr>
      <vt:lpstr>OBJECTIVE</vt:lpstr>
      <vt:lpstr>PowerPoint Presentation</vt:lpstr>
      <vt:lpstr>BUDGET AND TIMELINE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Sisila Jayamal</dc:creator>
  <cp:lastModifiedBy>Sisila Jayamal</cp:lastModifiedBy>
  <cp:revision>30</cp:revision>
  <dcterms:created xsi:type="dcterms:W3CDTF">2019-07-06T16:55:16Z</dcterms:created>
  <dcterms:modified xsi:type="dcterms:W3CDTF">2019-07-08T05:43:32Z</dcterms:modified>
</cp:coreProperties>
</file>