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6" r:id="rId1"/>
  </p:sldMasterIdLst>
  <p:notesMasterIdLst>
    <p:notesMasterId r:id="rId47"/>
  </p:notesMasterIdLst>
  <p:sldIdLst>
    <p:sldId id="256" r:id="rId2"/>
    <p:sldId id="295" r:id="rId3"/>
    <p:sldId id="296" r:id="rId4"/>
    <p:sldId id="297" r:id="rId5"/>
    <p:sldId id="298" r:id="rId6"/>
    <p:sldId id="299" r:id="rId7"/>
    <p:sldId id="300"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301" r:id="rId45"/>
    <p:sldId id="302" r:id="rId46"/>
  </p:sldIdLst>
  <p:sldSz cx="18288000" cy="10287000"/>
  <p:notesSz cx="6858000" cy="9144000"/>
  <p:embeddedFontLst>
    <p:embeddedFont>
      <p:font typeface="Trebuchet MS" panose="020B0603020202020204" pitchFamily="34" charset="0"/>
      <p:regular r:id="rId48"/>
      <p:bold r:id="rId49"/>
      <p:italic r:id="rId50"/>
      <p:boldItalic r:id="rId51"/>
    </p:embeddedFont>
    <p:embeddedFont>
      <p:font typeface="Wingdings 3" panose="05040102010807070707" pitchFamily="18" charset="2"/>
      <p:regular r:id="rId5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2" autoAdjust="0"/>
  </p:normalViewPr>
  <p:slideViewPr>
    <p:cSldViewPr>
      <p:cViewPr varScale="1">
        <p:scale>
          <a:sx n="59" d="100"/>
          <a:sy n="59" d="100"/>
        </p:scale>
        <p:origin x="49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23VE1AO5G5 : M.SISIRA</a:t>
            </a:r>
          </a:p>
          <a:p>
            <a:r>
              <a:rPr lang="en-US"/>
              <a:t>23VE1AO5D2 : SAMPREETH</a:t>
            </a:r>
          </a:p>
          <a:p>
            <a:r>
              <a:rPr lang="en-US"/>
              <a:t>23VE1AO5J0 : PRAVEEN</a:t>
            </a:r>
          </a:p>
          <a:p>
            <a:r>
              <a:rPr lang="en-US"/>
              <a:t>23VE1AO5D6 : GANI</a:t>
            </a:r>
          </a:p>
          <a:p>
            <a:r>
              <a:rPr lang="en-US"/>
              <a:t>23VE1AO5G5 : MANI KUMAR</a:t>
            </a:r>
          </a:p>
          <a:p>
            <a:r>
              <a:rPr lang="en-US"/>
              <a:t>GROUP-2</a:t>
            </a:r>
          </a:p>
          <a:p>
            <a:r>
              <a:rPr lang="en-US"/>
              <a:t>Team Members: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Cardinality: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ER Diagram: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First Normal Form (1NF):</a:t>
            </a:r>
          </a:p>
          <a:p>
            <a:r>
              <a:rPr lang="en-US"/>
              <a:t> Each column must contain atomic (indivisible) values, and each record must be unique.</a:t>
            </a:r>
          </a:p>
          <a:p>
            <a:r>
              <a:rPr lang="en-US"/>
              <a:t>All columns in each table seem to contain atomic values (e.g., User_ID,Post_ID, content, etc.), which means there are no repeating groups or arrays.</a:t>
            </a:r>
          </a:p>
          <a:p>
            <a:r>
              <a:rPr lang="en-US"/>
              <a:t>Primary keys like comments_ID, Follower_ID, and Likes_ID provide uniqueness in their respective tables.</a:t>
            </a:r>
          </a:p>
          <a:p>
            <a:r>
              <a:rPr lang="en-US"/>
              <a:t>Conclusion: The tables satisfy 1NF.</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 Second Normal Form (2NF):</a:t>
            </a:r>
          </a:p>
          <a:p>
            <a:r>
              <a:rPr lang="en-US"/>
              <a:t>The table must be in 1NF, and each non-key attribute must depend on the entire primary key (no partial dependency).</a:t>
            </a:r>
          </a:p>
          <a:p>
            <a:r>
              <a:rPr lang="en-US"/>
              <a:t>Each table has a primary key (single-column keys in User, Post_1, Follows, Likes, and comments tables), so partial dependency does not apply.</a:t>
            </a:r>
          </a:p>
          <a:p>
            <a:endParaRPr lang="en-US"/>
          </a:p>
          <a:p>
            <a:endParaRPr lang="en-US"/>
          </a:p>
          <a:p>
            <a:r>
              <a:rPr lang="en-US"/>
              <a:t>Conclusion: The tables satisfy 2NF.</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Third Normal Form (3NF):</a:t>
            </a:r>
          </a:p>
          <a:p>
            <a:r>
              <a:rPr lang="en-US"/>
              <a:t>The table must be in 2NF, and there should be no transitive dependency (non-key attributes should not depend on other non-key attributes).</a:t>
            </a:r>
          </a:p>
          <a:p>
            <a:r>
              <a:rPr lang="en-US"/>
              <a:t>User Table: The User_Name, Password, and Email depend only on User_ID, which is the primary key.</a:t>
            </a:r>
          </a:p>
          <a:p>
            <a:r>
              <a:rPr lang="en-US"/>
              <a:t>Post_1 Table: Each attribute (User_ID, Created_At, Caption, ContentURL) depends directly on Post_ID.</a:t>
            </a:r>
          </a:p>
          <a:p>
            <a:r>
              <a:rPr lang="en-US"/>
              <a:t>comments Table: Each attribute (User_ID, Post_ID, content, Created_At) depends on comments_ID.</a:t>
            </a:r>
          </a:p>
          <a:p>
            <a:r>
              <a:rPr lang="en-US"/>
              <a:t>Follows Table: Followee_ID and Created_At depend directly on Follower_ID.</a:t>
            </a:r>
          </a:p>
          <a:p>
            <a:r>
              <a:rPr lang="en-US"/>
              <a:t>Likes Table: Each attribute depends directly on Likes_ID.Likes Table: Each attribute depends directly on Likes_ID.</a:t>
            </a:r>
          </a:p>
          <a:p>
            <a:r>
              <a:rPr lang="en-US"/>
              <a:t>Conclusion: There are no transitive dependencies, so the tables satisfy 3NF.</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 Boyce-Codd Normal Form (BCNF):</a:t>
            </a:r>
          </a:p>
          <a:p>
            <a:r>
              <a:rPr lang="en-US"/>
              <a:t>Every determinant must be a candidate key (a stricter form of 3NF).</a:t>
            </a:r>
          </a:p>
          <a:p>
            <a:r>
              <a:rPr lang="en-US"/>
              <a:t>All tables appear to have primary keys as unique identifiers without functional dependencies on non-key attributes.</a:t>
            </a:r>
          </a:p>
          <a:p>
            <a:endParaRPr lang="en-US"/>
          </a:p>
          <a:p>
            <a:endParaRPr lang="en-US"/>
          </a:p>
          <a:p>
            <a:r>
              <a:rPr lang="en-US"/>
              <a:t>Conclusion: The tables satisfy BCNF.</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Requirement: A table must be in BCNF, and it should not have any multi-valued dependencies unless they are functionally dependent on a superkey.</a:t>
            </a:r>
          </a:p>
          <a:p>
            <a:endParaRPr lang="en-US"/>
          </a:p>
          <a:p>
            <a:r>
              <a:rPr lang="en-US"/>
              <a:t>Multi-valued Dependency: This occurs when one attribute in a table uniquely determines another attribute, independent of all other attributes. In other words, if there are multiple independent relationships in the same table, they should be separated.</a:t>
            </a:r>
          </a:p>
          <a:p>
            <a:endParaRPr lang="en-US"/>
          </a:p>
          <a:p>
            <a:r>
              <a:rPr lang="en-US"/>
              <a:t>Analysis:</a:t>
            </a:r>
          </a:p>
          <a:p>
            <a:endParaRPr lang="en-US"/>
          </a:p>
          <a:p>
            <a:r>
              <a:rPr lang="en-US"/>
              <a:t>In each table (User, Post_1, comments, Follows, and Likes), there don’t appear to be any multi-valued dependencies because each record maintains a single relationship between the attributes.</a:t>
            </a:r>
          </a:p>
          <a:p>
            <a:endParaRPr lang="en-US"/>
          </a:p>
          <a:p>
            <a:r>
              <a:rPr lang="en-US"/>
              <a:t>For example, in the Follows table, each Follower_ID is related to a single Followee_ID per record, and no attribute has multiple independent relationships.</a:t>
            </a:r>
          </a:p>
          <a:p>
            <a:endParaRPr lang="en-US"/>
          </a:p>
          <a:p>
            <a:endParaRPr lang="en-US"/>
          </a:p>
          <a:p>
            <a:r>
              <a:rPr lang="en-US"/>
              <a:t>Conclusion: The tables satisfy 4NF because there are no multi-valued dependencies.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a:p>
          <a:p>
            <a:r>
              <a:rPr lang="en-US"/>
              <a:t>5. Fifth Normal Form (5NF) or Project-Join Normal Form (PJNF):</a:t>
            </a:r>
          </a:p>
          <a:p>
            <a:endParaRPr lang="en-US"/>
          </a:p>
          <a:p>
            <a:r>
              <a:rPr lang="en-US"/>
              <a:t>Requirement: A table must be in 4NF, and it should not have any join dependencies that could cause data redundancy. 5NF decomposes tables further to eliminate redundancy due to join dependencies.</a:t>
            </a:r>
          </a:p>
          <a:p>
            <a:endParaRPr lang="en-US"/>
          </a:p>
          <a:p>
            <a:r>
              <a:rPr lang="en-US"/>
              <a:t>Join Dependency: This occurs when data in a table can be split into multiple tables without losing any information and without introducing redundancy. Essentially, if a table can be reconstructed by joining smaller tables without any loss of information, it should be decomposed.</a:t>
            </a:r>
          </a:p>
          <a:p>
            <a:endParaRPr lang="en-US"/>
          </a:p>
          <a:p>
            <a:r>
              <a:rPr lang="en-US"/>
              <a:t>Analysis:</a:t>
            </a:r>
          </a:p>
          <a:p>
            <a:endParaRPr lang="en-US"/>
          </a:p>
          <a:p>
            <a:r>
              <a:rPr lang="en-US"/>
              <a:t>The given tables represent simple, single-entity relationships (e.g., users, posts, comments, follows, likes) and don't show any complex relationships that would require decomposition to avoid redundancy.</a:t>
            </a:r>
          </a:p>
          <a:p>
            <a:endParaRPr lang="en-US"/>
          </a:p>
          <a:p>
            <a:r>
              <a:rPr lang="en-US"/>
              <a:t>There is no evidence of join dependencies that would require further decomposition in this database design.</a:t>
            </a:r>
          </a:p>
          <a:p>
            <a:endParaRPr lang="en-US"/>
          </a:p>
          <a:p>
            <a:endParaRPr lang="en-US"/>
          </a:p>
          <a:p>
            <a:r>
              <a:rPr lang="en-US"/>
              <a:t>Conclusion: The tables satisfy 5NF as there are no join dependencies requiring additional decomposition.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Original Table</a:t>
            </a:r>
          </a:p>
          <a:p>
            <a:r>
              <a:rPr lang="en-US"/>
              <a:t>Decomposed into L1 and L2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Joining L1 and L2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BA07D-4D2E-E85C-5F18-BFC95B5C67E0}"/>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46D46-9BE9-7213-03DD-80437E7282FD}"/>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68828EED-9C79-D56B-1D73-CD5CB422E194}"/>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851437B3-F9C8-85DE-46D8-75B2B6914F31}"/>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592D31B0-497B-5F93-5CAF-08BA9A59B8C9}"/>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23VE1AO5G5 : M.SISIRA</a:t>
            </a:r>
          </a:p>
          <a:p>
            <a:r>
              <a:rPr lang="en-US"/>
              <a:t>23VE1AO5D2 : SAMPREETH</a:t>
            </a:r>
          </a:p>
          <a:p>
            <a:r>
              <a:rPr lang="en-US"/>
              <a:t>23VE1AO5J0 : PRAVEEN</a:t>
            </a:r>
          </a:p>
          <a:p>
            <a:r>
              <a:rPr lang="en-US"/>
              <a:t>23VE1AO5D6 : GANI</a:t>
            </a:r>
          </a:p>
          <a:p>
            <a:r>
              <a:rPr lang="en-US"/>
              <a:t>23VE1AO5G5 : MANI KUMAR</a:t>
            </a:r>
          </a:p>
          <a:p>
            <a:r>
              <a:rPr lang="en-US"/>
              <a:t>GROUP-2</a:t>
            </a:r>
          </a:p>
          <a:p>
            <a:r>
              <a:rPr lang="en-US"/>
              <a:t>Team Members:</a:t>
            </a:r>
          </a:p>
        </p:txBody>
      </p:sp>
      <p:sp>
        <p:nvSpPr>
          <p:cNvPr id="6" name="Footer Placeholder 5">
            <a:extLst>
              <a:ext uri="{FF2B5EF4-FFF2-40B4-BE49-F238E27FC236}">
                <a16:creationId xmlns:a16="http://schemas.microsoft.com/office/drawing/2014/main" id="{DD9292C5-987A-ECCC-9FC4-E7DD3D1E1946}"/>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3C7786A7-A5C4-F4EF-09E7-6C94D301DBA0}"/>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155508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Relational Model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Deleting all the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Your Instagram Account has been reset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Started Networking</a:t>
            </a:r>
          </a:p>
          <a:p>
            <a:r>
              <a:rPr lang="en-US"/>
              <a:t>2) Update</a:t>
            </a:r>
          </a:p>
          <a:p>
            <a:r>
              <a:rPr lang="en-US"/>
              <a:t>Changing the password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Select</a:t>
            </a:r>
          </a:p>
          <a:p>
            <a:r>
              <a:rPr lang="en-US"/>
              <a:t>Fetching the No of Likes for a particular Posta</a:t>
            </a:r>
          </a:p>
          <a:p>
            <a:r>
              <a:rPr lang="en-US"/>
              <a:t>4) Delete </a:t>
            </a:r>
          </a:p>
          <a:p>
            <a:r>
              <a:rPr lang="en-US"/>
              <a:t>Remove posts that have less than 235 likes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Writing unique codes for the posts using Arithmetic Operators</a:t>
            </a:r>
          </a:p>
          <a:p>
            <a:r>
              <a:rPr lang="en-US"/>
              <a:t>1) ADDITION:</a:t>
            </a:r>
          </a:p>
          <a:p>
            <a:r>
              <a:rPr lang="en-US"/>
              <a:t>2) SUBTRACTION: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MULTIPLICATION:</a:t>
            </a:r>
          </a:p>
          <a:p>
            <a:r>
              <a:rPr lang="en-US"/>
              <a:t>4)DIVISION: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Relational Operators:</a:t>
            </a:r>
          </a:p>
          <a:p>
            <a:r>
              <a:rPr lang="en-US"/>
              <a:t>1)SELECT &amp; PROJECT:</a:t>
            </a:r>
          </a:p>
          <a:p>
            <a:r>
              <a:rPr lang="en-US"/>
              <a:t>2)SET DIFFERENCE: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JOIN: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Logical Operators:</a:t>
            </a:r>
          </a:p>
          <a:p>
            <a:r>
              <a:rPr lang="en-US"/>
              <a:t>1) Group By:</a:t>
            </a:r>
          </a:p>
          <a:p>
            <a:r>
              <a:rPr lang="en-US"/>
              <a:t>2) Order By: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B155F-DD0A-502A-0222-73A5060AE45A}"/>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E628BC-444E-5EF6-207D-51789C73317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A9B0FC4C-C70F-E88E-45A6-9A157DBEDCB0}"/>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C5E61A85-A55F-F839-B5A5-426C5A9B8D4E}"/>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CA3D3E0E-508F-62CF-EA59-B99DB20C5DE4}"/>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23VE1AO5G5 : M.SISIRA</a:t>
            </a:r>
          </a:p>
          <a:p>
            <a:r>
              <a:rPr lang="en-US"/>
              <a:t>23VE1AO5D2 : SAMPREETH</a:t>
            </a:r>
          </a:p>
          <a:p>
            <a:r>
              <a:rPr lang="en-US"/>
              <a:t>23VE1AO5J0 : PRAVEEN</a:t>
            </a:r>
          </a:p>
          <a:p>
            <a:r>
              <a:rPr lang="en-US"/>
              <a:t>23VE1AO5D6 : GANI</a:t>
            </a:r>
          </a:p>
          <a:p>
            <a:r>
              <a:rPr lang="en-US"/>
              <a:t>23VE1AO5G5 : MANI KUMAR</a:t>
            </a:r>
          </a:p>
          <a:p>
            <a:r>
              <a:rPr lang="en-US"/>
              <a:t>GROUP-2</a:t>
            </a:r>
          </a:p>
          <a:p>
            <a:r>
              <a:rPr lang="en-US"/>
              <a:t>Team Members:</a:t>
            </a:r>
          </a:p>
        </p:txBody>
      </p:sp>
      <p:sp>
        <p:nvSpPr>
          <p:cNvPr id="6" name="Footer Placeholder 5">
            <a:extLst>
              <a:ext uri="{FF2B5EF4-FFF2-40B4-BE49-F238E27FC236}">
                <a16:creationId xmlns:a16="http://schemas.microsoft.com/office/drawing/2014/main" id="{0CD40E83-1937-8F7D-5078-C74D84DE6986}"/>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D10D14AC-A999-E3CE-CF7A-F40F9925E47B}"/>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9652065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Like:</a:t>
            </a:r>
          </a:p>
          <a:p>
            <a:r>
              <a:rPr lang="en-US"/>
              <a:t>Aggregate Operators:</a:t>
            </a:r>
          </a:p>
          <a:p>
            <a:r>
              <a:rPr lang="en-US"/>
              <a:t>1) Count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 Sum </a:t>
            </a:r>
          </a:p>
          <a:p>
            <a:r>
              <a:rPr lang="en-US"/>
              <a:t>3) Avg</a:t>
            </a:r>
          </a:p>
          <a:p>
            <a:r>
              <a:rPr lang="en-US"/>
              <a:t>4) Max</a:t>
            </a:r>
          </a:p>
          <a:p>
            <a:r>
              <a:rPr lang="en-US"/>
              <a:t>5) Min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Set Operators:</a:t>
            </a:r>
          </a:p>
          <a:p>
            <a:r>
              <a:rPr lang="en-US"/>
              <a:t>1) UNION: The UNION operator is used to combine the result-set of two or more SELECT statements.</a:t>
            </a:r>
          </a:p>
          <a:p>
            <a:r>
              <a:rPr lang="en-US"/>
              <a:t>2)UNION ALL:</a:t>
            </a:r>
          </a:p>
          <a:p>
            <a:r>
              <a:rPr lang="en-US"/>
              <a:t>The UNION operator selects only distinct values by default.</a:t>
            </a:r>
          </a:p>
          <a:p>
            <a:r>
              <a:rPr lang="en-US"/>
              <a:t>To use duplicates values, use UNION ALL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INTERSECT:</a:t>
            </a:r>
          </a:p>
          <a:p>
            <a:r>
              <a:rPr lang="en-US"/>
              <a:t>It returns only those rows which will be common to both of the SELECT statements.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JOIN OPERATORS:</a:t>
            </a:r>
          </a:p>
          <a:p>
            <a:r>
              <a:rPr lang="en-US"/>
              <a:t>1) INNER JOIN:</a:t>
            </a:r>
          </a:p>
          <a:p>
            <a:r>
              <a:rPr lang="en-US"/>
              <a:t>The INNER JOIN keyword selects records that have matching values in both tables.</a:t>
            </a:r>
          </a:p>
          <a:p>
            <a:r>
              <a:rPr lang="en-US"/>
              <a:t>2) LEFT OUTER JOIN:</a:t>
            </a:r>
          </a:p>
          <a:p>
            <a:r>
              <a:rPr lang="en-US"/>
              <a:t>The LEFT OUTER JOIN keywords returns all records from the left table and the matching records from the right table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RIGHT OUTER JOIN:</a:t>
            </a:r>
          </a:p>
          <a:p>
            <a:r>
              <a:rPr lang="en-US"/>
              <a:t>The RIGHT OUTER JOIN keyword returns all records from the right table and the matching records from the left table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Nested Queries</a:t>
            </a:r>
          </a:p>
          <a:p>
            <a:r>
              <a:rPr lang="en-US"/>
              <a:t>1) IN:</a:t>
            </a:r>
          </a:p>
          <a:p>
            <a:r>
              <a:rPr lang="en-US"/>
              <a:t>The IN operator allows you to specify multiple values in a WHERE clause</a:t>
            </a:r>
          </a:p>
          <a:p>
            <a:r>
              <a:rPr lang="en-US"/>
              <a:t>2) NOT IN:</a:t>
            </a:r>
          </a:p>
          <a:p>
            <a:r>
              <a:rPr lang="en-US"/>
              <a:t>By using NOT keyword in front of the IN operator, you return all records that are not any of the values in the list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ANY:ANY means that the condition will be true if he operation is true for any of the values in the range.</a:t>
            </a:r>
          </a:p>
          <a:p>
            <a:r>
              <a:rPr lang="en-US"/>
              <a:t>4) ALL:</a:t>
            </a:r>
          </a:p>
          <a:p>
            <a:r>
              <a:rPr lang="en-US"/>
              <a:t>ALL means that the condition will be true only if the operation is true for all values in the range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TRIGGERS :</a:t>
            </a:r>
          </a:p>
          <a:p>
            <a:r>
              <a:rPr lang="en-US"/>
              <a:t>Instagram triggers are automated actions or responses that are activated based on specific user interactions or events on Instagram.</a:t>
            </a:r>
          </a:p>
          <a:p>
            <a:r>
              <a:rPr lang="en-US"/>
              <a:t>There are 4 IG Triggers through which all Instagram actions can be automated</a:t>
            </a:r>
          </a:p>
          <a:p>
            <a:r>
              <a:rPr lang="en-US"/>
              <a:t>1)Direct Message Trigger:</a:t>
            </a:r>
          </a:p>
          <a:p>
            <a:r>
              <a:rPr lang="en-US"/>
              <a:t>Automatically responding to or initiating a conversation when a user sends a direct message to the account.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Trigger Implementation</a:t>
            </a:r>
          </a:p>
          <a:p>
            <a:r>
              <a:rPr lang="en-US"/>
              <a:t>Output: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F8BA0-8C07-6D84-C49B-B16B1ABAC87A}"/>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1FBC8A-DDB6-34EE-BAA7-356E1DCD70BA}"/>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F714C89F-6ECE-0EBB-99C1-7ECEF9868BF5}"/>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B77ACFF3-E538-C043-C032-39712F60A377}"/>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2EA938C0-4827-1D3E-E7FA-1244402D7C9C}"/>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Purpose and overview of the data stored.</a:t>
            </a:r>
          </a:p>
        </p:txBody>
      </p:sp>
      <p:sp>
        <p:nvSpPr>
          <p:cNvPr id="6" name="Footer Placeholder 5">
            <a:extLst>
              <a:ext uri="{FF2B5EF4-FFF2-40B4-BE49-F238E27FC236}">
                <a16:creationId xmlns:a16="http://schemas.microsoft.com/office/drawing/2014/main" id="{C3DF06A7-3E19-E8E7-0E34-97059B3BB820}"/>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8CA2A154-B303-83B4-249A-8869055720CD}"/>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4698046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2)Comment Trigger:</a:t>
            </a:r>
          </a:p>
          <a:p>
            <a:r>
              <a:rPr lang="en-US"/>
              <a:t>Comment Triggers are automated responses(journey) activated when users comment on Instagram posts, Reels, or ads. By automating responses, marketers can ensure consistent engagement and efficient management of their social media presence.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Trigger Implementation </a:t>
            </a:r>
          </a:p>
          <a:p>
            <a:r>
              <a:rPr lang="en-US"/>
              <a:t>Output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A3321-2B58-B6CF-F01D-C340CA9A4D2B}"/>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483131-2BC7-4381-8A32-12B28B97290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24CED65F-DACB-3ADA-CE10-BE2CF4166048}"/>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50D3230B-CDDF-D769-79AC-7FDEFF2BF196}"/>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AD6C6E4E-5D6F-B4D1-BD55-CBB18ACE34E2}"/>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Purpose and overview of the data stored.</a:t>
            </a:r>
          </a:p>
        </p:txBody>
      </p:sp>
      <p:sp>
        <p:nvSpPr>
          <p:cNvPr id="6" name="Footer Placeholder 5">
            <a:extLst>
              <a:ext uri="{FF2B5EF4-FFF2-40B4-BE49-F238E27FC236}">
                <a16:creationId xmlns:a16="http://schemas.microsoft.com/office/drawing/2014/main" id="{1FA699D4-6DEA-F292-BEDB-4B76E855E919}"/>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1439DDB0-4A58-1663-0B54-37E7E84C4B04}"/>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901369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25B49-FF4C-4240-C63D-CA805EABD34A}"/>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F49259-2631-22AA-0E15-6FCFFCB89CA4}"/>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AEA32ED9-8070-AE26-E0B1-3EBFAC8258D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0D4C9699-BD1D-861F-CC34-53ABB5E96E92}"/>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A34E1B12-B5DE-0C54-5D2E-DBA2846392E6}"/>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Purpose and overview of the data stored.</a:t>
            </a:r>
          </a:p>
        </p:txBody>
      </p:sp>
      <p:sp>
        <p:nvSpPr>
          <p:cNvPr id="6" name="Footer Placeholder 5">
            <a:extLst>
              <a:ext uri="{FF2B5EF4-FFF2-40B4-BE49-F238E27FC236}">
                <a16:creationId xmlns:a16="http://schemas.microsoft.com/office/drawing/2014/main" id="{47F5456D-13F8-BC5C-417C-09A0DA22035B}"/>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C4C4F29E-D14F-26B6-29BF-CDCA136811CB}"/>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66563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97F0C-821C-3AAB-D8BE-191E407701B8}"/>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04C934-41A4-DA9D-AE8F-09FB7663FB14}"/>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4A90C163-ADB0-A54C-F033-C216A36F8A14}"/>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954D207B-D726-5006-C49D-FC8FE42F702D}"/>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DD717E56-0B56-6205-6BAF-507FC41F4737}"/>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Purpose and overview of the data stored.</a:t>
            </a:r>
          </a:p>
        </p:txBody>
      </p:sp>
      <p:sp>
        <p:nvSpPr>
          <p:cNvPr id="6" name="Footer Placeholder 5">
            <a:extLst>
              <a:ext uri="{FF2B5EF4-FFF2-40B4-BE49-F238E27FC236}">
                <a16:creationId xmlns:a16="http://schemas.microsoft.com/office/drawing/2014/main" id="{457236AF-C768-A7FC-D5A7-FA6F6FDFFF35}"/>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018BFBCE-9FD6-C471-2ABA-4F138CB4B8E0}"/>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617107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The Instagram Data Repository is a structured storage system designed to</a:t>
            </a:r>
          </a:p>
          <a:p>
            <a:r>
              <a:rPr lang="en-US"/>
              <a:t> manage and maintain the vast amounts of data generated by users interacting</a:t>
            </a:r>
          </a:p>
          <a:p>
            <a:r>
              <a:rPr lang="en-US"/>
              <a:t> with the platform. This repository encompasses several core components that</a:t>
            </a:r>
          </a:p>
          <a:p>
            <a:r>
              <a:rPr lang="en-US"/>
              <a:t> support Instagram’s functionality, including user profiles, content creation, social</a:t>
            </a:r>
          </a:p>
          <a:p>
            <a:r>
              <a:rPr lang="en-US"/>
              <a:t> interactions, and messaging. This database model emphasizes scalability, data</a:t>
            </a:r>
          </a:p>
          <a:p>
            <a:r>
              <a:rPr lang="en-US"/>
              <a:t> integrity, and security, supporting a high-volume transactional system that can</a:t>
            </a:r>
          </a:p>
          <a:p>
            <a:r>
              <a:rPr lang="en-US"/>
              <a:t> expand as the user base grows. Built on a relational schema, it employs tables and</a:t>
            </a:r>
          </a:p>
          <a:p>
            <a:r>
              <a:rPr lang="en-US"/>
              <a:t> relationships to ensure data normalization and efficient querying. </a:t>
            </a:r>
          </a:p>
          <a:p>
            <a:r>
              <a:rPr lang="en-US"/>
              <a:t>The Instagram Data Repository is critical for providing a seamless and engaging</a:t>
            </a:r>
          </a:p>
          <a:p>
            <a:r>
              <a:rPr lang="en-US"/>
              <a:t> user experience, allowing users to connect, share, and interact within a dynamic</a:t>
            </a:r>
          </a:p>
          <a:p>
            <a:r>
              <a:rPr lang="en-US"/>
              <a:t> social media environment.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Relationship:</a:t>
            </a:r>
          </a:p>
          <a:p>
            <a:r>
              <a:rPr lang="en-US"/>
              <a:t>User shares Post</a:t>
            </a:r>
          </a:p>
          <a:p>
            <a:r>
              <a:rPr lang="en-US"/>
              <a:t>Post Accumulates Likes</a:t>
            </a:r>
          </a:p>
          <a:p>
            <a:r>
              <a:rPr lang="en-US"/>
              <a:t>Post receive comment</a:t>
            </a:r>
          </a:p>
          <a:p>
            <a:r>
              <a:rPr lang="en-US"/>
              <a:t>User Manage Follows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012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230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4082434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0804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5294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8920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750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142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16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763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542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666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83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105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083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49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11/17/2024</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1900222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48000" y="-2494127"/>
            <a:ext cx="10962500" cy="2532227"/>
          </a:xfrm>
          <a:custGeom>
            <a:avLst/>
            <a:gdLst/>
            <a:ahLst/>
            <a:cxnLst/>
            <a:rect l="l" t="t" r="r" b="b"/>
            <a:pathLst>
              <a:path w="10962500" h="2532227">
                <a:moveTo>
                  <a:pt x="0" y="0"/>
                </a:moveTo>
                <a:lnTo>
                  <a:pt x="10962499" y="0"/>
                </a:lnTo>
                <a:lnTo>
                  <a:pt x="10962499" y="2532227"/>
                </a:lnTo>
                <a:lnTo>
                  <a:pt x="0" y="2532227"/>
                </a:lnTo>
                <a:lnTo>
                  <a:pt x="0" y="0"/>
                </a:lnTo>
                <a:close/>
              </a:path>
            </a:pathLst>
          </a:custGeom>
          <a:blipFill>
            <a:blip r:embed="rId3"/>
            <a:stretch>
              <a:fillRect/>
            </a:stretch>
          </a:blipFill>
        </p:spPr>
      </p:sp>
      <p:sp>
        <p:nvSpPr>
          <p:cNvPr id="3" name="TextBox 3"/>
          <p:cNvSpPr txBox="1"/>
          <p:nvPr/>
        </p:nvSpPr>
        <p:spPr>
          <a:xfrm>
            <a:off x="16459200" y="2857500"/>
            <a:ext cx="10291265" cy="752476"/>
          </a:xfrm>
          <a:prstGeom prst="rect">
            <a:avLst/>
          </a:prstGeom>
        </p:spPr>
        <p:txBody>
          <a:bodyPr lIns="0" tIns="0" rIns="0" bIns="0" rtlCol="0" anchor="t">
            <a:spAutoFit/>
          </a:bodyPr>
          <a:lstStyle/>
          <a:p>
            <a:pPr algn="ctr">
              <a:lnSpc>
                <a:spcPts val="6299"/>
              </a:lnSpc>
              <a:spcBef>
                <a:spcPct val="0"/>
              </a:spcBef>
            </a:pPr>
            <a:r>
              <a:rPr lang="en-US" sz="4499" dirty="0">
                <a:solidFill>
                  <a:srgbClr val="000000"/>
                </a:solidFill>
                <a:latin typeface="Times New Roman" panose="02020603050405020304" pitchFamily="18" charset="0"/>
                <a:ea typeface="Open Sans 1"/>
                <a:cs typeface="Times New Roman" panose="02020603050405020304" pitchFamily="18" charset="0"/>
                <a:sym typeface="Open Sans 1"/>
              </a:rPr>
              <a:t>Instagram Data Repository</a:t>
            </a:r>
          </a:p>
        </p:txBody>
      </p:sp>
      <p:sp>
        <p:nvSpPr>
          <p:cNvPr id="4" name="TextBox 4"/>
          <p:cNvSpPr txBox="1"/>
          <p:nvPr/>
        </p:nvSpPr>
        <p:spPr>
          <a:xfrm>
            <a:off x="6858000" y="10553700"/>
            <a:ext cx="6062662" cy="3721340"/>
          </a:xfrm>
          <a:prstGeom prst="rect">
            <a:avLst/>
          </a:prstGeom>
        </p:spPr>
        <p:txBody>
          <a:bodyPr lIns="0" tIns="0" rIns="0" bIns="0" rtlCol="0" anchor="t">
            <a:spAutoFit/>
          </a:bodyPr>
          <a:lstStyle/>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23VE1AO5G5 : M.SISIRA</a:t>
            </a:r>
          </a:p>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23VE1AO5D2 : SAMPREETH</a:t>
            </a:r>
          </a:p>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23VE1AO5J0 : PRAVEEN</a:t>
            </a:r>
          </a:p>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23VE1AO5D6 : GANI</a:t>
            </a:r>
          </a:p>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23VE1AO5D8 : MANI KUMAR</a:t>
            </a:r>
          </a:p>
        </p:txBody>
      </p:sp>
      <p:sp>
        <p:nvSpPr>
          <p:cNvPr id="5" name="TextBox 5"/>
          <p:cNvSpPr txBox="1"/>
          <p:nvPr/>
        </p:nvSpPr>
        <p:spPr>
          <a:xfrm>
            <a:off x="17145000" y="4396764"/>
            <a:ext cx="4219727"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545454"/>
                </a:solidFill>
                <a:latin typeface="Times New Roman" panose="02020603050405020304" pitchFamily="18" charset="0"/>
                <a:ea typeface="Open Sans 1 Bold"/>
                <a:cs typeface="Times New Roman" panose="02020603050405020304" pitchFamily="18" charset="0"/>
                <a:sym typeface="Open Sans 1 Bold"/>
              </a:rPr>
              <a:t>GROUP-2</a:t>
            </a:r>
          </a:p>
        </p:txBody>
      </p:sp>
      <p:sp>
        <p:nvSpPr>
          <p:cNvPr id="6" name="TextBox 6"/>
          <p:cNvSpPr txBox="1"/>
          <p:nvPr/>
        </p:nvSpPr>
        <p:spPr>
          <a:xfrm>
            <a:off x="18288000" y="5234439"/>
            <a:ext cx="3653671"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Team Members: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79887" y="4128425"/>
            <a:ext cx="16342876" cy="3315203"/>
          </a:xfrm>
          <a:prstGeom prst="rect">
            <a:avLst/>
          </a:prstGeom>
        </p:spPr>
        <p:txBody>
          <a:bodyPr lIns="0" tIns="0" rIns="0" bIns="0" rtlCol="0" anchor="t">
            <a:spAutoFit/>
          </a:bodyPr>
          <a:lstStyle/>
          <a:p>
            <a:pPr marL="1014724" lvl="1" indent="-507362" algn="l">
              <a:lnSpc>
                <a:spcPts val="6579"/>
              </a:lnSpc>
              <a:buFont typeface="Arial"/>
              <a:buChar char="•"/>
            </a:pPr>
            <a:r>
              <a:rPr lang="en-US" sz="4699" dirty="0">
                <a:solidFill>
                  <a:srgbClr val="000000"/>
                </a:solidFill>
                <a:latin typeface="Times New Roman" panose="02020603050405020304" pitchFamily="18" charset="0"/>
                <a:ea typeface="Open Sans 1"/>
                <a:cs typeface="Times New Roman" panose="02020603050405020304" pitchFamily="18" charset="0"/>
                <a:sym typeface="Open Sans 1"/>
              </a:rPr>
              <a:t>One-to-Many Relationship between User and Post</a:t>
            </a:r>
          </a:p>
          <a:p>
            <a:pPr marL="1014724" lvl="1" indent="-507362" algn="l">
              <a:lnSpc>
                <a:spcPts val="6579"/>
              </a:lnSpc>
              <a:buFont typeface="Arial"/>
              <a:buChar char="•"/>
            </a:pPr>
            <a:r>
              <a:rPr lang="en-US" sz="4699" dirty="0">
                <a:solidFill>
                  <a:srgbClr val="000000"/>
                </a:solidFill>
                <a:latin typeface="Times New Roman" panose="02020603050405020304" pitchFamily="18" charset="0"/>
                <a:ea typeface="Open Sans 1"/>
                <a:cs typeface="Times New Roman" panose="02020603050405020304" pitchFamily="18" charset="0"/>
                <a:sym typeface="Open Sans 1"/>
              </a:rPr>
              <a:t>One-to-Many Relationship between Post and Comment</a:t>
            </a:r>
          </a:p>
          <a:p>
            <a:pPr marL="1014724" lvl="1" indent="-507362" algn="l">
              <a:lnSpc>
                <a:spcPts val="6579"/>
              </a:lnSpc>
              <a:buFont typeface="Arial"/>
              <a:buChar char="•"/>
            </a:pPr>
            <a:r>
              <a:rPr lang="en-US" sz="4699" dirty="0">
                <a:solidFill>
                  <a:srgbClr val="000000"/>
                </a:solidFill>
                <a:latin typeface="Times New Roman" panose="02020603050405020304" pitchFamily="18" charset="0"/>
                <a:ea typeface="Open Sans 1"/>
                <a:cs typeface="Times New Roman" panose="02020603050405020304" pitchFamily="18" charset="0"/>
                <a:sym typeface="Open Sans 1"/>
              </a:rPr>
              <a:t>One-to-Many Relationship between Post and Like</a:t>
            </a:r>
          </a:p>
          <a:p>
            <a:pPr marL="1014724" lvl="1" indent="-507362" algn="l">
              <a:lnSpc>
                <a:spcPts val="6579"/>
              </a:lnSpc>
              <a:buFont typeface="Arial"/>
              <a:buChar char="•"/>
            </a:pPr>
            <a:r>
              <a:rPr lang="en-US" sz="4699" dirty="0">
                <a:solidFill>
                  <a:srgbClr val="000000"/>
                </a:solidFill>
                <a:latin typeface="Times New Roman" panose="02020603050405020304" pitchFamily="18" charset="0"/>
                <a:ea typeface="Open Sans 1"/>
                <a:cs typeface="Times New Roman" panose="02020603050405020304" pitchFamily="18" charset="0"/>
                <a:sym typeface="Open Sans 1"/>
              </a:rPr>
              <a:t>Many-to-Many Relationship between User and Follow</a:t>
            </a:r>
          </a:p>
        </p:txBody>
      </p:sp>
      <p:sp>
        <p:nvSpPr>
          <p:cNvPr id="3" name="Freeform 3"/>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3"/>
            <a:stretch>
              <a:fillRect/>
            </a:stretch>
          </a:blipFill>
        </p:spPr>
      </p:sp>
      <p:sp>
        <p:nvSpPr>
          <p:cNvPr id="4" name="TextBox 4"/>
          <p:cNvSpPr txBox="1"/>
          <p:nvPr/>
        </p:nvSpPr>
        <p:spPr>
          <a:xfrm>
            <a:off x="820979" y="1717928"/>
            <a:ext cx="4193143" cy="940707"/>
          </a:xfrm>
          <a:prstGeom prst="rect">
            <a:avLst/>
          </a:prstGeom>
        </p:spPr>
        <p:txBody>
          <a:bodyPr lIns="0" tIns="0" rIns="0" bIns="0" rtlCol="0" anchor="t">
            <a:spAutoFit/>
          </a:bodyPr>
          <a:lstStyle/>
          <a:p>
            <a:pPr algn="ctr">
              <a:lnSpc>
                <a:spcPts val="7979"/>
              </a:lnSpc>
              <a:spcBef>
                <a:spcPct val="0"/>
              </a:spcBef>
            </a:pPr>
            <a:r>
              <a:rPr lang="en-US" sz="5699" b="1" dirty="0">
                <a:solidFill>
                  <a:srgbClr val="5271FF"/>
                </a:solidFill>
                <a:latin typeface="Times New Roman" panose="02020603050405020304" pitchFamily="18" charset="0"/>
                <a:ea typeface="Open Sans 1 Bold"/>
                <a:cs typeface="Times New Roman" panose="02020603050405020304" pitchFamily="18" charset="0"/>
                <a:sym typeface="Open Sans 1 Bold"/>
              </a:rPr>
              <a:t>Cardinality:</a:t>
            </a: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544549" y="657184"/>
            <a:ext cx="13168629" cy="8297054"/>
          </a:xfrm>
          <a:custGeom>
            <a:avLst/>
            <a:gdLst/>
            <a:ahLst/>
            <a:cxnLst/>
            <a:rect l="l" t="t" r="r" b="b"/>
            <a:pathLst>
              <a:path w="13168629" h="8297054">
                <a:moveTo>
                  <a:pt x="0" y="0"/>
                </a:moveTo>
                <a:lnTo>
                  <a:pt x="13168629" y="0"/>
                </a:lnTo>
                <a:lnTo>
                  <a:pt x="13168629" y="8297053"/>
                </a:lnTo>
                <a:lnTo>
                  <a:pt x="0" y="8297053"/>
                </a:lnTo>
                <a:lnTo>
                  <a:pt x="0" y="0"/>
                </a:lnTo>
                <a:close/>
              </a:path>
            </a:pathLst>
          </a:custGeom>
          <a:blipFill>
            <a:blip r:embed="rId3"/>
            <a:stretch>
              <a:fillRect l="-42674" t="-19839" r="-42940" b="-38875"/>
            </a:stretch>
          </a:blipFill>
        </p:spPr>
      </p:sp>
      <p:grpSp>
        <p:nvGrpSpPr>
          <p:cNvPr id="3" name="Group 3"/>
          <p:cNvGrpSpPr/>
          <p:nvPr/>
        </p:nvGrpSpPr>
        <p:grpSpPr>
          <a:xfrm>
            <a:off x="6485572" y="5045392"/>
            <a:ext cx="276225" cy="314325"/>
            <a:chOff x="0" y="0"/>
            <a:chExt cx="368300" cy="419100"/>
          </a:xfrm>
        </p:grpSpPr>
        <p:sp>
          <p:nvSpPr>
            <p:cNvPr id="4" name="Freeform 4"/>
            <p:cNvSpPr/>
            <p:nvPr/>
          </p:nvSpPr>
          <p:spPr>
            <a:xfrm>
              <a:off x="31750" y="49530"/>
              <a:ext cx="288290" cy="321310"/>
            </a:xfrm>
            <a:custGeom>
              <a:avLst/>
              <a:gdLst/>
              <a:ahLst/>
              <a:cxnLst/>
              <a:rect l="l" t="t" r="r" b="b"/>
              <a:pathLst>
                <a:path w="288290" h="321310">
                  <a:moveTo>
                    <a:pt x="44450" y="13970"/>
                  </a:moveTo>
                  <a:cubicBezTo>
                    <a:pt x="39370" y="243840"/>
                    <a:pt x="29210" y="248920"/>
                    <a:pt x="24130" y="246380"/>
                  </a:cubicBezTo>
                  <a:cubicBezTo>
                    <a:pt x="8890" y="236220"/>
                    <a:pt x="0" y="64770"/>
                    <a:pt x="21590" y="29210"/>
                  </a:cubicBezTo>
                  <a:cubicBezTo>
                    <a:pt x="30480" y="12700"/>
                    <a:pt x="52070" y="8890"/>
                    <a:pt x="66040" y="5080"/>
                  </a:cubicBezTo>
                  <a:cubicBezTo>
                    <a:pt x="77470" y="2540"/>
                    <a:pt x="87630" y="0"/>
                    <a:pt x="97790" y="5080"/>
                  </a:cubicBezTo>
                  <a:cubicBezTo>
                    <a:pt x="114300" y="13970"/>
                    <a:pt x="125730" y="55880"/>
                    <a:pt x="143510" y="73660"/>
                  </a:cubicBezTo>
                  <a:cubicBezTo>
                    <a:pt x="158750" y="88900"/>
                    <a:pt x="182880" y="113030"/>
                    <a:pt x="196850" y="109220"/>
                  </a:cubicBezTo>
                  <a:cubicBezTo>
                    <a:pt x="210820" y="105410"/>
                    <a:pt x="215900" y="64770"/>
                    <a:pt x="228600" y="53340"/>
                  </a:cubicBezTo>
                  <a:cubicBezTo>
                    <a:pt x="240030" y="44450"/>
                    <a:pt x="257810" y="36830"/>
                    <a:pt x="266700" y="40640"/>
                  </a:cubicBezTo>
                  <a:cubicBezTo>
                    <a:pt x="275590" y="44450"/>
                    <a:pt x="279400" y="62230"/>
                    <a:pt x="283210" y="77470"/>
                  </a:cubicBezTo>
                  <a:cubicBezTo>
                    <a:pt x="288290" y="102870"/>
                    <a:pt x="285750" y="157480"/>
                    <a:pt x="285750" y="181610"/>
                  </a:cubicBezTo>
                  <a:cubicBezTo>
                    <a:pt x="284480" y="195580"/>
                    <a:pt x="287020" y="204470"/>
                    <a:pt x="283210" y="213360"/>
                  </a:cubicBezTo>
                  <a:cubicBezTo>
                    <a:pt x="279400" y="219710"/>
                    <a:pt x="270510" y="220980"/>
                    <a:pt x="265430" y="228600"/>
                  </a:cubicBezTo>
                  <a:cubicBezTo>
                    <a:pt x="257810" y="245110"/>
                    <a:pt x="267970" y="302260"/>
                    <a:pt x="257810" y="313690"/>
                  </a:cubicBezTo>
                  <a:cubicBezTo>
                    <a:pt x="252730" y="318770"/>
                    <a:pt x="240030" y="321310"/>
                    <a:pt x="237490" y="317500"/>
                  </a:cubicBezTo>
                  <a:cubicBezTo>
                    <a:pt x="233680" y="314960"/>
                    <a:pt x="236220" y="298450"/>
                    <a:pt x="240030" y="297180"/>
                  </a:cubicBezTo>
                  <a:cubicBezTo>
                    <a:pt x="243840" y="295910"/>
                    <a:pt x="259080" y="304800"/>
                    <a:pt x="259080" y="308610"/>
                  </a:cubicBezTo>
                  <a:cubicBezTo>
                    <a:pt x="257810" y="311150"/>
                    <a:pt x="242570" y="321310"/>
                    <a:pt x="238760" y="318770"/>
                  </a:cubicBezTo>
                  <a:cubicBezTo>
                    <a:pt x="229870" y="313690"/>
                    <a:pt x="232410" y="256540"/>
                    <a:pt x="238760" y="236220"/>
                  </a:cubicBezTo>
                  <a:cubicBezTo>
                    <a:pt x="242570" y="222250"/>
                    <a:pt x="257810" y="219710"/>
                    <a:pt x="261620" y="204470"/>
                  </a:cubicBezTo>
                  <a:cubicBezTo>
                    <a:pt x="270510" y="175260"/>
                    <a:pt x="262890" y="68580"/>
                    <a:pt x="250190" y="64770"/>
                  </a:cubicBezTo>
                  <a:cubicBezTo>
                    <a:pt x="240030" y="62230"/>
                    <a:pt x="222250" y="120650"/>
                    <a:pt x="207010" y="128270"/>
                  </a:cubicBezTo>
                  <a:cubicBezTo>
                    <a:pt x="195580" y="133350"/>
                    <a:pt x="185420" y="132080"/>
                    <a:pt x="173990" y="127000"/>
                  </a:cubicBezTo>
                  <a:cubicBezTo>
                    <a:pt x="152400" y="118110"/>
                    <a:pt x="110490" y="77470"/>
                    <a:pt x="99060" y="57150"/>
                  </a:cubicBezTo>
                  <a:cubicBezTo>
                    <a:pt x="91440" y="45720"/>
                    <a:pt x="96520" y="30480"/>
                    <a:pt x="88900" y="25400"/>
                  </a:cubicBezTo>
                  <a:cubicBezTo>
                    <a:pt x="81280" y="21590"/>
                    <a:pt x="62230" y="30480"/>
                    <a:pt x="54610" y="33020"/>
                  </a:cubicBezTo>
                  <a:cubicBezTo>
                    <a:pt x="49530" y="34290"/>
                    <a:pt x="45720" y="33020"/>
                    <a:pt x="41910" y="38100"/>
                  </a:cubicBezTo>
                  <a:cubicBezTo>
                    <a:pt x="30480" y="57150"/>
                    <a:pt x="58420" y="215900"/>
                    <a:pt x="44450" y="238760"/>
                  </a:cubicBezTo>
                  <a:cubicBezTo>
                    <a:pt x="39370" y="245110"/>
                    <a:pt x="29210" y="248920"/>
                    <a:pt x="24130" y="246380"/>
                  </a:cubicBezTo>
                  <a:cubicBezTo>
                    <a:pt x="7620" y="234950"/>
                    <a:pt x="6350" y="43180"/>
                    <a:pt x="19050" y="13970"/>
                  </a:cubicBezTo>
                  <a:cubicBezTo>
                    <a:pt x="22860" y="6350"/>
                    <a:pt x="29210" y="1270"/>
                    <a:pt x="33020" y="1270"/>
                  </a:cubicBezTo>
                  <a:cubicBezTo>
                    <a:pt x="36830" y="1270"/>
                    <a:pt x="44450" y="13970"/>
                    <a:pt x="44450" y="13970"/>
                  </a:cubicBezTo>
                </a:path>
              </a:pathLst>
            </a:custGeom>
            <a:solidFill>
              <a:srgbClr val="000000"/>
            </a:solidFill>
            <a:ln cap="sq">
              <a:noFill/>
              <a:prstDash val="solid"/>
              <a:miter/>
            </a:ln>
          </p:spPr>
        </p:sp>
      </p:grpSp>
      <p:grpSp>
        <p:nvGrpSpPr>
          <p:cNvPr id="5" name="Group 5"/>
          <p:cNvGrpSpPr/>
          <p:nvPr/>
        </p:nvGrpSpPr>
        <p:grpSpPr>
          <a:xfrm>
            <a:off x="160020" y="2135505"/>
            <a:ext cx="94298" cy="92392"/>
            <a:chOff x="0" y="0"/>
            <a:chExt cx="125730" cy="123190"/>
          </a:xfrm>
        </p:grpSpPr>
        <p:sp>
          <p:nvSpPr>
            <p:cNvPr id="6" name="Freeform 6"/>
            <p:cNvSpPr/>
            <p:nvPr/>
          </p:nvSpPr>
          <p:spPr>
            <a:xfrm>
              <a:off x="48260" y="48260"/>
              <a:ext cx="25400" cy="25400"/>
            </a:xfrm>
            <a:custGeom>
              <a:avLst/>
              <a:gdLst/>
              <a:ahLst/>
              <a:cxnLst/>
              <a:rect l="l" t="t" r="r" b="b"/>
              <a:pathLst>
                <a:path w="25400" h="25400">
                  <a:moveTo>
                    <a:pt x="25400" y="8890"/>
                  </a:moveTo>
                  <a:cubicBezTo>
                    <a:pt x="15240" y="25400"/>
                    <a:pt x="5080" y="22860"/>
                    <a:pt x="2540" y="19050"/>
                  </a:cubicBezTo>
                  <a:cubicBezTo>
                    <a:pt x="0" y="15240"/>
                    <a:pt x="2540" y="5080"/>
                    <a:pt x="5080" y="2540"/>
                  </a:cubicBezTo>
                  <a:cubicBezTo>
                    <a:pt x="8890" y="0"/>
                    <a:pt x="22860" y="3810"/>
                    <a:pt x="22860" y="3810"/>
                  </a:cubicBezTo>
                </a:path>
              </a:pathLst>
            </a:custGeom>
            <a:solidFill>
              <a:srgbClr val="000000"/>
            </a:solidFill>
            <a:ln cap="sq">
              <a:noFill/>
              <a:prstDash val="solid"/>
              <a:miter/>
            </a:ln>
          </p:spPr>
        </p:sp>
      </p:grpSp>
      <p:sp>
        <p:nvSpPr>
          <p:cNvPr id="7" name="Freeform 7"/>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4"/>
            <a:stretch>
              <a:fillRect/>
            </a:stretch>
          </a:blipFill>
        </p:spPr>
      </p:sp>
      <p:sp>
        <p:nvSpPr>
          <p:cNvPr id="8" name="TextBox 8"/>
          <p:cNvSpPr txBox="1"/>
          <p:nvPr/>
        </p:nvSpPr>
        <p:spPr>
          <a:xfrm>
            <a:off x="6028163" y="522605"/>
            <a:ext cx="4914021" cy="728533"/>
          </a:xfrm>
          <a:prstGeom prst="rect">
            <a:avLst/>
          </a:prstGeom>
        </p:spPr>
        <p:txBody>
          <a:bodyPr lIns="0" tIns="0" rIns="0" bIns="0" rtlCol="0" anchor="t">
            <a:spAutoFit/>
          </a:bodyPr>
          <a:lstStyle/>
          <a:p>
            <a:pPr algn="ctr">
              <a:lnSpc>
                <a:spcPts val="6159"/>
              </a:lnSpc>
              <a:spcBef>
                <a:spcPct val="0"/>
              </a:spcBef>
            </a:pPr>
            <a:r>
              <a:rPr lang="en-US" sz="4399" dirty="0">
                <a:solidFill>
                  <a:srgbClr val="000000"/>
                </a:solidFill>
                <a:latin typeface="Times New Roman" panose="02020603050405020304" pitchFamily="18" charset="0"/>
                <a:ea typeface="Ample Display"/>
                <a:cs typeface="Times New Roman" panose="02020603050405020304" pitchFamily="18" charset="0"/>
                <a:sym typeface="Ample Display"/>
              </a:rPr>
              <a:t>ER Diagram:</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653227" y="4608628"/>
            <a:ext cx="10986492" cy="2824652"/>
          </a:xfrm>
          <a:custGeom>
            <a:avLst/>
            <a:gdLst/>
            <a:ahLst/>
            <a:cxnLst/>
            <a:rect l="l" t="t" r="r" b="b"/>
            <a:pathLst>
              <a:path w="10986492" h="2824652">
                <a:moveTo>
                  <a:pt x="0" y="0"/>
                </a:moveTo>
                <a:lnTo>
                  <a:pt x="10986492" y="0"/>
                </a:lnTo>
                <a:lnTo>
                  <a:pt x="10986492" y="2824652"/>
                </a:lnTo>
                <a:lnTo>
                  <a:pt x="0" y="2824652"/>
                </a:lnTo>
                <a:lnTo>
                  <a:pt x="0" y="0"/>
                </a:lnTo>
                <a:close/>
              </a:path>
            </a:pathLst>
          </a:custGeom>
          <a:blipFill>
            <a:blip r:embed="rId3"/>
            <a:stretch>
              <a:fillRect/>
            </a:stretch>
          </a:blipFill>
        </p:spPr>
      </p:sp>
      <p:sp>
        <p:nvSpPr>
          <p:cNvPr id="3" name="Freeform 3"/>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4"/>
            <a:stretch>
              <a:fillRect/>
            </a:stretch>
          </a:blipFill>
        </p:spPr>
      </p:sp>
      <p:sp>
        <p:nvSpPr>
          <p:cNvPr id="4" name="TextBox 4"/>
          <p:cNvSpPr txBox="1"/>
          <p:nvPr/>
        </p:nvSpPr>
        <p:spPr>
          <a:xfrm>
            <a:off x="1173518" y="372887"/>
            <a:ext cx="6471881" cy="646430"/>
          </a:xfrm>
          <a:prstGeom prst="rect">
            <a:avLst/>
          </a:prstGeom>
        </p:spPr>
        <p:txBody>
          <a:bodyPr lIns="0" tIns="0" rIns="0" bIns="0" rtlCol="0" anchor="t">
            <a:spAutoFit/>
          </a:bodyPr>
          <a:lstStyle/>
          <a:p>
            <a:pPr algn="ctr">
              <a:lnSpc>
                <a:spcPts val="5319"/>
              </a:lnSpc>
              <a:spcBef>
                <a:spcPct val="0"/>
              </a:spcBef>
            </a:pPr>
            <a:r>
              <a:rPr lang="en-US" sz="3799" b="1" dirty="0">
                <a:solidFill>
                  <a:srgbClr val="000000"/>
                </a:solidFill>
                <a:latin typeface="Times New Roman" panose="02020603050405020304" pitchFamily="18" charset="0"/>
                <a:ea typeface="Open Sans 1 Bold"/>
                <a:cs typeface="Times New Roman" panose="02020603050405020304" pitchFamily="18" charset="0"/>
                <a:sym typeface="Open Sans 1 Bold"/>
              </a:rPr>
              <a:t>1. First Normal Form (1NF):</a:t>
            </a:r>
          </a:p>
        </p:txBody>
      </p:sp>
      <p:sp>
        <p:nvSpPr>
          <p:cNvPr id="5" name="TextBox 5"/>
          <p:cNvSpPr txBox="1"/>
          <p:nvPr/>
        </p:nvSpPr>
        <p:spPr>
          <a:xfrm>
            <a:off x="1173518" y="1231150"/>
            <a:ext cx="13945910" cy="446661"/>
          </a:xfrm>
          <a:prstGeom prst="rect">
            <a:avLst/>
          </a:prstGeom>
        </p:spPr>
        <p:txBody>
          <a:bodyPr lIns="0" tIns="0" rIns="0" bIns="0" rtlCol="0" anchor="t">
            <a:spAutoFit/>
          </a:bodyPr>
          <a:lstStyle/>
          <a:p>
            <a:pPr algn="ctr">
              <a:lnSpc>
                <a:spcPts val="3780"/>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 Each column must contain atomic (indivisible) values, and each record must be unique.</a:t>
            </a:r>
          </a:p>
        </p:txBody>
      </p:sp>
      <p:sp>
        <p:nvSpPr>
          <p:cNvPr id="6" name="TextBox 6"/>
          <p:cNvSpPr txBox="1"/>
          <p:nvPr/>
        </p:nvSpPr>
        <p:spPr>
          <a:xfrm>
            <a:off x="31173" y="2117408"/>
            <a:ext cx="16230600" cy="1064260"/>
          </a:xfrm>
          <a:prstGeom prst="rect">
            <a:avLst/>
          </a:prstGeom>
        </p:spPr>
        <p:txBody>
          <a:bodyPr lIns="0" tIns="0" rIns="0" bIns="0" rtlCol="0" anchor="t">
            <a:spAutoFit/>
          </a:bodyPr>
          <a:lstStyle/>
          <a:p>
            <a:pPr marL="669293" lvl="1" indent="-334646" algn="l">
              <a:lnSpc>
                <a:spcPts val="4340"/>
              </a:lnSpc>
              <a:buFont typeface="Arial"/>
              <a:buChar char="•"/>
            </a:pP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All columns in each table seem to contain atomic values (e.g.,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User_ID,Post_ID</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content, etc.), which means there are no repeating groups or arrays.</a:t>
            </a:r>
          </a:p>
        </p:txBody>
      </p:sp>
      <p:sp>
        <p:nvSpPr>
          <p:cNvPr id="7" name="TextBox 7"/>
          <p:cNvSpPr txBox="1"/>
          <p:nvPr/>
        </p:nvSpPr>
        <p:spPr>
          <a:xfrm>
            <a:off x="0" y="3258733"/>
            <a:ext cx="18288000" cy="494110"/>
          </a:xfrm>
          <a:prstGeom prst="rect">
            <a:avLst/>
          </a:prstGeom>
        </p:spPr>
        <p:txBody>
          <a:bodyPr lIns="0" tIns="0" rIns="0" bIns="0" rtlCol="0" anchor="t">
            <a:spAutoFit/>
          </a:bodyPr>
          <a:lstStyle/>
          <a:p>
            <a:pPr marL="647703" lvl="1" indent="-323852" algn="l">
              <a:lnSpc>
                <a:spcPts val="4200"/>
              </a:lnSpc>
              <a:buFont typeface="Arial"/>
              <a:buChar char="•"/>
            </a:pPr>
            <a:r>
              <a:rPr lang="en-US" sz="3000" dirty="0">
                <a:solidFill>
                  <a:srgbClr val="000000"/>
                </a:solidFill>
                <a:latin typeface="Times New Roman" panose="02020603050405020304" pitchFamily="18" charset="0"/>
                <a:ea typeface="Open Sans 1"/>
                <a:cs typeface="Times New Roman" panose="02020603050405020304" pitchFamily="18" charset="0"/>
                <a:sym typeface="Open Sans 1"/>
              </a:rPr>
              <a:t>Primary keys like </a:t>
            </a:r>
            <a:r>
              <a:rPr lang="en-US" sz="3000" dirty="0" err="1">
                <a:solidFill>
                  <a:srgbClr val="000000"/>
                </a:solidFill>
                <a:latin typeface="Times New Roman" panose="02020603050405020304" pitchFamily="18" charset="0"/>
                <a:ea typeface="Open Sans 1"/>
                <a:cs typeface="Times New Roman" panose="02020603050405020304" pitchFamily="18" charset="0"/>
                <a:sym typeface="Open Sans 1"/>
              </a:rPr>
              <a:t>comments_ID</a:t>
            </a:r>
            <a:r>
              <a:rPr lang="en-US" sz="3000" dirty="0">
                <a:solidFill>
                  <a:srgbClr val="000000"/>
                </a:solidFill>
                <a:latin typeface="Times New Roman" panose="02020603050405020304" pitchFamily="18" charset="0"/>
                <a:ea typeface="Open Sans 1"/>
                <a:cs typeface="Times New Roman" panose="02020603050405020304" pitchFamily="18" charset="0"/>
                <a:sym typeface="Open Sans 1"/>
              </a:rPr>
              <a:t>, </a:t>
            </a:r>
            <a:r>
              <a:rPr lang="en-US" sz="3000" dirty="0" err="1">
                <a:solidFill>
                  <a:srgbClr val="000000"/>
                </a:solidFill>
                <a:latin typeface="Times New Roman" panose="02020603050405020304" pitchFamily="18" charset="0"/>
                <a:ea typeface="Open Sans 1"/>
                <a:cs typeface="Times New Roman" panose="02020603050405020304" pitchFamily="18" charset="0"/>
                <a:sym typeface="Open Sans 1"/>
              </a:rPr>
              <a:t>Follower_ID</a:t>
            </a:r>
            <a:r>
              <a:rPr lang="en-US" sz="3000" dirty="0">
                <a:solidFill>
                  <a:srgbClr val="000000"/>
                </a:solidFill>
                <a:latin typeface="Times New Roman" panose="02020603050405020304" pitchFamily="18" charset="0"/>
                <a:ea typeface="Open Sans 1"/>
                <a:cs typeface="Times New Roman" panose="02020603050405020304" pitchFamily="18" charset="0"/>
                <a:sym typeface="Open Sans 1"/>
              </a:rPr>
              <a:t>, and </a:t>
            </a:r>
            <a:r>
              <a:rPr lang="en-US" sz="3000" dirty="0" err="1">
                <a:solidFill>
                  <a:srgbClr val="000000"/>
                </a:solidFill>
                <a:latin typeface="Times New Roman" panose="02020603050405020304" pitchFamily="18" charset="0"/>
                <a:ea typeface="Open Sans 1"/>
                <a:cs typeface="Times New Roman" panose="02020603050405020304" pitchFamily="18" charset="0"/>
                <a:sym typeface="Open Sans 1"/>
              </a:rPr>
              <a:t>Likes_ID</a:t>
            </a:r>
            <a:r>
              <a:rPr lang="en-US" sz="3000" dirty="0">
                <a:solidFill>
                  <a:srgbClr val="000000"/>
                </a:solidFill>
                <a:latin typeface="Times New Roman" panose="02020603050405020304" pitchFamily="18" charset="0"/>
                <a:ea typeface="Open Sans 1"/>
                <a:cs typeface="Times New Roman" panose="02020603050405020304" pitchFamily="18" charset="0"/>
                <a:sym typeface="Open Sans 1"/>
              </a:rPr>
              <a:t> provide uniqueness in their respective tables.</a:t>
            </a:r>
          </a:p>
        </p:txBody>
      </p:sp>
      <p:sp>
        <p:nvSpPr>
          <p:cNvPr id="8" name="TextBox 8"/>
          <p:cNvSpPr txBox="1"/>
          <p:nvPr/>
        </p:nvSpPr>
        <p:spPr>
          <a:xfrm>
            <a:off x="816038" y="7852380"/>
            <a:ext cx="6448901" cy="521335"/>
          </a:xfrm>
          <a:prstGeom prst="rect">
            <a:avLst/>
          </a:prstGeom>
        </p:spPr>
        <p:txBody>
          <a:bodyPr lIns="0" tIns="0" rIns="0" bIns="0" rtlCol="0" anchor="t">
            <a:spAutoFit/>
          </a:bodyPr>
          <a:lstStyle/>
          <a:p>
            <a:pPr algn="ctr">
              <a:lnSpc>
                <a:spcPts val="4340"/>
              </a:lnSpc>
              <a:spcBef>
                <a:spcPct val="0"/>
              </a:spcBef>
            </a:pPr>
            <a:r>
              <a:rPr lang="en-US" sz="3100" b="1" dirty="0">
                <a:solidFill>
                  <a:srgbClr val="000000"/>
                </a:solidFill>
                <a:latin typeface="Times New Roman" panose="02020603050405020304" pitchFamily="18" charset="0"/>
                <a:ea typeface="Open Sans 1 Bold"/>
                <a:cs typeface="Times New Roman" panose="02020603050405020304" pitchFamily="18" charset="0"/>
                <a:sym typeface="Open Sans 1 Bold"/>
              </a:rPr>
              <a:t>Conclusion</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The tables satisfy </a:t>
            </a:r>
            <a:r>
              <a:rPr lang="en-US" sz="3100" dirty="0">
                <a:solidFill>
                  <a:srgbClr val="FF3131"/>
                </a:solidFill>
                <a:latin typeface="Times New Roman" panose="02020603050405020304" pitchFamily="18" charset="0"/>
                <a:ea typeface="Open Sans 1"/>
                <a:cs typeface="Times New Roman" panose="02020603050405020304" pitchFamily="18" charset="0"/>
                <a:sym typeface="Open Sans 1"/>
              </a:rPr>
              <a:t>1NF</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3643778" y="3075420"/>
            <a:ext cx="9587281" cy="5692448"/>
          </a:xfrm>
          <a:custGeom>
            <a:avLst/>
            <a:gdLst/>
            <a:ahLst/>
            <a:cxnLst/>
            <a:rect l="l" t="t" r="r" b="b"/>
            <a:pathLst>
              <a:path w="9587281" h="5692448">
                <a:moveTo>
                  <a:pt x="0" y="0"/>
                </a:moveTo>
                <a:lnTo>
                  <a:pt x="9587281" y="0"/>
                </a:lnTo>
                <a:lnTo>
                  <a:pt x="9587281" y="5692448"/>
                </a:lnTo>
                <a:lnTo>
                  <a:pt x="0" y="5692448"/>
                </a:lnTo>
                <a:lnTo>
                  <a:pt x="0" y="0"/>
                </a:lnTo>
                <a:close/>
              </a:path>
            </a:pathLst>
          </a:custGeom>
          <a:blipFill>
            <a:blip r:embed="rId3"/>
            <a:stretch>
              <a:fillRect/>
            </a:stretch>
          </a:blipFill>
        </p:spPr>
      </p:sp>
      <p:sp>
        <p:nvSpPr>
          <p:cNvPr id="3" name="Freeform 3"/>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4"/>
            <a:stretch>
              <a:fillRect/>
            </a:stretch>
          </a:blipFill>
        </p:spPr>
      </p:sp>
      <p:sp>
        <p:nvSpPr>
          <p:cNvPr id="4" name="TextBox 4"/>
          <p:cNvSpPr txBox="1"/>
          <p:nvPr/>
        </p:nvSpPr>
        <p:spPr>
          <a:xfrm>
            <a:off x="1028700" y="415290"/>
            <a:ext cx="6737747" cy="589072"/>
          </a:xfrm>
          <a:prstGeom prst="rect">
            <a:avLst/>
          </a:prstGeom>
        </p:spPr>
        <p:txBody>
          <a:bodyPr lIns="0" tIns="0" rIns="0" bIns="0" rtlCol="0" anchor="t">
            <a:spAutoFit/>
          </a:bodyPr>
          <a:lstStyle/>
          <a:p>
            <a:pPr algn="ctr">
              <a:lnSpc>
                <a:spcPts val="5040"/>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2. Second Normal Form (2NF):</a:t>
            </a:r>
          </a:p>
        </p:txBody>
      </p:sp>
      <p:sp>
        <p:nvSpPr>
          <p:cNvPr id="5" name="TextBox 5"/>
          <p:cNvSpPr txBox="1"/>
          <p:nvPr/>
        </p:nvSpPr>
        <p:spPr>
          <a:xfrm>
            <a:off x="0" y="1127240"/>
            <a:ext cx="18288000" cy="446661"/>
          </a:xfrm>
          <a:prstGeom prst="rect">
            <a:avLst/>
          </a:prstGeom>
        </p:spPr>
        <p:txBody>
          <a:bodyPr lIns="0" tIns="0" rIns="0" bIns="0" rtlCol="0" anchor="t">
            <a:spAutoFit/>
          </a:bodyPr>
          <a:lstStyle/>
          <a:p>
            <a:pPr algn="ctr">
              <a:lnSpc>
                <a:spcPts val="3780"/>
              </a:lnSpc>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The table must be in 1NF, and each non-key attribute must depend on the entire primary key (no partial dependency).</a:t>
            </a:r>
          </a:p>
        </p:txBody>
      </p:sp>
      <p:sp>
        <p:nvSpPr>
          <p:cNvPr id="6" name="TextBox 6"/>
          <p:cNvSpPr txBox="1"/>
          <p:nvPr/>
        </p:nvSpPr>
        <p:spPr>
          <a:xfrm>
            <a:off x="0" y="2011160"/>
            <a:ext cx="18288000" cy="1064260"/>
          </a:xfrm>
          <a:prstGeom prst="rect">
            <a:avLst/>
          </a:prstGeom>
        </p:spPr>
        <p:txBody>
          <a:bodyPr lIns="0" tIns="0" rIns="0" bIns="0" rtlCol="0" anchor="t">
            <a:spAutoFit/>
          </a:bodyPr>
          <a:lstStyle/>
          <a:p>
            <a:pPr marL="669293" lvl="1" indent="-334646" algn="l">
              <a:lnSpc>
                <a:spcPts val="4340"/>
              </a:lnSpc>
              <a:buFont typeface="Arial"/>
              <a:buChar char="•"/>
            </a:pP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Each table has a primary key (single-column keys in User, Post_1, Follows, Likes, and comments tables), so partial dependency does not apply.</a:t>
            </a:r>
          </a:p>
        </p:txBody>
      </p:sp>
      <p:sp>
        <p:nvSpPr>
          <p:cNvPr id="7" name="TextBox 7"/>
          <p:cNvSpPr txBox="1"/>
          <p:nvPr/>
        </p:nvSpPr>
        <p:spPr>
          <a:xfrm>
            <a:off x="303117" y="9191625"/>
            <a:ext cx="7498675" cy="589072"/>
          </a:xfrm>
          <a:prstGeom prst="rect">
            <a:avLst/>
          </a:prstGeom>
        </p:spPr>
        <p:txBody>
          <a:bodyPr lIns="0" tIns="0" rIns="0" bIns="0" rtlCol="0" anchor="t">
            <a:spAutoFit/>
          </a:bodyPr>
          <a:lstStyle/>
          <a:p>
            <a:pPr algn="ctr">
              <a:lnSpc>
                <a:spcPts val="5040"/>
              </a:lnSpc>
              <a:spcBef>
                <a:spcPct val="0"/>
              </a:spcBef>
            </a:pPr>
            <a:r>
              <a:rPr lang="en-US" sz="3600" b="1" dirty="0">
                <a:solidFill>
                  <a:srgbClr val="0C0C0C"/>
                </a:solidFill>
                <a:latin typeface="Times New Roman" panose="02020603050405020304" pitchFamily="18" charset="0"/>
                <a:ea typeface="Open Sans 1 Bold"/>
                <a:cs typeface="Times New Roman" panose="02020603050405020304" pitchFamily="18" charset="0"/>
                <a:sym typeface="Open Sans 1 Bold"/>
              </a:rPr>
              <a:t>Conclusion: </a:t>
            </a:r>
            <a:r>
              <a:rPr lang="en-US" sz="3600" dirty="0">
                <a:solidFill>
                  <a:srgbClr val="0C0C0C"/>
                </a:solidFill>
                <a:latin typeface="Times New Roman" panose="02020603050405020304" pitchFamily="18" charset="0"/>
                <a:ea typeface="Open Sans 1"/>
                <a:cs typeface="Times New Roman" panose="02020603050405020304" pitchFamily="18" charset="0"/>
                <a:sym typeface="Open Sans 1"/>
              </a:rPr>
              <a:t>The tables satisfy </a:t>
            </a:r>
            <a:r>
              <a:rPr lang="en-US" sz="3600" dirty="0">
                <a:solidFill>
                  <a:srgbClr val="FF3131"/>
                </a:solidFill>
                <a:latin typeface="Times New Roman" panose="02020603050405020304" pitchFamily="18" charset="0"/>
                <a:ea typeface="Open Sans 1"/>
                <a:cs typeface="Times New Roman" panose="02020603050405020304" pitchFamily="18" charset="0"/>
                <a:sym typeface="Open Sans 1"/>
              </a:rPr>
              <a:t>2NF</a:t>
            </a:r>
            <a:r>
              <a:rPr lang="en-US" sz="3600" dirty="0">
                <a:solidFill>
                  <a:srgbClr val="FFFFFF"/>
                </a:solidFill>
                <a:latin typeface="Times New Roman" panose="02020603050405020304" pitchFamily="18" charset="0"/>
                <a:ea typeface="Open Sans 1"/>
                <a:cs typeface="Times New Roman" panose="02020603050405020304" pitchFamily="18" charset="0"/>
                <a:sym typeface="Open Sans 1"/>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0" y="3224529"/>
            <a:ext cx="18288000" cy="506101"/>
          </a:xfrm>
          <a:prstGeom prst="rect">
            <a:avLst/>
          </a:prstGeom>
        </p:spPr>
        <p:txBody>
          <a:bodyPr lIns="0" tIns="0" rIns="0" bIns="0" rtlCol="0" anchor="t">
            <a:spAutoFit/>
          </a:bodyPr>
          <a:lstStyle/>
          <a:p>
            <a:pPr marL="669293" lvl="1" indent="-334646" algn="l">
              <a:lnSpc>
                <a:spcPts val="4340"/>
              </a:lnSpc>
              <a:buFont typeface="Arial"/>
              <a:buChar char="•"/>
            </a:pPr>
            <a:r>
              <a:rPr lang="en-US" sz="3100" u="sng" dirty="0">
                <a:solidFill>
                  <a:srgbClr val="000000"/>
                </a:solidFill>
                <a:latin typeface="Times New Roman" panose="02020603050405020304" pitchFamily="18" charset="0"/>
                <a:ea typeface="Open Sans 1"/>
                <a:cs typeface="Times New Roman" panose="02020603050405020304" pitchFamily="18" charset="0"/>
                <a:sym typeface="Open Sans 1"/>
              </a:rPr>
              <a:t>Post_1 Table:</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Each attribute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User_ID</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Created_At</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Caption,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ContentURL</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depends directly on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Post_ID</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a:t>
            </a:r>
          </a:p>
        </p:txBody>
      </p:sp>
      <p:grpSp>
        <p:nvGrpSpPr>
          <p:cNvPr id="3" name="Group 3"/>
          <p:cNvGrpSpPr/>
          <p:nvPr/>
        </p:nvGrpSpPr>
        <p:grpSpPr>
          <a:xfrm>
            <a:off x="1442085" y="3586162"/>
            <a:ext cx="111442" cy="108585"/>
            <a:chOff x="0" y="0"/>
            <a:chExt cx="148590" cy="144780"/>
          </a:xfrm>
        </p:grpSpPr>
        <p:sp>
          <p:nvSpPr>
            <p:cNvPr id="4" name="Freeform 4"/>
            <p:cNvSpPr/>
            <p:nvPr/>
          </p:nvSpPr>
          <p:spPr>
            <a:xfrm>
              <a:off x="45720" y="45720"/>
              <a:ext cx="50800" cy="50800"/>
            </a:xfrm>
            <a:custGeom>
              <a:avLst/>
              <a:gdLst/>
              <a:ahLst/>
              <a:cxnLst/>
              <a:rect l="l" t="t" r="r" b="b"/>
              <a:pathLst>
                <a:path w="50800" h="50800">
                  <a:moveTo>
                    <a:pt x="50800" y="16510"/>
                  </a:moveTo>
                  <a:cubicBezTo>
                    <a:pt x="29210" y="50800"/>
                    <a:pt x="8890" y="44450"/>
                    <a:pt x="5080" y="38100"/>
                  </a:cubicBezTo>
                  <a:cubicBezTo>
                    <a:pt x="0" y="30480"/>
                    <a:pt x="3810" y="10160"/>
                    <a:pt x="11430" y="5080"/>
                  </a:cubicBezTo>
                  <a:cubicBezTo>
                    <a:pt x="17780" y="0"/>
                    <a:pt x="44450" y="6350"/>
                    <a:pt x="44450" y="6350"/>
                  </a:cubicBezTo>
                </a:path>
              </a:pathLst>
            </a:custGeom>
            <a:solidFill>
              <a:srgbClr val="0C0C0C"/>
            </a:solidFill>
            <a:ln cap="sq">
              <a:noFill/>
              <a:prstDash val="solid"/>
              <a:miter/>
            </a:ln>
          </p:spPr>
        </p:sp>
      </p:grpSp>
      <p:grpSp>
        <p:nvGrpSpPr>
          <p:cNvPr id="5" name="Group 5"/>
          <p:cNvGrpSpPr/>
          <p:nvPr/>
        </p:nvGrpSpPr>
        <p:grpSpPr>
          <a:xfrm>
            <a:off x="1472565" y="3565208"/>
            <a:ext cx="263842" cy="114300"/>
            <a:chOff x="0" y="0"/>
            <a:chExt cx="351790" cy="152400"/>
          </a:xfrm>
        </p:grpSpPr>
        <p:sp>
          <p:nvSpPr>
            <p:cNvPr id="6" name="Freeform 6"/>
            <p:cNvSpPr/>
            <p:nvPr/>
          </p:nvSpPr>
          <p:spPr>
            <a:xfrm>
              <a:off x="50800" y="50800"/>
              <a:ext cx="251460" cy="64770"/>
            </a:xfrm>
            <a:custGeom>
              <a:avLst/>
              <a:gdLst/>
              <a:ahLst/>
              <a:cxnLst/>
              <a:rect l="l" t="t" r="r" b="b"/>
              <a:pathLst>
                <a:path w="251460" h="64770">
                  <a:moveTo>
                    <a:pt x="25400" y="0"/>
                  </a:moveTo>
                  <a:cubicBezTo>
                    <a:pt x="245110" y="8890"/>
                    <a:pt x="251460" y="26670"/>
                    <a:pt x="247650" y="34290"/>
                  </a:cubicBezTo>
                  <a:cubicBezTo>
                    <a:pt x="246380" y="41910"/>
                    <a:pt x="229870" y="50800"/>
                    <a:pt x="222250" y="50800"/>
                  </a:cubicBezTo>
                  <a:cubicBezTo>
                    <a:pt x="213360" y="49530"/>
                    <a:pt x="201930" y="36830"/>
                    <a:pt x="199390" y="29210"/>
                  </a:cubicBezTo>
                  <a:cubicBezTo>
                    <a:pt x="198120" y="22860"/>
                    <a:pt x="201930" y="11430"/>
                    <a:pt x="207010" y="6350"/>
                  </a:cubicBezTo>
                  <a:cubicBezTo>
                    <a:pt x="213360" y="1270"/>
                    <a:pt x="231140" y="0"/>
                    <a:pt x="237490" y="3810"/>
                  </a:cubicBezTo>
                  <a:cubicBezTo>
                    <a:pt x="243840" y="6350"/>
                    <a:pt x="250190" y="16510"/>
                    <a:pt x="250190" y="24130"/>
                  </a:cubicBezTo>
                  <a:cubicBezTo>
                    <a:pt x="248920" y="33020"/>
                    <a:pt x="238760" y="44450"/>
                    <a:pt x="224790" y="50800"/>
                  </a:cubicBezTo>
                  <a:cubicBezTo>
                    <a:pt x="190500" y="64770"/>
                    <a:pt x="58420" y="63500"/>
                    <a:pt x="25400" y="50800"/>
                  </a:cubicBezTo>
                  <a:cubicBezTo>
                    <a:pt x="11430" y="45720"/>
                    <a:pt x="0" y="36830"/>
                    <a:pt x="0" y="27940"/>
                  </a:cubicBezTo>
                  <a:cubicBezTo>
                    <a:pt x="0" y="19050"/>
                    <a:pt x="25400" y="0"/>
                    <a:pt x="25400" y="0"/>
                  </a:cubicBezTo>
                </a:path>
              </a:pathLst>
            </a:custGeom>
            <a:solidFill>
              <a:srgbClr val="0C0C0C"/>
            </a:solidFill>
            <a:ln cap="sq">
              <a:noFill/>
              <a:prstDash val="solid"/>
              <a:miter/>
            </a:ln>
          </p:spPr>
        </p:sp>
      </p:grpSp>
      <p:sp>
        <p:nvSpPr>
          <p:cNvPr id="7" name="TextBox 7"/>
          <p:cNvSpPr txBox="1"/>
          <p:nvPr/>
        </p:nvSpPr>
        <p:spPr>
          <a:xfrm>
            <a:off x="151149" y="4493895"/>
            <a:ext cx="18136851" cy="506101"/>
          </a:xfrm>
          <a:prstGeom prst="rect">
            <a:avLst/>
          </a:prstGeom>
        </p:spPr>
        <p:txBody>
          <a:bodyPr lIns="0" tIns="0" rIns="0" bIns="0" rtlCol="0" anchor="t">
            <a:spAutoFit/>
          </a:bodyPr>
          <a:lstStyle/>
          <a:p>
            <a:pPr marL="669293" lvl="1" indent="-334646" algn="l">
              <a:lnSpc>
                <a:spcPts val="4340"/>
              </a:lnSpc>
              <a:buFont typeface="Arial"/>
              <a:buChar char="•"/>
            </a:pPr>
            <a:r>
              <a:rPr lang="en-US" sz="3100" u="sng" dirty="0">
                <a:solidFill>
                  <a:srgbClr val="000000"/>
                </a:solidFill>
                <a:latin typeface="Times New Roman" panose="02020603050405020304" pitchFamily="18" charset="0"/>
                <a:ea typeface="Open Sans 1"/>
                <a:cs typeface="Times New Roman" panose="02020603050405020304" pitchFamily="18" charset="0"/>
                <a:sym typeface="Open Sans 1"/>
              </a:rPr>
              <a:t>comments Table</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Each attribute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User_ID</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Post_ID</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content,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Created_At</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depends on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comments_ID</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a:t>
            </a:r>
          </a:p>
        </p:txBody>
      </p:sp>
      <p:sp>
        <p:nvSpPr>
          <p:cNvPr id="8" name="Freeform 8"/>
          <p:cNvSpPr/>
          <p:nvPr/>
        </p:nvSpPr>
        <p:spPr>
          <a:xfrm>
            <a:off x="44036"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3"/>
            <a:stretch>
              <a:fillRect/>
            </a:stretch>
          </a:blipFill>
        </p:spPr>
      </p:sp>
      <p:sp>
        <p:nvSpPr>
          <p:cNvPr id="9" name="TextBox 9"/>
          <p:cNvSpPr txBox="1"/>
          <p:nvPr/>
        </p:nvSpPr>
        <p:spPr>
          <a:xfrm>
            <a:off x="1028700" y="300426"/>
            <a:ext cx="6309598" cy="589072"/>
          </a:xfrm>
          <a:prstGeom prst="rect">
            <a:avLst/>
          </a:prstGeom>
        </p:spPr>
        <p:txBody>
          <a:bodyPr lIns="0" tIns="0" rIns="0" bIns="0" rtlCol="0" anchor="t">
            <a:spAutoFit/>
          </a:bodyPr>
          <a:lstStyle/>
          <a:p>
            <a:pPr algn="ctr">
              <a:lnSpc>
                <a:spcPts val="5040"/>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3. Third Normal Form (3NF):</a:t>
            </a:r>
          </a:p>
        </p:txBody>
      </p:sp>
      <p:sp>
        <p:nvSpPr>
          <p:cNvPr id="10" name="TextBox 10"/>
          <p:cNvSpPr txBox="1"/>
          <p:nvPr/>
        </p:nvSpPr>
        <p:spPr>
          <a:xfrm>
            <a:off x="419674" y="971550"/>
            <a:ext cx="17259300" cy="941069"/>
          </a:xfrm>
          <a:prstGeom prst="rect">
            <a:avLst/>
          </a:prstGeom>
        </p:spPr>
        <p:txBody>
          <a:bodyPr lIns="0" tIns="0" rIns="0" bIns="0" rtlCol="0" anchor="t">
            <a:spAutoFit/>
          </a:bodyPr>
          <a:lstStyle/>
          <a:p>
            <a:pPr algn="l">
              <a:lnSpc>
                <a:spcPts val="3780"/>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The table must be in 2NF, and there should be no transitive dependency (non-key attributes should not depend on other non-key attributes).</a:t>
            </a:r>
          </a:p>
        </p:txBody>
      </p:sp>
      <p:sp>
        <p:nvSpPr>
          <p:cNvPr id="11" name="TextBox 11"/>
          <p:cNvSpPr txBox="1"/>
          <p:nvPr/>
        </p:nvSpPr>
        <p:spPr>
          <a:xfrm>
            <a:off x="0" y="2036444"/>
            <a:ext cx="18288000" cy="506742"/>
          </a:xfrm>
          <a:prstGeom prst="rect">
            <a:avLst/>
          </a:prstGeom>
        </p:spPr>
        <p:txBody>
          <a:bodyPr lIns="0" tIns="0" rIns="0" bIns="0" rtlCol="0" anchor="t">
            <a:spAutoFit/>
          </a:bodyPr>
          <a:lstStyle/>
          <a:p>
            <a:pPr marL="669293" lvl="1" indent="-334646" algn="l">
              <a:lnSpc>
                <a:spcPts val="4340"/>
              </a:lnSpc>
              <a:buFont typeface="Arial"/>
              <a:buChar char="•"/>
            </a:pPr>
            <a:r>
              <a:rPr lang="en-US" sz="3100" u="sng" dirty="0">
                <a:solidFill>
                  <a:srgbClr val="000000"/>
                </a:solidFill>
                <a:latin typeface="Times New Roman" panose="02020603050405020304" pitchFamily="18" charset="0"/>
                <a:ea typeface="Open Sans 1"/>
                <a:cs typeface="Times New Roman" panose="02020603050405020304" pitchFamily="18" charset="0"/>
                <a:sym typeface="Open Sans 1"/>
              </a:rPr>
              <a:t>User Table</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The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User_Name</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Password, and Email depend only on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User_ID</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which is the primary key.</a:t>
            </a:r>
          </a:p>
        </p:txBody>
      </p:sp>
      <p:sp>
        <p:nvSpPr>
          <p:cNvPr id="12" name="TextBox 12"/>
          <p:cNvSpPr txBox="1"/>
          <p:nvPr/>
        </p:nvSpPr>
        <p:spPr>
          <a:xfrm>
            <a:off x="-152400" y="5523232"/>
            <a:ext cx="14353818" cy="521335"/>
          </a:xfrm>
          <a:prstGeom prst="rect">
            <a:avLst/>
          </a:prstGeom>
        </p:spPr>
        <p:txBody>
          <a:bodyPr lIns="0" tIns="0" rIns="0" bIns="0" rtlCol="0" anchor="t">
            <a:spAutoFit/>
          </a:bodyPr>
          <a:lstStyle/>
          <a:p>
            <a:pPr marL="669293" lvl="1" indent="-334646" algn="ctr">
              <a:lnSpc>
                <a:spcPts val="4340"/>
              </a:lnSpc>
              <a:buFont typeface="Arial"/>
              <a:buChar char="•"/>
            </a:pPr>
            <a:r>
              <a:rPr lang="en-US" sz="3100" u="sng" dirty="0">
                <a:solidFill>
                  <a:srgbClr val="000000"/>
                </a:solidFill>
                <a:latin typeface="Times New Roman" panose="02020603050405020304" pitchFamily="18" charset="0"/>
                <a:ea typeface="Open Sans 1"/>
                <a:cs typeface="Times New Roman" panose="02020603050405020304" pitchFamily="18" charset="0"/>
                <a:sym typeface="Open Sans 1"/>
              </a:rPr>
              <a:t>Follows Table</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Followee_ID</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and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Created_At</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depend directly on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Follower_ID</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a:t>
            </a:r>
          </a:p>
        </p:txBody>
      </p:sp>
      <p:sp>
        <p:nvSpPr>
          <p:cNvPr id="13" name="TextBox 13"/>
          <p:cNvSpPr txBox="1"/>
          <p:nvPr/>
        </p:nvSpPr>
        <p:spPr>
          <a:xfrm>
            <a:off x="44036" y="6572975"/>
            <a:ext cx="10891957" cy="521335"/>
          </a:xfrm>
          <a:prstGeom prst="rect">
            <a:avLst/>
          </a:prstGeom>
        </p:spPr>
        <p:txBody>
          <a:bodyPr lIns="0" tIns="0" rIns="0" bIns="0" rtlCol="0" anchor="t">
            <a:spAutoFit/>
          </a:bodyPr>
          <a:lstStyle/>
          <a:p>
            <a:pPr marL="669293" lvl="1" indent="-334646" algn="ctr">
              <a:lnSpc>
                <a:spcPts val="4340"/>
              </a:lnSpc>
              <a:buFont typeface="Arial"/>
              <a:buChar char="•"/>
            </a:pPr>
            <a:r>
              <a:rPr lang="en-US" sz="3100" u="sng" dirty="0">
                <a:solidFill>
                  <a:srgbClr val="000000"/>
                </a:solidFill>
                <a:latin typeface="Times New Roman" panose="02020603050405020304" pitchFamily="18" charset="0"/>
                <a:ea typeface="Open Sans 1"/>
                <a:cs typeface="Times New Roman" panose="02020603050405020304" pitchFamily="18" charset="0"/>
                <a:sym typeface="Open Sans 1"/>
              </a:rPr>
              <a:t>Likes Table</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Each attribute depends directly on </a:t>
            </a:r>
            <a:r>
              <a:rPr lang="en-US" sz="3100" dirty="0" err="1">
                <a:solidFill>
                  <a:srgbClr val="000000"/>
                </a:solidFill>
                <a:latin typeface="Times New Roman" panose="02020603050405020304" pitchFamily="18" charset="0"/>
                <a:ea typeface="Open Sans 1"/>
                <a:cs typeface="Times New Roman" panose="02020603050405020304" pitchFamily="18" charset="0"/>
                <a:sym typeface="Open Sans 1"/>
              </a:rPr>
              <a:t>Likes_ID</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a:t>
            </a:r>
          </a:p>
        </p:txBody>
      </p:sp>
      <p:sp>
        <p:nvSpPr>
          <p:cNvPr id="14" name="TextBox 14"/>
          <p:cNvSpPr txBox="1"/>
          <p:nvPr/>
        </p:nvSpPr>
        <p:spPr>
          <a:xfrm>
            <a:off x="129757" y="8410574"/>
            <a:ext cx="14366438" cy="537845"/>
          </a:xfrm>
          <a:prstGeom prst="rect">
            <a:avLst/>
          </a:prstGeom>
        </p:spPr>
        <p:txBody>
          <a:bodyPr lIns="0" tIns="0" rIns="0" bIns="0" rtlCol="0" anchor="t">
            <a:spAutoFit/>
          </a:bodyPr>
          <a:lstStyle/>
          <a:p>
            <a:pPr algn="ctr">
              <a:lnSpc>
                <a:spcPts val="4480"/>
              </a:lnSpc>
              <a:spcBef>
                <a:spcPct val="0"/>
              </a:spcBef>
            </a:pPr>
            <a:r>
              <a:rPr lang="en-US" sz="3200" b="1" dirty="0">
                <a:solidFill>
                  <a:srgbClr val="000000"/>
                </a:solidFill>
                <a:latin typeface="Times New Roman" panose="02020603050405020304" pitchFamily="18" charset="0"/>
                <a:ea typeface="Open Sans 1 Bold"/>
                <a:cs typeface="Times New Roman" panose="02020603050405020304" pitchFamily="18" charset="0"/>
                <a:sym typeface="Open Sans 1 Bold"/>
              </a:rPr>
              <a:t>Conclusion</a:t>
            </a:r>
            <a:r>
              <a:rPr lang="en-US" sz="3200" dirty="0">
                <a:solidFill>
                  <a:srgbClr val="000000"/>
                </a:solidFill>
                <a:latin typeface="Times New Roman" panose="02020603050405020304" pitchFamily="18" charset="0"/>
                <a:ea typeface="Open Sans 1"/>
                <a:cs typeface="Times New Roman" panose="02020603050405020304" pitchFamily="18" charset="0"/>
                <a:sym typeface="Open Sans 1"/>
              </a:rPr>
              <a:t>: There are no transitive dependencies, so the tables satisfy </a:t>
            </a:r>
            <a:r>
              <a:rPr lang="en-US" sz="3200" dirty="0">
                <a:solidFill>
                  <a:srgbClr val="FF3131"/>
                </a:solidFill>
                <a:latin typeface="Times New Roman" panose="02020603050405020304" pitchFamily="18" charset="0"/>
                <a:ea typeface="Open Sans 1"/>
                <a:cs typeface="Times New Roman" panose="02020603050405020304" pitchFamily="18" charset="0"/>
                <a:sym typeface="Open Sans 1"/>
              </a:rPr>
              <a:t>3NF</a:t>
            </a:r>
            <a:r>
              <a:rPr lang="en-US" sz="3200" dirty="0">
                <a:solidFill>
                  <a:srgbClr val="000000"/>
                </a:solidFill>
                <a:latin typeface="Times New Roman" panose="02020603050405020304" pitchFamily="18" charset="0"/>
                <a:ea typeface="Open Sans 1"/>
                <a:cs typeface="Times New Roman" panose="02020603050405020304" pitchFamily="18" charset="0"/>
                <a:sym typeface="Open Sans 1"/>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722495" y="2368001"/>
            <a:ext cx="11301259" cy="5961414"/>
          </a:xfrm>
          <a:custGeom>
            <a:avLst/>
            <a:gdLst/>
            <a:ahLst/>
            <a:cxnLst/>
            <a:rect l="l" t="t" r="r" b="b"/>
            <a:pathLst>
              <a:path w="11301259" h="5961414">
                <a:moveTo>
                  <a:pt x="0" y="0"/>
                </a:moveTo>
                <a:lnTo>
                  <a:pt x="11301259" y="0"/>
                </a:lnTo>
                <a:lnTo>
                  <a:pt x="11301259" y="5961414"/>
                </a:lnTo>
                <a:lnTo>
                  <a:pt x="0" y="5961414"/>
                </a:lnTo>
                <a:lnTo>
                  <a:pt x="0" y="0"/>
                </a:lnTo>
                <a:close/>
              </a:path>
            </a:pathLst>
          </a:custGeom>
          <a:blipFill>
            <a:blip r:embed="rId3"/>
            <a:stretch>
              <a:fillRect/>
            </a:stretch>
          </a:blipFill>
        </p:spPr>
      </p:sp>
      <p:sp>
        <p:nvSpPr>
          <p:cNvPr id="3" name="Freeform 3"/>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4"/>
            <a:stretch>
              <a:fillRect/>
            </a:stretch>
          </a:blipFill>
        </p:spPr>
      </p:sp>
      <p:sp>
        <p:nvSpPr>
          <p:cNvPr id="4" name="TextBox 4"/>
          <p:cNvSpPr txBox="1"/>
          <p:nvPr/>
        </p:nvSpPr>
        <p:spPr>
          <a:xfrm>
            <a:off x="1019348" y="415290"/>
            <a:ext cx="8101012" cy="589072"/>
          </a:xfrm>
          <a:prstGeom prst="rect">
            <a:avLst/>
          </a:prstGeom>
        </p:spPr>
        <p:txBody>
          <a:bodyPr lIns="0" tIns="0" rIns="0" bIns="0" rtlCol="0" anchor="t">
            <a:spAutoFit/>
          </a:bodyPr>
          <a:lstStyle/>
          <a:p>
            <a:pPr algn="ctr">
              <a:lnSpc>
                <a:spcPts val="5040"/>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4. Boyce-Codd Normal Form (BCNF):</a:t>
            </a:r>
          </a:p>
        </p:txBody>
      </p:sp>
      <p:sp>
        <p:nvSpPr>
          <p:cNvPr id="5" name="TextBox 5"/>
          <p:cNvSpPr txBox="1"/>
          <p:nvPr/>
        </p:nvSpPr>
        <p:spPr>
          <a:xfrm>
            <a:off x="272112" y="1214842"/>
            <a:ext cx="17696498" cy="905509"/>
          </a:xfrm>
          <a:prstGeom prst="rect">
            <a:avLst/>
          </a:prstGeom>
        </p:spPr>
        <p:txBody>
          <a:bodyPr lIns="0" tIns="0" rIns="0" bIns="0" rtlCol="0" anchor="t">
            <a:spAutoFit/>
          </a:bodyPr>
          <a:lstStyle/>
          <a:p>
            <a:pPr algn="ctr">
              <a:lnSpc>
                <a:spcPts val="3640"/>
              </a:lnSpc>
              <a:spcBef>
                <a:spcPct val="0"/>
              </a:spcBef>
            </a:pPr>
            <a:r>
              <a:rPr lang="en-US" sz="2600" dirty="0">
                <a:solidFill>
                  <a:srgbClr val="004AAD"/>
                </a:solidFill>
                <a:latin typeface="Times New Roman" panose="02020603050405020304" pitchFamily="18" charset="0"/>
                <a:ea typeface="Open Sans 1"/>
                <a:cs typeface="Times New Roman" panose="02020603050405020304" pitchFamily="18" charset="0"/>
                <a:sym typeface="Open Sans 1"/>
              </a:rPr>
              <a:t>Every determinant must be a candidate key (a stricter form of 3NF).</a:t>
            </a:r>
          </a:p>
          <a:p>
            <a:pPr algn="ctr">
              <a:lnSpc>
                <a:spcPts val="3640"/>
              </a:lnSpc>
              <a:spcBef>
                <a:spcPct val="0"/>
              </a:spcBef>
            </a:pPr>
            <a:r>
              <a:rPr lang="en-US" sz="2600" dirty="0">
                <a:solidFill>
                  <a:srgbClr val="004AAD"/>
                </a:solidFill>
                <a:latin typeface="Times New Roman" panose="02020603050405020304" pitchFamily="18" charset="0"/>
                <a:ea typeface="Open Sans 1"/>
                <a:cs typeface="Times New Roman" panose="02020603050405020304" pitchFamily="18" charset="0"/>
                <a:sym typeface="Open Sans 1"/>
              </a:rPr>
              <a:t>All tables appear to have primary keys as unique identifiers without functional dependencies on non-key attributes.</a:t>
            </a:r>
          </a:p>
        </p:txBody>
      </p:sp>
      <p:sp>
        <p:nvSpPr>
          <p:cNvPr id="6" name="TextBox 6"/>
          <p:cNvSpPr txBox="1"/>
          <p:nvPr/>
        </p:nvSpPr>
        <p:spPr>
          <a:xfrm>
            <a:off x="688820" y="8736965"/>
            <a:ext cx="6727270" cy="521335"/>
          </a:xfrm>
          <a:prstGeom prst="rect">
            <a:avLst/>
          </a:prstGeom>
        </p:spPr>
        <p:txBody>
          <a:bodyPr lIns="0" tIns="0" rIns="0" bIns="0" rtlCol="0" anchor="t">
            <a:spAutoFit/>
          </a:bodyPr>
          <a:lstStyle/>
          <a:p>
            <a:pPr algn="ctr">
              <a:lnSpc>
                <a:spcPts val="4340"/>
              </a:lnSpc>
              <a:spcBef>
                <a:spcPct val="0"/>
              </a:spcBef>
            </a:pPr>
            <a:r>
              <a:rPr lang="en-US" sz="3100" b="1" dirty="0">
                <a:solidFill>
                  <a:srgbClr val="0C0C0C"/>
                </a:solidFill>
                <a:latin typeface="Times New Roman" panose="02020603050405020304" pitchFamily="18" charset="0"/>
                <a:ea typeface="Open Sans 1 Bold"/>
                <a:cs typeface="Times New Roman" panose="02020603050405020304" pitchFamily="18" charset="0"/>
                <a:sym typeface="Open Sans 1 Bold"/>
              </a:rPr>
              <a:t>Conclusion</a:t>
            </a:r>
            <a:r>
              <a:rPr lang="en-US" sz="3100" dirty="0">
                <a:solidFill>
                  <a:srgbClr val="0C0C0C"/>
                </a:solidFill>
                <a:latin typeface="Times New Roman" panose="02020603050405020304" pitchFamily="18" charset="0"/>
                <a:ea typeface="Open Sans 1"/>
                <a:cs typeface="Times New Roman" panose="02020603050405020304" pitchFamily="18" charset="0"/>
                <a:sym typeface="Open Sans 1"/>
              </a:rPr>
              <a:t>: The tables satisfy </a:t>
            </a:r>
            <a:r>
              <a:rPr lang="en-US" sz="3100" dirty="0">
                <a:solidFill>
                  <a:srgbClr val="FF3131"/>
                </a:solidFill>
                <a:latin typeface="Times New Roman" panose="02020603050405020304" pitchFamily="18" charset="0"/>
                <a:ea typeface="Open Sans 1"/>
                <a:cs typeface="Times New Roman" panose="02020603050405020304" pitchFamily="18" charset="0"/>
                <a:sym typeface="Open Sans 1"/>
              </a:rPr>
              <a:t>BCNF</a:t>
            </a:r>
            <a:r>
              <a:rPr lang="en-US" sz="3100" dirty="0">
                <a:solidFill>
                  <a:srgbClr val="FFFFFF"/>
                </a:solidFill>
                <a:latin typeface="Times New Roman" panose="02020603050405020304" pitchFamily="18" charset="0"/>
                <a:ea typeface="Open Sans 1"/>
                <a:cs typeface="Times New Roman" panose="02020603050405020304" pitchFamily="18" charset="0"/>
                <a:sym typeface="Open Sans 1"/>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7015666" y="5329782"/>
            <a:ext cx="10757984" cy="4781326"/>
          </a:xfrm>
          <a:custGeom>
            <a:avLst/>
            <a:gdLst/>
            <a:ahLst/>
            <a:cxnLst/>
            <a:rect l="l" t="t" r="r" b="b"/>
            <a:pathLst>
              <a:path w="10757984" h="4781326">
                <a:moveTo>
                  <a:pt x="0" y="0"/>
                </a:moveTo>
                <a:lnTo>
                  <a:pt x="10757984" y="0"/>
                </a:lnTo>
                <a:lnTo>
                  <a:pt x="10757984" y="4781327"/>
                </a:lnTo>
                <a:lnTo>
                  <a:pt x="0" y="4781327"/>
                </a:lnTo>
                <a:lnTo>
                  <a:pt x="0" y="0"/>
                </a:lnTo>
                <a:close/>
              </a:path>
            </a:pathLst>
          </a:custGeom>
          <a:blipFill>
            <a:blip r:embed="rId3"/>
            <a:stretch>
              <a:fillRect/>
            </a:stretch>
          </a:blipFill>
        </p:spPr>
      </p:sp>
      <p:sp>
        <p:nvSpPr>
          <p:cNvPr id="3" name="TextBox 3"/>
          <p:cNvSpPr txBox="1"/>
          <p:nvPr/>
        </p:nvSpPr>
        <p:spPr>
          <a:xfrm>
            <a:off x="514350" y="3893005"/>
            <a:ext cx="17259300" cy="1058175"/>
          </a:xfrm>
          <a:prstGeom prst="rect">
            <a:avLst/>
          </a:prstGeom>
        </p:spPr>
        <p:txBody>
          <a:bodyPr lIns="0" tIns="0" rIns="0" bIns="0" rtlCol="0" anchor="t">
            <a:spAutoFit/>
          </a:bodyPr>
          <a:lstStyle/>
          <a:p>
            <a:pPr marL="669293" lvl="1" indent="-334646" algn="l">
              <a:lnSpc>
                <a:spcPts val="4340"/>
              </a:lnSpc>
              <a:buFont typeface="Arial"/>
              <a:buChar char="•"/>
            </a:pP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In each table (User, Post_1, comments, Follows, and Likes), there don’t appear to be any multi-valued dependencies because each record maintains a single relationship between the attributes.</a:t>
            </a:r>
          </a:p>
        </p:txBody>
      </p:sp>
      <p:grpSp>
        <p:nvGrpSpPr>
          <p:cNvPr id="4" name="Group 4"/>
          <p:cNvGrpSpPr/>
          <p:nvPr/>
        </p:nvGrpSpPr>
        <p:grpSpPr>
          <a:xfrm>
            <a:off x="9934575" y="8070532"/>
            <a:ext cx="1909762" cy="147638"/>
            <a:chOff x="0" y="0"/>
            <a:chExt cx="2546350" cy="196850"/>
          </a:xfrm>
        </p:grpSpPr>
        <p:sp>
          <p:nvSpPr>
            <p:cNvPr id="5" name="Freeform 5"/>
            <p:cNvSpPr/>
            <p:nvPr/>
          </p:nvSpPr>
          <p:spPr>
            <a:xfrm>
              <a:off x="50800" y="50800"/>
              <a:ext cx="2446020" cy="124460"/>
            </a:xfrm>
            <a:custGeom>
              <a:avLst/>
              <a:gdLst/>
              <a:ahLst/>
              <a:cxnLst/>
              <a:rect l="l" t="t" r="r" b="b"/>
              <a:pathLst>
                <a:path w="2446020" h="124460">
                  <a:moveTo>
                    <a:pt x="25400" y="0"/>
                  </a:moveTo>
                  <a:cubicBezTo>
                    <a:pt x="579120" y="6350"/>
                    <a:pt x="745490" y="31750"/>
                    <a:pt x="980440" y="39370"/>
                  </a:cubicBezTo>
                  <a:cubicBezTo>
                    <a:pt x="1351280" y="53340"/>
                    <a:pt x="2316480" y="19050"/>
                    <a:pt x="2419350" y="44450"/>
                  </a:cubicBezTo>
                  <a:cubicBezTo>
                    <a:pt x="2433320" y="48260"/>
                    <a:pt x="2437130" y="49530"/>
                    <a:pt x="2440940" y="55880"/>
                  </a:cubicBezTo>
                  <a:cubicBezTo>
                    <a:pt x="2444750" y="60960"/>
                    <a:pt x="2446020" y="72390"/>
                    <a:pt x="2443480" y="78740"/>
                  </a:cubicBezTo>
                  <a:cubicBezTo>
                    <a:pt x="2440940" y="86360"/>
                    <a:pt x="2432050" y="92710"/>
                    <a:pt x="2425700" y="95250"/>
                  </a:cubicBezTo>
                  <a:cubicBezTo>
                    <a:pt x="2418080" y="96520"/>
                    <a:pt x="2407920" y="92710"/>
                    <a:pt x="2402840" y="88900"/>
                  </a:cubicBezTo>
                  <a:cubicBezTo>
                    <a:pt x="2397760" y="83820"/>
                    <a:pt x="2393950" y="72390"/>
                    <a:pt x="2395220" y="66040"/>
                  </a:cubicBezTo>
                  <a:cubicBezTo>
                    <a:pt x="2395220" y="58420"/>
                    <a:pt x="2402840" y="49530"/>
                    <a:pt x="2409190" y="46990"/>
                  </a:cubicBezTo>
                  <a:cubicBezTo>
                    <a:pt x="2415540" y="44450"/>
                    <a:pt x="2426970" y="44450"/>
                    <a:pt x="2433320" y="48260"/>
                  </a:cubicBezTo>
                  <a:cubicBezTo>
                    <a:pt x="2438400" y="52070"/>
                    <a:pt x="2446020" y="60960"/>
                    <a:pt x="2444750" y="68580"/>
                  </a:cubicBezTo>
                  <a:cubicBezTo>
                    <a:pt x="2444750" y="77470"/>
                    <a:pt x="2435860" y="87630"/>
                    <a:pt x="2419350" y="95250"/>
                  </a:cubicBezTo>
                  <a:cubicBezTo>
                    <a:pt x="2353310" y="124460"/>
                    <a:pt x="2039620" y="95250"/>
                    <a:pt x="1823720" y="95250"/>
                  </a:cubicBezTo>
                  <a:cubicBezTo>
                    <a:pt x="1565910" y="93980"/>
                    <a:pt x="1231900" y="100330"/>
                    <a:pt x="977900" y="90170"/>
                  </a:cubicBezTo>
                  <a:cubicBezTo>
                    <a:pt x="769620" y="82550"/>
                    <a:pt x="579120" y="57150"/>
                    <a:pt x="407670" y="50800"/>
                  </a:cubicBezTo>
                  <a:cubicBezTo>
                    <a:pt x="267970" y="45720"/>
                    <a:pt x="76200" y="73660"/>
                    <a:pt x="25400" y="50800"/>
                  </a:cubicBezTo>
                  <a:cubicBezTo>
                    <a:pt x="10160" y="43180"/>
                    <a:pt x="0" y="31750"/>
                    <a:pt x="0" y="22860"/>
                  </a:cubicBezTo>
                  <a:cubicBezTo>
                    <a:pt x="1270" y="13970"/>
                    <a:pt x="25400" y="0"/>
                    <a:pt x="25400" y="0"/>
                  </a:cubicBezTo>
                </a:path>
              </a:pathLst>
            </a:custGeom>
            <a:solidFill>
              <a:srgbClr val="FFFFFF"/>
            </a:solidFill>
            <a:ln cap="sq">
              <a:noFill/>
              <a:prstDash val="solid"/>
              <a:miter/>
            </a:ln>
          </p:spPr>
        </p:sp>
      </p:grpSp>
      <p:grpSp>
        <p:nvGrpSpPr>
          <p:cNvPr id="6" name="Group 6"/>
          <p:cNvGrpSpPr/>
          <p:nvPr/>
        </p:nvGrpSpPr>
        <p:grpSpPr>
          <a:xfrm>
            <a:off x="9951720" y="8469630"/>
            <a:ext cx="1943100" cy="114300"/>
            <a:chOff x="0" y="0"/>
            <a:chExt cx="2590800" cy="152400"/>
          </a:xfrm>
        </p:grpSpPr>
        <p:sp>
          <p:nvSpPr>
            <p:cNvPr id="7" name="Freeform 7"/>
            <p:cNvSpPr/>
            <p:nvPr/>
          </p:nvSpPr>
          <p:spPr>
            <a:xfrm>
              <a:off x="49530" y="49530"/>
              <a:ext cx="2490470" cy="119380"/>
            </a:xfrm>
            <a:custGeom>
              <a:avLst/>
              <a:gdLst/>
              <a:ahLst/>
              <a:cxnLst/>
              <a:rect l="l" t="t" r="r" b="b"/>
              <a:pathLst>
                <a:path w="2490470" h="119380">
                  <a:moveTo>
                    <a:pt x="26670" y="1270"/>
                  </a:moveTo>
                  <a:cubicBezTo>
                    <a:pt x="2482850" y="8890"/>
                    <a:pt x="2490470" y="19050"/>
                    <a:pt x="2490470" y="27940"/>
                  </a:cubicBezTo>
                  <a:cubicBezTo>
                    <a:pt x="2489200" y="36830"/>
                    <a:pt x="2470150" y="52070"/>
                    <a:pt x="2461260" y="52070"/>
                  </a:cubicBezTo>
                  <a:cubicBezTo>
                    <a:pt x="2453640" y="52070"/>
                    <a:pt x="2440940" y="38100"/>
                    <a:pt x="2439670" y="30480"/>
                  </a:cubicBezTo>
                  <a:cubicBezTo>
                    <a:pt x="2438400" y="24130"/>
                    <a:pt x="2442210" y="12700"/>
                    <a:pt x="2447290" y="7620"/>
                  </a:cubicBezTo>
                  <a:cubicBezTo>
                    <a:pt x="2452370" y="3810"/>
                    <a:pt x="2463800" y="0"/>
                    <a:pt x="2470150" y="1270"/>
                  </a:cubicBezTo>
                  <a:cubicBezTo>
                    <a:pt x="2477770" y="3810"/>
                    <a:pt x="2490470" y="17780"/>
                    <a:pt x="2490470" y="25400"/>
                  </a:cubicBezTo>
                  <a:cubicBezTo>
                    <a:pt x="2489200" y="34290"/>
                    <a:pt x="2482850" y="44450"/>
                    <a:pt x="2465070" y="52070"/>
                  </a:cubicBezTo>
                  <a:cubicBezTo>
                    <a:pt x="2313940" y="116840"/>
                    <a:pt x="176530" y="119380"/>
                    <a:pt x="26670" y="52070"/>
                  </a:cubicBezTo>
                  <a:cubicBezTo>
                    <a:pt x="7620" y="43180"/>
                    <a:pt x="0" y="31750"/>
                    <a:pt x="1270" y="24130"/>
                  </a:cubicBezTo>
                  <a:cubicBezTo>
                    <a:pt x="1270" y="15240"/>
                    <a:pt x="26670" y="1270"/>
                    <a:pt x="26670" y="1270"/>
                  </a:cubicBezTo>
                </a:path>
              </a:pathLst>
            </a:custGeom>
            <a:solidFill>
              <a:srgbClr val="FFFFFF"/>
            </a:solidFill>
            <a:ln cap="sq">
              <a:noFill/>
              <a:prstDash val="solid"/>
              <a:miter/>
            </a:ln>
          </p:spPr>
        </p:sp>
      </p:grpSp>
      <p:grpSp>
        <p:nvGrpSpPr>
          <p:cNvPr id="8" name="Group 8"/>
          <p:cNvGrpSpPr/>
          <p:nvPr/>
        </p:nvGrpSpPr>
        <p:grpSpPr>
          <a:xfrm>
            <a:off x="9967912" y="8835390"/>
            <a:ext cx="1926908" cy="114300"/>
            <a:chOff x="0" y="0"/>
            <a:chExt cx="2569210" cy="152400"/>
          </a:xfrm>
        </p:grpSpPr>
        <p:sp>
          <p:nvSpPr>
            <p:cNvPr id="9" name="Freeform 9"/>
            <p:cNvSpPr/>
            <p:nvPr/>
          </p:nvSpPr>
          <p:spPr>
            <a:xfrm>
              <a:off x="50800" y="49530"/>
              <a:ext cx="2467610" cy="119380"/>
            </a:xfrm>
            <a:custGeom>
              <a:avLst/>
              <a:gdLst/>
              <a:ahLst/>
              <a:cxnLst/>
              <a:rect l="l" t="t" r="r" b="b"/>
              <a:pathLst>
                <a:path w="2467610" h="119380">
                  <a:moveTo>
                    <a:pt x="25400" y="1270"/>
                  </a:moveTo>
                  <a:cubicBezTo>
                    <a:pt x="2459990" y="8890"/>
                    <a:pt x="2467610" y="19050"/>
                    <a:pt x="2467610" y="27940"/>
                  </a:cubicBezTo>
                  <a:cubicBezTo>
                    <a:pt x="2466340" y="36830"/>
                    <a:pt x="2447290" y="52070"/>
                    <a:pt x="2438400" y="52070"/>
                  </a:cubicBezTo>
                  <a:cubicBezTo>
                    <a:pt x="2430780" y="52070"/>
                    <a:pt x="2418080" y="38100"/>
                    <a:pt x="2416810" y="30480"/>
                  </a:cubicBezTo>
                  <a:cubicBezTo>
                    <a:pt x="2415540" y="24130"/>
                    <a:pt x="2419350" y="12700"/>
                    <a:pt x="2424430" y="7620"/>
                  </a:cubicBezTo>
                  <a:cubicBezTo>
                    <a:pt x="2429510" y="3810"/>
                    <a:pt x="2440940" y="0"/>
                    <a:pt x="2447290" y="1270"/>
                  </a:cubicBezTo>
                  <a:cubicBezTo>
                    <a:pt x="2454910" y="3810"/>
                    <a:pt x="2467610" y="17780"/>
                    <a:pt x="2467610" y="25400"/>
                  </a:cubicBezTo>
                  <a:cubicBezTo>
                    <a:pt x="2466340" y="34290"/>
                    <a:pt x="2459990" y="44450"/>
                    <a:pt x="2442210" y="52070"/>
                  </a:cubicBezTo>
                  <a:cubicBezTo>
                    <a:pt x="2292350" y="116840"/>
                    <a:pt x="175260" y="119380"/>
                    <a:pt x="25400" y="52070"/>
                  </a:cubicBezTo>
                  <a:cubicBezTo>
                    <a:pt x="6350" y="43180"/>
                    <a:pt x="0" y="31750"/>
                    <a:pt x="0" y="24130"/>
                  </a:cubicBezTo>
                  <a:cubicBezTo>
                    <a:pt x="1270" y="15240"/>
                    <a:pt x="25400" y="1270"/>
                    <a:pt x="25400" y="1270"/>
                  </a:cubicBezTo>
                </a:path>
              </a:pathLst>
            </a:custGeom>
            <a:solidFill>
              <a:srgbClr val="FFFFFF"/>
            </a:solidFill>
            <a:ln cap="sq">
              <a:noFill/>
              <a:prstDash val="solid"/>
              <a:miter/>
            </a:ln>
          </p:spPr>
        </p:sp>
      </p:grpSp>
      <p:grpSp>
        <p:nvGrpSpPr>
          <p:cNvPr id="10" name="Group 10"/>
          <p:cNvGrpSpPr/>
          <p:nvPr/>
        </p:nvGrpSpPr>
        <p:grpSpPr>
          <a:xfrm>
            <a:off x="11650980" y="8755380"/>
            <a:ext cx="253365" cy="326708"/>
            <a:chOff x="0" y="0"/>
            <a:chExt cx="337820" cy="435610"/>
          </a:xfrm>
        </p:grpSpPr>
        <p:sp>
          <p:nvSpPr>
            <p:cNvPr id="11" name="Freeform 11"/>
            <p:cNvSpPr/>
            <p:nvPr/>
          </p:nvSpPr>
          <p:spPr>
            <a:xfrm>
              <a:off x="46990" y="49530"/>
              <a:ext cx="246380" cy="337820"/>
            </a:xfrm>
            <a:custGeom>
              <a:avLst/>
              <a:gdLst/>
              <a:ahLst/>
              <a:cxnLst/>
              <a:rect l="l" t="t" r="r" b="b"/>
              <a:pathLst>
                <a:path w="246380" h="337820">
                  <a:moveTo>
                    <a:pt x="104140" y="1270"/>
                  </a:moveTo>
                  <a:cubicBezTo>
                    <a:pt x="246380" y="100330"/>
                    <a:pt x="242570" y="116840"/>
                    <a:pt x="240030" y="128270"/>
                  </a:cubicBezTo>
                  <a:cubicBezTo>
                    <a:pt x="237490" y="138430"/>
                    <a:pt x="233680" y="147320"/>
                    <a:pt x="224790" y="156210"/>
                  </a:cubicBezTo>
                  <a:cubicBezTo>
                    <a:pt x="212090" y="168910"/>
                    <a:pt x="184150" y="176530"/>
                    <a:pt x="161290" y="194310"/>
                  </a:cubicBezTo>
                  <a:cubicBezTo>
                    <a:pt x="133350" y="215900"/>
                    <a:pt x="93980" y="255270"/>
                    <a:pt x="71120" y="280670"/>
                  </a:cubicBezTo>
                  <a:cubicBezTo>
                    <a:pt x="55880" y="299720"/>
                    <a:pt x="50800" y="325120"/>
                    <a:pt x="38100" y="331470"/>
                  </a:cubicBezTo>
                  <a:cubicBezTo>
                    <a:pt x="27940" y="336550"/>
                    <a:pt x="12700" y="335280"/>
                    <a:pt x="7620" y="330200"/>
                  </a:cubicBezTo>
                  <a:cubicBezTo>
                    <a:pt x="1270" y="323850"/>
                    <a:pt x="0" y="299720"/>
                    <a:pt x="6350" y="292100"/>
                  </a:cubicBezTo>
                  <a:cubicBezTo>
                    <a:pt x="11430" y="287020"/>
                    <a:pt x="29210" y="285750"/>
                    <a:pt x="36830" y="288290"/>
                  </a:cubicBezTo>
                  <a:cubicBezTo>
                    <a:pt x="43180" y="292100"/>
                    <a:pt x="49530" y="300990"/>
                    <a:pt x="49530" y="308610"/>
                  </a:cubicBezTo>
                  <a:cubicBezTo>
                    <a:pt x="49530" y="316230"/>
                    <a:pt x="40640" y="331470"/>
                    <a:pt x="33020" y="334010"/>
                  </a:cubicBezTo>
                  <a:cubicBezTo>
                    <a:pt x="26670" y="337820"/>
                    <a:pt x="13970" y="336550"/>
                    <a:pt x="8890" y="331470"/>
                  </a:cubicBezTo>
                  <a:cubicBezTo>
                    <a:pt x="2540" y="325120"/>
                    <a:pt x="0" y="308610"/>
                    <a:pt x="3810" y="294640"/>
                  </a:cubicBezTo>
                  <a:cubicBezTo>
                    <a:pt x="13970" y="264160"/>
                    <a:pt x="87630" y="201930"/>
                    <a:pt x="121920" y="173990"/>
                  </a:cubicBezTo>
                  <a:cubicBezTo>
                    <a:pt x="144780" y="153670"/>
                    <a:pt x="173990" y="144780"/>
                    <a:pt x="185420" y="130810"/>
                  </a:cubicBezTo>
                  <a:cubicBezTo>
                    <a:pt x="191770" y="121920"/>
                    <a:pt x="198120" y="114300"/>
                    <a:pt x="195580" y="105410"/>
                  </a:cubicBezTo>
                  <a:cubicBezTo>
                    <a:pt x="187960" y="85090"/>
                    <a:pt x="85090" y="62230"/>
                    <a:pt x="72390" y="39370"/>
                  </a:cubicBezTo>
                  <a:cubicBezTo>
                    <a:pt x="64770" y="29210"/>
                    <a:pt x="66040" y="12700"/>
                    <a:pt x="71120" y="6350"/>
                  </a:cubicBezTo>
                  <a:cubicBezTo>
                    <a:pt x="76200" y="0"/>
                    <a:pt x="104140" y="1270"/>
                    <a:pt x="104140" y="1270"/>
                  </a:cubicBezTo>
                </a:path>
              </a:pathLst>
            </a:custGeom>
            <a:solidFill>
              <a:srgbClr val="FFFFFF"/>
            </a:solidFill>
            <a:ln cap="sq">
              <a:noFill/>
              <a:prstDash val="solid"/>
              <a:miter/>
            </a:ln>
          </p:spPr>
        </p:sp>
      </p:grpSp>
      <p:grpSp>
        <p:nvGrpSpPr>
          <p:cNvPr id="12" name="Group 12"/>
          <p:cNvGrpSpPr/>
          <p:nvPr/>
        </p:nvGrpSpPr>
        <p:grpSpPr>
          <a:xfrm>
            <a:off x="11614785" y="8320088"/>
            <a:ext cx="277178" cy="394335"/>
            <a:chOff x="0" y="0"/>
            <a:chExt cx="369570" cy="525780"/>
          </a:xfrm>
        </p:grpSpPr>
        <p:sp>
          <p:nvSpPr>
            <p:cNvPr id="13" name="Freeform 13"/>
            <p:cNvSpPr/>
            <p:nvPr/>
          </p:nvSpPr>
          <p:spPr>
            <a:xfrm>
              <a:off x="48260" y="49530"/>
              <a:ext cx="284480" cy="427990"/>
            </a:xfrm>
            <a:custGeom>
              <a:avLst/>
              <a:gdLst/>
              <a:ahLst/>
              <a:cxnLst/>
              <a:rect l="l" t="t" r="r" b="b"/>
              <a:pathLst>
                <a:path w="284480" h="427990">
                  <a:moveTo>
                    <a:pt x="180340" y="12700"/>
                  </a:moveTo>
                  <a:cubicBezTo>
                    <a:pt x="279400" y="177800"/>
                    <a:pt x="284480" y="229870"/>
                    <a:pt x="269240" y="262890"/>
                  </a:cubicBezTo>
                  <a:cubicBezTo>
                    <a:pt x="255270" y="292100"/>
                    <a:pt x="199390" y="311150"/>
                    <a:pt x="187960" y="330200"/>
                  </a:cubicBezTo>
                  <a:cubicBezTo>
                    <a:pt x="182880" y="339090"/>
                    <a:pt x="187960" y="346710"/>
                    <a:pt x="182880" y="355600"/>
                  </a:cubicBezTo>
                  <a:cubicBezTo>
                    <a:pt x="175260" y="370840"/>
                    <a:pt x="146050" y="396240"/>
                    <a:pt x="125730" y="407670"/>
                  </a:cubicBezTo>
                  <a:cubicBezTo>
                    <a:pt x="107950" y="417830"/>
                    <a:pt x="88900" y="424180"/>
                    <a:pt x="68580" y="425450"/>
                  </a:cubicBezTo>
                  <a:cubicBezTo>
                    <a:pt x="49530" y="427990"/>
                    <a:pt x="16510" y="427990"/>
                    <a:pt x="6350" y="419100"/>
                  </a:cubicBezTo>
                  <a:cubicBezTo>
                    <a:pt x="1270" y="414020"/>
                    <a:pt x="0" y="402590"/>
                    <a:pt x="2540" y="396240"/>
                  </a:cubicBezTo>
                  <a:cubicBezTo>
                    <a:pt x="5080" y="388620"/>
                    <a:pt x="20320" y="378460"/>
                    <a:pt x="27940" y="378460"/>
                  </a:cubicBezTo>
                  <a:cubicBezTo>
                    <a:pt x="34290" y="377190"/>
                    <a:pt x="45720" y="383540"/>
                    <a:pt x="48260" y="389890"/>
                  </a:cubicBezTo>
                  <a:cubicBezTo>
                    <a:pt x="52070" y="397510"/>
                    <a:pt x="50800" y="415290"/>
                    <a:pt x="45720" y="420370"/>
                  </a:cubicBezTo>
                  <a:cubicBezTo>
                    <a:pt x="39370" y="426720"/>
                    <a:pt x="13970" y="426720"/>
                    <a:pt x="8890" y="421640"/>
                  </a:cubicBezTo>
                  <a:cubicBezTo>
                    <a:pt x="2540" y="415290"/>
                    <a:pt x="2540" y="392430"/>
                    <a:pt x="10160" y="384810"/>
                  </a:cubicBezTo>
                  <a:cubicBezTo>
                    <a:pt x="21590" y="370840"/>
                    <a:pt x="63500" y="384810"/>
                    <a:pt x="91440" y="369570"/>
                  </a:cubicBezTo>
                  <a:cubicBezTo>
                    <a:pt x="134620" y="347980"/>
                    <a:pt x="205740" y="275590"/>
                    <a:pt x="223520" y="232410"/>
                  </a:cubicBezTo>
                  <a:cubicBezTo>
                    <a:pt x="233680" y="204470"/>
                    <a:pt x="232410" y="172720"/>
                    <a:pt x="222250" y="151130"/>
                  </a:cubicBezTo>
                  <a:cubicBezTo>
                    <a:pt x="214630" y="132080"/>
                    <a:pt x="187960" y="123190"/>
                    <a:pt x="173990" y="104140"/>
                  </a:cubicBezTo>
                  <a:cubicBezTo>
                    <a:pt x="157480" y="83820"/>
                    <a:pt x="133350" y="48260"/>
                    <a:pt x="134620" y="29210"/>
                  </a:cubicBezTo>
                  <a:cubicBezTo>
                    <a:pt x="135890" y="17780"/>
                    <a:pt x="146050" y="3810"/>
                    <a:pt x="153670" y="1270"/>
                  </a:cubicBezTo>
                  <a:cubicBezTo>
                    <a:pt x="161290" y="0"/>
                    <a:pt x="180340" y="12700"/>
                    <a:pt x="180340" y="12700"/>
                  </a:cubicBezTo>
                </a:path>
              </a:pathLst>
            </a:custGeom>
            <a:solidFill>
              <a:srgbClr val="FFFFFF"/>
            </a:solidFill>
            <a:ln cap="sq">
              <a:noFill/>
              <a:prstDash val="solid"/>
              <a:miter/>
            </a:ln>
          </p:spPr>
        </p:sp>
      </p:grpSp>
      <p:grpSp>
        <p:nvGrpSpPr>
          <p:cNvPr id="14" name="Group 14"/>
          <p:cNvGrpSpPr/>
          <p:nvPr/>
        </p:nvGrpSpPr>
        <p:grpSpPr>
          <a:xfrm>
            <a:off x="11633835" y="7940040"/>
            <a:ext cx="276225" cy="412432"/>
            <a:chOff x="0" y="0"/>
            <a:chExt cx="368300" cy="549910"/>
          </a:xfrm>
        </p:grpSpPr>
        <p:sp>
          <p:nvSpPr>
            <p:cNvPr id="15" name="Freeform 15"/>
            <p:cNvSpPr/>
            <p:nvPr/>
          </p:nvSpPr>
          <p:spPr>
            <a:xfrm>
              <a:off x="46990" y="46990"/>
              <a:ext cx="271780" cy="452120"/>
            </a:xfrm>
            <a:custGeom>
              <a:avLst/>
              <a:gdLst/>
              <a:ahLst/>
              <a:cxnLst/>
              <a:rect l="l" t="t" r="r" b="b"/>
              <a:pathLst>
                <a:path w="271780" h="452120">
                  <a:moveTo>
                    <a:pt x="134620" y="11430"/>
                  </a:moveTo>
                  <a:cubicBezTo>
                    <a:pt x="215900" y="186690"/>
                    <a:pt x="248920" y="213360"/>
                    <a:pt x="260350" y="241300"/>
                  </a:cubicBezTo>
                  <a:cubicBezTo>
                    <a:pt x="267970" y="260350"/>
                    <a:pt x="271780" y="279400"/>
                    <a:pt x="269240" y="297180"/>
                  </a:cubicBezTo>
                  <a:cubicBezTo>
                    <a:pt x="267970" y="317500"/>
                    <a:pt x="260350" y="339090"/>
                    <a:pt x="245110" y="356870"/>
                  </a:cubicBezTo>
                  <a:cubicBezTo>
                    <a:pt x="223520" y="382270"/>
                    <a:pt x="168910" y="412750"/>
                    <a:pt x="135890" y="421640"/>
                  </a:cubicBezTo>
                  <a:cubicBezTo>
                    <a:pt x="113030" y="427990"/>
                    <a:pt x="91440" y="417830"/>
                    <a:pt x="71120" y="424180"/>
                  </a:cubicBezTo>
                  <a:cubicBezTo>
                    <a:pt x="54610" y="427990"/>
                    <a:pt x="36830" y="450850"/>
                    <a:pt x="24130" y="450850"/>
                  </a:cubicBezTo>
                  <a:cubicBezTo>
                    <a:pt x="16510" y="450850"/>
                    <a:pt x="6350" y="445770"/>
                    <a:pt x="3810" y="439420"/>
                  </a:cubicBezTo>
                  <a:cubicBezTo>
                    <a:pt x="0" y="431800"/>
                    <a:pt x="5080" y="407670"/>
                    <a:pt x="11430" y="402590"/>
                  </a:cubicBezTo>
                  <a:cubicBezTo>
                    <a:pt x="19050" y="398780"/>
                    <a:pt x="43180" y="405130"/>
                    <a:pt x="46990" y="412750"/>
                  </a:cubicBezTo>
                  <a:cubicBezTo>
                    <a:pt x="50800" y="420370"/>
                    <a:pt x="43180" y="443230"/>
                    <a:pt x="35560" y="448310"/>
                  </a:cubicBezTo>
                  <a:cubicBezTo>
                    <a:pt x="27940" y="452120"/>
                    <a:pt x="10160" y="448310"/>
                    <a:pt x="5080" y="440690"/>
                  </a:cubicBezTo>
                  <a:cubicBezTo>
                    <a:pt x="0" y="434340"/>
                    <a:pt x="2540" y="414020"/>
                    <a:pt x="10160" y="405130"/>
                  </a:cubicBezTo>
                  <a:cubicBezTo>
                    <a:pt x="17780" y="393700"/>
                    <a:pt x="36830" y="386080"/>
                    <a:pt x="54610" y="381000"/>
                  </a:cubicBezTo>
                  <a:cubicBezTo>
                    <a:pt x="74930" y="374650"/>
                    <a:pt x="106680" y="379730"/>
                    <a:pt x="127000" y="373380"/>
                  </a:cubicBezTo>
                  <a:cubicBezTo>
                    <a:pt x="144780" y="368300"/>
                    <a:pt x="158750" y="361950"/>
                    <a:pt x="171450" y="350520"/>
                  </a:cubicBezTo>
                  <a:cubicBezTo>
                    <a:pt x="186690" y="340360"/>
                    <a:pt x="204470" y="325120"/>
                    <a:pt x="210820" y="308610"/>
                  </a:cubicBezTo>
                  <a:cubicBezTo>
                    <a:pt x="217170" y="290830"/>
                    <a:pt x="215900" y="273050"/>
                    <a:pt x="208280" y="247650"/>
                  </a:cubicBezTo>
                  <a:cubicBezTo>
                    <a:pt x="194310" y="196850"/>
                    <a:pt x="92710" y="73660"/>
                    <a:pt x="90170" y="34290"/>
                  </a:cubicBezTo>
                  <a:cubicBezTo>
                    <a:pt x="88900" y="20320"/>
                    <a:pt x="93980" y="7620"/>
                    <a:pt x="101600" y="3810"/>
                  </a:cubicBezTo>
                  <a:cubicBezTo>
                    <a:pt x="109220" y="0"/>
                    <a:pt x="134620" y="11430"/>
                    <a:pt x="134620" y="11430"/>
                  </a:cubicBezTo>
                </a:path>
              </a:pathLst>
            </a:custGeom>
            <a:solidFill>
              <a:srgbClr val="FFFFFF"/>
            </a:solidFill>
            <a:ln cap="sq">
              <a:noFill/>
              <a:prstDash val="solid"/>
              <a:miter/>
            </a:ln>
          </p:spPr>
        </p:sp>
      </p:grpSp>
      <p:grpSp>
        <p:nvGrpSpPr>
          <p:cNvPr id="16" name="Group 16"/>
          <p:cNvGrpSpPr/>
          <p:nvPr/>
        </p:nvGrpSpPr>
        <p:grpSpPr>
          <a:xfrm>
            <a:off x="10001250" y="7242810"/>
            <a:ext cx="1974533" cy="393382"/>
            <a:chOff x="0" y="0"/>
            <a:chExt cx="2632710" cy="524510"/>
          </a:xfrm>
        </p:grpSpPr>
        <p:sp>
          <p:nvSpPr>
            <p:cNvPr id="17" name="Freeform 17"/>
            <p:cNvSpPr/>
            <p:nvPr/>
          </p:nvSpPr>
          <p:spPr>
            <a:xfrm>
              <a:off x="49530" y="49530"/>
              <a:ext cx="2533650" cy="433070"/>
            </a:xfrm>
            <a:custGeom>
              <a:avLst/>
              <a:gdLst/>
              <a:ahLst/>
              <a:cxnLst/>
              <a:rect l="l" t="t" r="r" b="b"/>
              <a:pathLst>
                <a:path w="2533650" h="433070">
                  <a:moveTo>
                    <a:pt x="26670" y="85090"/>
                  </a:moveTo>
                  <a:cubicBezTo>
                    <a:pt x="294640" y="91440"/>
                    <a:pt x="367030" y="118110"/>
                    <a:pt x="491490" y="127000"/>
                  </a:cubicBezTo>
                  <a:cubicBezTo>
                    <a:pt x="731520" y="144780"/>
                    <a:pt x="1254760" y="113030"/>
                    <a:pt x="1554480" y="129540"/>
                  </a:cubicBezTo>
                  <a:cubicBezTo>
                    <a:pt x="1775460" y="142240"/>
                    <a:pt x="1954530" y="181610"/>
                    <a:pt x="2127250" y="191770"/>
                  </a:cubicBezTo>
                  <a:cubicBezTo>
                    <a:pt x="2268220" y="200660"/>
                    <a:pt x="2467610" y="172720"/>
                    <a:pt x="2513330" y="196850"/>
                  </a:cubicBezTo>
                  <a:cubicBezTo>
                    <a:pt x="2527300" y="204470"/>
                    <a:pt x="2533650" y="215900"/>
                    <a:pt x="2532380" y="224790"/>
                  </a:cubicBezTo>
                  <a:cubicBezTo>
                    <a:pt x="2531110" y="232410"/>
                    <a:pt x="2517140" y="243840"/>
                    <a:pt x="2506980" y="246380"/>
                  </a:cubicBezTo>
                  <a:cubicBezTo>
                    <a:pt x="2498090" y="250190"/>
                    <a:pt x="2487930" y="250190"/>
                    <a:pt x="2476500" y="246380"/>
                  </a:cubicBezTo>
                  <a:cubicBezTo>
                    <a:pt x="2453640" y="240030"/>
                    <a:pt x="2420620" y="212090"/>
                    <a:pt x="2386330" y="195580"/>
                  </a:cubicBezTo>
                  <a:cubicBezTo>
                    <a:pt x="2343150" y="175260"/>
                    <a:pt x="2284730" y="161290"/>
                    <a:pt x="2233930" y="137160"/>
                  </a:cubicBezTo>
                  <a:cubicBezTo>
                    <a:pt x="2178050" y="113030"/>
                    <a:pt x="2089150" y="72390"/>
                    <a:pt x="2067560" y="48260"/>
                  </a:cubicBezTo>
                  <a:cubicBezTo>
                    <a:pt x="2059940" y="38100"/>
                    <a:pt x="2054860" y="27940"/>
                    <a:pt x="2057400" y="20320"/>
                  </a:cubicBezTo>
                  <a:cubicBezTo>
                    <a:pt x="2059940" y="12700"/>
                    <a:pt x="2075180" y="3810"/>
                    <a:pt x="2085340" y="1270"/>
                  </a:cubicBezTo>
                  <a:cubicBezTo>
                    <a:pt x="2099310" y="0"/>
                    <a:pt x="2115820" y="5080"/>
                    <a:pt x="2132330" y="13970"/>
                  </a:cubicBezTo>
                  <a:cubicBezTo>
                    <a:pt x="2159000" y="27940"/>
                    <a:pt x="2183130" y="69850"/>
                    <a:pt x="2219960" y="96520"/>
                  </a:cubicBezTo>
                  <a:cubicBezTo>
                    <a:pt x="2269490" y="132080"/>
                    <a:pt x="2379980" y="163830"/>
                    <a:pt x="2414270" y="196850"/>
                  </a:cubicBezTo>
                  <a:cubicBezTo>
                    <a:pt x="2432050" y="214630"/>
                    <a:pt x="2440940" y="234950"/>
                    <a:pt x="2442210" y="250190"/>
                  </a:cubicBezTo>
                  <a:cubicBezTo>
                    <a:pt x="2442210" y="264160"/>
                    <a:pt x="2438400" y="274320"/>
                    <a:pt x="2426970" y="287020"/>
                  </a:cubicBezTo>
                  <a:cubicBezTo>
                    <a:pt x="2401570" y="314960"/>
                    <a:pt x="2310130" y="361950"/>
                    <a:pt x="2255520" y="384810"/>
                  </a:cubicBezTo>
                  <a:cubicBezTo>
                    <a:pt x="2208530" y="403860"/>
                    <a:pt x="2165350" y="412750"/>
                    <a:pt x="2119630" y="419100"/>
                  </a:cubicBezTo>
                  <a:cubicBezTo>
                    <a:pt x="2073910" y="426720"/>
                    <a:pt x="2004060" y="433070"/>
                    <a:pt x="1977390" y="424180"/>
                  </a:cubicBezTo>
                  <a:cubicBezTo>
                    <a:pt x="1964690" y="420370"/>
                    <a:pt x="1954530" y="414020"/>
                    <a:pt x="1953260" y="406400"/>
                  </a:cubicBezTo>
                  <a:cubicBezTo>
                    <a:pt x="1950720" y="397510"/>
                    <a:pt x="1957070" y="382270"/>
                    <a:pt x="1964690" y="377190"/>
                  </a:cubicBezTo>
                  <a:cubicBezTo>
                    <a:pt x="1969770" y="373380"/>
                    <a:pt x="1981200" y="373380"/>
                    <a:pt x="1987550" y="375920"/>
                  </a:cubicBezTo>
                  <a:cubicBezTo>
                    <a:pt x="1993900" y="378460"/>
                    <a:pt x="2002790" y="387350"/>
                    <a:pt x="2002790" y="394970"/>
                  </a:cubicBezTo>
                  <a:cubicBezTo>
                    <a:pt x="2002790" y="403860"/>
                    <a:pt x="1988820" y="422910"/>
                    <a:pt x="1979930" y="424180"/>
                  </a:cubicBezTo>
                  <a:cubicBezTo>
                    <a:pt x="1972310" y="425450"/>
                    <a:pt x="1955800" y="416560"/>
                    <a:pt x="1953260" y="408940"/>
                  </a:cubicBezTo>
                  <a:cubicBezTo>
                    <a:pt x="1950720" y="400050"/>
                    <a:pt x="1957070" y="383540"/>
                    <a:pt x="1969770" y="374650"/>
                  </a:cubicBezTo>
                  <a:cubicBezTo>
                    <a:pt x="1995170" y="356870"/>
                    <a:pt x="2094230" y="373380"/>
                    <a:pt x="2142490" y="365760"/>
                  </a:cubicBezTo>
                  <a:cubicBezTo>
                    <a:pt x="2175510" y="360680"/>
                    <a:pt x="2202180" y="350520"/>
                    <a:pt x="2227580" y="341630"/>
                  </a:cubicBezTo>
                  <a:cubicBezTo>
                    <a:pt x="2249170" y="334010"/>
                    <a:pt x="2265680" y="330200"/>
                    <a:pt x="2286000" y="316230"/>
                  </a:cubicBezTo>
                  <a:cubicBezTo>
                    <a:pt x="2313940" y="299720"/>
                    <a:pt x="2376170" y="265430"/>
                    <a:pt x="2373630" y="238760"/>
                  </a:cubicBezTo>
                  <a:cubicBezTo>
                    <a:pt x="2369820" y="204470"/>
                    <a:pt x="2235200" y="171450"/>
                    <a:pt x="2186940" y="134620"/>
                  </a:cubicBezTo>
                  <a:cubicBezTo>
                    <a:pt x="2150110" y="105410"/>
                    <a:pt x="2123440" y="53340"/>
                    <a:pt x="2099310" y="44450"/>
                  </a:cubicBezTo>
                  <a:cubicBezTo>
                    <a:pt x="2087880" y="40640"/>
                    <a:pt x="2073910" y="52070"/>
                    <a:pt x="2067560" y="48260"/>
                  </a:cubicBezTo>
                  <a:cubicBezTo>
                    <a:pt x="2061210" y="43180"/>
                    <a:pt x="2056130" y="22860"/>
                    <a:pt x="2059940" y="15240"/>
                  </a:cubicBezTo>
                  <a:cubicBezTo>
                    <a:pt x="2063750" y="7620"/>
                    <a:pt x="2072640" y="1270"/>
                    <a:pt x="2085340" y="1270"/>
                  </a:cubicBezTo>
                  <a:cubicBezTo>
                    <a:pt x="2138680" y="1270"/>
                    <a:pt x="2416810" y="180340"/>
                    <a:pt x="2480310" y="196850"/>
                  </a:cubicBezTo>
                  <a:cubicBezTo>
                    <a:pt x="2499360" y="201930"/>
                    <a:pt x="2509520" y="193040"/>
                    <a:pt x="2518410" y="199390"/>
                  </a:cubicBezTo>
                  <a:cubicBezTo>
                    <a:pt x="2526030" y="204470"/>
                    <a:pt x="2533650" y="217170"/>
                    <a:pt x="2532380" y="224790"/>
                  </a:cubicBezTo>
                  <a:cubicBezTo>
                    <a:pt x="2531110" y="232410"/>
                    <a:pt x="2522220" y="241300"/>
                    <a:pt x="2506980" y="246380"/>
                  </a:cubicBezTo>
                  <a:cubicBezTo>
                    <a:pt x="2456180" y="265430"/>
                    <a:pt x="2263140" y="251460"/>
                    <a:pt x="2123440" y="242570"/>
                  </a:cubicBezTo>
                  <a:cubicBezTo>
                    <a:pt x="1951990" y="232410"/>
                    <a:pt x="1776730" y="193040"/>
                    <a:pt x="1554480" y="180340"/>
                  </a:cubicBezTo>
                  <a:cubicBezTo>
                    <a:pt x="1242060" y="162560"/>
                    <a:pt x="652780" y="195580"/>
                    <a:pt x="424180" y="173990"/>
                  </a:cubicBezTo>
                  <a:cubicBezTo>
                    <a:pt x="323850" y="165100"/>
                    <a:pt x="279400" y="142240"/>
                    <a:pt x="209550" y="135890"/>
                  </a:cubicBezTo>
                  <a:cubicBezTo>
                    <a:pt x="144780" y="130810"/>
                    <a:pt x="49530" y="151130"/>
                    <a:pt x="20320" y="135890"/>
                  </a:cubicBezTo>
                  <a:cubicBezTo>
                    <a:pt x="7620" y="128270"/>
                    <a:pt x="0" y="115570"/>
                    <a:pt x="1270" y="107950"/>
                  </a:cubicBezTo>
                  <a:cubicBezTo>
                    <a:pt x="2540" y="99060"/>
                    <a:pt x="26670" y="85090"/>
                    <a:pt x="26670" y="85090"/>
                  </a:cubicBezTo>
                </a:path>
              </a:pathLst>
            </a:custGeom>
            <a:solidFill>
              <a:srgbClr val="FFFFFF"/>
            </a:solidFill>
            <a:ln cap="sq">
              <a:noFill/>
              <a:prstDash val="solid"/>
              <a:miter/>
            </a:ln>
          </p:spPr>
        </p:sp>
      </p:grpSp>
      <p:grpSp>
        <p:nvGrpSpPr>
          <p:cNvPr id="18" name="Group 18"/>
          <p:cNvGrpSpPr/>
          <p:nvPr/>
        </p:nvGrpSpPr>
        <p:grpSpPr>
          <a:xfrm>
            <a:off x="9985057" y="7590472"/>
            <a:ext cx="1631633" cy="378142"/>
            <a:chOff x="0" y="0"/>
            <a:chExt cx="2175510" cy="504190"/>
          </a:xfrm>
        </p:grpSpPr>
        <p:sp>
          <p:nvSpPr>
            <p:cNvPr id="19" name="Freeform 19"/>
            <p:cNvSpPr/>
            <p:nvPr/>
          </p:nvSpPr>
          <p:spPr>
            <a:xfrm>
              <a:off x="49530" y="44450"/>
              <a:ext cx="2075180" cy="411480"/>
            </a:xfrm>
            <a:custGeom>
              <a:avLst/>
              <a:gdLst/>
              <a:ahLst/>
              <a:cxnLst/>
              <a:rect l="l" t="t" r="r" b="b"/>
              <a:pathLst>
                <a:path w="2075180" h="411480">
                  <a:moveTo>
                    <a:pt x="26670" y="92710"/>
                  </a:moveTo>
                  <a:cubicBezTo>
                    <a:pt x="793750" y="101600"/>
                    <a:pt x="817880" y="124460"/>
                    <a:pt x="852170" y="132080"/>
                  </a:cubicBezTo>
                  <a:cubicBezTo>
                    <a:pt x="878840" y="137160"/>
                    <a:pt x="887730" y="134620"/>
                    <a:pt x="927100" y="135890"/>
                  </a:cubicBezTo>
                  <a:cubicBezTo>
                    <a:pt x="1080770" y="139700"/>
                    <a:pt x="1951990" y="100330"/>
                    <a:pt x="2048510" y="137160"/>
                  </a:cubicBezTo>
                  <a:cubicBezTo>
                    <a:pt x="2065020" y="143510"/>
                    <a:pt x="2073910" y="151130"/>
                    <a:pt x="2073910" y="158750"/>
                  </a:cubicBezTo>
                  <a:cubicBezTo>
                    <a:pt x="2075180" y="167640"/>
                    <a:pt x="2061210" y="181610"/>
                    <a:pt x="2048510" y="187960"/>
                  </a:cubicBezTo>
                  <a:cubicBezTo>
                    <a:pt x="2029460" y="195580"/>
                    <a:pt x="1988820" y="193040"/>
                    <a:pt x="1962150" y="182880"/>
                  </a:cubicBezTo>
                  <a:cubicBezTo>
                    <a:pt x="1934210" y="173990"/>
                    <a:pt x="1915160" y="144780"/>
                    <a:pt x="1887220" y="129540"/>
                  </a:cubicBezTo>
                  <a:cubicBezTo>
                    <a:pt x="1855470" y="110490"/>
                    <a:pt x="1795780" y="97790"/>
                    <a:pt x="1778000" y="81280"/>
                  </a:cubicBezTo>
                  <a:cubicBezTo>
                    <a:pt x="1769110" y="73660"/>
                    <a:pt x="1772920" y="62230"/>
                    <a:pt x="1764030" y="57150"/>
                  </a:cubicBezTo>
                  <a:cubicBezTo>
                    <a:pt x="1750060" y="48260"/>
                    <a:pt x="1704340" y="59690"/>
                    <a:pt x="1691640" y="50800"/>
                  </a:cubicBezTo>
                  <a:cubicBezTo>
                    <a:pt x="1684020" y="46990"/>
                    <a:pt x="1680210" y="38100"/>
                    <a:pt x="1678940" y="30480"/>
                  </a:cubicBezTo>
                  <a:cubicBezTo>
                    <a:pt x="1678940" y="24130"/>
                    <a:pt x="1682750" y="13970"/>
                    <a:pt x="1689100" y="8890"/>
                  </a:cubicBezTo>
                  <a:cubicBezTo>
                    <a:pt x="1699260" y="2540"/>
                    <a:pt x="1718310" y="1270"/>
                    <a:pt x="1741170" y="6350"/>
                  </a:cubicBezTo>
                  <a:cubicBezTo>
                    <a:pt x="1798320" y="20320"/>
                    <a:pt x="1976120" y="121920"/>
                    <a:pt x="2016760" y="171450"/>
                  </a:cubicBezTo>
                  <a:cubicBezTo>
                    <a:pt x="2035810" y="195580"/>
                    <a:pt x="2044700" y="218440"/>
                    <a:pt x="2038350" y="241300"/>
                  </a:cubicBezTo>
                  <a:cubicBezTo>
                    <a:pt x="2029460" y="274320"/>
                    <a:pt x="1962150" y="314960"/>
                    <a:pt x="1921510" y="342900"/>
                  </a:cubicBezTo>
                  <a:cubicBezTo>
                    <a:pt x="1883410" y="368300"/>
                    <a:pt x="1836420" y="392430"/>
                    <a:pt x="1802130" y="401320"/>
                  </a:cubicBezTo>
                  <a:cubicBezTo>
                    <a:pt x="1779270" y="407670"/>
                    <a:pt x="1755140" y="411480"/>
                    <a:pt x="1742440" y="406400"/>
                  </a:cubicBezTo>
                  <a:cubicBezTo>
                    <a:pt x="1736090" y="402590"/>
                    <a:pt x="1731010" y="393700"/>
                    <a:pt x="1729740" y="386080"/>
                  </a:cubicBezTo>
                  <a:cubicBezTo>
                    <a:pt x="1729740" y="379730"/>
                    <a:pt x="1733550" y="368300"/>
                    <a:pt x="1738630" y="364490"/>
                  </a:cubicBezTo>
                  <a:cubicBezTo>
                    <a:pt x="1743710" y="359410"/>
                    <a:pt x="1755140" y="356870"/>
                    <a:pt x="1762760" y="359410"/>
                  </a:cubicBezTo>
                  <a:cubicBezTo>
                    <a:pt x="1769110" y="360680"/>
                    <a:pt x="1776730" y="369570"/>
                    <a:pt x="1779270" y="375920"/>
                  </a:cubicBezTo>
                  <a:cubicBezTo>
                    <a:pt x="1781810" y="382270"/>
                    <a:pt x="1779270" y="393700"/>
                    <a:pt x="1775460" y="398780"/>
                  </a:cubicBezTo>
                  <a:cubicBezTo>
                    <a:pt x="1770380" y="405130"/>
                    <a:pt x="1760220" y="410210"/>
                    <a:pt x="1753870" y="408940"/>
                  </a:cubicBezTo>
                  <a:cubicBezTo>
                    <a:pt x="1744980" y="407670"/>
                    <a:pt x="1732280" y="396240"/>
                    <a:pt x="1729740" y="388620"/>
                  </a:cubicBezTo>
                  <a:cubicBezTo>
                    <a:pt x="1728470" y="382270"/>
                    <a:pt x="1729740" y="373380"/>
                    <a:pt x="1737360" y="365760"/>
                  </a:cubicBezTo>
                  <a:cubicBezTo>
                    <a:pt x="1755140" y="345440"/>
                    <a:pt x="1845310" y="328930"/>
                    <a:pt x="1887220" y="304800"/>
                  </a:cubicBezTo>
                  <a:cubicBezTo>
                    <a:pt x="1922780" y="285750"/>
                    <a:pt x="1963420" y="256540"/>
                    <a:pt x="1977390" y="237490"/>
                  </a:cubicBezTo>
                  <a:cubicBezTo>
                    <a:pt x="1983740" y="228600"/>
                    <a:pt x="1988820" y="222250"/>
                    <a:pt x="1985010" y="212090"/>
                  </a:cubicBezTo>
                  <a:cubicBezTo>
                    <a:pt x="1973580" y="180340"/>
                    <a:pt x="1826260" y="96520"/>
                    <a:pt x="1769110" y="69850"/>
                  </a:cubicBezTo>
                  <a:cubicBezTo>
                    <a:pt x="1736090" y="55880"/>
                    <a:pt x="1696720" y="62230"/>
                    <a:pt x="1686560" y="46990"/>
                  </a:cubicBezTo>
                  <a:cubicBezTo>
                    <a:pt x="1680210" y="38100"/>
                    <a:pt x="1681480" y="16510"/>
                    <a:pt x="1689100" y="8890"/>
                  </a:cubicBezTo>
                  <a:cubicBezTo>
                    <a:pt x="1699260" y="0"/>
                    <a:pt x="1727200" y="1270"/>
                    <a:pt x="1751330" y="6350"/>
                  </a:cubicBezTo>
                  <a:cubicBezTo>
                    <a:pt x="1795780" y="15240"/>
                    <a:pt x="1879600" y="63500"/>
                    <a:pt x="1920240" y="90170"/>
                  </a:cubicBezTo>
                  <a:cubicBezTo>
                    <a:pt x="1946910" y="107950"/>
                    <a:pt x="1955800" y="133350"/>
                    <a:pt x="1978660" y="140970"/>
                  </a:cubicBezTo>
                  <a:cubicBezTo>
                    <a:pt x="2002790" y="149860"/>
                    <a:pt x="2045970" y="130810"/>
                    <a:pt x="2061210" y="139700"/>
                  </a:cubicBezTo>
                  <a:cubicBezTo>
                    <a:pt x="2070100" y="144780"/>
                    <a:pt x="2075180" y="157480"/>
                    <a:pt x="2073910" y="165100"/>
                  </a:cubicBezTo>
                  <a:cubicBezTo>
                    <a:pt x="2072640" y="173990"/>
                    <a:pt x="2066290" y="181610"/>
                    <a:pt x="2048510" y="187960"/>
                  </a:cubicBezTo>
                  <a:cubicBezTo>
                    <a:pt x="1950720" y="224790"/>
                    <a:pt x="1083310" y="213360"/>
                    <a:pt x="882650" y="185420"/>
                  </a:cubicBezTo>
                  <a:cubicBezTo>
                    <a:pt x="810260" y="173990"/>
                    <a:pt x="805180" y="152400"/>
                    <a:pt x="737870" y="143510"/>
                  </a:cubicBezTo>
                  <a:cubicBezTo>
                    <a:pt x="591820" y="121920"/>
                    <a:pt x="100330" y="176530"/>
                    <a:pt x="26670" y="143510"/>
                  </a:cubicBezTo>
                  <a:cubicBezTo>
                    <a:pt x="8890" y="135890"/>
                    <a:pt x="0" y="123190"/>
                    <a:pt x="1270" y="114300"/>
                  </a:cubicBezTo>
                  <a:cubicBezTo>
                    <a:pt x="1270" y="106680"/>
                    <a:pt x="26670" y="92710"/>
                    <a:pt x="26670" y="92710"/>
                  </a:cubicBezTo>
                </a:path>
              </a:pathLst>
            </a:custGeom>
            <a:solidFill>
              <a:srgbClr val="FFFFFF"/>
            </a:solidFill>
            <a:ln cap="sq">
              <a:noFill/>
              <a:prstDash val="solid"/>
              <a:miter/>
            </a:ln>
          </p:spPr>
        </p:sp>
      </p:grpSp>
      <p:sp>
        <p:nvSpPr>
          <p:cNvPr id="20" name="Freeform 20"/>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4"/>
            <a:stretch>
              <a:fillRect/>
            </a:stretch>
          </a:blipFill>
        </p:spPr>
      </p:sp>
      <p:sp>
        <p:nvSpPr>
          <p:cNvPr id="21" name="TextBox 21"/>
          <p:cNvSpPr txBox="1"/>
          <p:nvPr/>
        </p:nvSpPr>
        <p:spPr>
          <a:xfrm>
            <a:off x="1028700" y="272127"/>
            <a:ext cx="6094809" cy="541623"/>
          </a:xfrm>
          <a:prstGeom prst="rect">
            <a:avLst/>
          </a:prstGeom>
        </p:spPr>
        <p:txBody>
          <a:bodyPr lIns="0" tIns="0" rIns="0" bIns="0" rtlCol="0" anchor="t">
            <a:spAutoFit/>
          </a:bodyPr>
          <a:lstStyle/>
          <a:p>
            <a:pPr algn="ctr">
              <a:lnSpc>
                <a:spcPts val="4620"/>
              </a:lnSpc>
              <a:spcBef>
                <a:spcPct val="0"/>
              </a:spcBef>
            </a:pPr>
            <a:r>
              <a:rPr lang="en-US" sz="3300" b="1" dirty="0">
                <a:solidFill>
                  <a:srgbClr val="000000"/>
                </a:solidFill>
                <a:latin typeface="Times New Roman" panose="02020603050405020304" pitchFamily="18" charset="0"/>
                <a:ea typeface="Open Sans 1 Bold"/>
                <a:cs typeface="Times New Roman" panose="02020603050405020304" pitchFamily="18" charset="0"/>
                <a:sym typeface="Open Sans 1 Bold"/>
              </a:rPr>
              <a:t>4. Fourth Normal Form (4NF):</a:t>
            </a:r>
          </a:p>
        </p:txBody>
      </p:sp>
      <p:sp>
        <p:nvSpPr>
          <p:cNvPr id="22" name="TextBox 22"/>
          <p:cNvSpPr txBox="1"/>
          <p:nvPr/>
        </p:nvSpPr>
        <p:spPr>
          <a:xfrm>
            <a:off x="0" y="1112232"/>
            <a:ext cx="18288000" cy="941069"/>
          </a:xfrm>
          <a:prstGeom prst="rect">
            <a:avLst/>
          </a:prstGeom>
        </p:spPr>
        <p:txBody>
          <a:bodyPr lIns="0" tIns="0" rIns="0" bIns="0" rtlCol="0" anchor="t">
            <a:spAutoFit/>
          </a:bodyPr>
          <a:lstStyle/>
          <a:p>
            <a:pPr algn="ctr">
              <a:lnSpc>
                <a:spcPts val="3780"/>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A table must be in BCNF, and it should not have any multi-valued dependencies unless they are functionally dependent on a </a:t>
            </a:r>
            <a:r>
              <a:rPr lang="en-US" sz="2700" dirty="0" err="1">
                <a:solidFill>
                  <a:srgbClr val="004AAD"/>
                </a:solidFill>
                <a:latin typeface="Times New Roman" panose="02020603050405020304" pitchFamily="18" charset="0"/>
                <a:ea typeface="Open Sans 1"/>
                <a:cs typeface="Times New Roman" panose="02020603050405020304" pitchFamily="18" charset="0"/>
                <a:sym typeface="Open Sans 1"/>
              </a:rPr>
              <a:t>superkey</a:t>
            </a: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a:t>
            </a:r>
          </a:p>
        </p:txBody>
      </p:sp>
      <p:sp>
        <p:nvSpPr>
          <p:cNvPr id="23" name="TextBox 23"/>
          <p:cNvSpPr txBox="1"/>
          <p:nvPr/>
        </p:nvSpPr>
        <p:spPr>
          <a:xfrm>
            <a:off x="565616" y="2008945"/>
            <a:ext cx="17722384" cy="1607835"/>
          </a:xfrm>
          <a:prstGeom prst="rect">
            <a:avLst/>
          </a:prstGeom>
        </p:spPr>
        <p:txBody>
          <a:bodyPr lIns="0" tIns="0" rIns="0" bIns="0" rtlCol="0" anchor="t">
            <a:spAutoFit/>
          </a:bodyPr>
          <a:lstStyle/>
          <a:p>
            <a:pPr algn="l">
              <a:lnSpc>
                <a:spcPts val="4304"/>
              </a:lnSpc>
              <a:spcBef>
                <a:spcPct val="0"/>
              </a:spcBef>
            </a:pPr>
            <a:r>
              <a:rPr lang="en-US" sz="3074" u="sng" dirty="0">
                <a:solidFill>
                  <a:srgbClr val="000000"/>
                </a:solidFill>
                <a:latin typeface="Times New Roman" panose="02020603050405020304" pitchFamily="18" charset="0"/>
                <a:ea typeface="Open Sans 1"/>
                <a:cs typeface="Times New Roman" panose="02020603050405020304" pitchFamily="18" charset="0"/>
                <a:sym typeface="Open Sans 1"/>
              </a:rPr>
              <a:t>Multi-valued Dependency</a:t>
            </a:r>
            <a:r>
              <a:rPr lang="en-US" sz="3074" dirty="0">
                <a:solidFill>
                  <a:srgbClr val="000000"/>
                </a:solidFill>
                <a:latin typeface="Times New Roman" panose="02020603050405020304" pitchFamily="18" charset="0"/>
                <a:ea typeface="Open Sans 1"/>
                <a:cs typeface="Times New Roman" panose="02020603050405020304" pitchFamily="18" charset="0"/>
                <a:sym typeface="Open Sans 1"/>
              </a:rPr>
              <a:t>: This occurs when one attribute in a table uniquely determines another attribute, independent of all other attributes. In other words, if there are multiple independent relationships in the same table, they should be separated.</a:t>
            </a:r>
          </a:p>
        </p:txBody>
      </p:sp>
      <p:sp>
        <p:nvSpPr>
          <p:cNvPr id="24" name="TextBox 24"/>
          <p:cNvSpPr txBox="1"/>
          <p:nvPr/>
        </p:nvSpPr>
        <p:spPr>
          <a:xfrm>
            <a:off x="445245" y="6195551"/>
            <a:ext cx="6050637" cy="2410532"/>
          </a:xfrm>
          <a:prstGeom prst="rect">
            <a:avLst/>
          </a:prstGeom>
        </p:spPr>
        <p:txBody>
          <a:bodyPr lIns="0" tIns="0" rIns="0" bIns="0" rtlCol="0" anchor="t">
            <a:spAutoFit/>
          </a:bodyPr>
          <a:lstStyle/>
          <a:p>
            <a:pPr algn="ctr">
              <a:lnSpc>
                <a:spcPts val="4760"/>
              </a:lnSpc>
              <a:spcBef>
                <a:spcPct val="0"/>
              </a:spcBef>
            </a:pPr>
            <a:r>
              <a:rPr lang="en-US" sz="3400" b="1" dirty="0">
                <a:solidFill>
                  <a:srgbClr val="000000"/>
                </a:solidFill>
                <a:latin typeface="Times New Roman" panose="02020603050405020304" pitchFamily="18" charset="0"/>
                <a:ea typeface="Open Sans 1 Bold"/>
                <a:cs typeface="Times New Roman" panose="02020603050405020304" pitchFamily="18" charset="0"/>
                <a:sym typeface="Open Sans 1 Bold"/>
              </a:rPr>
              <a:t>Conclusion</a:t>
            </a:r>
            <a:r>
              <a:rPr lang="en-US" sz="3400" dirty="0">
                <a:solidFill>
                  <a:srgbClr val="000000"/>
                </a:solidFill>
                <a:latin typeface="Times New Roman" panose="02020603050405020304" pitchFamily="18" charset="0"/>
                <a:ea typeface="Open Sans 1"/>
                <a:cs typeface="Times New Roman" panose="02020603050405020304" pitchFamily="18" charset="0"/>
                <a:sym typeface="Open Sans 1"/>
              </a:rPr>
              <a:t>: The tables satisfy</a:t>
            </a:r>
          </a:p>
          <a:p>
            <a:pPr algn="ctr">
              <a:lnSpc>
                <a:spcPts val="4760"/>
              </a:lnSpc>
              <a:spcBef>
                <a:spcPct val="0"/>
              </a:spcBef>
            </a:pPr>
            <a:r>
              <a:rPr lang="en-US" sz="3400" dirty="0">
                <a:solidFill>
                  <a:srgbClr val="000000"/>
                </a:solidFill>
                <a:latin typeface="Times New Roman" panose="02020603050405020304" pitchFamily="18" charset="0"/>
                <a:ea typeface="Open Sans 1"/>
                <a:cs typeface="Times New Roman" panose="02020603050405020304" pitchFamily="18" charset="0"/>
                <a:sym typeface="Open Sans 1"/>
              </a:rPr>
              <a:t> </a:t>
            </a:r>
            <a:r>
              <a:rPr lang="en-US" sz="3400" dirty="0">
                <a:solidFill>
                  <a:srgbClr val="FF3131"/>
                </a:solidFill>
                <a:latin typeface="Times New Roman" panose="02020603050405020304" pitchFamily="18" charset="0"/>
                <a:ea typeface="Open Sans 1"/>
                <a:cs typeface="Times New Roman" panose="02020603050405020304" pitchFamily="18" charset="0"/>
                <a:sym typeface="Open Sans 1"/>
              </a:rPr>
              <a:t>4NF</a:t>
            </a:r>
            <a:r>
              <a:rPr lang="en-US" sz="3400" dirty="0">
                <a:solidFill>
                  <a:srgbClr val="000000"/>
                </a:solidFill>
                <a:latin typeface="Times New Roman" panose="02020603050405020304" pitchFamily="18" charset="0"/>
                <a:ea typeface="Open Sans 1"/>
                <a:cs typeface="Times New Roman" panose="02020603050405020304" pitchFamily="18" charset="0"/>
                <a:sym typeface="Open Sans 1"/>
              </a:rPr>
              <a:t> because</a:t>
            </a:r>
          </a:p>
          <a:p>
            <a:pPr algn="ctr">
              <a:lnSpc>
                <a:spcPts val="4760"/>
              </a:lnSpc>
              <a:spcBef>
                <a:spcPct val="0"/>
              </a:spcBef>
            </a:pPr>
            <a:r>
              <a:rPr lang="en-US" sz="3400" dirty="0">
                <a:solidFill>
                  <a:srgbClr val="000000"/>
                </a:solidFill>
                <a:latin typeface="Times New Roman" panose="02020603050405020304" pitchFamily="18" charset="0"/>
                <a:ea typeface="Open Sans 1"/>
                <a:cs typeface="Times New Roman" panose="02020603050405020304" pitchFamily="18" charset="0"/>
                <a:sym typeface="Open Sans 1"/>
              </a:rPr>
              <a:t> there are no </a:t>
            </a:r>
          </a:p>
          <a:p>
            <a:pPr algn="ctr">
              <a:lnSpc>
                <a:spcPts val="4760"/>
              </a:lnSpc>
              <a:spcBef>
                <a:spcPct val="0"/>
              </a:spcBef>
            </a:pPr>
            <a:r>
              <a:rPr lang="en-US" sz="3400" dirty="0">
                <a:solidFill>
                  <a:srgbClr val="000000"/>
                </a:solidFill>
                <a:latin typeface="Times New Roman" panose="02020603050405020304" pitchFamily="18" charset="0"/>
                <a:ea typeface="Open Sans 1"/>
                <a:cs typeface="Times New Roman" panose="02020603050405020304" pitchFamily="18" charset="0"/>
                <a:sym typeface="Open Sans 1"/>
              </a:rPr>
              <a:t>multi-valued dependencies.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0" y="-69257"/>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3"/>
            <a:stretch>
              <a:fillRect/>
            </a:stretch>
          </a:blipFill>
        </p:spPr>
      </p:sp>
      <p:sp>
        <p:nvSpPr>
          <p:cNvPr id="3" name="TextBox 3"/>
          <p:cNvSpPr txBox="1"/>
          <p:nvPr/>
        </p:nvSpPr>
        <p:spPr>
          <a:xfrm>
            <a:off x="375638" y="240694"/>
            <a:ext cx="12011891" cy="506742"/>
          </a:xfrm>
          <a:prstGeom prst="rect">
            <a:avLst/>
          </a:prstGeom>
        </p:spPr>
        <p:txBody>
          <a:bodyPr lIns="0" tIns="0" rIns="0" bIns="0" rtlCol="0" anchor="t">
            <a:spAutoFit/>
          </a:bodyPr>
          <a:lstStyle/>
          <a:p>
            <a:pPr algn="ctr">
              <a:lnSpc>
                <a:spcPts val="4340"/>
              </a:lnSpc>
              <a:spcBef>
                <a:spcPct val="0"/>
              </a:spcBef>
            </a:pPr>
            <a:r>
              <a:rPr lang="en-US" sz="3100" b="1" dirty="0">
                <a:solidFill>
                  <a:srgbClr val="000000"/>
                </a:solidFill>
                <a:latin typeface="Times New Roman" panose="02020603050405020304" pitchFamily="18" charset="0"/>
                <a:ea typeface="Open Sans 1 Bold"/>
                <a:cs typeface="Times New Roman" panose="02020603050405020304" pitchFamily="18" charset="0"/>
                <a:sym typeface="Open Sans 1 Bold"/>
              </a:rPr>
              <a:t>5. Fifth Normal Form (5NF) or Project-Join Normal Form (PJNF):</a:t>
            </a:r>
          </a:p>
        </p:txBody>
      </p:sp>
      <p:sp>
        <p:nvSpPr>
          <p:cNvPr id="4" name="TextBox 4"/>
          <p:cNvSpPr txBox="1"/>
          <p:nvPr/>
        </p:nvSpPr>
        <p:spPr>
          <a:xfrm>
            <a:off x="0" y="1485005"/>
            <a:ext cx="18288000" cy="941069"/>
          </a:xfrm>
          <a:prstGeom prst="rect">
            <a:avLst/>
          </a:prstGeom>
        </p:spPr>
        <p:txBody>
          <a:bodyPr lIns="0" tIns="0" rIns="0" bIns="0" rtlCol="0" anchor="t">
            <a:spAutoFit/>
          </a:bodyPr>
          <a:lstStyle/>
          <a:p>
            <a:pPr algn="ctr">
              <a:lnSpc>
                <a:spcPts val="3780"/>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 A table must be in 4NF, and it should not have any join dependencies that could cause data redundancy. 5NF decomposes tables further to eliminate redundancy due to join dependencies.</a:t>
            </a:r>
          </a:p>
        </p:txBody>
      </p:sp>
      <p:sp>
        <p:nvSpPr>
          <p:cNvPr id="5" name="TextBox 5"/>
          <p:cNvSpPr txBox="1"/>
          <p:nvPr/>
        </p:nvSpPr>
        <p:spPr>
          <a:xfrm>
            <a:off x="322118" y="2888037"/>
            <a:ext cx="18090573" cy="1607185"/>
          </a:xfrm>
          <a:prstGeom prst="rect">
            <a:avLst/>
          </a:prstGeom>
        </p:spPr>
        <p:txBody>
          <a:bodyPr lIns="0" tIns="0" rIns="0" bIns="0" rtlCol="0" anchor="t">
            <a:spAutoFit/>
          </a:bodyPr>
          <a:lstStyle/>
          <a:p>
            <a:pPr algn="l">
              <a:lnSpc>
                <a:spcPts val="4340"/>
              </a:lnSpc>
              <a:spcBef>
                <a:spcPct val="0"/>
              </a:spcBef>
            </a:pPr>
            <a:r>
              <a:rPr lang="en-US" sz="3100" u="sng" dirty="0">
                <a:solidFill>
                  <a:srgbClr val="000000"/>
                </a:solidFill>
                <a:latin typeface="Times New Roman" panose="02020603050405020304" pitchFamily="18" charset="0"/>
                <a:ea typeface="Open Sans 1"/>
                <a:cs typeface="Times New Roman" panose="02020603050405020304" pitchFamily="18" charset="0"/>
                <a:sym typeface="Open Sans 1"/>
              </a:rPr>
              <a:t>Join Dependency</a:t>
            </a: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 This occurs when data in a table can be split into multiple tables without losing any information and without introducing redundancy. Essentially, if a table can be reconstructed by joining smaller tables without any loss of information, it should be decomposed.</a:t>
            </a:r>
          </a:p>
        </p:txBody>
      </p:sp>
      <p:sp>
        <p:nvSpPr>
          <p:cNvPr id="6" name="TextBox 6"/>
          <p:cNvSpPr txBox="1"/>
          <p:nvPr/>
        </p:nvSpPr>
        <p:spPr>
          <a:xfrm>
            <a:off x="322118" y="4957184"/>
            <a:ext cx="17259300" cy="1058175"/>
          </a:xfrm>
          <a:prstGeom prst="rect">
            <a:avLst/>
          </a:prstGeom>
        </p:spPr>
        <p:txBody>
          <a:bodyPr lIns="0" tIns="0" rIns="0" bIns="0" rtlCol="0" anchor="t">
            <a:spAutoFit/>
          </a:bodyPr>
          <a:lstStyle/>
          <a:p>
            <a:pPr marL="669293" lvl="1" indent="-334646" algn="l">
              <a:lnSpc>
                <a:spcPts val="4340"/>
              </a:lnSpc>
              <a:buFont typeface="Arial"/>
              <a:buChar char="•"/>
            </a:pP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The given tables represent simple, single-entity relationships (e.g., users, posts, comments, follows, likes) and don't show any complex relationships that would require decomposition to avoid redundancy.</a:t>
            </a:r>
          </a:p>
        </p:txBody>
      </p:sp>
      <p:sp>
        <p:nvSpPr>
          <p:cNvPr id="7" name="TextBox 7"/>
          <p:cNvSpPr txBox="1"/>
          <p:nvPr/>
        </p:nvSpPr>
        <p:spPr>
          <a:xfrm>
            <a:off x="304533" y="6223950"/>
            <a:ext cx="17841191" cy="506742"/>
          </a:xfrm>
          <a:prstGeom prst="rect">
            <a:avLst/>
          </a:prstGeom>
        </p:spPr>
        <p:txBody>
          <a:bodyPr lIns="0" tIns="0" rIns="0" bIns="0" rtlCol="0" anchor="t">
            <a:spAutoFit/>
          </a:bodyPr>
          <a:lstStyle/>
          <a:p>
            <a:pPr marL="669293" lvl="1" indent="-334646" algn="l">
              <a:lnSpc>
                <a:spcPts val="4340"/>
              </a:lnSpc>
              <a:buFont typeface="Arial"/>
              <a:buChar char="•"/>
            </a:pPr>
            <a:r>
              <a:rPr lang="en-US" sz="3100" dirty="0">
                <a:solidFill>
                  <a:srgbClr val="000000"/>
                </a:solidFill>
                <a:latin typeface="Times New Roman" panose="02020603050405020304" pitchFamily="18" charset="0"/>
                <a:ea typeface="Open Sans 1"/>
                <a:cs typeface="Times New Roman" panose="02020603050405020304" pitchFamily="18" charset="0"/>
                <a:sym typeface="Open Sans 1"/>
              </a:rPr>
              <a:t>There is no evidence of join dependencies that would require further decomposition in this database design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331044" y="1581065"/>
            <a:ext cx="10312385" cy="5472281"/>
          </a:xfrm>
          <a:custGeom>
            <a:avLst/>
            <a:gdLst/>
            <a:ahLst/>
            <a:cxnLst/>
            <a:rect l="l" t="t" r="r" b="b"/>
            <a:pathLst>
              <a:path w="10312385" h="5472281">
                <a:moveTo>
                  <a:pt x="0" y="0"/>
                </a:moveTo>
                <a:lnTo>
                  <a:pt x="10312385" y="0"/>
                </a:lnTo>
                <a:lnTo>
                  <a:pt x="10312385" y="5472281"/>
                </a:lnTo>
                <a:lnTo>
                  <a:pt x="0" y="5472281"/>
                </a:lnTo>
                <a:lnTo>
                  <a:pt x="0" y="0"/>
                </a:lnTo>
                <a:close/>
              </a:path>
            </a:pathLst>
          </a:custGeom>
          <a:blipFill>
            <a:blip r:embed="rId3"/>
            <a:stretch>
              <a:fillRect/>
            </a:stretch>
          </a:blipFill>
        </p:spPr>
      </p:sp>
      <p:sp>
        <p:nvSpPr>
          <p:cNvPr id="3" name="Freeform 3"/>
          <p:cNvSpPr/>
          <p:nvPr/>
        </p:nvSpPr>
        <p:spPr>
          <a:xfrm>
            <a:off x="14031215" y="1380178"/>
            <a:ext cx="3228085" cy="5874057"/>
          </a:xfrm>
          <a:custGeom>
            <a:avLst/>
            <a:gdLst/>
            <a:ahLst/>
            <a:cxnLst/>
            <a:rect l="l" t="t" r="r" b="b"/>
            <a:pathLst>
              <a:path w="3228085" h="5874057">
                <a:moveTo>
                  <a:pt x="0" y="0"/>
                </a:moveTo>
                <a:lnTo>
                  <a:pt x="3228085" y="0"/>
                </a:lnTo>
                <a:lnTo>
                  <a:pt x="3228085" y="5874056"/>
                </a:lnTo>
                <a:lnTo>
                  <a:pt x="0" y="5874056"/>
                </a:lnTo>
                <a:lnTo>
                  <a:pt x="0" y="0"/>
                </a:lnTo>
                <a:close/>
              </a:path>
            </a:pathLst>
          </a:custGeom>
          <a:blipFill>
            <a:blip r:embed="rId4"/>
            <a:stretch>
              <a:fillRect/>
            </a:stretch>
          </a:blipFill>
        </p:spPr>
      </p:sp>
      <p:sp>
        <p:nvSpPr>
          <p:cNvPr id="4" name="AutoShape 4"/>
          <p:cNvSpPr/>
          <p:nvPr/>
        </p:nvSpPr>
        <p:spPr>
          <a:xfrm>
            <a:off x="10643429" y="4317206"/>
            <a:ext cx="3387786" cy="0"/>
          </a:xfrm>
          <a:prstGeom prst="line">
            <a:avLst/>
          </a:prstGeom>
          <a:ln w="38100" cap="flat">
            <a:solidFill>
              <a:srgbClr val="0C0C0C"/>
            </a:solidFill>
            <a:prstDash val="solid"/>
            <a:headEnd type="none" w="sm" len="sm"/>
            <a:tailEnd type="none" w="sm" len="sm"/>
          </a:ln>
        </p:spPr>
      </p:sp>
      <p:sp>
        <p:nvSpPr>
          <p:cNvPr id="5" name="Freeform 5"/>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5"/>
            <a:stretch>
              <a:fillRect/>
            </a:stretch>
          </a:blipFill>
        </p:spPr>
      </p:sp>
      <p:sp>
        <p:nvSpPr>
          <p:cNvPr id="6" name="TextBox 6"/>
          <p:cNvSpPr txBox="1"/>
          <p:nvPr/>
        </p:nvSpPr>
        <p:spPr>
          <a:xfrm>
            <a:off x="10769745" y="3709526"/>
            <a:ext cx="3135154" cy="323214"/>
          </a:xfrm>
          <a:prstGeom prst="rect">
            <a:avLst/>
          </a:prstGeom>
        </p:spPr>
        <p:txBody>
          <a:bodyPr lIns="0" tIns="0" rIns="0" bIns="0" rtlCol="0" anchor="t">
            <a:spAutoFit/>
          </a:bodyPr>
          <a:lstStyle/>
          <a:p>
            <a:pPr algn="ctr">
              <a:lnSpc>
                <a:spcPts val="2660"/>
              </a:lnSpc>
              <a:spcBef>
                <a:spcPct val="0"/>
              </a:spcBef>
            </a:pPr>
            <a:r>
              <a:rPr lang="en-US" sz="1900" dirty="0">
                <a:solidFill>
                  <a:srgbClr val="2C2C2C"/>
                </a:solidFill>
                <a:latin typeface="Times New Roman" panose="02020603050405020304" pitchFamily="18" charset="0"/>
                <a:ea typeface="Open Sans 1"/>
                <a:cs typeface="Times New Roman" panose="02020603050405020304" pitchFamily="18" charset="0"/>
                <a:sym typeface="Open Sans 1"/>
              </a:rPr>
              <a:t>Decomposed into L1 and L2</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6962226" y="450537"/>
            <a:ext cx="8603040" cy="5194983"/>
          </a:xfrm>
          <a:custGeom>
            <a:avLst/>
            <a:gdLst/>
            <a:ahLst/>
            <a:cxnLst/>
            <a:rect l="l" t="t" r="r" b="b"/>
            <a:pathLst>
              <a:path w="8603040" h="5194983">
                <a:moveTo>
                  <a:pt x="0" y="0"/>
                </a:moveTo>
                <a:lnTo>
                  <a:pt x="8603039" y="0"/>
                </a:lnTo>
                <a:lnTo>
                  <a:pt x="8603039" y="5194983"/>
                </a:lnTo>
                <a:lnTo>
                  <a:pt x="0" y="5194983"/>
                </a:lnTo>
                <a:lnTo>
                  <a:pt x="0" y="0"/>
                </a:lnTo>
                <a:close/>
              </a:path>
            </a:pathLst>
          </a:custGeom>
          <a:blipFill>
            <a:blip r:embed="rId3"/>
            <a:stretch>
              <a:fillRect/>
            </a:stretch>
          </a:blipFill>
        </p:spPr>
      </p:sp>
      <p:sp>
        <p:nvSpPr>
          <p:cNvPr id="3" name="Freeform 3"/>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4"/>
            <a:stretch>
              <a:fillRect/>
            </a:stretch>
          </a:blipFill>
        </p:spPr>
      </p:sp>
      <p:sp>
        <p:nvSpPr>
          <p:cNvPr id="4" name="TextBox 4"/>
          <p:cNvSpPr txBox="1"/>
          <p:nvPr/>
        </p:nvSpPr>
        <p:spPr>
          <a:xfrm>
            <a:off x="1756188" y="2990879"/>
            <a:ext cx="3108365" cy="521335"/>
          </a:xfrm>
          <a:prstGeom prst="rect">
            <a:avLst/>
          </a:prstGeom>
        </p:spPr>
        <p:txBody>
          <a:bodyPr lIns="0" tIns="0" rIns="0" bIns="0" rtlCol="0" anchor="t">
            <a:spAutoFit/>
          </a:bodyPr>
          <a:lstStyle/>
          <a:p>
            <a:pPr algn="ctr">
              <a:lnSpc>
                <a:spcPts val="4340"/>
              </a:lnSpc>
              <a:spcBef>
                <a:spcPct val="0"/>
              </a:spcBef>
            </a:pPr>
            <a:r>
              <a:rPr lang="en-US" sz="3100" dirty="0">
                <a:solidFill>
                  <a:srgbClr val="2C2C2C"/>
                </a:solidFill>
                <a:latin typeface="Times New Roman" panose="02020603050405020304" pitchFamily="18" charset="0"/>
                <a:ea typeface="Open Sans 1"/>
                <a:cs typeface="Times New Roman" panose="02020603050405020304" pitchFamily="18" charset="0"/>
                <a:sym typeface="Open Sans 1"/>
              </a:rPr>
              <a:t>Joining L1 and L2</a:t>
            </a:r>
          </a:p>
        </p:txBody>
      </p:sp>
      <p:sp>
        <p:nvSpPr>
          <p:cNvPr id="5" name="TextBox 5"/>
          <p:cNvSpPr txBox="1"/>
          <p:nvPr/>
        </p:nvSpPr>
        <p:spPr>
          <a:xfrm>
            <a:off x="0" y="6785668"/>
            <a:ext cx="17830800" cy="506742"/>
          </a:xfrm>
          <a:prstGeom prst="rect">
            <a:avLst/>
          </a:prstGeom>
        </p:spPr>
        <p:txBody>
          <a:bodyPr lIns="0" tIns="0" rIns="0" bIns="0" rtlCol="0" anchor="t">
            <a:spAutoFit/>
          </a:bodyPr>
          <a:lstStyle/>
          <a:p>
            <a:pPr algn="ctr">
              <a:lnSpc>
                <a:spcPts val="4340"/>
              </a:lnSpc>
              <a:spcBef>
                <a:spcPct val="0"/>
              </a:spcBef>
            </a:pPr>
            <a:r>
              <a:rPr lang="en-US" sz="3100" b="1" dirty="0">
                <a:solidFill>
                  <a:srgbClr val="2C2C2C"/>
                </a:solidFill>
                <a:latin typeface="Times New Roman" panose="02020603050405020304" pitchFamily="18" charset="0"/>
                <a:ea typeface="Open Sans 1 Bold"/>
                <a:cs typeface="Times New Roman" panose="02020603050405020304" pitchFamily="18" charset="0"/>
                <a:sym typeface="Open Sans 1 Bold"/>
              </a:rPr>
              <a:t>Conclusion: </a:t>
            </a:r>
            <a:r>
              <a:rPr lang="en-US" sz="3100" dirty="0">
                <a:solidFill>
                  <a:srgbClr val="2C2C2C"/>
                </a:solidFill>
                <a:latin typeface="Times New Roman" panose="02020603050405020304" pitchFamily="18" charset="0"/>
                <a:ea typeface="Open Sans 1"/>
                <a:cs typeface="Times New Roman" panose="02020603050405020304" pitchFamily="18" charset="0"/>
                <a:sym typeface="Open Sans 1"/>
              </a:rPr>
              <a:t>The tables satisfy </a:t>
            </a:r>
            <a:r>
              <a:rPr lang="en-US" sz="3100" dirty="0">
                <a:solidFill>
                  <a:srgbClr val="FF3131"/>
                </a:solidFill>
                <a:latin typeface="Times New Roman" panose="02020603050405020304" pitchFamily="18" charset="0"/>
                <a:ea typeface="Open Sans 1"/>
                <a:cs typeface="Times New Roman" panose="02020603050405020304" pitchFamily="18" charset="0"/>
                <a:sym typeface="Open Sans 1"/>
              </a:rPr>
              <a:t>5NF</a:t>
            </a:r>
            <a:r>
              <a:rPr lang="en-US" sz="3100" dirty="0">
                <a:solidFill>
                  <a:srgbClr val="2C2C2C"/>
                </a:solidFill>
                <a:latin typeface="Times New Roman" panose="02020603050405020304" pitchFamily="18" charset="0"/>
                <a:ea typeface="Open Sans 1"/>
                <a:cs typeface="Times New Roman" panose="02020603050405020304" pitchFamily="18" charset="0"/>
                <a:sym typeface="Open Sans 1"/>
              </a:rPr>
              <a:t> as there are no join dependencies requiring additional decomposition.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11DC0-9694-7A8E-3356-A83A583FCD0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1190525-4851-162C-1936-ED9835934BD4}"/>
              </a:ext>
            </a:extLst>
          </p:cNvPr>
          <p:cNvSpPr/>
          <p:nvPr/>
        </p:nvSpPr>
        <p:spPr>
          <a:xfrm>
            <a:off x="3058300" y="20473"/>
            <a:ext cx="10962500" cy="2532227"/>
          </a:xfrm>
          <a:custGeom>
            <a:avLst/>
            <a:gdLst/>
            <a:ahLst/>
            <a:cxnLst/>
            <a:rect l="l" t="t" r="r" b="b"/>
            <a:pathLst>
              <a:path w="10962500" h="2532227">
                <a:moveTo>
                  <a:pt x="0" y="0"/>
                </a:moveTo>
                <a:lnTo>
                  <a:pt x="10962499" y="0"/>
                </a:lnTo>
                <a:lnTo>
                  <a:pt x="10962499" y="2532227"/>
                </a:lnTo>
                <a:lnTo>
                  <a:pt x="0" y="2532227"/>
                </a:lnTo>
                <a:lnTo>
                  <a:pt x="0" y="0"/>
                </a:lnTo>
                <a:close/>
              </a:path>
            </a:pathLst>
          </a:custGeom>
          <a:blipFill>
            <a:blip r:embed="rId3"/>
            <a:stretch>
              <a:fillRect/>
            </a:stretch>
          </a:blipFill>
        </p:spPr>
      </p:sp>
      <p:sp>
        <p:nvSpPr>
          <p:cNvPr id="3" name="TextBox 3">
            <a:extLst>
              <a:ext uri="{FF2B5EF4-FFF2-40B4-BE49-F238E27FC236}">
                <a16:creationId xmlns:a16="http://schemas.microsoft.com/office/drawing/2014/main" id="{DD2BA6CC-7BCF-F5A8-0B00-5BD1C7CF12D6}"/>
              </a:ext>
            </a:extLst>
          </p:cNvPr>
          <p:cNvSpPr txBox="1"/>
          <p:nvPr/>
        </p:nvSpPr>
        <p:spPr>
          <a:xfrm>
            <a:off x="4888877" y="2705366"/>
            <a:ext cx="10291265" cy="752476"/>
          </a:xfrm>
          <a:prstGeom prst="rect">
            <a:avLst/>
          </a:prstGeom>
        </p:spPr>
        <p:txBody>
          <a:bodyPr lIns="0" tIns="0" rIns="0" bIns="0" rtlCol="0" anchor="t">
            <a:spAutoFit/>
          </a:bodyPr>
          <a:lstStyle/>
          <a:p>
            <a:pPr algn="ctr">
              <a:lnSpc>
                <a:spcPts val="6299"/>
              </a:lnSpc>
              <a:spcBef>
                <a:spcPct val="0"/>
              </a:spcBef>
            </a:pPr>
            <a:r>
              <a:rPr lang="en-US" sz="4499" dirty="0">
                <a:solidFill>
                  <a:srgbClr val="000000"/>
                </a:solidFill>
                <a:latin typeface="Times New Roman" panose="02020603050405020304" pitchFamily="18" charset="0"/>
                <a:ea typeface="Open Sans 1"/>
                <a:cs typeface="Times New Roman" panose="02020603050405020304" pitchFamily="18" charset="0"/>
                <a:sym typeface="Open Sans 1"/>
              </a:rPr>
              <a:t>Instagram Data Repository</a:t>
            </a:r>
          </a:p>
        </p:txBody>
      </p:sp>
      <p:sp>
        <p:nvSpPr>
          <p:cNvPr id="4" name="TextBox 4">
            <a:extLst>
              <a:ext uri="{FF2B5EF4-FFF2-40B4-BE49-F238E27FC236}">
                <a16:creationId xmlns:a16="http://schemas.microsoft.com/office/drawing/2014/main" id="{B8F5F5C8-D8AD-5176-4FE3-55D051758355}"/>
              </a:ext>
            </a:extLst>
          </p:cNvPr>
          <p:cNvSpPr txBox="1"/>
          <p:nvPr/>
        </p:nvSpPr>
        <p:spPr>
          <a:xfrm>
            <a:off x="6873400" y="6036762"/>
            <a:ext cx="6062662" cy="3721340"/>
          </a:xfrm>
          <a:prstGeom prst="rect">
            <a:avLst/>
          </a:prstGeom>
        </p:spPr>
        <p:txBody>
          <a:bodyPr lIns="0" tIns="0" rIns="0" bIns="0" rtlCol="0" anchor="t">
            <a:spAutoFit/>
          </a:bodyPr>
          <a:lstStyle/>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23VE1AO5G5 : M.SISIRA</a:t>
            </a:r>
          </a:p>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23VE1AO5D2 : SAMPREETH</a:t>
            </a:r>
          </a:p>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23VE1AO5J0 : PRAVEEN</a:t>
            </a:r>
          </a:p>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23VE1AO5D6 : GANI</a:t>
            </a:r>
          </a:p>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23VE1AO5D8 : MANI KUMAR</a:t>
            </a:r>
          </a:p>
        </p:txBody>
      </p:sp>
      <p:sp>
        <p:nvSpPr>
          <p:cNvPr id="5" name="TextBox 5">
            <a:extLst>
              <a:ext uri="{FF2B5EF4-FFF2-40B4-BE49-F238E27FC236}">
                <a16:creationId xmlns:a16="http://schemas.microsoft.com/office/drawing/2014/main" id="{7F91B627-EBEF-D82A-EF99-A882EAC74EFF}"/>
              </a:ext>
            </a:extLst>
          </p:cNvPr>
          <p:cNvSpPr txBox="1"/>
          <p:nvPr/>
        </p:nvSpPr>
        <p:spPr>
          <a:xfrm>
            <a:off x="7470555" y="4180564"/>
            <a:ext cx="4219727"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545454"/>
                </a:solidFill>
                <a:latin typeface="Times New Roman" panose="02020603050405020304" pitchFamily="18" charset="0"/>
                <a:ea typeface="Open Sans 1 Bold"/>
                <a:cs typeface="Times New Roman" panose="02020603050405020304" pitchFamily="18" charset="0"/>
                <a:sym typeface="Open Sans 1 Bold"/>
              </a:rPr>
              <a:t>GROUP-2</a:t>
            </a:r>
          </a:p>
        </p:txBody>
      </p:sp>
      <p:sp>
        <p:nvSpPr>
          <p:cNvPr id="6" name="TextBox 6">
            <a:extLst>
              <a:ext uri="{FF2B5EF4-FFF2-40B4-BE49-F238E27FC236}">
                <a16:creationId xmlns:a16="http://schemas.microsoft.com/office/drawing/2014/main" id="{F9C7207B-214E-D164-283A-0C1FBE87BF82}"/>
              </a:ext>
            </a:extLst>
          </p:cNvPr>
          <p:cNvSpPr txBox="1"/>
          <p:nvPr/>
        </p:nvSpPr>
        <p:spPr>
          <a:xfrm>
            <a:off x="4386928" y="5070563"/>
            <a:ext cx="3653671"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Team Members:</a:t>
            </a:r>
          </a:p>
        </p:txBody>
      </p:sp>
    </p:spTree>
    <p:extLst>
      <p:ext uri="{BB962C8B-B14F-4D97-AF65-F5344CB8AC3E}">
        <p14:creationId xmlns:p14="http://schemas.microsoft.com/office/powerpoint/2010/main" val="3014831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7538"/>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3"/>
            <a:stretch>
              <a:fillRect/>
            </a:stretch>
          </a:blipFill>
        </p:spPr>
      </p:sp>
      <p:sp>
        <p:nvSpPr>
          <p:cNvPr id="3" name="Freeform 3"/>
          <p:cNvSpPr/>
          <p:nvPr/>
        </p:nvSpPr>
        <p:spPr>
          <a:xfrm>
            <a:off x="3717980" y="761740"/>
            <a:ext cx="11828144" cy="9525260"/>
          </a:xfrm>
          <a:custGeom>
            <a:avLst/>
            <a:gdLst/>
            <a:ahLst/>
            <a:cxnLst/>
            <a:rect l="l" t="t" r="r" b="b"/>
            <a:pathLst>
              <a:path w="11828144" h="9525260">
                <a:moveTo>
                  <a:pt x="0" y="0"/>
                </a:moveTo>
                <a:lnTo>
                  <a:pt x="11828144" y="0"/>
                </a:lnTo>
                <a:lnTo>
                  <a:pt x="11828144" y="9525260"/>
                </a:lnTo>
                <a:lnTo>
                  <a:pt x="0" y="9525260"/>
                </a:lnTo>
                <a:lnTo>
                  <a:pt x="0" y="0"/>
                </a:lnTo>
                <a:close/>
              </a:path>
            </a:pathLst>
          </a:custGeom>
          <a:blipFill>
            <a:blip r:embed="rId4"/>
            <a:stretch>
              <a:fillRect l="-179" t="-1229" r="-22177"/>
            </a:stretch>
          </a:blipFill>
        </p:spPr>
      </p:sp>
      <p:sp>
        <p:nvSpPr>
          <p:cNvPr id="4" name="TextBox 4"/>
          <p:cNvSpPr txBox="1"/>
          <p:nvPr/>
        </p:nvSpPr>
        <p:spPr>
          <a:xfrm>
            <a:off x="5417977" y="54597"/>
            <a:ext cx="7452046" cy="589072"/>
          </a:xfrm>
          <a:prstGeom prst="rect">
            <a:avLst/>
          </a:prstGeom>
        </p:spPr>
        <p:txBody>
          <a:bodyPr lIns="0" tIns="0" rIns="0" bIns="0" rtlCol="0" anchor="t">
            <a:spAutoFit/>
          </a:bodyPr>
          <a:lstStyle/>
          <a:p>
            <a:pPr algn="ctr">
              <a:lnSpc>
                <a:spcPts val="5040"/>
              </a:lnSpc>
              <a:spcBef>
                <a:spcPct val="0"/>
              </a:spcBef>
            </a:pPr>
            <a:r>
              <a:rPr lang="en-US" sz="3600" b="1" dirty="0">
                <a:solidFill>
                  <a:srgbClr val="004AAD"/>
                </a:solidFill>
                <a:latin typeface="Times New Roman" panose="02020603050405020304" pitchFamily="18" charset="0"/>
                <a:ea typeface="Open Sans 1 Bold"/>
                <a:cs typeface="Times New Roman" panose="02020603050405020304" pitchFamily="18" charset="0"/>
                <a:sym typeface="Open Sans 1 Bold"/>
              </a:rPr>
              <a:t>Relational Model</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81672" y="806230"/>
            <a:ext cx="12641506" cy="7711827"/>
          </a:xfrm>
          <a:custGeom>
            <a:avLst/>
            <a:gdLst/>
            <a:ahLst/>
            <a:cxnLst/>
            <a:rect l="l" t="t" r="r" b="b"/>
            <a:pathLst>
              <a:path w="12641506" h="7711827">
                <a:moveTo>
                  <a:pt x="0" y="0"/>
                </a:moveTo>
                <a:lnTo>
                  <a:pt x="12641506" y="0"/>
                </a:lnTo>
                <a:lnTo>
                  <a:pt x="12641506" y="7711827"/>
                </a:lnTo>
                <a:lnTo>
                  <a:pt x="0" y="7711827"/>
                </a:lnTo>
                <a:lnTo>
                  <a:pt x="0" y="0"/>
                </a:lnTo>
                <a:close/>
              </a:path>
            </a:pathLst>
          </a:custGeom>
          <a:blipFill>
            <a:blip r:embed="rId2"/>
            <a:stretch>
              <a:fillRect l="-218" t="-2566" r="-14852"/>
            </a:stretch>
          </a:blipFill>
        </p:spPr>
      </p:sp>
      <p:sp>
        <p:nvSpPr>
          <p:cNvPr id="3" name="Freeform 3"/>
          <p:cNvSpPr/>
          <p:nvPr/>
        </p:nvSpPr>
        <p:spPr>
          <a:xfrm>
            <a:off x="0" y="72028"/>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3"/>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5311" y="2400006"/>
            <a:ext cx="17197379" cy="1220131"/>
          </a:xfrm>
          <a:custGeom>
            <a:avLst/>
            <a:gdLst/>
            <a:ahLst/>
            <a:cxnLst/>
            <a:rect l="l" t="t" r="r" b="b"/>
            <a:pathLst>
              <a:path w="17197379" h="1220131">
                <a:moveTo>
                  <a:pt x="0" y="0"/>
                </a:moveTo>
                <a:lnTo>
                  <a:pt x="17197378" y="0"/>
                </a:lnTo>
                <a:lnTo>
                  <a:pt x="17197378" y="1220130"/>
                </a:lnTo>
                <a:lnTo>
                  <a:pt x="0" y="1220130"/>
                </a:lnTo>
                <a:lnTo>
                  <a:pt x="0" y="0"/>
                </a:lnTo>
                <a:close/>
              </a:path>
            </a:pathLst>
          </a:custGeom>
          <a:blipFill>
            <a:blip r:embed="rId3"/>
            <a:stretch>
              <a:fillRect t="-20839" b="-727"/>
            </a:stretch>
          </a:blipFill>
        </p:spPr>
      </p:sp>
      <p:sp>
        <p:nvSpPr>
          <p:cNvPr id="3" name="Freeform 3"/>
          <p:cNvSpPr/>
          <p:nvPr/>
        </p:nvSpPr>
        <p:spPr>
          <a:xfrm>
            <a:off x="1334841" y="5143500"/>
            <a:ext cx="11301259" cy="3489264"/>
          </a:xfrm>
          <a:custGeom>
            <a:avLst/>
            <a:gdLst/>
            <a:ahLst/>
            <a:cxnLst/>
            <a:rect l="l" t="t" r="r" b="b"/>
            <a:pathLst>
              <a:path w="11301259" h="3489264">
                <a:moveTo>
                  <a:pt x="0" y="0"/>
                </a:moveTo>
                <a:lnTo>
                  <a:pt x="11301259" y="0"/>
                </a:lnTo>
                <a:lnTo>
                  <a:pt x="11301259" y="3489264"/>
                </a:lnTo>
                <a:lnTo>
                  <a:pt x="0" y="3489264"/>
                </a:lnTo>
                <a:lnTo>
                  <a:pt x="0" y="0"/>
                </a:lnTo>
                <a:close/>
              </a:path>
            </a:pathLst>
          </a:custGeom>
          <a:blipFill>
            <a:blip r:embed="rId4"/>
            <a:stretch>
              <a:fillRect/>
            </a:stretch>
          </a:blipFill>
        </p:spPr>
      </p:sp>
      <p:sp>
        <p:nvSpPr>
          <p:cNvPr id="4" name="Freeform 4"/>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5"/>
            <a:stretch>
              <a:fillRect/>
            </a:stretch>
          </a:blipFill>
        </p:spPr>
      </p:sp>
      <p:sp>
        <p:nvSpPr>
          <p:cNvPr id="5" name="TextBox 5"/>
          <p:cNvSpPr txBox="1"/>
          <p:nvPr/>
        </p:nvSpPr>
        <p:spPr>
          <a:xfrm>
            <a:off x="6858421" y="168742"/>
            <a:ext cx="3957995" cy="707263"/>
          </a:xfrm>
          <a:prstGeom prst="rect">
            <a:avLst/>
          </a:prstGeom>
        </p:spPr>
        <p:txBody>
          <a:bodyPr lIns="0" tIns="0" rIns="0" bIns="0" rtlCol="0" anchor="t">
            <a:spAutoFit/>
          </a:bodyPr>
          <a:lstStyle/>
          <a:p>
            <a:pPr algn="ctr">
              <a:lnSpc>
                <a:spcPts val="5965"/>
              </a:lnSpc>
              <a:spcBef>
                <a:spcPct val="0"/>
              </a:spcBef>
            </a:pPr>
            <a:r>
              <a:rPr lang="en-US" sz="3799" b="1" dirty="0">
                <a:solidFill>
                  <a:srgbClr val="004AAD"/>
                </a:solidFill>
                <a:latin typeface="Times New Roman" panose="02020603050405020304" pitchFamily="18" charset="0"/>
                <a:ea typeface="Open Sans 1 Bold"/>
                <a:cs typeface="Times New Roman" panose="02020603050405020304" pitchFamily="18" charset="0"/>
                <a:sym typeface="Open Sans 1 Bold"/>
              </a:rPr>
              <a:t>DDL Commands:</a:t>
            </a:r>
          </a:p>
        </p:txBody>
      </p:sp>
      <p:sp>
        <p:nvSpPr>
          <p:cNvPr id="6" name="TextBox 6"/>
          <p:cNvSpPr txBox="1"/>
          <p:nvPr/>
        </p:nvSpPr>
        <p:spPr>
          <a:xfrm>
            <a:off x="664459" y="967574"/>
            <a:ext cx="1876068" cy="568705"/>
          </a:xfrm>
          <a:prstGeom prst="rect">
            <a:avLst/>
          </a:prstGeom>
        </p:spPr>
        <p:txBody>
          <a:bodyPr lIns="0" tIns="0" rIns="0" bIns="0" rtlCol="0" anchor="t">
            <a:spAutoFit/>
          </a:bodyPr>
          <a:lstStyle/>
          <a:p>
            <a:pPr algn="ctr">
              <a:lnSpc>
                <a:spcPts val="4867"/>
              </a:lnSpc>
              <a:spcBef>
                <a:spcPct val="0"/>
              </a:spcBef>
            </a:pPr>
            <a:r>
              <a:rPr lang="en-US" sz="3100" b="1" dirty="0">
                <a:solidFill>
                  <a:srgbClr val="000000"/>
                </a:solidFill>
                <a:latin typeface="Times New Roman" panose="02020603050405020304" pitchFamily="18" charset="0"/>
                <a:ea typeface="Open Sans 1 Bold"/>
                <a:cs typeface="Times New Roman" panose="02020603050405020304" pitchFamily="18" charset="0"/>
                <a:sym typeface="Open Sans 1 Bold"/>
              </a:rPr>
              <a:t>1)Create :</a:t>
            </a:r>
          </a:p>
        </p:txBody>
      </p:sp>
      <p:sp>
        <p:nvSpPr>
          <p:cNvPr id="7" name="TextBox 7"/>
          <p:cNvSpPr txBox="1"/>
          <p:nvPr/>
        </p:nvSpPr>
        <p:spPr>
          <a:xfrm>
            <a:off x="561530" y="3783882"/>
            <a:ext cx="1546622" cy="568705"/>
          </a:xfrm>
          <a:prstGeom prst="rect">
            <a:avLst/>
          </a:prstGeom>
        </p:spPr>
        <p:txBody>
          <a:bodyPr lIns="0" tIns="0" rIns="0" bIns="0" rtlCol="0" anchor="t">
            <a:spAutoFit/>
          </a:bodyPr>
          <a:lstStyle/>
          <a:p>
            <a:pPr algn="ctr">
              <a:lnSpc>
                <a:spcPts val="4867"/>
              </a:lnSpc>
              <a:spcBef>
                <a:spcPct val="0"/>
              </a:spcBef>
            </a:pPr>
            <a:r>
              <a:rPr lang="en-US" sz="3100" b="1" dirty="0">
                <a:solidFill>
                  <a:srgbClr val="000000"/>
                </a:solidFill>
                <a:latin typeface="Times New Roman" panose="02020603050405020304" pitchFamily="18" charset="0"/>
                <a:ea typeface="Open Sans 1 Bold"/>
                <a:cs typeface="Times New Roman" panose="02020603050405020304" pitchFamily="18" charset="0"/>
                <a:sym typeface="Open Sans 1 Bold"/>
              </a:rPr>
              <a:t>2)Alter :</a:t>
            </a:r>
          </a:p>
        </p:txBody>
      </p:sp>
      <p:sp>
        <p:nvSpPr>
          <p:cNvPr id="8" name="TextBox 8"/>
          <p:cNvSpPr txBox="1"/>
          <p:nvPr/>
        </p:nvSpPr>
        <p:spPr>
          <a:xfrm>
            <a:off x="3084881" y="1431505"/>
            <a:ext cx="2869287" cy="485133"/>
          </a:xfrm>
          <a:prstGeom prst="rect">
            <a:avLst/>
          </a:prstGeom>
        </p:spPr>
        <p:txBody>
          <a:bodyPr lIns="0" tIns="0" rIns="0" bIns="0" rtlCol="0" anchor="t">
            <a:spAutoFit/>
          </a:bodyPr>
          <a:lstStyle/>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I'm now Following</a:t>
            </a:r>
          </a:p>
        </p:txBody>
      </p:sp>
      <p:sp>
        <p:nvSpPr>
          <p:cNvPr id="9" name="TextBox 9"/>
          <p:cNvSpPr txBox="1"/>
          <p:nvPr/>
        </p:nvSpPr>
        <p:spPr>
          <a:xfrm>
            <a:off x="1787924" y="4440006"/>
            <a:ext cx="3348395" cy="485133"/>
          </a:xfrm>
          <a:prstGeom prst="rect">
            <a:avLst/>
          </a:prstGeom>
        </p:spPr>
        <p:txBody>
          <a:bodyPr lIns="0" tIns="0" rIns="0" bIns="0" rtlCol="0" anchor="t">
            <a:spAutoFit/>
          </a:bodyPr>
          <a:lstStyle/>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Deleting all the posts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32003" y="1892825"/>
            <a:ext cx="11301259" cy="3545770"/>
          </a:xfrm>
          <a:custGeom>
            <a:avLst/>
            <a:gdLst/>
            <a:ahLst/>
            <a:cxnLst/>
            <a:rect l="l" t="t" r="r" b="b"/>
            <a:pathLst>
              <a:path w="11301259" h="3545770">
                <a:moveTo>
                  <a:pt x="0" y="0"/>
                </a:moveTo>
                <a:lnTo>
                  <a:pt x="11301259" y="0"/>
                </a:lnTo>
                <a:lnTo>
                  <a:pt x="11301259" y="3545770"/>
                </a:lnTo>
                <a:lnTo>
                  <a:pt x="0" y="3545770"/>
                </a:lnTo>
                <a:lnTo>
                  <a:pt x="0" y="0"/>
                </a:lnTo>
                <a:close/>
              </a:path>
            </a:pathLst>
          </a:custGeom>
          <a:blipFill>
            <a:blip r:embed="rId3"/>
            <a:stretch>
              <a:fillRect/>
            </a:stretch>
          </a:blipFill>
        </p:spPr>
      </p:sp>
      <p:sp>
        <p:nvSpPr>
          <p:cNvPr id="3" name="Freeform 3"/>
          <p:cNvSpPr/>
          <p:nvPr/>
        </p:nvSpPr>
        <p:spPr>
          <a:xfrm>
            <a:off x="1028700" y="7901406"/>
            <a:ext cx="9454272" cy="1356894"/>
          </a:xfrm>
          <a:custGeom>
            <a:avLst/>
            <a:gdLst/>
            <a:ahLst/>
            <a:cxnLst/>
            <a:rect l="l" t="t" r="r" b="b"/>
            <a:pathLst>
              <a:path w="9454272" h="1356894">
                <a:moveTo>
                  <a:pt x="0" y="0"/>
                </a:moveTo>
                <a:lnTo>
                  <a:pt x="9454272" y="0"/>
                </a:lnTo>
                <a:lnTo>
                  <a:pt x="9454272" y="1356894"/>
                </a:lnTo>
                <a:lnTo>
                  <a:pt x="0" y="1356894"/>
                </a:lnTo>
                <a:lnTo>
                  <a:pt x="0" y="0"/>
                </a:lnTo>
                <a:close/>
              </a:path>
            </a:pathLst>
          </a:custGeom>
          <a:blipFill>
            <a:blip r:embed="rId4"/>
            <a:stretch>
              <a:fillRect t="-17418" r="-115023" b="-17418"/>
            </a:stretch>
          </a:blipFill>
        </p:spPr>
      </p:sp>
      <p:sp>
        <p:nvSpPr>
          <p:cNvPr id="4" name="Freeform 4"/>
          <p:cNvSpPr/>
          <p:nvPr/>
        </p:nvSpPr>
        <p:spPr>
          <a:xfrm>
            <a:off x="0" y="21893"/>
            <a:ext cx="751276" cy="734202"/>
          </a:xfrm>
          <a:custGeom>
            <a:avLst/>
            <a:gdLst/>
            <a:ahLst/>
            <a:cxnLst/>
            <a:rect l="l" t="t" r="r" b="b"/>
            <a:pathLst>
              <a:path w="751276" h="734202">
                <a:moveTo>
                  <a:pt x="0" y="0"/>
                </a:moveTo>
                <a:lnTo>
                  <a:pt x="751276" y="0"/>
                </a:lnTo>
                <a:lnTo>
                  <a:pt x="751276" y="734201"/>
                </a:lnTo>
                <a:lnTo>
                  <a:pt x="0" y="734201"/>
                </a:lnTo>
                <a:lnTo>
                  <a:pt x="0" y="0"/>
                </a:lnTo>
                <a:close/>
              </a:path>
            </a:pathLst>
          </a:custGeom>
          <a:blipFill>
            <a:blip r:embed="rId5"/>
            <a:stretch>
              <a:fillRect/>
            </a:stretch>
          </a:blipFill>
        </p:spPr>
      </p:sp>
      <p:sp>
        <p:nvSpPr>
          <p:cNvPr id="5" name="TextBox 5"/>
          <p:cNvSpPr txBox="1"/>
          <p:nvPr/>
        </p:nvSpPr>
        <p:spPr>
          <a:xfrm>
            <a:off x="957432" y="540858"/>
            <a:ext cx="2532697"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3)Rename :</a:t>
            </a:r>
          </a:p>
        </p:txBody>
      </p:sp>
      <p:sp>
        <p:nvSpPr>
          <p:cNvPr id="6" name="TextBox 6"/>
          <p:cNvSpPr txBox="1"/>
          <p:nvPr/>
        </p:nvSpPr>
        <p:spPr>
          <a:xfrm>
            <a:off x="440225" y="5591175"/>
            <a:ext cx="1783556"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4)Drop :</a:t>
            </a:r>
          </a:p>
        </p:txBody>
      </p:sp>
      <p:sp>
        <p:nvSpPr>
          <p:cNvPr id="7" name="TextBox 7"/>
          <p:cNvSpPr txBox="1"/>
          <p:nvPr/>
        </p:nvSpPr>
        <p:spPr>
          <a:xfrm>
            <a:off x="3211708" y="1105119"/>
            <a:ext cx="5088255" cy="485133"/>
          </a:xfrm>
          <a:prstGeom prst="rect">
            <a:avLst/>
          </a:prstGeom>
        </p:spPr>
        <p:txBody>
          <a:bodyPr lIns="0" tIns="0" rIns="0" bIns="0" rtlCol="0" anchor="t">
            <a:spAutoFit/>
          </a:bodyPr>
          <a:lstStyle/>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Instagram just got a Make Over!</a:t>
            </a:r>
          </a:p>
        </p:txBody>
      </p:sp>
      <p:sp>
        <p:nvSpPr>
          <p:cNvPr id="8" name="TextBox 8"/>
          <p:cNvSpPr txBox="1"/>
          <p:nvPr/>
        </p:nvSpPr>
        <p:spPr>
          <a:xfrm>
            <a:off x="1332003" y="6772770"/>
            <a:ext cx="6285905" cy="485133"/>
          </a:xfrm>
          <a:prstGeom prst="rect">
            <a:avLst/>
          </a:prstGeom>
        </p:spPr>
        <p:txBody>
          <a:bodyPr lIns="0" tIns="0" rIns="0" bIns="0" rtlCol="0" anchor="t">
            <a:spAutoFit/>
          </a:bodyPr>
          <a:lstStyle/>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Your Instagram Account has been reset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0814" y="1213293"/>
            <a:ext cx="10449204" cy="3642539"/>
          </a:xfrm>
          <a:custGeom>
            <a:avLst/>
            <a:gdLst/>
            <a:ahLst/>
            <a:cxnLst/>
            <a:rect l="l" t="t" r="r" b="b"/>
            <a:pathLst>
              <a:path w="10449204" h="3642539">
                <a:moveTo>
                  <a:pt x="0" y="0"/>
                </a:moveTo>
                <a:lnTo>
                  <a:pt x="10449204" y="0"/>
                </a:lnTo>
                <a:lnTo>
                  <a:pt x="10449204" y="3642540"/>
                </a:lnTo>
                <a:lnTo>
                  <a:pt x="0" y="3642540"/>
                </a:lnTo>
                <a:lnTo>
                  <a:pt x="0" y="0"/>
                </a:lnTo>
                <a:close/>
              </a:path>
            </a:pathLst>
          </a:custGeom>
          <a:blipFill>
            <a:blip r:embed="rId3"/>
            <a:stretch>
              <a:fillRect t="-2224" r="-8154" b="-1711"/>
            </a:stretch>
          </a:blipFill>
        </p:spPr>
      </p:sp>
      <p:sp>
        <p:nvSpPr>
          <p:cNvPr id="3" name="Freeform 3"/>
          <p:cNvSpPr/>
          <p:nvPr/>
        </p:nvSpPr>
        <p:spPr>
          <a:xfrm>
            <a:off x="7878334" y="5637241"/>
            <a:ext cx="10179041" cy="4157293"/>
          </a:xfrm>
          <a:custGeom>
            <a:avLst/>
            <a:gdLst/>
            <a:ahLst/>
            <a:cxnLst/>
            <a:rect l="l" t="t" r="r" b="b"/>
            <a:pathLst>
              <a:path w="10179041" h="4157293">
                <a:moveTo>
                  <a:pt x="0" y="0"/>
                </a:moveTo>
                <a:lnTo>
                  <a:pt x="10179041" y="0"/>
                </a:lnTo>
                <a:lnTo>
                  <a:pt x="10179041" y="4157293"/>
                </a:lnTo>
                <a:lnTo>
                  <a:pt x="0" y="4157293"/>
                </a:lnTo>
                <a:lnTo>
                  <a:pt x="0" y="0"/>
                </a:lnTo>
                <a:close/>
              </a:path>
            </a:pathLst>
          </a:custGeom>
          <a:blipFill>
            <a:blip r:embed="rId4"/>
            <a:stretch>
              <a:fillRect r="-11024" b="-4998"/>
            </a:stretch>
          </a:blipFill>
        </p:spPr>
      </p:sp>
      <p:sp>
        <p:nvSpPr>
          <p:cNvPr id="4" name="Freeform 4"/>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5"/>
            <a:stretch>
              <a:fillRect/>
            </a:stretch>
          </a:blipFill>
        </p:spPr>
      </p:sp>
      <p:sp>
        <p:nvSpPr>
          <p:cNvPr id="5" name="TextBox 5"/>
          <p:cNvSpPr txBox="1"/>
          <p:nvPr/>
        </p:nvSpPr>
        <p:spPr>
          <a:xfrm>
            <a:off x="8068985" y="120792"/>
            <a:ext cx="3712131" cy="589072"/>
          </a:xfrm>
          <a:prstGeom prst="rect">
            <a:avLst/>
          </a:prstGeom>
        </p:spPr>
        <p:txBody>
          <a:bodyPr lIns="0" tIns="0" rIns="0" bIns="0" rtlCol="0" anchor="t">
            <a:spAutoFit/>
          </a:bodyPr>
          <a:lstStyle/>
          <a:p>
            <a:pPr algn="ctr">
              <a:lnSpc>
                <a:spcPts val="5040"/>
              </a:lnSpc>
              <a:spcBef>
                <a:spcPct val="0"/>
              </a:spcBef>
            </a:pPr>
            <a:r>
              <a:rPr lang="en-US" sz="3600" b="1" dirty="0">
                <a:solidFill>
                  <a:srgbClr val="004AAD"/>
                </a:solidFill>
                <a:latin typeface="Times New Roman" panose="02020603050405020304" pitchFamily="18" charset="0"/>
                <a:ea typeface="Open Sans 1 Bold"/>
                <a:cs typeface="Times New Roman" panose="02020603050405020304" pitchFamily="18" charset="0"/>
                <a:sym typeface="Open Sans 1 Bold"/>
              </a:rPr>
              <a:t>DML Commands</a:t>
            </a:r>
          </a:p>
        </p:txBody>
      </p:sp>
      <p:sp>
        <p:nvSpPr>
          <p:cNvPr id="6" name="TextBox 6"/>
          <p:cNvSpPr txBox="1"/>
          <p:nvPr/>
        </p:nvSpPr>
        <p:spPr>
          <a:xfrm>
            <a:off x="13571409" y="1851468"/>
            <a:ext cx="1889998" cy="589072"/>
          </a:xfrm>
          <a:prstGeom prst="rect">
            <a:avLst/>
          </a:prstGeom>
        </p:spPr>
        <p:txBody>
          <a:bodyPr lIns="0" tIns="0" rIns="0" bIns="0" rtlCol="0" anchor="t">
            <a:spAutoFit/>
          </a:bodyPr>
          <a:lstStyle/>
          <a:p>
            <a:pPr algn="ctr">
              <a:lnSpc>
                <a:spcPts val="5040"/>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1) Insert</a:t>
            </a:r>
          </a:p>
        </p:txBody>
      </p:sp>
      <p:sp>
        <p:nvSpPr>
          <p:cNvPr id="7" name="TextBox 7"/>
          <p:cNvSpPr txBox="1"/>
          <p:nvPr/>
        </p:nvSpPr>
        <p:spPr>
          <a:xfrm>
            <a:off x="13202132" y="2929788"/>
            <a:ext cx="3103364" cy="485133"/>
          </a:xfrm>
          <a:prstGeom prst="rect">
            <a:avLst/>
          </a:prstGeom>
        </p:spPr>
        <p:txBody>
          <a:bodyPr lIns="0" tIns="0" rIns="0" bIns="0" rtlCol="0" anchor="t">
            <a:spAutoFit/>
          </a:bodyPr>
          <a:lstStyle/>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Started Networking</a:t>
            </a:r>
          </a:p>
        </p:txBody>
      </p:sp>
      <p:sp>
        <p:nvSpPr>
          <p:cNvPr id="8" name="TextBox 8"/>
          <p:cNvSpPr txBox="1"/>
          <p:nvPr/>
        </p:nvSpPr>
        <p:spPr>
          <a:xfrm>
            <a:off x="3172599" y="6051355"/>
            <a:ext cx="2203728"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2C2C2C"/>
                </a:solidFill>
                <a:latin typeface="Times New Roman" panose="02020603050405020304" pitchFamily="18" charset="0"/>
                <a:ea typeface="Open Sans 1 Bold"/>
                <a:cs typeface="Times New Roman" panose="02020603050405020304" pitchFamily="18" charset="0"/>
                <a:sym typeface="Open Sans 1 Bold"/>
              </a:rPr>
              <a:t>2) Update</a:t>
            </a:r>
          </a:p>
        </p:txBody>
      </p:sp>
      <p:sp>
        <p:nvSpPr>
          <p:cNvPr id="9" name="TextBox 9"/>
          <p:cNvSpPr txBox="1"/>
          <p:nvPr/>
        </p:nvSpPr>
        <p:spPr>
          <a:xfrm>
            <a:off x="2397026" y="7407850"/>
            <a:ext cx="3754874" cy="485133"/>
          </a:xfrm>
          <a:prstGeom prst="rect">
            <a:avLst/>
          </a:prstGeom>
        </p:spPr>
        <p:txBody>
          <a:bodyPr lIns="0" tIns="0" rIns="0" bIns="0" rtlCol="0" anchor="t">
            <a:spAutoFit/>
          </a:bodyPr>
          <a:lstStyle/>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Changing the password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6661" y="5277393"/>
            <a:ext cx="14252277" cy="3389815"/>
          </a:xfrm>
          <a:custGeom>
            <a:avLst/>
            <a:gdLst/>
            <a:ahLst/>
            <a:cxnLst/>
            <a:rect l="l" t="t" r="r" b="b"/>
            <a:pathLst>
              <a:path w="14252277" h="3389815">
                <a:moveTo>
                  <a:pt x="0" y="0"/>
                </a:moveTo>
                <a:lnTo>
                  <a:pt x="14252278" y="0"/>
                </a:lnTo>
                <a:lnTo>
                  <a:pt x="14252278" y="3389814"/>
                </a:lnTo>
                <a:lnTo>
                  <a:pt x="0" y="3389814"/>
                </a:lnTo>
                <a:lnTo>
                  <a:pt x="0" y="0"/>
                </a:lnTo>
                <a:close/>
              </a:path>
            </a:pathLst>
          </a:custGeom>
          <a:blipFill>
            <a:blip r:embed="rId3"/>
            <a:stretch>
              <a:fillRect l="-1065" t="-373" r="-1065"/>
            </a:stretch>
          </a:blipFill>
        </p:spPr>
      </p:sp>
      <p:sp>
        <p:nvSpPr>
          <p:cNvPr id="3" name="Freeform 3"/>
          <p:cNvSpPr/>
          <p:nvPr/>
        </p:nvSpPr>
        <p:spPr>
          <a:xfrm>
            <a:off x="343031" y="1271564"/>
            <a:ext cx="10993321" cy="2631546"/>
          </a:xfrm>
          <a:custGeom>
            <a:avLst/>
            <a:gdLst/>
            <a:ahLst/>
            <a:cxnLst/>
            <a:rect l="l" t="t" r="r" b="b"/>
            <a:pathLst>
              <a:path w="10993321" h="2631546">
                <a:moveTo>
                  <a:pt x="0" y="0"/>
                </a:moveTo>
                <a:lnTo>
                  <a:pt x="10993320" y="0"/>
                </a:lnTo>
                <a:lnTo>
                  <a:pt x="10993320" y="2631545"/>
                </a:lnTo>
                <a:lnTo>
                  <a:pt x="0" y="2631545"/>
                </a:lnTo>
                <a:lnTo>
                  <a:pt x="0" y="0"/>
                </a:lnTo>
                <a:close/>
              </a:path>
            </a:pathLst>
          </a:custGeom>
          <a:blipFill>
            <a:blip r:embed="rId4"/>
            <a:stretch>
              <a:fillRect/>
            </a:stretch>
          </a:blipFill>
        </p:spPr>
      </p:sp>
      <p:sp>
        <p:nvSpPr>
          <p:cNvPr id="4" name="Freeform 4"/>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5"/>
            <a:stretch>
              <a:fillRect/>
            </a:stretch>
          </a:blipFill>
        </p:spPr>
      </p:sp>
      <p:sp>
        <p:nvSpPr>
          <p:cNvPr id="5" name="TextBox 5"/>
          <p:cNvSpPr txBox="1"/>
          <p:nvPr/>
        </p:nvSpPr>
        <p:spPr>
          <a:xfrm>
            <a:off x="12433551" y="1297288"/>
            <a:ext cx="1899880"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3) Select</a:t>
            </a:r>
          </a:p>
        </p:txBody>
      </p:sp>
      <p:sp>
        <p:nvSpPr>
          <p:cNvPr id="6" name="TextBox 6"/>
          <p:cNvSpPr txBox="1"/>
          <p:nvPr/>
        </p:nvSpPr>
        <p:spPr>
          <a:xfrm>
            <a:off x="12803575" y="2196171"/>
            <a:ext cx="4651177" cy="1044701"/>
          </a:xfrm>
          <a:prstGeom prst="rect">
            <a:avLst/>
          </a:prstGeom>
        </p:spPr>
        <p:txBody>
          <a:bodyPr lIns="0" tIns="0" rIns="0" bIns="0" rtlCol="0" anchor="t">
            <a:spAutoFit/>
          </a:bodyPr>
          <a:lstStyle/>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Fetching the No of Likes for a</a:t>
            </a:r>
          </a:p>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 particular Post</a:t>
            </a:r>
          </a:p>
        </p:txBody>
      </p:sp>
      <p:sp>
        <p:nvSpPr>
          <p:cNvPr id="7" name="TextBox 7"/>
          <p:cNvSpPr txBox="1"/>
          <p:nvPr/>
        </p:nvSpPr>
        <p:spPr>
          <a:xfrm>
            <a:off x="897364" y="5153568"/>
            <a:ext cx="2140387"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4) Delete </a:t>
            </a:r>
          </a:p>
        </p:txBody>
      </p:sp>
      <p:sp>
        <p:nvSpPr>
          <p:cNvPr id="8" name="TextBox 8"/>
          <p:cNvSpPr txBox="1"/>
          <p:nvPr/>
        </p:nvSpPr>
        <p:spPr>
          <a:xfrm>
            <a:off x="432187" y="6220847"/>
            <a:ext cx="3070741" cy="1578101"/>
          </a:xfrm>
          <a:prstGeom prst="rect">
            <a:avLst/>
          </a:prstGeom>
        </p:spPr>
        <p:txBody>
          <a:bodyPr lIns="0" tIns="0" rIns="0" bIns="0" rtlCol="0" anchor="t">
            <a:spAutoFit/>
          </a:bodyPr>
          <a:lstStyle/>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Remove posts that </a:t>
            </a:r>
          </a:p>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have less than</a:t>
            </a:r>
          </a:p>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 235 likes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68680" y="2332593"/>
            <a:ext cx="10469986" cy="2026559"/>
          </a:xfrm>
          <a:custGeom>
            <a:avLst/>
            <a:gdLst/>
            <a:ahLst/>
            <a:cxnLst/>
            <a:rect l="l" t="t" r="r" b="b"/>
            <a:pathLst>
              <a:path w="10469986" h="2026559">
                <a:moveTo>
                  <a:pt x="0" y="0"/>
                </a:moveTo>
                <a:lnTo>
                  <a:pt x="10469986" y="0"/>
                </a:lnTo>
                <a:lnTo>
                  <a:pt x="10469986" y="2026559"/>
                </a:lnTo>
                <a:lnTo>
                  <a:pt x="0" y="2026559"/>
                </a:lnTo>
                <a:lnTo>
                  <a:pt x="0" y="0"/>
                </a:lnTo>
                <a:close/>
              </a:path>
            </a:pathLst>
          </a:custGeom>
          <a:blipFill>
            <a:blip r:embed="rId3"/>
            <a:stretch>
              <a:fillRect r="-7939" b="-140489"/>
            </a:stretch>
          </a:blipFill>
        </p:spPr>
      </p:sp>
      <p:sp>
        <p:nvSpPr>
          <p:cNvPr id="3" name="Freeform 3"/>
          <p:cNvSpPr/>
          <p:nvPr/>
        </p:nvSpPr>
        <p:spPr>
          <a:xfrm>
            <a:off x="3493371" y="6173232"/>
            <a:ext cx="9617932" cy="2944957"/>
          </a:xfrm>
          <a:custGeom>
            <a:avLst/>
            <a:gdLst/>
            <a:ahLst/>
            <a:cxnLst/>
            <a:rect l="l" t="t" r="r" b="b"/>
            <a:pathLst>
              <a:path w="9617932" h="2944957">
                <a:moveTo>
                  <a:pt x="0" y="0"/>
                </a:moveTo>
                <a:lnTo>
                  <a:pt x="9617931" y="0"/>
                </a:lnTo>
                <a:lnTo>
                  <a:pt x="9617931" y="2944957"/>
                </a:lnTo>
                <a:lnTo>
                  <a:pt x="0" y="2944957"/>
                </a:lnTo>
                <a:lnTo>
                  <a:pt x="0" y="0"/>
                </a:lnTo>
                <a:close/>
              </a:path>
            </a:pathLst>
          </a:custGeom>
          <a:blipFill>
            <a:blip r:embed="rId3"/>
            <a:stretch>
              <a:fillRect t="-65491" r="-17501"/>
            </a:stretch>
          </a:blipFill>
        </p:spPr>
      </p:sp>
      <p:grpSp>
        <p:nvGrpSpPr>
          <p:cNvPr id="4" name="Group 4"/>
          <p:cNvGrpSpPr/>
          <p:nvPr/>
        </p:nvGrpSpPr>
        <p:grpSpPr>
          <a:xfrm>
            <a:off x="8412480" y="2575560"/>
            <a:ext cx="102870" cy="100965"/>
            <a:chOff x="0" y="0"/>
            <a:chExt cx="137160" cy="134620"/>
          </a:xfrm>
        </p:grpSpPr>
        <p:sp>
          <p:nvSpPr>
            <p:cNvPr id="5" name="Freeform 5"/>
            <p:cNvSpPr/>
            <p:nvPr/>
          </p:nvSpPr>
          <p:spPr>
            <a:xfrm>
              <a:off x="46990" y="46990"/>
              <a:ext cx="38100" cy="38100"/>
            </a:xfrm>
            <a:custGeom>
              <a:avLst/>
              <a:gdLst/>
              <a:ahLst/>
              <a:cxnLst/>
              <a:rect l="l" t="t" r="r" b="b"/>
              <a:pathLst>
                <a:path w="38100" h="38100">
                  <a:moveTo>
                    <a:pt x="38100" y="12700"/>
                  </a:moveTo>
                  <a:cubicBezTo>
                    <a:pt x="21590" y="38100"/>
                    <a:pt x="6350" y="34290"/>
                    <a:pt x="3810" y="27940"/>
                  </a:cubicBezTo>
                  <a:cubicBezTo>
                    <a:pt x="0" y="22860"/>
                    <a:pt x="2540" y="7620"/>
                    <a:pt x="7620" y="3810"/>
                  </a:cubicBezTo>
                  <a:cubicBezTo>
                    <a:pt x="12700" y="0"/>
                    <a:pt x="33020" y="5080"/>
                    <a:pt x="33020" y="5080"/>
                  </a:cubicBezTo>
                </a:path>
              </a:pathLst>
            </a:custGeom>
            <a:solidFill>
              <a:srgbClr val="FEFEFE"/>
            </a:solidFill>
            <a:ln cap="sq">
              <a:noFill/>
              <a:prstDash val="solid"/>
              <a:miter/>
            </a:ln>
          </p:spPr>
        </p:sp>
      </p:grpSp>
      <p:grpSp>
        <p:nvGrpSpPr>
          <p:cNvPr id="6" name="Group 6"/>
          <p:cNvGrpSpPr/>
          <p:nvPr/>
        </p:nvGrpSpPr>
        <p:grpSpPr>
          <a:xfrm>
            <a:off x="8393430" y="2555558"/>
            <a:ext cx="2216467" cy="121920"/>
            <a:chOff x="0" y="0"/>
            <a:chExt cx="2955290" cy="162560"/>
          </a:xfrm>
        </p:grpSpPr>
        <p:sp>
          <p:nvSpPr>
            <p:cNvPr id="7" name="Freeform 7"/>
            <p:cNvSpPr/>
            <p:nvPr/>
          </p:nvSpPr>
          <p:spPr>
            <a:xfrm>
              <a:off x="50800" y="8890"/>
              <a:ext cx="2853690" cy="153670"/>
            </a:xfrm>
            <a:custGeom>
              <a:avLst/>
              <a:gdLst/>
              <a:ahLst/>
              <a:cxnLst/>
              <a:rect l="l" t="t" r="r" b="b"/>
              <a:pathLst>
                <a:path w="2853690" h="153670">
                  <a:moveTo>
                    <a:pt x="19050" y="41910"/>
                  </a:moveTo>
                  <a:cubicBezTo>
                    <a:pt x="510540" y="46990"/>
                    <a:pt x="515620" y="57150"/>
                    <a:pt x="537210" y="60960"/>
                  </a:cubicBezTo>
                  <a:cubicBezTo>
                    <a:pt x="565150" y="66040"/>
                    <a:pt x="584200" y="63500"/>
                    <a:pt x="640080" y="63500"/>
                  </a:cubicBezTo>
                  <a:cubicBezTo>
                    <a:pt x="900430" y="68580"/>
                    <a:pt x="2711450" y="0"/>
                    <a:pt x="2834640" y="64770"/>
                  </a:cubicBezTo>
                  <a:cubicBezTo>
                    <a:pt x="2848610" y="72390"/>
                    <a:pt x="2853690" y="85090"/>
                    <a:pt x="2852420" y="90170"/>
                  </a:cubicBezTo>
                  <a:cubicBezTo>
                    <a:pt x="2849880" y="96520"/>
                    <a:pt x="2825750" y="101600"/>
                    <a:pt x="2820670" y="97790"/>
                  </a:cubicBezTo>
                  <a:cubicBezTo>
                    <a:pt x="2816860" y="92710"/>
                    <a:pt x="2820670" y="68580"/>
                    <a:pt x="2825750" y="66040"/>
                  </a:cubicBezTo>
                  <a:cubicBezTo>
                    <a:pt x="2832100" y="63500"/>
                    <a:pt x="2852420" y="76200"/>
                    <a:pt x="2853690" y="82550"/>
                  </a:cubicBezTo>
                  <a:cubicBezTo>
                    <a:pt x="2853690" y="87630"/>
                    <a:pt x="2848610" y="96520"/>
                    <a:pt x="2834640" y="102870"/>
                  </a:cubicBezTo>
                  <a:cubicBezTo>
                    <a:pt x="2716530" y="153670"/>
                    <a:pt x="1196340" y="104140"/>
                    <a:pt x="838200" y="102870"/>
                  </a:cubicBezTo>
                  <a:cubicBezTo>
                    <a:pt x="706120" y="101600"/>
                    <a:pt x="632460" y="107950"/>
                    <a:pt x="567690" y="100330"/>
                  </a:cubicBezTo>
                  <a:cubicBezTo>
                    <a:pt x="530860" y="96520"/>
                    <a:pt x="521970" y="85090"/>
                    <a:pt x="481330" y="80010"/>
                  </a:cubicBezTo>
                  <a:cubicBezTo>
                    <a:pt x="389890" y="68580"/>
                    <a:pt x="69850" y="99060"/>
                    <a:pt x="19050" y="80010"/>
                  </a:cubicBezTo>
                  <a:cubicBezTo>
                    <a:pt x="7620" y="76200"/>
                    <a:pt x="0" y="69850"/>
                    <a:pt x="0" y="63500"/>
                  </a:cubicBezTo>
                  <a:cubicBezTo>
                    <a:pt x="0" y="57150"/>
                    <a:pt x="19050" y="41910"/>
                    <a:pt x="19050" y="41910"/>
                  </a:cubicBezTo>
                </a:path>
              </a:pathLst>
            </a:custGeom>
            <a:solidFill>
              <a:srgbClr val="FEFEFE"/>
            </a:solidFill>
            <a:ln cap="sq">
              <a:noFill/>
              <a:prstDash val="solid"/>
              <a:miter/>
            </a:ln>
          </p:spPr>
        </p:sp>
      </p:grpSp>
      <p:grpSp>
        <p:nvGrpSpPr>
          <p:cNvPr id="8" name="Group 8"/>
          <p:cNvGrpSpPr/>
          <p:nvPr/>
        </p:nvGrpSpPr>
        <p:grpSpPr>
          <a:xfrm>
            <a:off x="14131290" y="4953000"/>
            <a:ext cx="102870" cy="100965"/>
            <a:chOff x="0" y="0"/>
            <a:chExt cx="137160" cy="134620"/>
          </a:xfrm>
        </p:grpSpPr>
        <p:sp>
          <p:nvSpPr>
            <p:cNvPr id="9" name="Freeform 9"/>
            <p:cNvSpPr/>
            <p:nvPr/>
          </p:nvSpPr>
          <p:spPr>
            <a:xfrm>
              <a:off x="46990" y="46990"/>
              <a:ext cx="38100" cy="38100"/>
            </a:xfrm>
            <a:custGeom>
              <a:avLst/>
              <a:gdLst/>
              <a:ahLst/>
              <a:cxnLst/>
              <a:rect l="l" t="t" r="r" b="b"/>
              <a:pathLst>
                <a:path w="38100" h="38100">
                  <a:moveTo>
                    <a:pt x="38100" y="12700"/>
                  </a:moveTo>
                  <a:cubicBezTo>
                    <a:pt x="21590" y="38100"/>
                    <a:pt x="6350" y="34290"/>
                    <a:pt x="3810" y="27940"/>
                  </a:cubicBezTo>
                  <a:cubicBezTo>
                    <a:pt x="0" y="22860"/>
                    <a:pt x="3810" y="7620"/>
                    <a:pt x="7620" y="3810"/>
                  </a:cubicBezTo>
                  <a:cubicBezTo>
                    <a:pt x="12700" y="0"/>
                    <a:pt x="33020" y="5080"/>
                    <a:pt x="33020" y="5080"/>
                  </a:cubicBezTo>
                </a:path>
              </a:pathLst>
            </a:custGeom>
            <a:solidFill>
              <a:srgbClr val="FEFEFE"/>
            </a:solidFill>
            <a:ln cap="sq">
              <a:noFill/>
              <a:prstDash val="solid"/>
              <a:miter/>
            </a:ln>
          </p:spPr>
        </p:sp>
      </p:grpSp>
      <p:grpSp>
        <p:nvGrpSpPr>
          <p:cNvPr id="10" name="Group 10"/>
          <p:cNvGrpSpPr/>
          <p:nvPr/>
        </p:nvGrpSpPr>
        <p:grpSpPr>
          <a:xfrm>
            <a:off x="8143875" y="6512243"/>
            <a:ext cx="1950720" cy="104775"/>
            <a:chOff x="0" y="0"/>
            <a:chExt cx="2600960" cy="139700"/>
          </a:xfrm>
        </p:grpSpPr>
        <p:sp>
          <p:nvSpPr>
            <p:cNvPr id="11" name="Freeform 11"/>
            <p:cNvSpPr/>
            <p:nvPr/>
          </p:nvSpPr>
          <p:spPr>
            <a:xfrm>
              <a:off x="50800" y="49530"/>
              <a:ext cx="2499360" cy="96520"/>
            </a:xfrm>
            <a:custGeom>
              <a:avLst/>
              <a:gdLst/>
              <a:ahLst/>
              <a:cxnLst/>
              <a:rect l="l" t="t" r="r" b="b"/>
              <a:pathLst>
                <a:path w="2499360" h="96520">
                  <a:moveTo>
                    <a:pt x="19050" y="1270"/>
                  </a:moveTo>
                  <a:cubicBezTo>
                    <a:pt x="2494280" y="7620"/>
                    <a:pt x="2499360" y="15240"/>
                    <a:pt x="2499360" y="21590"/>
                  </a:cubicBezTo>
                  <a:cubicBezTo>
                    <a:pt x="2498090" y="27940"/>
                    <a:pt x="2484120" y="39370"/>
                    <a:pt x="2477770" y="39370"/>
                  </a:cubicBezTo>
                  <a:cubicBezTo>
                    <a:pt x="2472690" y="39370"/>
                    <a:pt x="2465070" y="34290"/>
                    <a:pt x="2462530" y="29210"/>
                  </a:cubicBezTo>
                  <a:cubicBezTo>
                    <a:pt x="2459990" y="24130"/>
                    <a:pt x="2462530" y="11430"/>
                    <a:pt x="2466340" y="6350"/>
                  </a:cubicBezTo>
                  <a:cubicBezTo>
                    <a:pt x="2470150" y="2540"/>
                    <a:pt x="2479040" y="0"/>
                    <a:pt x="2484120" y="2540"/>
                  </a:cubicBezTo>
                  <a:cubicBezTo>
                    <a:pt x="2489200" y="3810"/>
                    <a:pt x="2499360" y="13970"/>
                    <a:pt x="2499360" y="20320"/>
                  </a:cubicBezTo>
                  <a:cubicBezTo>
                    <a:pt x="2498090" y="26670"/>
                    <a:pt x="2494280" y="34290"/>
                    <a:pt x="2480310" y="39370"/>
                  </a:cubicBezTo>
                  <a:cubicBezTo>
                    <a:pt x="2346960" y="96520"/>
                    <a:pt x="151130" y="90170"/>
                    <a:pt x="19050" y="39370"/>
                  </a:cubicBezTo>
                  <a:cubicBezTo>
                    <a:pt x="6350" y="34290"/>
                    <a:pt x="0" y="29210"/>
                    <a:pt x="0" y="22860"/>
                  </a:cubicBezTo>
                  <a:cubicBezTo>
                    <a:pt x="0" y="16510"/>
                    <a:pt x="19050" y="1270"/>
                    <a:pt x="19050" y="1270"/>
                  </a:cubicBezTo>
                </a:path>
              </a:pathLst>
            </a:custGeom>
            <a:solidFill>
              <a:srgbClr val="FEFEFE"/>
            </a:solidFill>
            <a:ln cap="sq">
              <a:noFill/>
              <a:prstDash val="solid"/>
              <a:miter/>
            </a:ln>
          </p:spPr>
        </p:sp>
      </p:grpSp>
      <p:grpSp>
        <p:nvGrpSpPr>
          <p:cNvPr id="12" name="Group 12"/>
          <p:cNvGrpSpPr/>
          <p:nvPr/>
        </p:nvGrpSpPr>
        <p:grpSpPr>
          <a:xfrm>
            <a:off x="15976282" y="5950268"/>
            <a:ext cx="102870" cy="100965"/>
            <a:chOff x="0" y="0"/>
            <a:chExt cx="137160" cy="134620"/>
          </a:xfrm>
        </p:grpSpPr>
        <p:sp>
          <p:nvSpPr>
            <p:cNvPr id="13" name="Freeform 13"/>
            <p:cNvSpPr/>
            <p:nvPr/>
          </p:nvSpPr>
          <p:spPr>
            <a:xfrm>
              <a:off x="48260" y="46990"/>
              <a:ext cx="38100" cy="39370"/>
            </a:xfrm>
            <a:custGeom>
              <a:avLst/>
              <a:gdLst/>
              <a:ahLst/>
              <a:cxnLst/>
              <a:rect l="l" t="t" r="r" b="b"/>
              <a:pathLst>
                <a:path w="38100" h="39370">
                  <a:moveTo>
                    <a:pt x="38100" y="12700"/>
                  </a:moveTo>
                  <a:cubicBezTo>
                    <a:pt x="21590" y="39370"/>
                    <a:pt x="6350" y="34290"/>
                    <a:pt x="2540" y="29210"/>
                  </a:cubicBezTo>
                  <a:cubicBezTo>
                    <a:pt x="0" y="22860"/>
                    <a:pt x="2540" y="7620"/>
                    <a:pt x="7620" y="3810"/>
                  </a:cubicBezTo>
                  <a:cubicBezTo>
                    <a:pt x="12700" y="0"/>
                    <a:pt x="33020" y="5080"/>
                    <a:pt x="33020" y="5080"/>
                  </a:cubicBezTo>
                </a:path>
              </a:pathLst>
            </a:custGeom>
            <a:solidFill>
              <a:srgbClr val="FEFEFE"/>
            </a:solidFill>
            <a:ln cap="sq">
              <a:noFill/>
              <a:prstDash val="solid"/>
              <a:miter/>
            </a:ln>
          </p:spPr>
        </p:sp>
      </p:grpSp>
      <p:sp>
        <p:nvSpPr>
          <p:cNvPr id="14" name="Freeform 14"/>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4"/>
            <a:stretch>
              <a:fillRect/>
            </a:stretch>
          </a:blipFill>
        </p:spPr>
      </p:sp>
      <p:sp>
        <p:nvSpPr>
          <p:cNvPr id="15" name="TextBox 15"/>
          <p:cNvSpPr txBox="1"/>
          <p:nvPr/>
        </p:nvSpPr>
        <p:spPr>
          <a:xfrm>
            <a:off x="5872639" y="378714"/>
            <a:ext cx="6542723" cy="1128204"/>
          </a:xfrm>
          <a:prstGeom prst="rect">
            <a:avLst/>
          </a:prstGeom>
        </p:spPr>
        <p:txBody>
          <a:bodyPr lIns="0" tIns="0" rIns="0" bIns="0" rtlCol="0" anchor="t">
            <a:spAutoFit/>
          </a:bodyPr>
          <a:lstStyle/>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Writing unique codes for the posts using</a:t>
            </a:r>
            <a:r>
              <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rPr>
              <a:t> </a:t>
            </a:r>
          </a:p>
          <a:p>
            <a:pPr algn="ctr">
              <a:lnSpc>
                <a:spcPts val="5024"/>
              </a:lnSpc>
              <a:spcBef>
                <a:spcPct val="0"/>
              </a:spcBef>
            </a:pPr>
            <a:r>
              <a:rPr lang="en-US" sz="3200" b="1" dirty="0">
                <a:solidFill>
                  <a:srgbClr val="000000"/>
                </a:solidFill>
                <a:latin typeface="Times New Roman" panose="02020603050405020304" pitchFamily="18" charset="0"/>
                <a:ea typeface="Open Sans 1 Bold"/>
                <a:cs typeface="Times New Roman" panose="02020603050405020304" pitchFamily="18" charset="0"/>
                <a:sym typeface="Open Sans 1 Bold"/>
              </a:rPr>
              <a:t>Arithmetic Operators</a:t>
            </a:r>
          </a:p>
        </p:txBody>
      </p:sp>
      <p:sp>
        <p:nvSpPr>
          <p:cNvPr id="16" name="TextBox 16"/>
          <p:cNvSpPr txBox="1"/>
          <p:nvPr/>
        </p:nvSpPr>
        <p:spPr>
          <a:xfrm>
            <a:off x="532881" y="1383093"/>
            <a:ext cx="2960489" cy="1387367"/>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1) ADDITION:</a:t>
            </a:r>
          </a:p>
        </p:txBody>
      </p:sp>
      <p:sp>
        <p:nvSpPr>
          <p:cNvPr id="17" name="TextBox 17"/>
          <p:cNvSpPr txBox="1"/>
          <p:nvPr/>
        </p:nvSpPr>
        <p:spPr>
          <a:xfrm>
            <a:off x="532881" y="4474464"/>
            <a:ext cx="3894772" cy="1387367"/>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2) SUBTRACTION: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84764" y="1815967"/>
            <a:ext cx="11301259" cy="1761925"/>
          </a:xfrm>
          <a:custGeom>
            <a:avLst/>
            <a:gdLst/>
            <a:ahLst/>
            <a:cxnLst/>
            <a:rect l="l" t="t" r="r" b="b"/>
            <a:pathLst>
              <a:path w="11301259" h="1761925">
                <a:moveTo>
                  <a:pt x="0" y="0"/>
                </a:moveTo>
                <a:lnTo>
                  <a:pt x="11301259" y="0"/>
                </a:lnTo>
                <a:lnTo>
                  <a:pt x="11301259" y="1761925"/>
                </a:lnTo>
                <a:lnTo>
                  <a:pt x="0" y="1761925"/>
                </a:lnTo>
                <a:lnTo>
                  <a:pt x="0" y="0"/>
                </a:lnTo>
                <a:close/>
              </a:path>
            </a:pathLst>
          </a:custGeom>
          <a:blipFill>
            <a:blip r:embed="rId3"/>
            <a:stretch>
              <a:fillRect b="-90821"/>
            </a:stretch>
          </a:blipFill>
        </p:spPr>
      </p:sp>
      <p:sp>
        <p:nvSpPr>
          <p:cNvPr id="3" name="Freeform 3"/>
          <p:cNvSpPr/>
          <p:nvPr/>
        </p:nvSpPr>
        <p:spPr>
          <a:xfrm>
            <a:off x="2784764" y="6162675"/>
            <a:ext cx="10469986" cy="1595670"/>
          </a:xfrm>
          <a:custGeom>
            <a:avLst/>
            <a:gdLst/>
            <a:ahLst/>
            <a:cxnLst/>
            <a:rect l="l" t="t" r="r" b="b"/>
            <a:pathLst>
              <a:path w="10469986" h="1595670">
                <a:moveTo>
                  <a:pt x="0" y="0"/>
                </a:moveTo>
                <a:lnTo>
                  <a:pt x="10469986" y="0"/>
                </a:lnTo>
                <a:lnTo>
                  <a:pt x="10469986" y="1595670"/>
                </a:lnTo>
                <a:lnTo>
                  <a:pt x="0" y="1595670"/>
                </a:lnTo>
                <a:lnTo>
                  <a:pt x="0" y="0"/>
                </a:lnTo>
                <a:close/>
              </a:path>
            </a:pathLst>
          </a:custGeom>
          <a:blipFill>
            <a:blip r:embed="rId3"/>
            <a:stretch>
              <a:fillRect t="-110702" r="-7939"/>
            </a:stretch>
          </a:blipFill>
        </p:spPr>
      </p:sp>
      <p:grpSp>
        <p:nvGrpSpPr>
          <p:cNvPr id="4" name="Group 4"/>
          <p:cNvGrpSpPr/>
          <p:nvPr/>
        </p:nvGrpSpPr>
        <p:grpSpPr>
          <a:xfrm>
            <a:off x="9422130" y="1524000"/>
            <a:ext cx="111442" cy="108585"/>
            <a:chOff x="0" y="0"/>
            <a:chExt cx="148590" cy="144780"/>
          </a:xfrm>
        </p:grpSpPr>
        <p:sp>
          <p:nvSpPr>
            <p:cNvPr id="5" name="Freeform 5"/>
            <p:cNvSpPr/>
            <p:nvPr/>
          </p:nvSpPr>
          <p:spPr>
            <a:xfrm>
              <a:off x="46990" y="45720"/>
              <a:ext cx="49530" cy="52070"/>
            </a:xfrm>
            <a:custGeom>
              <a:avLst/>
              <a:gdLst/>
              <a:ahLst/>
              <a:cxnLst/>
              <a:rect l="l" t="t" r="r" b="b"/>
              <a:pathLst>
                <a:path w="49530" h="52070">
                  <a:moveTo>
                    <a:pt x="49530" y="17780"/>
                  </a:moveTo>
                  <a:cubicBezTo>
                    <a:pt x="27940" y="52070"/>
                    <a:pt x="7620" y="45720"/>
                    <a:pt x="3810" y="38100"/>
                  </a:cubicBezTo>
                  <a:cubicBezTo>
                    <a:pt x="0" y="31750"/>
                    <a:pt x="3810" y="10160"/>
                    <a:pt x="10160" y="5080"/>
                  </a:cubicBezTo>
                  <a:cubicBezTo>
                    <a:pt x="16510" y="0"/>
                    <a:pt x="43180" y="7620"/>
                    <a:pt x="43180" y="7620"/>
                  </a:cubicBezTo>
                </a:path>
              </a:pathLst>
            </a:custGeom>
            <a:solidFill>
              <a:srgbClr val="FEFEFE"/>
            </a:solidFill>
            <a:ln cap="sq">
              <a:noFill/>
              <a:prstDash val="solid"/>
              <a:miter/>
            </a:ln>
          </p:spPr>
        </p:sp>
      </p:grpSp>
      <p:grpSp>
        <p:nvGrpSpPr>
          <p:cNvPr id="6" name="Group 6"/>
          <p:cNvGrpSpPr/>
          <p:nvPr/>
        </p:nvGrpSpPr>
        <p:grpSpPr>
          <a:xfrm>
            <a:off x="7075170" y="6375082"/>
            <a:ext cx="1760220" cy="114300"/>
            <a:chOff x="0" y="0"/>
            <a:chExt cx="2346960" cy="152400"/>
          </a:xfrm>
        </p:grpSpPr>
        <p:sp>
          <p:nvSpPr>
            <p:cNvPr id="7" name="Freeform 7"/>
            <p:cNvSpPr/>
            <p:nvPr/>
          </p:nvSpPr>
          <p:spPr>
            <a:xfrm>
              <a:off x="50800" y="50800"/>
              <a:ext cx="2246630" cy="114300"/>
            </a:xfrm>
            <a:custGeom>
              <a:avLst/>
              <a:gdLst/>
              <a:ahLst/>
              <a:cxnLst/>
              <a:rect l="l" t="t" r="r" b="b"/>
              <a:pathLst>
                <a:path w="2246630" h="114300">
                  <a:moveTo>
                    <a:pt x="25400" y="0"/>
                  </a:moveTo>
                  <a:cubicBezTo>
                    <a:pt x="2237740" y="7620"/>
                    <a:pt x="2245360" y="17780"/>
                    <a:pt x="2245360" y="26670"/>
                  </a:cubicBezTo>
                  <a:cubicBezTo>
                    <a:pt x="2245360" y="34290"/>
                    <a:pt x="2226310" y="49530"/>
                    <a:pt x="2217420" y="50800"/>
                  </a:cubicBezTo>
                  <a:cubicBezTo>
                    <a:pt x="2209800" y="50800"/>
                    <a:pt x="2200910" y="43180"/>
                    <a:pt x="2197100" y="36830"/>
                  </a:cubicBezTo>
                  <a:cubicBezTo>
                    <a:pt x="2194560" y="29210"/>
                    <a:pt x="2197100" y="12700"/>
                    <a:pt x="2202180" y="6350"/>
                  </a:cubicBezTo>
                  <a:cubicBezTo>
                    <a:pt x="2208530" y="1270"/>
                    <a:pt x="2226310" y="0"/>
                    <a:pt x="2232660" y="3810"/>
                  </a:cubicBezTo>
                  <a:cubicBezTo>
                    <a:pt x="2239010" y="6350"/>
                    <a:pt x="2246630" y="16510"/>
                    <a:pt x="2245360" y="24130"/>
                  </a:cubicBezTo>
                  <a:cubicBezTo>
                    <a:pt x="2244090" y="31750"/>
                    <a:pt x="2237740" y="43180"/>
                    <a:pt x="2219960" y="50800"/>
                  </a:cubicBezTo>
                  <a:cubicBezTo>
                    <a:pt x="2077720" y="111760"/>
                    <a:pt x="166370" y="114300"/>
                    <a:pt x="25400" y="50800"/>
                  </a:cubicBezTo>
                  <a:cubicBezTo>
                    <a:pt x="6350" y="41910"/>
                    <a:pt x="0" y="30480"/>
                    <a:pt x="0" y="21590"/>
                  </a:cubicBezTo>
                  <a:cubicBezTo>
                    <a:pt x="1270" y="13970"/>
                    <a:pt x="25400" y="0"/>
                    <a:pt x="25400" y="0"/>
                  </a:cubicBezTo>
                </a:path>
              </a:pathLst>
            </a:custGeom>
            <a:solidFill>
              <a:srgbClr val="FEFEFE"/>
            </a:solidFill>
            <a:ln cap="sq">
              <a:noFill/>
              <a:prstDash val="solid"/>
              <a:miter/>
            </a:ln>
          </p:spPr>
        </p:sp>
      </p:grpSp>
      <p:grpSp>
        <p:nvGrpSpPr>
          <p:cNvPr id="8" name="Group 8"/>
          <p:cNvGrpSpPr/>
          <p:nvPr/>
        </p:nvGrpSpPr>
        <p:grpSpPr>
          <a:xfrm>
            <a:off x="6283642" y="9076372"/>
            <a:ext cx="102870" cy="100965"/>
            <a:chOff x="0" y="0"/>
            <a:chExt cx="137160" cy="134620"/>
          </a:xfrm>
        </p:grpSpPr>
        <p:sp>
          <p:nvSpPr>
            <p:cNvPr id="9" name="Freeform 9"/>
            <p:cNvSpPr/>
            <p:nvPr/>
          </p:nvSpPr>
          <p:spPr>
            <a:xfrm>
              <a:off x="48260" y="45720"/>
              <a:ext cx="38100" cy="39370"/>
            </a:xfrm>
            <a:custGeom>
              <a:avLst/>
              <a:gdLst/>
              <a:ahLst/>
              <a:cxnLst/>
              <a:rect l="l" t="t" r="r" b="b"/>
              <a:pathLst>
                <a:path w="38100" h="39370">
                  <a:moveTo>
                    <a:pt x="38100" y="13970"/>
                  </a:moveTo>
                  <a:cubicBezTo>
                    <a:pt x="21590" y="39370"/>
                    <a:pt x="6350" y="34290"/>
                    <a:pt x="2540" y="29210"/>
                  </a:cubicBezTo>
                  <a:cubicBezTo>
                    <a:pt x="0" y="24130"/>
                    <a:pt x="2540" y="8890"/>
                    <a:pt x="7620" y="5080"/>
                  </a:cubicBezTo>
                  <a:cubicBezTo>
                    <a:pt x="12700" y="0"/>
                    <a:pt x="33020" y="6350"/>
                    <a:pt x="33020" y="6350"/>
                  </a:cubicBezTo>
                </a:path>
              </a:pathLst>
            </a:custGeom>
            <a:solidFill>
              <a:srgbClr val="FEFEFE"/>
            </a:solidFill>
            <a:ln cap="sq">
              <a:noFill/>
              <a:prstDash val="solid"/>
              <a:miter/>
            </a:ln>
          </p:spPr>
        </p:sp>
      </p:grpSp>
      <p:grpSp>
        <p:nvGrpSpPr>
          <p:cNvPr id="10" name="Group 10"/>
          <p:cNvGrpSpPr/>
          <p:nvPr/>
        </p:nvGrpSpPr>
        <p:grpSpPr>
          <a:xfrm>
            <a:off x="9625965" y="1095375"/>
            <a:ext cx="102870" cy="100965"/>
            <a:chOff x="0" y="0"/>
            <a:chExt cx="137160" cy="134620"/>
          </a:xfrm>
        </p:grpSpPr>
        <p:sp>
          <p:nvSpPr>
            <p:cNvPr id="11" name="Freeform 11"/>
            <p:cNvSpPr/>
            <p:nvPr/>
          </p:nvSpPr>
          <p:spPr>
            <a:xfrm>
              <a:off x="46990" y="46990"/>
              <a:ext cx="38100" cy="39370"/>
            </a:xfrm>
            <a:custGeom>
              <a:avLst/>
              <a:gdLst/>
              <a:ahLst/>
              <a:cxnLst/>
              <a:rect l="l" t="t" r="r" b="b"/>
              <a:pathLst>
                <a:path w="38100" h="39370">
                  <a:moveTo>
                    <a:pt x="38100" y="13970"/>
                  </a:moveTo>
                  <a:cubicBezTo>
                    <a:pt x="21590" y="39370"/>
                    <a:pt x="6350" y="34290"/>
                    <a:pt x="3810" y="29210"/>
                  </a:cubicBezTo>
                  <a:cubicBezTo>
                    <a:pt x="0" y="24130"/>
                    <a:pt x="2540" y="7620"/>
                    <a:pt x="7620" y="3810"/>
                  </a:cubicBezTo>
                  <a:cubicBezTo>
                    <a:pt x="12700" y="0"/>
                    <a:pt x="33020" y="6350"/>
                    <a:pt x="33020" y="6350"/>
                  </a:cubicBezTo>
                </a:path>
              </a:pathLst>
            </a:custGeom>
            <a:solidFill>
              <a:srgbClr val="FEFEFE"/>
            </a:solidFill>
            <a:ln cap="sq">
              <a:noFill/>
              <a:prstDash val="solid"/>
              <a:miter/>
            </a:ln>
          </p:spPr>
        </p:sp>
      </p:grpSp>
      <p:grpSp>
        <p:nvGrpSpPr>
          <p:cNvPr id="12" name="Group 12"/>
          <p:cNvGrpSpPr/>
          <p:nvPr/>
        </p:nvGrpSpPr>
        <p:grpSpPr>
          <a:xfrm>
            <a:off x="7063740" y="2173605"/>
            <a:ext cx="1750695" cy="138112"/>
            <a:chOff x="0" y="0"/>
            <a:chExt cx="2334260" cy="184150"/>
          </a:xfrm>
        </p:grpSpPr>
        <p:sp>
          <p:nvSpPr>
            <p:cNvPr id="13" name="Freeform 13"/>
            <p:cNvSpPr/>
            <p:nvPr/>
          </p:nvSpPr>
          <p:spPr>
            <a:xfrm>
              <a:off x="49530" y="50800"/>
              <a:ext cx="2233930" cy="115570"/>
            </a:xfrm>
            <a:custGeom>
              <a:avLst/>
              <a:gdLst/>
              <a:ahLst/>
              <a:cxnLst/>
              <a:rect l="l" t="t" r="r" b="b"/>
              <a:pathLst>
                <a:path w="2233930" h="115570">
                  <a:moveTo>
                    <a:pt x="20320" y="0"/>
                  </a:moveTo>
                  <a:cubicBezTo>
                    <a:pt x="469900" y="7620"/>
                    <a:pt x="508000" y="33020"/>
                    <a:pt x="624840" y="43180"/>
                  </a:cubicBezTo>
                  <a:cubicBezTo>
                    <a:pt x="914400" y="69850"/>
                    <a:pt x="1985010" y="73660"/>
                    <a:pt x="2153920" y="44450"/>
                  </a:cubicBezTo>
                  <a:cubicBezTo>
                    <a:pt x="2188210" y="38100"/>
                    <a:pt x="2200910" y="19050"/>
                    <a:pt x="2214880" y="21590"/>
                  </a:cubicBezTo>
                  <a:cubicBezTo>
                    <a:pt x="2222500" y="22860"/>
                    <a:pt x="2230120" y="30480"/>
                    <a:pt x="2232660" y="35560"/>
                  </a:cubicBezTo>
                  <a:cubicBezTo>
                    <a:pt x="2233930" y="40640"/>
                    <a:pt x="2232660" y="50800"/>
                    <a:pt x="2228850" y="53340"/>
                  </a:cubicBezTo>
                  <a:cubicBezTo>
                    <a:pt x="2223770" y="57150"/>
                    <a:pt x="2200910" y="54610"/>
                    <a:pt x="2197100" y="49530"/>
                  </a:cubicBezTo>
                  <a:cubicBezTo>
                    <a:pt x="2194560" y="44450"/>
                    <a:pt x="2200910" y="26670"/>
                    <a:pt x="2205990" y="22860"/>
                  </a:cubicBezTo>
                  <a:cubicBezTo>
                    <a:pt x="2212340" y="20320"/>
                    <a:pt x="2225040" y="24130"/>
                    <a:pt x="2228850" y="29210"/>
                  </a:cubicBezTo>
                  <a:cubicBezTo>
                    <a:pt x="2232660" y="33020"/>
                    <a:pt x="2233930" y="44450"/>
                    <a:pt x="2230120" y="52070"/>
                  </a:cubicBezTo>
                  <a:cubicBezTo>
                    <a:pt x="2221230" y="64770"/>
                    <a:pt x="2195830" y="73660"/>
                    <a:pt x="2153920" y="82550"/>
                  </a:cubicBezTo>
                  <a:cubicBezTo>
                    <a:pt x="1978660" y="115570"/>
                    <a:pt x="1014730" y="85090"/>
                    <a:pt x="756920" y="82550"/>
                  </a:cubicBezTo>
                  <a:cubicBezTo>
                    <a:pt x="659130" y="81280"/>
                    <a:pt x="617220" y="85090"/>
                    <a:pt x="552450" y="77470"/>
                  </a:cubicBezTo>
                  <a:cubicBezTo>
                    <a:pt x="492760" y="69850"/>
                    <a:pt x="448310" y="45720"/>
                    <a:pt x="379730" y="38100"/>
                  </a:cubicBezTo>
                  <a:cubicBezTo>
                    <a:pt x="281940" y="26670"/>
                    <a:pt x="63500" y="54610"/>
                    <a:pt x="20320" y="38100"/>
                  </a:cubicBezTo>
                  <a:cubicBezTo>
                    <a:pt x="7620" y="33020"/>
                    <a:pt x="1270" y="26670"/>
                    <a:pt x="1270" y="21590"/>
                  </a:cubicBezTo>
                  <a:cubicBezTo>
                    <a:pt x="0" y="13970"/>
                    <a:pt x="20320" y="0"/>
                    <a:pt x="20320" y="0"/>
                  </a:cubicBezTo>
                </a:path>
              </a:pathLst>
            </a:custGeom>
            <a:solidFill>
              <a:srgbClr val="FEFEFE"/>
            </a:solidFill>
            <a:ln cap="sq">
              <a:noFill/>
              <a:prstDash val="solid"/>
              <a:miter/>
            </a:ln>
          </p:spPr>
        </p:sp>
      </p:grpSp>
      <p:grpSp>
        <p:nvGrpSpPr>
          <p:cNvPr id="14" name="Group 14"/>
          <p:cNvGrpSpPr/>
          <p:nvPr/>
        </p:nvGrpSpPr>
        <p:grpSpPr>
          <a:xfrm>
            <a:off x="14696123" y="4919662"/>
            <a:ext cx="102870" cy="100965"/>
            <a:chOff x="0" y="0"/>
            <a:chExt cx="137160" cy="134620"/>
          </a:xfrm>
        </p:grpSpPr>
        <p:sp>
          <p:nvSpPr>
            <p:cNvPr id="15" name="Freeform 15"/>
            <p:cNvSpPr/>
            <p:nvPr/>
          </p:nvSpPr>
          <p:spPr>
            <a:xfrm>
              <a:off x="48260" y="46990"/>
              <a:ext cx="38100" cy="38100"/>
            </a:xfrm>
            <a:custGeom>
              <a:avLst/>
              <a:gdLst/>
              <a:ahLst/>
              <a:cxnLst/>
              <a:rect l="l" t="t" r="r" b="b"/>
              <a:pathLst>
                <a:path w="38100" h="38100">
                  <a:moveTo>
                    <a:pt x="38100" y="12700"/>
                  </a:moveTo>
                  <a:cubicBezTo>
                    <a:pt x="21590" y="38100"/>
                    <a:pt x="6350" y="34290"/>
                    <a:pt x="2540" y="27940"/>
                  </a:cubicBezTo>
                  <a:cubicBezTo>
                    <a:pt x="0" y="22860"/>
                    <a:pt x="2540" y="7620"/>
                    <a:pt x="7620" y="3810"/>
                  </a:cubicBezTo>
                  <a:cubicBezTo>
                    <a:pt x="12700" y="0"/>
                    <a:pt x="33020" y="5080"/>
                    <a:pt x="33020" y="5080"/>
                  </a:cubicBezTo>
                </a:path>
              </a:pathLst>
            </a:custGeom>
            <a:solidFill>
              <a:srgbClr val="FEFEFE"/>
            </a:solidFill>
            <a:ln cap="sq">
              <a:noFill/>
              <a:prstDash val="solid"/>
              <a:miter/>
            </a:ln>
          </p:spPr>
        </p:sp>
      </p:grpSp>
      <p:sp>
        <p:nvSpPr>
          <p:cNvPr id="16" name="Freeform 16"/>
          <p:cNvSpPr/>
          <p:nvPr/>
        </p:nvSpPr>
        <p:spPr>
          <a:xfrm>
            <a:off x="0" y="21893"/>
            <a:ext cx="751276" cy="734202"/>
          </a:xfrm>
          <a:custGeom>
            <a:avLst/>
            <a:gdLst/>
            <a:ahLst/>
            <a:cxnLst/>
            <a:rect l="l" t="t" r="r" b="b"/>
            <a:pathLst>
              <a:path w="751276" h="734202">
                <a:moveTo>
                  <a:pt x="0" y="0"/>
                </a:moveTo>
                <a:lnTo>
                  <a:pt x="751276" y="0"/>
                </a:lnTo>
                <a:lnTo>
                  <a:pt x="751276" y="734201"/>
                </a:lnTo>
                <a:lnTo>
                  <a:pt x="0" y="734201"/>
                </a:lnTo>
                <a:lnTo>
                  <a:pt x="0" y="0"/>
                </a:lnTo>
                <a:close/>
              </a:path>
            </a:pathLst>
          </a:custGeom>
          <a:blipFill>
            <a:blip r:embed="rId4"/>
            <a:stretch>
              <a:fillRect/>
            </a:stretch>
          </a:blipFill>
        </p:spPr>
      </p:sp>
      <p:sp>
        <p:nvSpPr>
          <p:cNvPr id="17" name="TextBox 17"/>
          <p:cNvSpPr txBox="1"/>
          <p:nvPr/>
        </p:nvSpPr>
        <p:spPr>
          <a:xfrm>
            <a:off x="499061" y="632269"/>
            <a:ext cx="4571405" cy="1387367"/>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3) MULTIPLICATION:</a:t>
            </a:r>
          </a:p>
        </p:txBody>
      </p:sp>
      <p:sp>
        <p:nvSpPr>
          <p:cNvPr id="18" name="TextBox 18"/>
          <p:cNvSpPr txBox="1"/>
          <p:nvPr/>
        </p:nvSpPr>
        <p:spPr>
          <a:xfrm>
            <a:off x="499061" y="4474464"/>
            <a:ext cx="2623423" cy="1387367"/>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4)DIVISION: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93371" y="2231667"/>
            <a:ext cx="11301259" cy="1737569"/>
          </a:xfrm>
          <a:custGeom>
            <a:avLst/>
            <a:gdLst/>
            <a:ahLst/>
            <a:cxnLst/>
            <a:rect l="l" t="t" r="r" b="b"/>
            <a:pathLst>
              <a:path w="11301259" h="1737569">
                <a:moveTo>
                  <a:pt x="0" y="0"/>
                </a:moveTo>
                <a:lnTo>
                  <a:pt x="11301258" y="0"/>
                </a:lnTo>
                <a:lnTo>
                  <a:pt x="11301258" y="1737568"/>
                </a:lnTo>
                <a:lnTo>
                  <a:pt x="0" y="1737568"/>
                </a:lnTo>
                <a:lnTo>
                  <a:pt x="0" y="0"/>
                </a:lnTo>
                <a:close/>
              </a:path>
            </a:pathLst>
          </a:custGeom>
          <a:blipFill>
            <a:blip r:embed="rId3"/>
            <a:stretch>
              <a:fillRect/>
            </a:stretch>
          </a:blipFill>
        </p:spPr>
      </p:sp>
      <p:sp>
        <p:nvSpPr>
          <p:cNvPr id="3" name="Freeform 3"/>
          <p:cNvSpPr/>
          <p:nvPr/>
        </p:nvSpPr>
        <p:spPr>
          <a:xfrm>
            <a:off x="1623007" y="6241161"/>
            <a:ext cx="14169150" cy="2397512"/>
          </a:xfrm>
          <a:custGeom>
            <a:avLst/>
            <a:gdLst/>
            <a:ahLst/>
            <a:cxnLst/>
            <a:rect l="l" t="t" r="r" b="b"/>
            <a:pathLst>
              <a:path w="14169150" h="2397512">
                <a:moveTo>
                  <a:pt x="0" y="0"/>
                </a:moveTo>
                <a:lnTo>
                  <a:pt x="14169150" y="0"/>
                </a:lnTo>
                <a:lnTo>
                  <a:pt x="14169150" y="2397512"/>
                </a:lnTo>
                <a:lnTo>
                  <a:pt x="0" y="2397512"/>
                </a:lnTo>
                <a:lnTo>
                  <a:pt x="0" y="0"/>
                </a:lnTo>
                <a:close/>
              </a:path>
            </a:pathLst>
          </a:custGeom>
          <a:blipFill>
            <a:blip r:embed="rId4"/>
            <a:stretch>
              <a:fillRect t="-374" r="-5345" b="-795"/>
            </a:stretch>
          </a:blipFill>
        </p:spPr>
      </p:sp>
      <p:sp>
        <p:nvSpPr>
          <p:cNvPr id="4" name="Freeform 4"/>
          <p:cNvSpPr/>
          <p:nvPr/>
        </p:nvSpPr>
        <p:spPr>
          <a:xfrm>
            <a:off x="0" y="36244"/>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5"/>
            <a:stretch>
              <a:fillRect/>
            </a:stretch>
          </a:blipFill>
        </p:spPr>
      </p:sp>
      <p:sp>
        <p:nvSpPr>
          <p:cNvPr id="5" name="TextBox 5"/>
          <p:cNvSpPr txBox="1"/>
          <p:nvPr/>
        </p:nvSpPr>
        <p:spPr>
          <a:xfrm>
            <a:off x="5998223" y="350139"/>
            <a:ext cx="5169337" cy="707263"/>
          </a:xfrm>
          <a:prstGeom prst="rect">
            <a:avLst/>
          </a:prstGeom>
        </p:spPr>
        <p:txBody>
          <a:bodyPr lIns="0" tIns="0" rIns="0" bIns="0" rtlCol="0" anchor="t">
            <a:spAutoFit/>
          </a:bodyPr>
          <a:lstStyle/>
          <a:p>
            <a:pPr algn="ctr">
              <a:lnSpc>
                <a:spcPts val="5965"/>
              </a:lnSpc>
              <a:spcBef>
                <a:spcPct val="0"/>
              </a:spcBef>
            </a:pPr>
            <a:r>
              <a:rPr lang="en-US" sz="3799" b="1" dirty="0">
                <a:solidFill>
                  <a:srgbClr val="000000"/>
                </a:solidFill>
                <a:latin typeface="Times New Roman" panose="02020603050405020304" pitchFamily="18" charset="0"/>
                <a:ea typeface="Open Sans 1 Bold"/>
                <a:cs typeface="Times New Roman" panose="02020603050405020304" pitchFamily="18" charset="0"/>
                <a:sym typeface="Open Sans 1 Bold"/>
              </a:rPr>
              <a:t>Relational Operators:</a:t>
            </a:r>
          </a:p>
        </p:txBody>
      </p:sp>
      <p:sp>
        <p:nvSpPr>
          <p:cNvPr id="6" name="TextBox 6"/>
          <p:cNvSpPr txBox="1"/>
          <p:nvPr/>
        </p:nvSpPr>
        <p:spPr>
          <a:xfrm>
            <a:off x="819762" y="1108519"/>
            <a:ext cx="3971568" cy="1192186"/>
          </a:xfrm>
          <a:prstGeom prst="rect">
            <a:avLst/>
          </a:prstGeom>
        </p:spPr>
        <p:txBody>
          <a:bodyPr lIns="0" tIns="0" rIns="0" bIns="0" rtlCol="0" anchor="t">
            <a:spAutoFit/>
          </a:bodyPr>
          <a:lstStyle/>
          <a:p>
            <a:pPr algn="ctr">
              <a:lnSpc>
                <a:spcPts val="4867"/>
              </a:lnSpc>
              <a:spcBef>
                <a:spcPct val="0"/>
              </a:spcBef>
            </a:pPr>
            <a:r>
              <a:rPr lang="en-US" sz="3100" b="1" dirty="0">
                <a:solidFill>
                  <a:srgbClr val="2C2C2C"/>
                </a:solidFill>
                <a:latin typeface="Times New Roman" panose="02020603050405020304" pitchFamily="18" charset="0"/>
                <a:ea typeface="Open Sans 1 Bold"/>
                <a:cs typeface="Times New Roman" panose="02020603050405020304" pitchFamily="18" charset="0"/>
                <a:sym typeface="Open Sans 1 Bold"/>
              </a:rPr>
              <a:t>1)SELECT &amp; PROJECT</a:t>
            </a:r>
            <a:r>
              <a:rPr lang="en-US" sz="3100" dirty="0">
                <a:solidFill>
                  <a:srgbClr val="004AAD"/>
                </a:solidFill>
                <a:latin typeface="Times New Roman" panose="02020603050405020304" pitchFamily="18" charset="0"/>
                <a:ea typeface="Open Sans 1"/>
                <a:cs typeface="Times New Roman" panose="02020603050405020304" pitchFamily="18" charset="0"/>
                <a:sym typeface="Open Sans 1"/>
              </a:rPr>
              <a:t>:</a:t>
            </a:r>
          </a:p>
        </p:txBody>
      </p:sp>
      <p:sp>
        <p:nvSpPr>
          <p:cNvPr id="7" name="TextBox 7"/>
          <p:cNvSpPr txBox="1"/>
          <p:nvPr/>
        </p:nvSpPr>
        <p:spPr>
          <a:xfrm>
            <a:off x="851049" y="5019675"/>
            <a:ext cx="4162425" cy="1387367"/>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2)SET DIFFERENCE: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15495" y="3359626"/>
            <a:ext cx="13815859" cy="3110548"/>
          </a:xfrm>
          <a:custGeom>
            <a:avLst/>
            <a:gdLst/>
            <a:ahLst/>
            <a:cxnLst/>
            <a:rect l="l" t="t" r="r" b="b"/>
            <a:pathLst>
              <a:path w="13815859" h="3110548">
                <a:moveTo>
                  <a:pt x="0" y="0"/>
                </a:moveTo>
                <a:lnTo>
                  <a:pt x="13815859" y="0"/>
                </a:lnTo>
                <a:lnTo>
                  <a:pt x="13815859" y="3110548"/>
                </a:lnTo>
                <a:lnTo>
                  <a:pt x="0" y="3110548"/>
                </a:lnTo>
                <a:lnTo>
                  <a:pt x="0" y="0"/>
                </a:lnTo>
                <a:close/>
              </a:path>
            </a:pathLst>
          </a:custGeom>
          <a:blipFill>
            <a:blip r:embed="rId3"/>
            <a:stretch>
              <a:fillRect t="-425" r="-2973" b="-1910"/>
            </a:stretch>
          </a:blipFill>
        </p:spPr>
      </p:sp>
      <p:sp>
        <p:nvSpPr>
          <p:cNvPr id="3" name="Freeform 3"/>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4"/>
            <a:stretch>
              <a:fillRect/>
            </a:stretch>
          </a:blipFill>
        </p:spPr>
      </p:sp>
      <p:sp>
        <p:nvSpPr>
          <p:cNvPr id="4" name="TextBox 4"/>
          <p:cNvSpPr txBox="1"/>
          <p:nvPr/>
        </p:nvSpPr>
        <p:spPr>
          <a:xfrm>
            <a:off x="1268032" y="1362075"/>
            <a:ext cx="2160627"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3) JOIN: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3AF10-6FE6-90F6-B8B9-00CE21198AC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8C5386A-131E-A7C4-9999-A2F80399BA37}"/>
              </a:ext>
            </a:extLst>
          </p:cNvPr>
          <p:cNvSpPr/>
          <p:nvPr/>
        </p:nvSpPr>
        <p:spPr>
          <a:xfrm>
            <a:off x="3048000" y="-2857500"/>
            <a:ext cx="10962500" cy="2532227"/>
          </a:xfrm>
          <a:custGeom>
            <a:avLst/>
            <a:gdLst/>
            <a:ahLst/>
            <a:cxnLst/>
            <a:rect l="l" t="t" r="r" b="b"/>
            <a:pathLst>
              <a:path w="10962500" h="2532227">
                <a:moveTo>
                  <a:pt x="0" y="0"/>
                </a:moveTo>
                <a:lnTo>
                  <a:pt x="10962499" y="0"/>
                </a:lnTo>
                <a:lnTo>
                  <a:pt x="10962499" y="2532227"/>
                </a:lnTo>
                <a:lnTo>
                  <a:pt x="0" y="2532227"/>
                </a:lnTo>
                <a:lnTo>
                  <a:pt x="0" y="0"/>
                </a:lnTo>
                <a:close/>
              </a:path>
            </a:pathLst>
          </a:custGeom>
          <a:blipFill>
            <a:blip r:embed="rId3"/>
            <a:stretch>
              <a:fillRect/>
            </a:stretch>
          </a:blipFill>
        </p:spPr>
      </p:sp>
      <p:sp>
        <p:nvSpPr>
          <p:cNvPr id="3" name="TextBox 3">
            <a:extLst>
              <a:ext uri="{FF2B5EF4-FFF2-40B4-BE49-F238E27FC236}">
                <a16:creationId xmlns:a16="http://schemas.microsoft.com/office/drawing/2014/main" id="{80390CBE-07CE-BC2A-4AB0-BC5047EB7266}"/>
              </a:ext>
            </a:extLst>
          </p:cNvPr>
          <p:cNvSpPr txBox="1"/>
          <p:nvPr/>
        </p:nvSpPr>
        <p:spPr>
          <a:xfrm>
            <a:off x="-8742340" y="2933700"/>
            <a:ext cx="10291265" cy="752476"/>
          </a:xfrm>
          <a:prstGeom prst="rect">
            <a:avLst/>
          </a:prstGeom>
        </p:spPr>
        <p:txBody>
          <a:bodyPr lIns="0" tIns="0" rIns="0" bIns="0" rtlCol="0" anchor="t">
            <a:spAutoFit/>
          </a:bodyPr>
          <a:lstStyle/>
          <a:p>
            <a:pPr algn="ctr">
              <a:lnSpc>
                <a:spcPts val="6299"/>
              </a:lnSpc>
              <a:spcBef>
                <a:spcPct val="0"/>
              </a:spcBef>
            </a:pPr>
            <a:r>
              <a:rPr lang="en-US" sz="4499" dirty="0">
                <a:solidFill>
                  <a:srgbClr val="000000"/>
                </a:solidFill>
                <a:latin typeface="Times New Roman" panose="02020603050405020304" pitchFamily="18" charset="0"/>
                <a:ea typeface="Open Sans 1"/>
                <a:cs typeface="Times New Roman" panose="02020603050405020304" pitchFamily="18" charset="0"/>
                <a:sym typeface="Open Sans 1"/>
              </a:rPr>
              <a:t>Instagram Data Repository</a:t>
            </a:r>
          </a:p>
        </p:txBody>
      </p:sp>
      <p:sp>
        <p:nvSpPr>
          <p:cNvPr id="4" name="TextBox 4">
            <a:extLst>
              <a:ext uri="{FF2B5EF4-FFF2-40B4-BE49-F238E27FC236}">
                <a16:creationId xmlns:a16="http://schemas.microsoft.com/office/drawing/2014/main" id="{5FFE2D72-CD5D-31E2-4E55-1B3AC679EFA2}"/>
              </a:ext>
            </a:extLst>
          </p:cNvPr>
          <p:cNvSpPr txBox="1"/>
          <p:nvPr/>
        </p:nvSpPr>
        <p:spPr>
          <a:xfrm>
            <a:off x="6858000" y="11010900"/>
            <a:ext cx="6062662" cy="3721340"/>
          </a:xfrm>
          <a:prstGeom prst="rect">
            <a:avLst/>
          </a:prstGeom>
        </p:spPr>
        <p:txBody>
          <a:bodyPr lIns="0" tIns="0" rIns="0" bIns="0" rtlCol="0" anchor="t">
            <a:spAutoFit/>
          </a:bodyPr>
          <a:lstStyle/>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23VE1AO5G5 : M.SISIRA</a:t>
            </a:r>
          </a:p>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23VE1AO5D2 : SAMPREETH</a:t>
            </a:r>
          </a:p>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23VE1AO5J0 : PRAVEEN</a:t>
            </a:r>
          </a:p>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23VE1AO5D6 : GANI</a:t>
            </a:r>
          </a:p>
          <a:p>
            <a:pPr algn="l">
              <a:lnSpc>
                <a:spcPts val="4860"/>
              </a:lnSpc>
            </a:pPr>
            <a:r>
              <a:rPr lang="en-US" sz="3600" dirty="0">
                <a:solidFill>
                  <a:srgbClr val="004AAD"/>
                </a:solidFill>
                <a:latin typeface="Times New Roman" panose="02020603050405020304" pitchFamily="18" charset="0"/>
                <a:ea typeface="Open Sans 1"/>
                <a:cs typeface="Times New Roman" panose="02020603050405020304" pitchFamily="18" charset="0"/>
                <a:sym typeface="Open Sans 1"/>
              </a:rPr>
              <a:t>23VE1AO5D8 : MANI KUMAR</a:t>
            </a:r>
          </a:p>
        </p:txBody>
      </p:sp>
      <p:sp>
        <p:nvSpPr>
          <p:cNvPr id="5" name="TextBox 5">
            <a:extLst>
              <a:ext uri="{FF2B5EF4-FFF2-40B4-BE49-F238E27FC236}">
                <a16:creationId xmlns:a16="http://schemas.microsoft.com/office/drawing/2014/main" id="{30673FD0-DBEC-36D1-5BAA-CB91CE5B79AE}"/>
              </a:ext>
            </a:extLst>
          </p:cNvPr>
          <p:cNvSpPr txBox="1"/>
          <p:nvPr/>
        </p:nvSpPr>
        <p:spPr>
          <a:xfrm>
            <a:off x="-4219727" y="4080320"/>
            <a:ext cx="4219727"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545454"/>
                </a:solidFill>
                <a:latin typeface="Times New Roman" panose="02020603050405020304" pitchFamily="18" charset="0"/>
                <a:ea typeface="Open Sans 1 Bold"/>
                <a:cs typeface="Times New Roman" panose="02020603050405020304" pitchFamily="18" charset="0"/>
                <a:sym typeface="Open Sans 1 Bold"/>
              </a:rPr>
              <a:t>GROUP-2</a:t>
            </a:r>
          </a:p>
        </p:txBody>
      </p:sp>
      <p:sp>
        <p:nvSpPr>
          <p:cNvPr id="6" name="TextBox 6">
            <a:extLst>
              <a:ext uri="{FF2B5EF4-FFF2-40B4-BE49-F238E27FC236}">
                <a16:creationId xmlns:a16="http://schemas.microsoft.com/office/drawing/2014/main" id="{B333386B-DF73-9DCE-1BAC-119A698BA4D5}"/>
              </a:ext>
            </a:extLst>
          </p:cNvPr>
          <p:cNvSpPr txBox="1"/>
          <p:nvPr/>
        </p:nvSpPr>
        <p:spPr>
          <a:xfrm>
            <a:off x="-3596707" y="5143500"/>
            <a:ext cx="3653671"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Team Members:</a:t>
            </a:r>
          </a:p>
        </p:txBody>
      </p:sp>
    </p:spTree>
    <p:extLst>
      <p:ext uri="{BB962C8B-B14F-4D97-AF65-F5344CB8AC3E}">
        <p14:creationId xmlns:p14="http://schemas.microsoft.com/office/powerpoint/2010/main" val="4073316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46461" y="2084087"/>
            <a:ext cx="11301259" cy="2401518"/>
          </a:xfrm>
          <a:custGeom>
            <a:avLst/>
            <a:gdLst/>
            <a:ahLst/>
            <a:cxnLst/>
            <a:rect l="l" t="t" r="r" b="b"/>
            <a:pathLst>
              <a:path w="11301259" h="2401518">
                <a:moveTo>
                  <a:pt x="0" y="0"/>
                </a:moveTo>
                <a:lnTo>
                  <a:pt x="11301259" y="0"/>
                </a:lnTo>
                <a:lnTo>
                  <a:pt x="11301259" y="2401518"/>
                </a:lnTo>
                <a:lnTo>
                  <a:pt x="0" y="2401518"/>
                </a:lnTo>
                <a:lnTo>
                  <a:pt x="0" y="0"/>
                </a:lnTo>
                <a:close/>
              </a:path>
            </a:pathLst>
          </a:custGeom>
          <a:blipFill>
            <a:blip r:embed="rId3"/>
            <a:stretch>
              <a:fillRect/>
            </a:stretch>
          </a:blipFill>
        </p:spPr>
      </p:sp>
      <p:grpSp>
        <p:nvGrpSpPr>
          <p:cNvPr id="3" name="Group 3"/>
          <p:cNvGrpSpPr/>
          <p:nvPr/>
        </p:nvGrpSpPr>
        <p:grpSpPr>
          <a:xfrm>
            <a:off x="14330362" y="2492692"/>
            <a:ext cx="102870" cy="100965"/>
            <a:chOff x="0" y="0"/>
            <a:chExt cx="137160" cy="134620"/>
          </a:xfrm>
        </p:grpSpPr>
        <p:sp>
          <p:nvSpPr>
            <p:cNvPr id="4" name="Freeform 4"/>
            <p:cNvSpPr/>
            <p:nvPr/>
          </p:nvSpPr>
          <p:spPr>
            <a:xfrm>
              <a:off x="48260" y="45720"/>
              <a:ext cx="38100" cy="39370"/>
            </a:xfrm>
            <a:custGeom>
              <a:avLst/>
              <a:gdLst/>
              <a:ahLst/>
              <a:cxnLst/>
              <a:rect l="l" t="t" r="r" b="b"/>
              <a:pathLst>
                <a:path w="38100" h="39370">
                  <a:moveTo>
                    <a:pt x="38100" y="13970"/>
                  </a:moveTo>
                  <a:cubicBezTo>
                    <a:pt x="21590" y="39370"/>
                    <a:pt x="6350" y="34290"/>
                    <a:pt x="2540" y="29210"/>
                  </a:cubicBezTo>
                  <a:cubicBezTo>
                    <a:pt x="0" y="24130"/>
                    <a:pt x="2540" y="8890"/>
                    <a:pt x="7620" y="5080"/>
                  </a:cubicBezTo>
                  <a:cubicBezTo>
                    <a:pt x="12700" y="0"/>
                    <a:pt x="33020" y="6350"/>
                    <a:pt x="33020" y="6350"/>
                  </a:cubicBezTo>
                </a:path>
              </a:pathLst>
            </a:custGeom>
            <a:solidFill>
              <a:srgbClr val="FEFEFE"/>
            </a:solidFill>
            <a:ln cap="sq">
              <a:noFill/>
              <a:prstDash val="solid"/>
              <a:miter/>
            </a:ln>
          </p:spPr>
        </p:sp>
      </p:grpSp>
      <p:sp>
        <p:nvSpPr>
          <p:cNvPr id="5" name="Freeform 5"/>
          <p:cNvSpPr/>
          <p:nvPr/>
        </p:nvSpPr>
        <p:spPr>
          <a:xfrm>
            <a:off x="2246461" y="5930456"/>
            <a:ext cx="11301259" cy="3475137"/>
          </a:xfrm>
          <a:custGeom>
            <a:avLst/>
            <a:gdLst/>
            <a:ahLst/>
            <a:cxnLst/>
            <a:rect l="l" t="t" r="r" b="b"/>
            <a:pathLst>
              <a:path w="11301259" h="3475137">
                <a:moveTo>
                  <a:pt x="0" y="0"/>
                </a:moveTo>
                <a:lnTo>
                  <a:pt x="11301259" y="0"/>
                </a:lnTo>
                <a:lnTo>
                  <a:pt x="11301259" y="3475137"/>
                </a:lnTo>
                <a:lnTo>
                  <a:pt x="0" y="3475137"/>
                </a:lnTo>
                <a:lnTo>
                  <a:pt x="0" y="0"/>
                </a:lnTo>
                <a:close/>
              </a:path>
            </a:pathLst>
          </a:custGeom>
          <a:blipFill>
            <a:blip r:embed="rId4"/>
            <a:stretch>
              <a:fillRect/>
            </a:stretch>
          </a:blipFill>
        </p:spPr>
      </p:sp>
      <p:grpSp>
        <p:nvGrpSpPr>
          <p:cNvPr id="6" name="Group 6"/>
          <p:cNvGrpSpPr/>
          <p:nvPr/>
        </p:nvGrpSpPr>
        <p:grpSpPr>
          <a:xfrm>
            <a:off x="9357360" y="2289810"/>
            <a:ext cx="953452" cy="121920"/>
            <a:chOff x="0" y="0"/>
            <a:chExt cx="1271270" cy="162560"/>
          </a:xfrm>
        </p:grpSpPr>
        <p:sp>
          <p:nvSpPr>
            <p:cNvPr id="7" name="Freeform 7"/>
            <p:cNvSpPr/>
            <p:nvPr/>
          </p:nvSpPr>
          <p:spPr>
            <a:xfrm>
              <a:off x="50800" y="40640"/>
              <a:ext cx="1169670" cy="92710"/>
            </a:xfrm>
            <a:custGeom>
              <a:avLst/>
              <a:gdLst/>
              <a:ahLst/>
              <a:cxnLst/>
              <a:rect l="l" t="t" r="r" b="b"/>
              <a:pathLst>
                <a:path w="1169670" h="92710">
                  <a:moveTo>
                    <a:pt x="19050" y="10160"/>
                  </a:moveTo>
                  <a:cubicBezTo>
                    <a:pt x="468630" y="15240"/>
                    <a:pt x="477520" y="26670"/>
                    <a:pt x="525780" y="31750"/>
                  </a:cubicBezTo>
                  <a:cubicBezTo>
                    <a:pt x="645160" y="43180"/>
                    <a:pt x="1090930" y="0"/>
                    <a:pt x="1149350" y="31750"/>
                  </a:cubicBezTo>
                  <a:cubicBezTo>
                    <a:pt x="1163320" y="39370"/>
                    <a:pt x="1169670" y="53340"/>
                    <a:pt x="1167130" y="58420"/>
                  </a:cubicBezTo>
                  <a:cubicBezTo>
                    <a:pt x="1165860" y="63500"/>
                    <a:pt x="1141730" y="68580"/>
                    <a:pt x="1136650" y="64770"/>
                  </a:cubicBezTo>
                  <a:cubicBezTo>
                    <a:pt x="1132840" y="60960"/>
                    <a:pt x="1136650" y="36830"/>
                    <a:pt x="1141730" y="34290"/>
                  </a:cubicBezTo>
                  <a:cubicBezTo>
                    <a:pt x="1146810" y="31750"/>
                    <a:pt x="1168400" y="44450"/>
                    <a:pt x="1168400" y="50800"/>
                  </a:cubicBezTo>
                  <a:cubicBezTo>
                    <a:pt x="1169670" y="55880"/>
                    <a:pt x="1162050" y="64770"/>
                    <a:pt x="1149350" y="69850"/>
                  </a:cubicBezTo>
                  <a:cubicBezTo>
                    <a:pt x="1098550" y="92710"/>
                    <a:pt x="812800" y="71120"/>
                    <a:pt x="689610" y="69850"/>
                  </a:cubicBezTo>
                  <a:cubicBezTo>
                    <a:pt x="609600" y="69850"/>
                    <a:pt x="537210" y="76200"/>
                    <a:pt x="488950" y="68580"/>
                  </a:cubicBezTo>
                  <a:cubicBezTo>
                    <a:pt x="459740" y="63500"/>
                    <a:pt x="453390" y="52070"/>
                    <a:pt x="421640" y="48260"/>
                  </a:cubicBezTo>
                  <a:cubicBezTo>
                    <a:pt x="344170" y="36830"/>
                    <a:pt x="66040" y="66040"/>
                    <a:pt x="19050" y="48260"/>
                  </a:cubicBezTo>
                  <a:cubicBezTo>
                    <a:pt x="7620" y="43180"/>
                    <a:pt x="1270" y="38100"/>
                    <a:pt x="0" y="31750"/>
                  </a:cubicBezTo>
                  <a:cubicBezTo>
                    <a:pt x="0" y="25400"/>
                    <a:pt x="19050" y="10160"/>
                    <a:pt x="19050" y="10160"/>
                  </a:cubicBezTo>
                </a:path>
              </a:pathLst>
            </a:custGeom>
            <a:solidFill>
              <a:srgbClr val="FEFEFE"/>
            </a:solidFill>
            <a:ln cap="sq">
              <a:noFill/>
              <a:prstDash val="solid"/>
              <a:miter/>
            </a:ln>
          </p:spPr>
        </p:sp>
      </p:grpSp>
      <p:grpSp>
        <p:nvGrpSpPr>
          <p:cNvPr id="8" name="Group 8"/>
          <p:cNvGrpSpPr/>
          <p:nvPr/>
        </p:nvGrpSpPr>
        <p:grpSpPr>
          <a:xfrm>
            <a:off x="11369040" y="2289810"/>
            <a:ext cx="720090" cy="104775"/>
            <a:chOff x="0" y="0"/>
            <a:chExt cx="960120" cy="139700"/>
          </a:xfrm>
        </p:grpSpPr>
        <p:sp>
          <p:nvSpPr>
            <p:cNvPr id="9" name="Freeform 9"/>
            <p:cNvSpPr/>
            <p:nvPr/>
          </p:nvSpPr>
          <p:spPr>
            <a:xfrm>
              <a:off x="50800" y="49530"/>
              <a:ext cx="858520" cy="69850"/>
            </a:xfrm>
            <a:custGeom>
              <a:avLst/>
              <a:gdLst/>
              <a:ahLst/>
              <a:cxnLst/>
              <a:rect l="l" t="t" r="r" b="b"/>
              <a:pathLst>
                <a:path w="858520" h="69850">
                  <a:moveTo>
                    <a:pt x="19050" y="1270"/>
                  </a:moveTo>
                  <a:cubicBezTo>
                    <a:pt x="852170" y="6350"/>
                    <a:pt x="858520" y="15240"/>
                    <a:pt x="858520" y="21590"/>
                  </a:cubicBezTo>
                  <a:cubicBezTo>
                    <a:pt x="858520" y="27940"/>
                    <a:pt x="844550" y="39370"/>
                    <a:pt x="836930" y="39370"/>
                  </a:cubicBezTo>
                  <a:cubicBezTo>
                    <a:pt x="831850" y="39370"/>
                    <a:pt x="824230" y="34290"/>
                    <a:pt x="822960" y="29210"/>
                  </a:cubicBezTo>
                  <a:cubicBezTo>
                    <a:pt x="820420" y="24130"/>
                    <a:pt x="822960" y="11430"/>
                    <a:pt x="826770" y="6350"/>
                  </a:cubicBezTo>
                  <a:cubicBezTo>
                    <a:pt x="830580" y="2540"/>
                    <a:pt x="838200" y="0"/>
                    <a:pt x="843280" y="1270"/>
                  </a:cubicBezTo>
                  <a:cubicBezTo>
                    <a:pt x="849630" y="3810"/>
                    <a:pt x="858520" y="12700"/>
                    <a:pt x="858520" y="19050"/>
                  </a:cubicBezTo>
                  <a:cubicBezTo>
                    <a:pt x="858520" y="25400"/>
                    <a:pt x="852170" y="33020"/>
                    <a:pt x="839470" y="39370"/>
                  </a:cubicBezTo>
                  <a:cubicBezTo>
                    <a:pt x="768350" y="69850"/>
                    <a:pt x="90170" y="66040"/>
                    <a:pt x="19050" y="39370"/>
                  </a:cubicBezTo>
                  <a:cubicBezTo>
                    <a:pt x="6350" y="34290"/>
                    <a:pt x="1270" y="29210"/>
                    <a:pt x="0" y="22860"/>
                  </a:cubicBezTo>
                  <a:cubicBezTo>
                    <a:pt x="0" y="16510"/>
                    <a:pt x="19050" y="1270"/>
                    <a:pt x="19050" y="1270"/>
                  </a:cubicBezTo>
                </a:path>
              </a:pathLst>
            </a:custGeom>
            <a:solidFill>
              <a:srgbClr val="FEFEFE"/>
            </a:solidFill>
            <a:ln cap="sq">
              <a:noFill/>
              <a:prstDash val="solid"/>
              <a:miter/>
            </a:ln>
          </p:spPr>
        </p:sp>
      </p:grpSp>
      <p:grpSp>
        <p:nvGrpSpPr>
          <p:cNvPr id="10" name="Group 10"/>
          <p:cNvGrpSpPr/>
          <p:nvPr/>
        </p:nvGrpSpPr>
        <p:grpSpPr>
          <a:xfrm>
            <a:off x="14031277" y="1976438"/>
            <a:ext cx="102870" cy="100965"/>
            <a:chOff x="0" y="0"/>
            <a:chExt cx="137160" cy="134620"/>
          </a:xfrm>
        </p:grpSpPr>
        <p:sp>
          <p:nvSpPr>
            <p:cNvPr id="11" name="Freeform 11"/>
            <p:cNvSpPr/>
            <p:nvPr/>
          </p:nvSpPr>
          <p:spPr>
            <a:xfrm>
              <a:off x="48260" y="46990"/>
              <a:ext cx="36830" cy="39370"/>
            </a:xfrm>
            <a:custGeom>
              <a:avLst/>
              <a:gdLst/>
              <a:ahLst/>
              <a:cxnLst/>
              <a:rect l="l" t="t" r="r" b="b"/>
              <a:pathLst>
                <a:path w="36830" h="39370">
                  <a:moveTo>
                    <a:pt x="36830" y="13970"/>
                  </a:moveTo>
                  <a:cubicBezTo>
                    <a:pt x="21590" y="39370"/>
                    <a:pt x="6350" y="34290"/>
                    <a:pt x="2540" y="29210"/>
                  </a:cubicBezTo>
                  <a:cubicBezTo>
                    <a:pt x="0" y="24130"/>
                    <a:pt x="2540" y="8890"/>
                    <a:pt x="7620" y="3810"/>
                  </a:cubicBezTo>
                  <a:cubicBezTo>
                    <a:pt x="12700" y="0"/>
                    <a:pt x="33020" y="6350"/>
                    <a:pt x="33020" y="6350"/>
                  </a:cubicBezTo>
                </a:path>
              </a:pathLst>
            </a:custGeom>
            <a:solidFill>
              <a:srgbClr val="FEFEFE"/>
            </a:solidFill>
            <a:ln cap="sq">
              <a:noFill/>
              <a:prstDash val="solid"/>
              <a:miter/>
            </a:ln>
          </p:spPr>
        </p:sp>
      </p:grpSp>
      <p:grpSp>
        <p:nvGrpSpPr>
          <p:cNvPr id="12" name="Group 12"/>
          <p:cNvGrpSpPr/>
          <p:nvPr/>
        </p:nvGrpSpPr>
        <p:grpSpPr>
          <a:xfrm>
            <a:off x="6994207" y="6222682"/>
            <a:ext cx="1226820" cy="136208"/>
            <a:chOff x="0" y="0"/>
            <a:chExt cx="1635760" cy="181610"/>
          </a:xfrm>
        </p:grpSpPr>
        <p:sp>
          <p:nvSpPr>
            <p:cNvPr id="13" name="Freeform 13"/>
            <p:cNvSpPr/>
            <p:nvPr/>
          </p:nvSpPr>
          <p:spPr>
            <a:xfrm>
              <a:off x="46990" y="50800"/>
              <a:ext cx="1537970" cy="118110"/>
            </a:xfrm>
            <a:custGeom>
              <a:avLst/>
              <a:gdLst/>
              <a:ahLst/>
              <a:cxnLst/>
              <a:rect l="l" t="t" r="r" b="b"/>
              <a:pathLst>
                <a:path w="1537970" h="118110">
                  <a:moveTo>
                    <a:pt x="3810" y="67310"/>
                  </a:moveTo>
                  <a:cubicBezTo>
                    <a:pt x="1309370" y="60960"/>
                    <a:pt x="1311910" y="50800"/>
                    <a:pt x="1339850" y="45720"/>
                  </a:cubicBezTo>
                  <a:cubicBezTo>
                    <a:pt x="1379220" y="40640"/>
                    <a:pt x="1461770" y="60960"/>
                    <a:pt x="1493520" y="45720"/>
                  </a:cubicBezTo>
                  <a:cubicBezTo>
                    <a:pt x="1512570" y="36830"/>
                    <a:pt x="1521460" y="2540"/>
                    <a:pt x="1529080" y="2540"/>
                  </a:cubicBezTo>
                  <a:cubicBezTo>
                    <a:pt x="1532890" y="2540"/>
                    <a:pt x="1536700" y="11430"/>
                    <a:pt x="1537970" y="11430"/>
                  </a:cubicBezTo>
                  <a:cubicBezTo>
                    <a:pt x="1537970" y="11430"/>
                    <a:pt x="1536700" y="0"/>
                    <a:pt x="1534160" y="0"/>
                  </a:cubicBezTo>
                  <a:cubicBezTo>
                    <a:pt x="1527810" y="0"/>
                    <a:pt x="1518920" y="44450"/>
                    <a:pt x="1497330" y="55880"/>
                  </a:cubicBezTo>
                  <a:cubicBezTo>
                    <a:pt x="1461770" y="76200"/>
                    <a:pt x="1358900" y="53340"/>
                    <a:pt x="1319530" y="60960"/>
                  </a:cubicBezTo>
                  <a:cubicBezTo>
                    <a:pt x="1297940" y="64770"/>
                    <a:pt x="1300480" y="73660"/>
                    <a:pt x="1273810" y="78740"/>
                  </a:cubicBezTo>
                  <a:cubicBezTo>
                    <a:pt x="1139190" y="105410"/>
                    <a:pt x="43180" y="118110"/>
                    <a:pt x="3810" y="80010"/>
                  </a:cubicBezTo>
                  <a:cubicBezTo>
                    <a:pt x="0" y="76200"/>
                    <a:pt x="3810" y="67310"/>
                    <a:pt x="3810" y="67310"/>
                  </a:cubicBezTo>
                </a:path>
              </a:pathLst>
            </a:custGeom>
            <a:solidFill>
              <a:srgbClr val="FEFEFE"/>
            </a:solidFill>
            <a:ln cap="sq">
              <a:noFill/>
              <a:prstDash val="solid"/>
              <a:miter/>
            </a:ln>
          </p:spPr>
        </p:sp>
      </p:grpSp>
      <p:grpSp>
        <p:nvGrpSpPr>
          <p:cNvPr id="14" name="Group 14"/>
          <p:cNvGrpSpPr/>
          <p:nvPr/>
        </p:nvGrpSpPr>
        <p:grpSpPr>
          <a:xfrm>
            <a:off x="7937182" y="6256020"/>
            <a:ext cx="263842" cy="85725"/>
            <a:chOff x="0" y="0"/>
            <a:chExt cx="351790" cy="114300"/>
          </a:xfrm>
        </p:grpSpPr>
        <p:sp>
          <p:nvSpPr>
            <p:cNvPr id="15" name="Freeform 15"/>
            <p:cNvSpPr/>
            <p:nvPr/>
          </p:nvSpPr>
          <p:spPr>
            <a:xfrm>
              <a:off x="50800" y="35560"/>
              <a:ext cx="254000" cy="27940"/>
            </a:xfrm>
            <a:custGeom>
              <a:avLst/>
              <a:gdLst/>
              <a:ahLst/>
              <a:cxnLst/>
              <a:rect l="l" t="t" r="r" b="b"/>
              <a:pathLst>
                <a:path w="254000" h="27940">
                  <a:moveTo>
                    <a:pt x="250190" y="27940"/>
                  </a:moveTo>
                  <a:cubicBezTo>
                    <a:pt x="0" y="20320"/>
                    <a:pt x="234950" y="0"/>
                    <a:pt x="250190" y="15240"/>
                  </a:cubicBezTo>
                  <a:cubicBezTo>
                    <a:pt x="254000" y="19050"/>
                    <a:pt x="250190" y="27940"/>
                    <a:pt x="250190" y="27940"/>
                  </a:cubicBezTo>
                </a:path>
              </a:pathLst>
            </a:custGeom>
            <a:solidFill>
              <a:srgbClr val="FEFEFE"/>
            </a:solidFill>
            <a:ln cap="sq">
              <a:noFill/>
              <a:prstDash val="solid"/>
              <a:miter/>
            </a:ln>
          </p:spPr>
        </p:sp>
      </p:grpSp>
      <p:grpSp>
        <p:nvGrpSpPr>
          <p:cNvPr id="16" name="Group 16"/>
          <p:cNvGrpSpPr/>
          <p:nvPr/>
        </p:nvGrpSpPr>
        <p:grpSpPr>
          <a:xfrm>
            <a:off x="11029950" y="5442585"/>
            <a:ext cx="85725" cy="82868"/>
            <a:chOff x="0" y="0"/>
            <a:chExt cx="114300" cy="110490"/>
          </a:xfrm>
        </p:grpSpPr>
        <p:sp>
          <p:nvSpPr>
            <p:cNvPr id="17" name="Freeform 17"/>
            <p:cNvSpPr/>
            <p:nvPr/>
          </p:nvSpPr>
          <p:spPr>
            <a:xfrm>
              <a:off x="50800" y="50800"/>
              <a:ext cx="12700" cy="7620"/>
            </a:xfrm>
            <a:custGeom>
              <a:avLst/>
              <a:gdLst/>
              <a:ahLst/>
              <a:cxnLst/>
              <a:rect l="l" t="t" r="r" b="b"/>
              <a:pathLst>
                <a:path w="12700" h="7620">
                  <a:moveTo>
                    <a:pt x="12700" y="2540"/>
                  </a:moveTo>
                  <a:cubicBezTo>
                    <a:pt x="0" y="7620"/>
                    <a:pt x="10160" y="0"/>
                    <a:pt x="10160" y="0"/>
                  </a:cubicBezTo>
                </a:path>
              </a:pathLst>
            </a:custGeom>
            <a:solidFill>
              <a:srgbClr val="FEFEFE"/>
            </a:solidFill>
            <a:ln cap="sq">
              <a:noFill/>
              <a:prstDash val="solid"/>
              <a:miter/>
            </a:ln>
          </p:spPr>
        </p:sp>
      </p:grpSp>
      <p:sp>
        <p:nvSpPr>
          <p:cNvPr id="18" name="Freeform 18"/>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5"/>
            <a:stretch>
              <a:fillRect/>
            </a:stretch>
          </a:blipFill>
        </p:spPr>
      </p:sp>
      <p:sp>
        <p:nvSpPr>
          <p:cNvPr id="19" name="TextBox 19"/>
          <p:cNvSpPr txBox="1"/>
          <p:nvPr/>
        </p:nvSpPr>
        <p:spPr>
          <a:xfrm>
            <a:off x="6304922" y="125713"/>
            <a:ext cx="4971574" cy="807594"/>
          </a:xfrm>
          <a:prstGeom prst="rect">
            <a:avLst/>
          </a:prstGeom>
        </p:spPr>
        <p:txBody>
          <a:bodyPr lIns="0" tIns="0" rIns="0" bIns="0" rtlCol="0" anchor="t">
            <a:spAutoFit/>
          </a:bodyPr>
          <a:lstStyle/>
          <a:p>
            <a:pPr algn="ctr">
              <a:lnSpc>
                <a:spcPts val="6750"/>
              </a:lnSpc>
              <a:spcBef>
                <a:spcPct val="0"/>
              </a:spcBef>
            </a:pPr>
            <a:r>
              <a:rPr lang="en-US" sz="4299" b="1" dirty="0">
                <a:solidFill>
                  <a:srgbClr val="004AAD"/>
                </a:solidFill>
                <a:latin typeface="Times New Roman" panose="02020603050405020304" pitchFamily="18" charset="0"/>
                <a:ea typeface="Open Sans 1 Bold"/>
                <a:cs typeface="Times New Roman" panose="02020603050405020304" pitchFamily="18" charset="0"/>
                <a:sym typeface="Open Sans 1 Bold"/>
              </a:rPr>
              <a:t>Logical Operators:</a:t>
            </a:r>
          </a:p>
        </p:txBody>
      </p:sp>
      <p:sp>
        <p:nvSpPr>
          <p:cNvPr id="20" name="TextBox 20"/>
          <p:cNvSpPr txBox="1"/>
          <p:nvPr/>
        </p:nvSpPr>
        <p:spPr>
          <a:xfrm>
            <a:off x="655255" y="1110251"/>
            <a:ext cx="2762726"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2C2C2C"/>
                </a:solidFill>
                <a:latin typeface="Times New Roman" panose="02020603050405020304" pitchFamily="18" charset="0"/>
                <a:ea typeface="Open Sans 1 Bold"/>
                <a:cs typeface="Times New Roman" panose="02020603050405020304" pitchFamily="18" charset="0"/>
                <a:sym typeface="Open Sans 1 Bold"/>
              </a:rPr>
              <a:t>1) Group By:</a:t>
            </a:r>
          </a:p>
        </p:txBody>
      </p:sp>
      <p:sp>
        <p:nvSpPr>
          <p:cNvPr id="21" name="TextBox 21"/>
          <p:cNvSpPr txBox="1"/>
          <p:nvPr/>
        </p:nvSpPr>
        <p:spPr>
          <a:xfrm>
            <a:off x="655255" y="4747069"/>
            <a:ext cx="2689622"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2) Order By:</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62983" y="1484717"/>
            <a:ext cx="11301259" cy="3658783"/>
          </a:xfrm>
          <a:custGeom>
            <a:avLst/>
            <a:gdLst/>
            <a:ahLst/>
            <a:cxnLst/>
            <a:rect l="l" t="t" r="r" b="b"/>
            <a:pathLst>
              <a:path w="11301259" h="3658783">
                <a:moveTo>
                  <a:pt x="0" y="0"/>
                </a:moveTo>
                <a:lnTo>
                  <a:pt x="11301259" y="0"/>
                </a:lnTo>
                <a:lnTo>
                  <a:pt x="11301259" y="3658783"/>
                </a:lnTo>
                <a:lnTo>
                  <a:pt x="0" y="3658783"/>
                </a:lnTo>
                <a:lnTo>
                  <a:pt x="0" y="0"/>
                </a:lnTo>
                <a:close/>
              </a:path>
            </a:pathLst>
          </a:custGeom>
          <a:blipFill>
            <a:blip r:embed="rId3"/>
            <a:stretch>
              <a:fillRect/>
            </a:stretch>
          </a:blipFill>
        </p:spPr>
      </p:sp>
      <p:sp>
        <p:nvSpPr>
          <p:cNvPr id="3" name="Freeform 3"/>
          <p:cNvSpPr/>
          <p:nvPr/>
        </p:nvSpPr>
        <p:spPr>
          <a:xfrm>
            <a:off x="2262983" y="7491234"/>
            <a:ext cx="11137301" cy="2453478"/>
          </a:xfrm>
          <a:custGeom>
            <a:avLst/>
            <a:gdLst/>
            <a:ahLst/>
            <a:cxnLst/>
            <a:rect l="l" t="t" r="r" b="b"/>
            <a:pathLst>
              <a:path w="11137301" h="2453478">
                <a:moveTo>
                  <a:pt x="0" y="0"/>
                </a:moveTo>
                <a:lnTo>
                  <a:pt x="11137301" y="0"/>
                </a:lnTo>
                <a:lnTo>
                  <a:pt x="11137301" y="2453477"/>
                </a:lnTo>
                <a:lnTo>
                  <a:pt x="0" y="2453477"/>
                </a:lnTo>
                <a:lnTo>
                  <a:pt x="0" y="0"/>
                </a:lnTo>
                <a:close/>
              </a:path>
            </a:pathLst>
          </a:custGeom>
          <a:blipFill>
            <a:blip r:embed="rId4"/>
            <a:stretch>
              <a:fillRect/>
            </a:stretch>
          </a:blipFill>
        </p:spPr>
      </p:sp>
      <p:sp>
        <p:nvSpPr>
          <p:cNvPr id="4" name="Freeform 4"/>
          <p:cNvSpPr/>
          <p:nvPr/>
        </p:nvSpPr>
        <p:spPr>
          <a:xfrm>
            <a:off x="0" y="21893"/>
            <a:ext cx="751276" cy="734202"/>
          </a:xfrm>
          <a:custGeom>
            <a:avLst/>
            <a:gdLst/>
            <a:ahLst/>
            <a:cxnLst/>
            <a:rect l="l" t="t" r="r" b="b"/>
            <a:pathLst>
              <a:path w="751276" h="734202">
                <a:moveTo>
                  <a:pt x="0" y="0"/>
                </a:moveTo>
                <a:lnTo>
                  <a:pt x="751276" y="0"/>
                </a:lnTo>
                <a:lnTo>
                  <a:pt x="751276" y="734201"/>
                </a:lnTo>
                <a:lnTo>
                  <a:pt x="0" y="734201"/>
                </a:lnTo>
                <a:lnTo>
                  <a:pt x="0" y="0"/>
                </a:lnTo>
                <a:close/>
              </a:path>
            </a:pathLst>
          </a:custGeom>
          <a:blipFill>
            <a:blip r:embed="rId5"/>
            <a:stretch>
              <a:fillRect/>
            </a:stretch>
          </a:blipFill>
        </p:spPr>
      </p:sp>
      <p:sp>
        <p:nvSpPr>
          <p:cNvPr id="5" name="TextBox 5"/>
          <p:cNvSpPr txBox="1"/>
          <p:nvPr/>
        </p:nvSpPr>
        <p:spPr>
          <a:xfrm>
            <a:off x="1057356" y="505137"/>
            <a:ext cx="1616512"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3) Like:</a:t>
            </a:r>
          </a:p>
        </p:txBody>
      </p:sp>
      <p:sp>
        <p:nvSpPr>
          <p:cNvPr id="6" name="TextBox 6"/>
          <p:cNvSpPr txBox="1"/>
          <p:nvPr/>
        </p:nvSpPr>
        <p:spPr>
          <a:xfrm>
            <a:off x="6035235" y="5538510"/>
            <a:ext cx="5427822" cy="745490"/>
          </a:xfrm>
          <a:prstGeom prst="rect">
            <a:avLst/>
          </a:prstGeom>
        </p:spPr>
        <p:txBody>
          <a:bodyPr lIns="0" tIns="0" rIns="0" bIns="0" rtlCol="0" anchor="t">
            <a:spAutoFit/>
          </a:bodyPr>
          <a:lstStyle/>
          <a:p>
            <a:pPr algn="ctr">
              <a:lnSpc>
                <a:spcPts val="6279"/>
              </a:lnSpc>
              <a:spcBef>
                <a:spcPct val="0"/>
              </a:spcBef>
            </a:pPr>
            <a:r>
              <a:rPr lang="en-US" sz="3999" b="1" dirty="0">
                <a:solidFill>
                  <a:srgbClr val="004AAD"/>
                </a:solidFill>
                <a:latin typeface="Times New Roman" panose="02020603050405020304" pitchFamily="18" charset="0"/>
                <a:ea typeface="Open Sans 1 Bold"/>
                <a:cs typeface="Times New Roman" panose="02020603050405020304" pitchFamily="18" charset="0"/>
                <a:sym typeface="Open Sans 1 Bold"/>
              </a:rPr>
              <a:t>Aggregate Operators:</a:t>
            </a:r>
          </a:p>
        </p:txBody>
      </p:sp>
      <p:sp>
        <p:nvSpPr>
          <p:cNvPr id="7" name="TextBox 7"/>
          <p:cNvSpPr txBox="1"/>
          <p:nvPr/>
        </p:nvSpPr>
        <p:spPr>
          <a:xfrm>
            <a:off x="646471" y="6160176"/>
            <a:ext cx="2027396"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1) Count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52109" y="6091601"/>
            <a:ext cx="11017126" cy="2966744"/>
          </a:xfrm>
          <a:custGeom>
            <a:avLst/>
            <a:gdLst/>
            <a:ahLst/>
            <a:cxnLst/>
            <a:rect l="l" t="t" r="r" b="b"/>
            <a:pathLst>
              <a:path w="11017126" h="2966744">
                <a:moveTo>
                  <a:pt x="0" y="0"/>
                </a:moveTo>
                <a:lnTo>
                  <a:pt x="11017127" y="0"/>
                </a:lnTo>
                <a:lnTo>
                  <a:pt x="11017127" y="2966744"/>
                </a:lnTo>
                <a:lnTo>
                  <a:pt x="0" y="2966744"/>
                </a:lnTo>
                <a:lnTo>
                  <a:pt x="0" y="0"/>
                </a:lnTo>
                <a:close/>
              </a:path>
            </a:pathLst>
          </a:custGeom>
          <a:blipFill>
            <a:blip r:embed="rId3"/>
            <a:stretch>
              <a:fillRect/>
            </a:stretch>
          </a:blipFill>
        </p:spPr>
      </p:sp>
      <p:sp>
        <p:nvSpPr>
          <p:cNvPr id="3" name="Freeform 3"/>
          <p:cNvSpPr/>
          <p:nvPr/>
        </p:nvSpPr>
        <p:spPr>
          <a:xfrm>
            <a:off x="2279738" y="1711908"/>
            <a:ext cx="11084353" cy="2706820"/>
          </a:xfrm>
          <a:custGeom>
            <a:avLst/>
            <a:gdLst/>
            <a:ahLst/>
            <a:cxnLst/>
            <a:rect l="l" t="t" r="r" b="b"/>
            <a:pathLst>
              <a:path w="11084353" h="2706820">
                <a:moveTo>
                  <a:pt x="0" y="0"/>
                </a:moveTo>
                <a:lnTo>
                  <a:pt x="11084353" y="0"/>
                </a:lnTo>
                <a:lnTo>
                  <a:pt x="11084353" y="2706820"/>
                </a:lnTo>
                <a:lnTo>
                  <a:pt x="0" y="2706820"/>
                </a:lnTo>
                <a:lnTo>
                  <a:pt x="0" y="0"/>
                </a:lnTo>
                <a:close/>
              </a:path>
            </a:pathLst>
          </a:custGeom>
          <a:blipFill>
            <a:blip r:embed="rId4"/>
            <a:stretch>
              <a:fillRect/>
            </a:stretch>
          </a:blipFill>
        </p:spPr>
      </p:sp>
      <p:sp>
        <p:nvSpPr>
          <p:cNvPr id="4" name="Freeform 4"/>
          <p:cNvSpPr/>
          <p:nvPr/>
        </p:nvSpPr>
        <p:spPr>
          <a:xfrm>
            <a:off x="0" y="21893"/>
            <a:ext cx="751276" cy="734202"/>
          </a:xfrm>
          <a:custGeom>
            <a:avLst/>
            <a:gdLst/>
            <a:ahLst/>
            <a:cxnLst/>
            <a:rect l="l" t="t" r="r" b="b"/>
            <a:pathLst>
              <a:path w="751276" h="734202">
                <a:moveTo>
                  <a:pt x="0" y="0"/>
                </a:moveTo>
                <a:lnTo>
                  <a:pt x="751276" y="0"/>
                </a:lnTo>
                <a:lnTo>
                  <a:pt x="751276" y="734201"/>
                </a:lnTo>
                <a:lnTo>
                  <a:pt x="0" y="734201"/>
                </a:lnTo>
                <a:lnTo>
                  <a:pt x="0" y="0"/>
                </a:lnTo>
                <a:close/>
              </a:path>
            </a:pathLst>
          </a:custGeom>
          <a:blipFill>
            <a:blip r:embed="rId5"/>
            <a:stretch>
              <a:fillRect/>
            </a:stretch>
          </a:blipFill>
        </p:spPr>
      </p:sp>
      <p:sp>
        <p:nvSpPr>
          <p:cNvPr id="5" name="TextBox 5"/>
          <p:cNvSpPr txBox="1"/>
          <p:nvPr/>
        </p:nvSpPr>
        <p:spPr>
          <a:xfrm>
            <a:off x="625007" y="632269"/>
            <a:ext cx="1654731"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2) Sum </a:t>
            </a:r>
          </a:p>
        </p:txBody>
      </p:sp>
      <p:sp>
        <p:nvSpPr>
          <p:cNvPr id="6" name="TextBox 6"/>
          <p:cNvSpPr txBox="1"/>
          <p:nvPr/>
        </p:nvSpPr>
        <p:spPr>
          <a:xfrm>
            <a:off x="440326" y="4892542"/>
            <a:ext cx="1368504"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3) Avg</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05304" y="1240592"/>
            <a:ext cx="10352300" cy="3483199"/>
          </a:xfrm>
          <a:custGeom>
            <a:avLst/>
            <a:gdLst/>
            <a:ahLst/>
            <a:cxnLst/>
            <a:rect l="l" t="t" r="r" b="b"/>
            <a:pathLst>
              <a:path w="10352300" h="3483199">
                <a:moveTo>
                  <a:pt x="0" y="0"/>
                </a:moveTo>
                <a:lnTo>
                  <a:pt x="10352301" y="0"/>
                </a:lnTo>
                <a:lnTo>
                  <a:pt x="10352301" y="3483198"/>
                </a:lnTo>
                <a:lnTo>
                  <a:pt x="0" y="3483198"/>
                </a:lnTo>
                <a:lnTo>
                  <a:pt x="0" y="0"/>
                </a:lnTo>
                <a:close/>
              </a:path>
            </a:pathLst>
          </a:custGeom>
          <a:blipFill>
            <a:blip r:embed="rId2"/>
            <a:stretch>
              <a:fillRect/>
            </a:stretch>
          </a:blipFill>
        </p:spPr>
      </p:sp>
      <p:sp>
        <p:nvSpPr>
          <p:cNvPr id="3" name="Freeform 3"/>
          <p:cNvSpPr/>
          <p:nvPr/>
        </p:nvSpPr>
        <p:spPr>
          <a:xfrm>
            <a:off x="2534960" y="6225992"/>
            <a:ext cx="10288264" cy="3728499"/>
          </a:xfrm>
          <a:custGeom>
            <a:avLst/>
            <a:gdLst/>
            <a:ahLst/>
            <a:cxnLst/>
            <a:rect l="l" t="t" r="r" b="b"/>
            <a:pathLst>
              <a:path w="10288264" h="3728499">
                <a:moveTo>
                  <a:pt x="0" y="0"/>
                </a:moveTo>
                <a:lnTo>
                  <a:pt x="10288263" y="0"/>
                </a:lnTo>
                <a:lnTo>
                  <a:pt x="10288263" y="3728499"/>
                </a:lnTo>
                <a:lnTo>
                  <a:pt x="0" y="3728499"/>
                </a:lnTo>
                <a:lnTo>
                  <a:pt x="0" y="0"/>
                </a:lnTo>
                <a:close/>
              </a:path>
            </a:pathLst>
          </a:custGeom>
          <a:blipFill>
            <a:blip r:embed="rId3"/>
            <a:stretch>
              <a:fillRect/>
            </a:stretch>
          </a:blipFill>
        </p:spPr>
      </p:sp>
      <p:sp>
        <p:nvSpPr>
          <p:cNvPr id="4" name="Freeform 4"/>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4"/>
            <a:stretch>
              <a:fillRect/>
            </a:stretch>
          </a:blipFill>
        </p:spPr>
      </p:sp>
      <p:sp>
        <p:nvSpPr>
          <p:cNvPr id="5" name="TextBox 5"/>
          <p:cNvSpPr txBox="1"/>
          <p:nvPr/>
        </p:nvSpPr>
        <p:spPr>
          <a:xfrm>
            <a:off x="1028700" y="198293"/>
            <a:ext cx="1506260"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4) Max</a:t>
            </a:r>
          </a:p>
        </p:txBody>
      </p:sp>
      <p:sp>
        <p:nvSpPr>
          <p:cNvPr id="6" name="TextBox 6"/>
          <p:cNvSpPr txBox="1"/>
          <p:nvPr/>
        </p:nvSpPr>
        <p:spPr>
          <a:xfrm>
            <a:off x="1028700" y="5303083"/>
            <a:ext cx="1405771"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2C2C2C"/>
                </a:solidFill>
                <a:latin typeface="Times New Roman" panose="02020603050405020304" pitchFamily="18" charset="0"/>
                <a:ea typeface="Open Sans 1 Bold"/>
                <a:cs typeface="Times New Roman" panose="02020603050405020304" pitchFamily="18" charset="0"/>
                <a:sym typeface="Open Sans 1 Bold"/>
              </a:rPr>
              <a:t>5) Min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19298" y="2238759"/>
            <a:ext cx="11301259" cy="3107846"/>
          </a:xfrm>
          <a:custGeom>
            <a:avLst/>
            <a:gdLst/>
            <a:ahLst/>
            <a:cxnLst/>
            <a:rect l="l" t="t" r="r" b="b"/>
            <a:pathLst>
              <a:path w="11301259" h="3107846">
                <a:moveTo>
                  <a:pt x="0" y="0"/>
                </a:moveTo>
                <a:lnTo>
                  <a:pt x="11301259" y="0"/>
                </a:lnTo>
                <a:lnTo>
                  <a:pt x="11301259" y="3107846"/>
                </a:lnTo>
                <a:lnTo>
                  <a:pt x="0" y="3107846"/>
                </a:lnTo>
                <a:lnTo>
                  <a:pt x="0" y="0"/>
                </a:lnTo>
                <a:close/>
              </a:path>
            </a:pathLst>
          </a:custGeom>
          <a:blipFill>
            <a:blip r:embed="rId3"/>
            <a:stretch>
              <a:fillRect/>
            </a:stretch>
          </a:blipFill>
        </p:spPr>
      </p:sp>
      <p:grpSp>
        <p:nvGrpSpPr>
          <p:cNvPr id="3" name="Group 3"/>
          <p:cNvGrpSpPr/>
          <p:nvPr/>
        </p:nvGrpSpPr>
        <p:grpSpPr>
          <a:xfrm>
            <a:off x="8704898" y="2450783"/>
            <a:ext cx="779145" cy="131445"/>
            <a:chOff x="0" y="0"/>
            <a:chExt cx="1038860" cy="175260"/>
          </a:xfrm>
        </p:grpSpPr>
        <p:sp>
          <p:nvSpPr>
            <p:cNvPr id="4" name="Freeform 4"/>
            <p:cNvSpPr/>
            <p:nvPr/>
          </p:nvSpPr>
          <p:spPr>
            <a:xfrm>
              <a:off x="49530" y="50800"/>
              <a:ext cx="939800" cy="86360"/>
            </a:xfrm>
            <a:custGeom>
              <a:avLst/>
              <a:gdLst/>
              <a:ahLst/>
              <a:cxnLst/>
              <a:rect l="l" t="t" r="r" b="b"/>
              <a:pathLst>
                <a:path w="939800" h="86360">
                  <a:moveTo>
                    <a:pt x="26670" y="0"/>
                  </a:moveTo>
                  <a:cubicBezTo>
                    <a:pt x="850900" y="10160"/>
                    <a:pt x="848360" y="17780"/>
                    <a:pt x="857250" y="21590"/>
                  </a:cubicBezTo>
                  <a:cubicBezTo>
                    <a:pt x="872490" y="29210"/>
                    <a:pt x="916940" y="19050"/>
                    <a:pt x="929640" y="29210"/>
                  </a:cubicBezTo>
                  <a:cubicBezTo>
                    <a:pt x="937260" y="35560"/>
                    <a:pt x="938530" y="50800"/>
                    <a:pt x="935990" y="58420"/>
                  </a:cubicBezTo>
                  <a:cubicBezTo>
                    <a:pt x="933450" y="64770"/>
                    <a:pt x="924560" y="72390"/>
                    <a:pt x="916940" y="73660"/>
                  </a:cubicBezTo>
                  <a:cubicBezTo>
                    <a:pt x="910590" y="74930"/>
                    <a:pt x="899160" y="71120"/>
                    <a:pt x="894080" y="66040"/>
                  </a:cubicBezTo>
                  <a:cubicBezTo>
                    <a:pt x="889000" y="60960"/>
                    <a:pt x="886460" y="49530"/>
                    <a:pt x="887730" y="43180"/>
                  </a:cubicBezTo>
                  <a:cubicBezTo>
                    <a:pt x="889000" y="35560"/>
                    <a:pt x="896620" y="26670"/>
                    <a:pt x="902970" y="24130"/>
                  </a:cubicBezTo>
                  <a:cubicBezTo>
                    <a:pt x="910590" y="21590"/>
                    <a:pt x="927100" y="26670"/>
                    <a:pt x="933450" y="33020"/>
                  </a:cubicBezTo>
                  <a:cubicBezTo>
                    <a:pt x="937260" y="38100"/>
                    <a:pt x="939800" y="49530"/>
                    <a:pt x="937260" y="55880"/>
                  </a:cubicBezTo>
                  <a:cubicBezTo>
                    <a:pt x="933450" y="63500"/>
                    <a:pt x="922020" y="71120"/>
                    <a:pt x="911860" y="73660"/>
                  </a:cubicBezTo>
                  <a:cubicBezTo>
                    <a:pt x="895350" y="77470"/>
                    <a:pt x="864870" y="74930"/>
                    <a:pt x="848360" y="68580"/>
                  </a:cubicBezTo>
                  <a:cubicBezTo>
                    <a:pt x="836930" y="63500"/>
                    <a:pt x="838200" y="53340"/>
                    <a:pt x="821690" y="46990"/>
                  </a:cubicBezTo>
                  <a:cubicBezTo>
                    <a:pt x="740410" y="19050"/>
                    <a:pt x="105410" y="86360"/>
                    <a:pt x="26670" y="50800"/>
                  </a:cubicBezTo>
                  <a:cubicBezTo>
                    <a:pt x="8890" y="43180"/>
                    <a:pt x="0" y="31750"/>
                    <a:pt x="1270" y="22860"/>
                  </a:cubicBezTo>
                  <a:cubicBezTo>
                    <a:pt x="1270" y="15240"/>
                    <a:pt x="26670" y="0"/>
                    <a:pt x="26670" y="0"/>
                  </a:cubicBezTo>
                </a:path>
              </a:pathLst>
            </a:custGeom>
            <a:solidFill>
              <a:srgbClr val="FEFEFE"/>
            </a:solidFill>
            <a:ln cap="sq">
              <a:noFill/>
              <a:prstDash val="solid"/>
              <a:miter/>
            </a:ln>
          </p:spPr>
        </p:sp>
      </p:grpSp>
      <p:grpSp>
        <p:nvGrpSpPr>
          <p:cNvPr id="5" name="Group 5"/>
          <p:cNvGrpSpPr/>
          <p:nvPr/>
        </p:nvGrpSpPr>
        <p:grpSpPr>
          <a:xfrm>
            <a:off x="8920162" y="2450783"/>
            <a:ext cx="546735" cy="147638"/>
            <a:chOff x="0" y="0"/>
            <a:chExt cx="728980" cy="196850"/>
          </a:xfrm>
        </p:grpSpPr>
        <p:sp>
          <p:nvSpPr>
            <p:cNvPr id="6" name="Freeform 6"/>
            <p:cNvSpPr/>
            <p:nvPr/>
          </p:nvSpPr>
          <p:spPr>
            <a:xfrm>
              <a:off x="50800" y="45720"/>
              <a:ext cx="628650" cy="100330"/>
            </a:xfrm>
            <a:custGeom>
              <a:avLst/>
              <a:gdLst/>
              <a:ahLst/>
              <a:cxnLst/>
              <a:rect l="l" t="t" r="r" b="b"/>
              <a:pathLst>
                <a:path w="628650" h="100330">
                  <a:moveTo>
                    <a:pt x="601980" y="100330"/>
                  </a:moveTo>
                  <a:cubicBezTo>
                    <a:pt x="391160" y="93980"/>
                    <a:pt x="328930" y="66040"/>
                    <a:pt x="261620" y="58420"/>
                  </a:cubicBezTo>
                  <a:cubicBezTo>
                    <a:pt x="185420" y="49530"/>
                    <a:pt x="50800" y="72390"/>
                    <a:pt x="17780" y="54610"/>
                  </a:cubicBezTo>
                  <a:cubicBezTo>
                    <a:pt x="6350" y="48260"/>
                    <a:pt x="0" y="38100"/>
                    <a:pt x="0" y="29210"/>
                  </a:cubicBezTo>
                  <a:cubicBezTo>
                    <a:pt x="1270" y="21590"/>
                    <a:pt x="20320" y="5080"/>
                    <a:pt x="29210" y="6350"/>
                  </a:cubicBezTo>
                  <a:cubicBezTo>
                    <a:pt x="36830" y="6350"/>
                    <a:pt x="52070" y="26670"/>
                    <a:pt x="50800" y="35560"/>
                  </a:cubicBezTo>
                  <a:cubicBezTo>
                    <a:pt x="49530" y="43180"/>
                    <a:pt x="29210" y="55880"/>
                    <a:pt x="20320" y="55880"/>
                  </a:cubicBezTo>
                  <a:cubicBezTo>
                    <a:pt x="13970" y="55880"/>
                    <a:pt x="5080" y="46990"/>
                    <a:pt x="2540" y="40640"/>
                  </a:cubicBezTo>
                  <a:cubicBezTo>
                    <a:pt x="0" y="33020"/>
                    <a:pt x="2540" y="17780"/>
                    <a:pt x="10160" y="11430"/>
                  </a:cubicBezTo>
                  <a:cubicBezTo>
                    <a:pt x="22860" y="1270"/>
                    <a:pt x="55880" y="6350"/>
                    <a:pt x="86360" y="5080"/>
                  </a:cubicBezTo>
                  <a:cubicBezTo>
                    <a:pt x="133350" y="3810"/>
                    <a:pt x="207010" y="0"/>
                    <a:pt x="266700" y="7620"/>
                  </a:cubicBezTo>
                  <a:cubicBezTo>
                    <a:pt x="328930" y="15240"/>
                    <a:pt x="392430" y="43180"/>
                    <a:pt x="450850" y="49530"/>
                  </a:cubicBezTo>
                  <a:cubicBezTo>
                    <a:pt x="505460" y="55880"/>
                    <a:pt x="582930" y="36830"/>
                    <a:pt x="608330" y="50800"/>
                  </a:cubicBezTo>
                  <a:cubicBezTo>
                    <a:pt x="621030" y="57150"/>
                    <a:pt x="628650" y="69850"/>
                    <a:pt x="627380" y="78740"/>
                  </a:cubicBezTo>
                  <a:cubicBezTo>
                    <a:pt x="626110" y="86360"/>
                    <a:pt x="601980" y="100330"/>
                    <a:pt x="601980" y="100330"/>
                  </a:cubicBezTo>
                </a:path>
              </a:pathLst>
            </a:custGeom>
            <a:solidFill>
              <a:srgbClr val="FEFEFE"/>
            </a:solidFill>
            <a:ln cap="sq">
              <a:noFill/>
              <a:prstDash val="solid"/>
              <a:miter/>
            </a:ln>
          </p:spPr>
        </p:sp>
      </p:grpSp>
      <p:sp>
        <p:nvSpPr>
          <p:cNvPr id="7" name="Freeform 7"/>
          <p:cNvSpPr/>
          <p:nvPr/>
        </p:nvSpPr>
        <p:spPr>
          <a:xfrm>
            <a:off x="3299016" y="6979189"/>
            <a:ext cx="10947968" cy="3297894"/>
          </a:xfrm>
          <a:custGeom>
            <a:avLst/>
            <a:gdLst/>
            <a:ahLst/>
            <a:cxnLst/>
            <a:rect l="l" t="t" r="r" b="b"/>
            <a:pathLst>
              <a:path w="10947968" h="3297894">
                <a:moveTo>
                  <a:pt x="0" y="0"/>
                </a:moveTo>
                <a:lnTo>
                  <a:pt x="10947968" y="0"/>
                </a:lnTo>
                <a:lnTo>
                  <a:pt x="10947968" y="3297893"/>
                </a:lnTo>
                <a:lnTo>
                  <a:pt x="0" y="3297893"/>
                </a:lnTo>
                <a:lnTo>
                  <a:pt x="0" y="0"/>
                </a:lnTo>
                <a:close/>
              </a:path>
            </a:pathLst>
          </a:custGeom>
          <a:blipFill>
            <a:blip r:embed="rId4"/>
            <a:stretch>
              <a:fillRect t="-5041" r="-3226" b="-15753"/>
            </a:stretch>
          </a:blipFill>
        </p:spPr>
      </p:sp>
      <p:grpSp>
        <p:nvGrpSpPr>
          <p:cNvPr id="8" name="Group 8"/>
          <p:cNvGrpSpPr/>
          <p:nvPr/>
        </p:nvGrpSpPr>
        <p:grpSpPr>
          <a:xfrm>
            <a:off x="8754428" y="7256145"/>
            <a:ext cx="1211580" cy="131445"/>
            <a:chOff x="0" y="0"/>
            <a:chExt cx="1615440" cy="175260"/>
          </a:xfrm>
        </p:grpSpPr>
        <p:sp>
          <p:nvSpPr>
            <p:cNvPr id="9" name="Freeform 9"/>
            <p:cNvSpPr/>
            <p:nvPr/>
          </p:nvSpPr>
          <p:spPr>
            <a:xfrm>
              <a:off x="50800" y="15240"/>
              <a:ext cx="1513840" cy="133350"/>
            </a:xfrm>
            <a:custGeom>
              <a:avLst/>
              <a:gdLst/>
              <a:ahLst/>
              <a:cxnLst/>
              <a:rect l="l" t="t" r="r" b="b"/>
              <a:pathLst>
                <a:path w="1513840" h="133350">
                  <a:moveTo>
                    <a:pt x="25400" y="57150"/>
                  </a:moveTo>
                  <a:cubicBezTo>
                    <a:pt x="523240" y="53340"/>
                    <a:pt x="542290" y="40640"/>
                    <a:pt x="615950" y="35560"/>
                  </a:cubicBezTo>
                  <a:cubicBezTo>
                    <a:pt x="789940" y="24130"/>
                    <a:pt x="1404620" y="0"/>
                    <a:pt x="1488440" y="35560"/>
                  </a:cubicBezTo>
                  <a:cubicBezTo>
                    <a:pt x="1504950" y="43180"/>
                    <a:pt x="1513840" y="53340"/>
                    <a:pt x="1513840" y="62230"/>
                  </a:cubicBezTo>
                  <a:cubicBezTo>
                    <a:pt x="1513840" y="71120"/>
                    <a:pt x="1494790" y="86360"/>
                    <a:pt x="1485900" y="86360"/>
                  </a:cubicBezTo>
                  <a:cubicBezTo>
                    <a:pt x="1477010" y="86360"/>
                    <a:pt x="1465580" y="72390"/>
                    <a:pt x="1463040" y="64770"/>
                  </a:cubicBezTo>
                  <a:cubicBezTo>
                    <a:pt x="1461770" y="58420"/>
                    <a:pt x="1465580" y="46990"/>
                    <a:pt x="1470660" y="41910"/>
                  </a:cubicBezTo>
                  <a:cubicBezTo>
                    <a:pt x="1475740" y="38100"/>
                    <a:pt x="1487170" y="34290"/>
                    <a:pt x="1493520" y="35560"/>
                  </a:cubicBezTo>
                  <a:cubicBezTo>
                    <a:pt x="1501140" y="38100"/>
                    <a:pt x="1513840" y="50800"/>
                    <a:pt x="1513840" y="59690"/>
                  </a:cubicBezTo>
                  <a:cubicBezTo>
                    <a:pt x="1513840" y="68580"/>
                    <a:pt x="1504950" y="78740"/>
                    <a:pt x="1488440" y="86360"/>
                  </a:cubicBezTo>
                  <a:cubicBezTo>
                    <a:pt x="1404620" y="121920"/>
                    <a:pt x="791210" y="74930"/>
                    <a:pt x="617220" y="86360"/>
                  </a:cubicBezTo>
                  <a:cubicBezTo>
                    <a:pt x="543560" y="91440"/>
                    <a:pt x="524510" y="104140"/>
                    <a:pt x="458470" y="107950"/>
                  </a:cubicBezTo>
                  <a:cubicBezTo>
                    <a:pt x="349250" y="115570"/>
                    <a:pt x="80010" y="133350"/>
                    <a:pt x="25400" y="107950"/>
                  </a:cubicBezTo>
                  <a:cubicBezTo>
                    <a:pt x="8890" y="101600"/>
                    <a:pt x="0" y="88900"/>
                    <a:pt x="0" y="80010"/>
                  </a:cubicBezTo>
                  <a:cubicBezTo>
                    <a:pt x="0" y="71120"/>
                    <a:pt x="25400" y="57150"/>
                    <a:pt x="25400" y="57150"/>
                  </a:cubicBezTo>
                </a:path>
              </a:pathLst>
            </a:custGeom>
            <a:solidFill>
              <a:srgbClr val="FEFEFE"/>
            </a:solidFill>
            <a:ln cap="sq">
              <a:noFill/>
              <a:prstDash val="solid"/>
              <a:miter/>
            </a:ln>
          </p:spPr>
        </p:sp>
      </p:grpSp>
      <p:grpSp>
        <p:nvGrpSpPr>
          <p:cNvPr id="10" name="Group 10"/>
          <p:cNvGrpSpPr/>
          <p:nvPr/>
        </p:nvGrpSpPr>
        <p:grpSpPr>
          <a:xfrm>
            <a:off x="9635490" y="7256145"/>
            <a:ext cx="484822" cy="114300"/>
            <a:chOff x="0" y="0"/>
            <a:chExt cx="646430" cy="152400"/>
          </a:xfrm>
        </p:grpSpPr>
        <p:sp>
          <p:nvSpPr>
            <p:cNvPr id="11" name="Freeform 11"/>
            <p:cNvSpPr/>
            <p:nvPr/>
          </p:nvSpPr>
          <p:spPr>
            <a:xfrm>
              <a:off x="49530" y="25400"/>
              <a:ext cx="546100" cy="99060"/>
            </a:xfrm>
            <a:custGeom>
              <a:avLst/>
              <a:gdLst/>
              <a:ahLst/>
              <a:cxnLst/>
              <a:rect l="l" t="t" r="r" b="b"/>
              <a:pathLst>
                <a:path w="546100" h="99060">
                  <a:moveTo>
                    <a:pt x="336550" y="25400"/>
                  </a:moveTo>
                  <a:cubicBezTo>
                    <a:pt x="538480" y="33020"/>
                    <a:pt x="544830" y="45720"/>
                    <a:pt x="544830" y="53340"/>
                  </a:cubicBezTo>
                  <a:cubicBezTo>
                    <a:pt x="544830" y="60960"/>
                    <a:pt x="538480" y="69850"/>
                    <a:pt x="525780" y="74930"/>
                  </a:cubicBezTo>
                  <a:cubicBezTo>
                    <a:pt x="472440" y="99060"/>
                    <a:pt x="82550" y="90170"/>
                    <a:pt x="26670" y="76200"/>
                  </a:cubicBezTo>
                  <a:cubicBezTo>
                    <a:pt x="13970" y="72390"/>
                    <a:pt x="10160" y="71120"/>
                    <a:pt x="5080" y="64770"/>
                  </a:cubicBezTo>
                  <a:cubicBezTo>
                    <a:pt x="1270" y="58420"/>
                    <a:pt x="0" y="48260"/>
                    <a:pt x="2540" y="40640"/>
                  </a:cubicBezTo>
                  <a:cubicBezTo>
                    <a:pt x="5080" y="34290"/>
                    <a:pt x="13970" y="26670"/>
                    <a:pt x="21590" y="25400"/>
                  </a:cubicBezTo>
                  <a:cubicBezTo>
                    <a:pt x="27940" y="24130"/>
                    <a:pt x="39370" y="27940"/>
                    <a:pt x="44450" y="31750"/>
                  </a:cubicBezTo>
                  <a:cubicBezTo>
                    <a:pt x="49530" y="36830"/>
                    <a:pt x="53340" y="48260"/>
                    <a:pt x="52070" y="54610"/>
                  </a:cubicBezTo>
                  <a:cubicBezTo>
                    <a:pt x="50800" y="62230"/>
                    <a:pt x="43180" y="71120"/>
                    <a:pt x="36830" y="73660"/>
                  </a:cubicBezTo>
                  <a:cubicBezTo>
                    <a:pt x="30480" y="76200"/>
                    <a:pt x="19050" y="76200"/>
                    <a:pt x="13970" y="72390"/>
                  </a:cubicBezTo>
                  <a:cubicBezTo>
                    <a:pt x="7620" y="68580"/>
                    <a:pt x="0" y="58420"/>
                    <a:pt x="1270" y="52070"/>
                  </a:cubicBezTo>
                  <a:cubicBezTo>
                    <a:pt x="2540" y="43180"/>
                    <a:pt x="10160" y="31750"/>
                    <a:pt x="26670" y="25400"/>
                  </a:cubicBezTo>
                  <a:cubicBezTo>
                    <a:pt x="86360" y="0"/>
                    <a:pt x="459740" y="2540"/>
                    <a:pt x="519430" y="25400"/>
                  </a:cubicBezTo>
                  <a:cubicBezTo>
                    <a:pt x="534670" y="30480"/>
                    <a:pt x="543560" y="39370"/>
                    <a:pt x="544830" y="46990"/>
                  </a:cubicBezTo>
                  <a:cubicBezTo>
                    <a:pt x="546100" y="55880"/>
                    <a:pt x="538480" y="68580"/>
                    <a:pt x="525780" y="74930"/>
                  </a:cubicBezTo>
                  <a:cubicBezTo>
                    <a:pt x="495300" y="91440"/>
                    <a:pt x="360680" y="91440"/>
                    <a:pt x="331470" y="74930"/>
                  </a:cubicBezTo>
                  <a:cubicBezTo>
                    <a:pt x="318770" y="68580"/>
                    <a:pt x="311150" y="55880"/>
                    <a:pt x="312420" y="46990"/>
                  </a:cubicBezTo>
                  <a:cubicBezTo>
                    <a:pt x="312420" y="39370"/>
                    <a:pt x="336550" y="25400"/>
                    <a:pt x="336550" y="25400"/>
                  </a:cubicBezTo>
                </a:path>
              </a:pathLst>
            </a:custGeom>
            <a:solidFill>
              <a:srgbClr val="FEFEFE"/>
            </a:solidFill>
            <a:ln cap="sq">
              <a:noFill/>
              <a:prstDash val="solid"/>
              <a:miter/>
            </a:ln>
          </p:spPr>
        </p:sp>
      </p:grpSp>
      <p:sp>
        <p:nvSpPr>
          <p:cNvPr id="12" name="Freeform 12"/>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5"/>
            <a:stretch>
              <a:fillRect/>
            </a:stretch>
          </a:blipFill>
        </p:spPr>
      </p:sp>
      <p:sp>
        <p:nvSpPr>
          <p:cNvPr id="13" name="TextBox 13"/>
          <p:cNvSpPr txBox="1"/>
          <p:nvPr/>
        </p:nvSpPr>
        <p:spPr>
          <a:xfrm>
            <a:off x="6524955" y="188058"/>
            <a:ext cx="4115872" cy="836296"/>
          </a:xfrm>
          <a:prstGeom prst="rect">
            <a:avLst/>
          </a:prstGeom>
        </p:spPr>
        <p:txBody>
          <a:bodyPr lIns="0" tIns="0" rIns="0" bIns="0" rtlCol="0" anchor="t">
            <a:spAutoFit/>
          </a:bodyPr>
          <a:lstStyle/>
          <a:p>
            <a:pPr algn="ctr">
              <a:lnSpc>
                <a:spcPts val="7064"/>
              </a:lnSpc>
              <a:spcBef>
                <a:spcPct val="0"/>
              </a:spcBef>
            </a:pPr>
            <a:r>
              <a:rPr lang="en-US" sz="4499" b="1" dirty="0">
                <a:solidFill>
                  <a:srgbClr val="000000"/>
                </a:solidFill>
                <a:latin typeface="Times New Roman" panose="02020603050405020304" pitchFamily="18" charset="0"/>
                <a:ea typeface="Open Sans 1 Bold"/>
                <a:cs typeface="Times New Roman" panose="02020603050405020304" pitchFamily="18" charset="0"/>
                <a:sym typeface="Open Sans 1 Bold"/>
              </a:rPr>
              <a:t>Set Operators:</a:t>
            </a:r>
          </a:p>
        </p:txBody>
      </p:sp>
      <p:sp>
        <p:nvSpPr>
          <p:cNvPr id="14" name="TextBox 14"/>
          <p:cNvSpPr txBox="1"/>
          <p:nvPr/>
        </p:nvSpPr>
        <p:spPr>
          <a:xfrm>
            <a:off x="456161" y="716141"/>
            <a:ext cx="2080260" cy="616458"/>
          </a:xfrm>
          <a:prstGeom prst="rect">
            <a:avLst/>
          </a:prstGeom>
        </p:spPr>
        <p:txBody>
          <a:bodyPr lIns="0" tIns="0" rIns="0" bIns="0" rtlCol="0" anchor="t">
            <a:spAutoFit/>
          </a:bodyPr>
          <a:lstStyle/>
          <a:p>
            <a:pPr algn="ctr">
              <a:lnSpc>
                <a:spcPts val="5181"/>
              </a:lnSpc>
              <a:spcBef>
                <a:spcPct val="0"/>
              </a:spcBef>
            </a:pPr>
            <a:r>
              <a:rPr lang="en-US" sz="3300" b="1" dirty="0">
                <a:solidFill>
                  <a:srgbClr val="000000"/>
                </a:solidFill>
                <a:latin typeface="Times New Roman" panose="02020603050405020304" pitchFamily="18" charset="0"/>
                <a:ea typeface="Open Sans 1 Bold"/>
                <a:cs typeface="Times New Roman" panose="02020603050405020304" pitchFamily="18" charset="0"/>
                <a:sym typeface="Open Sans 1 Bold"/>
              </a:rPr>
              <a:t>1) UNION:</a:t>
            </a:r>
          </a:p>
        </p:txBody>
      </p:sp>
      <p:sp>
        <p:nvSpPr>
          <p:cNvPr id="15" name="TextBox 15"/>
          <p:cNvSpPr txBox="1"/>
          <p:nvPr/>
        </p:nvSpPr>
        <p:spPr>
          <a:xfrm>
            <a:off x="1739140" y="1457914"/>
            <a:ext cx="14310956" cy="484620"/>
          </a:xfrm>
          <a:prstGeom prst="rect">
            <a:avLst/>
          </a:prstGeom>
        </p:spPr>
        <p:txBody>
          <a:bodyPr lIns="0" tIns="0" rIns="0" bIns="0" rtlCol="0" anchor="t">
            <a:spAutoFit/>
          </a:bodyPr>
          <a:lstStyle/>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The </a:t>
            </a:r>
            <a:r>
              <a:rPr lang="en-US" sz="2700" dirty="0">
                <a:solidFill>
                  <a:srgbClr val="FF3131"/>
                </a:solidFill>
                <a:latin typeface="Times New Roman" panose="02020603050405020304" pitchFamily="18" charset="0"/>
                <a:ea typeface="Open Sans 1"/>
                <a:cs typeface="Times New Roman" panose="02020603050405020304" pitchFamily="18" charset="0"/>
                <a:sym typeface="Open Sans 1"/>
              </a:rPr>
              <a:t>UNION</a:t>
            </a: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 operator is used to combine the result-set of two or more </a:t>
            </a:r>
            <a:r>
              <a:rPr lang="en-US" sz="2700" dirty="0">
                <a:solidFill>
                  <a:srgbClr val="FF3131"/>
                </a:solidFill>
                <a:latin typeface="Times New Roman" panose="02020603050405020304" pitchFamily="18" charset="0"/>
                <a:ea typeface="Open Sans 1"/>
                <a:cs typeface="Times New Roman" panose="02020603050405020304" pitchFamily="18" charset="0"/>
                <a:sym typeface="Open Sans 1"/>
              </a:rPr>
              <a:t>SELECT</a:t>
            </a: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 statements.</a:t>
            </a:r>
          </a:p>
        </p:txBody>
      </p:sp>
      <p:sp>
        <p:nvSpPr>
          <p:cNvPr id="16" name="TextBox 16"/>
          <p:cNvSpPr txBox="1"/>
          <p:nvPr/>
        </p:nvSpPr>
        <p:spPr>
          <a:xfrm>
            <a:off x="456161" y="5460905"/>
            <a:ext cx="2842855" cy="616458"/>
          </a:xfrm>
          <a:prstGeom prst="rect">
            <a:avLst/>
          </a:prstGeom>
        </p:spPr>
        <p:txBody>
          <a:bodyPr lIns="0" tIns="0" rIns="0" bIns="0" rtlCol="0" anchor="t">
            <a:spAutoFit/>
          </a:bodyPr>
          <a:lstStyle/>
          <a:p>
            <a:pPr algn="ctr">
              <a:lnSpc>
                <a:spcPts val="5181"/>
              </a:lnSpc>
              <a:spcBef>
                <a:spcPct val="0"/>
              </a:spcBef>
            </a:pPr>
            <a:r>
              <a:rPr lang="en-US" sz="3300" b="1" dirty="0">
                <a:solidFill>
                  <a:srgbClr val="0C0C0C"/>
                </a:solidFill>
                <a:latin typeface="Times New Roman" panose="02020603050405020304" pitchFamily="18" charset="0"/>
                <a:ea typeface="Open Sans 1 Bold"/>
                <a:cs typeface="Times New Roman" panose="02020603050405020304" pitchFamily="18" charset="0"/>
                <a:sym typeface="Open Sans 1 Bold"/>
              </a:rPr>
              <a:t>2)UNION ALL:</a:t>
            </a:r>
          </a:p>
        </p:txBody>
      </p:sp>
      <p:sp>
        <p:nvSpPr>
          <p:cNvPr id="17" name="TextBox 17"/>
          <p:cNvSpPr txBox="1"/>
          <p:nvPr/>
        </p:nvSpPr>
        <p:spPr>
          <a:xfrm>
            <a:off x="919374" y="6201188"/>
            <a:ext cx="16449253" cy="485133"/>
          </a:xfrm>
          <a:prstGeom prst="rect">
            <a:avLst/>
          </a:prstGeom>
        </p:spPr>
        <p:txBody>
          <a:bodyPr lIns="0" tIns="0" rIns="0" bIns="0" rtlCol="0" anchor="t">
            <a:spAutoFit/>
          </a:bodyPr>
          <a:lstStyle/>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The UNION operator selects only distinct values by default. To use duplicates values, use UNION ALL</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763534" y="3825930"/>
            <a:ext cx="11301259" cy="2302632"/>
          </a:xfrm>
          <a:custGeom>
            <a:avLst/>
            <a:gdLst/>
            <a:ahLst/>
            <a:cxnLst/>
            <a:rect l="l" t="t" r="r" b="b"/>
            <a:pathLst>
              <a:path w="11301259" h="2302632">
                <a:moveTo>
                  <a:pt x="0" y="0"/>
                </a:moveTo>
                <a:lnTo>
                  <a:pt x="11301259" y="0"/>
                </a:lnTo>
                <a:lnTo>
                  <a:pt x="11301259" y="2302631"/>
                </a:lnTo>
                <a:lnTo>
                  <a:pt x="0" y="2302631"/>
                </a:lnTo>
                <a:lnTo>
                  <a:pt x="0" y="0"/>
                </a:lnTo>
                <a:close/>
              </a:path>
            </a:pathLst>
          </a:custGeom>
          <a:blipFill>
            <a:blip r:embed="rId3"/>
            <a:stretch>
              <a:fillRect/>
            </a:stretch>
          </a:blipFill>
        </p:spPr>
      </p:sp>
      <p:grpSp>
        <p:nvGrpSpPr>
          <p:cNvPr id="3" name="Group 3"/>
          <p:cNvGrpSpPr/>
          <p:nvPr/>
        </p:nvGrpSpPr>
        <p:grpSpPr>
          <a:xfrm>
            <a:off x="9020175" y="4096703"/>
            <a:ext cx="1262062" cy="131445"/>
            <a:chOff x="0" y="0"/>
            <a:chExt cx="1682750" cy="175260"/>
          </a:xfrm>
        </p:grpSpPr>
        <p:sp>
          <p:nvSpPr>
            <p:cNvPr id="4" name="Freeform 4"/>
            <p:cNvSpPr/>
            <p:nvPr/>
          </p:nvSpPr>
          <p:spPr>
            <a:xfrm>
              <a:off x="50800" y="49530"/>
              <a:ext cx="1581150" cy="128270"/>
            </a:xfrm>
            <a:custGeom>
              <a:avLst/>
              <a:gdLst/>
              <a:ahLst/>
              <a:cxnLst/>
              <a:rect l="l" t="t" r="r" b="b"/>
              <a:pathLst>
                <a:path w="1581150" h="128270">
                  <a:moveTo>
                    <a:pt x="25400" y="24130"/>
                  </a:moveTo>
                  <a:cubicBezTo>
                    <a:pt x="1539240" y="17780"/>
                    <a:pt x="1545590" y="0"/>
                    <a:pt x="1557020" y="2540"/>
                  </a:cubicBezTo>
                  <a:cubicBezTo>
                    <a:pt x="1567180" y="3810"/>
                    <a:pt x="1579880" y="15240"/>
                    <a:pt x="1579880" y="22860"/>
                  </a:cubicBezTo>
                  <a:cubicBezTo>
                    <a:pt x="1581150" y="31750"/>
                    <a:pt x="1567180" y="50800"/>
                    <a:pt x="1558290" y="52070"/>
                  </a:cubicBezTo>
                  <a:cubicBezTo>
                    <a:pt x="1549400" y="53340"/>
                    <a:pt x="1530350" y="38100"/>
                    <a:pt x="1530350" y="29210"/>
                  </a:cubicBezTo>
                  <a:cubicBezTo>
                    <a:pt x="1529080" y="20320"/>
                    <a:pt x="1545590" y="2540"/>
                    <a:pt x="1554480" y="1270"/>
                  </a:cubicBezTo>
                  <a:cubicBezTo>
                    <a:pt x="1563370" y="1270"/>
                    <a:pt x="1581150" y="19050"/>
                    <a:pt x="1581150" y="27940"/>
                  </a:cubicBezTo>
                  <a:cubicBezTo>
                    <a:pt x="1578610" y="41910"/>
                    <a:pt x="1553210" y="62230"/>
                    <a:pt x="1512570" y="74930"/>
                  </a:cubicBezTo>
                  <a:cubicBezTo>
                    <a:pt x="1339850" y="128270"/>
                    <a:pt x="139700" y="125730"/>
                    <a:pt x="25400" y="74930"/>
                  </a:cubicBezTo>
                  <a:cubicBezTo>
                    <a:pt x="7620" y="66040"/>
                    <a:pt x="0" y="54610"/>
                    <a:pt x="0" y="45720"/>
                  </a:cubicBezTo>
                  <a:cubicBezTo>
                    <a:pt x="1270" y="38100"/>
                    <a:pt x="25400" y="24130"/>
                    <a:pt x="25400" y="24130"/>
                  </a:cubicBezTo>
                </a:path>
              </a:pathLst>
            </a:custGeom>
            <a:solidFill>
              <a:srgbClr val="FEFEFE"/>
            </a:solidFill>
            <a:ln cap="sq">
              <a:noFill/>
              <a:prstDash val="solid"/>
              <a:miter/>
            </a:ln>
          </p:spPr>
        </p:sp>
      </p:grpSp>
      <p:sp>
        <p:nvSpPr>
          <p:cNvPr id="5" name="Freeform 5"/>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4"/>
            <a:stretch>
              <a:fillRect/>
            </a:stretch>
          </a:blipFill>
        </p:spPr>
      </p:sp>
      <p:sp>
        <p:nvSpPr>
          <p:cNvPr id="6" name="TextBox 6"/>
          <p:cNvSpPr txBox="1"/>
          <p:nvPr/>
        </p:nvSpPr>
        <p:spPr>
          <a:xfrm>
            <a:off x="873296" y="1131033"/>
            <a:ext cx="3074789" cy="1387367"/>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3) INTERSECT:</a:t>
            </a:r>
          </a:p>
        </p:txBody>
      </p:sp>
      <p:sp>
        <p:nvSpPr>
          <p:cNvPr id="7" name="TextBox 7"/>
          <p:cNvSpPr txBox="1"/>
          <p:nvPr/>
        </p:nvSpPr>
        <p:spPr>
          <a:xfrm>
            <a:off x="1797719" y="2319493"/>
            <a:ext cx="13736598" cy="516127"/>
          </a:xfrm>
          <a:prstGeom prst="rect">
            <a:avLst/>
          </a:prstGeom>
        </p:spPr>
        <p:txBody>
          <a:bodyPr lIns="0" tIns="0" rIns="0" bIns="0" rtlCol="0" anchor="t">
            <a:spAutoFit/>
          </a:bodyPr>
          <a:lstStyle/>
          <a:p>
            <a:pPr algn="ctr">
              <a:lnSpc>
                <a:spcPts val="4396"/>
              </a:lnSpc>
              <a:spcBef>
                <a:spcPct val="0"/>
              </a:spcBef>
            </a:pPr>
            <a:r>
              <a:rPr lang="en-US" sz="2800" dirty="0">
                <a:solidFill>
                  <a:srgbClr val="000000"/>
                </a:solidFill>
                <a:latin typeface="Times New Roman" panose="02020603050405020304" pitchFamily="18" charset="0"/>
                <a:ea typeface="Open Sans 1"/>
                <a:cs typeface="Times New Roman" panose="02020603050405020304" pitchFamily="18" charset="0"/>
                <a:sym typeface="Open Sans 1"/>
              </a:rPr>
              <a:t>It returns only those rows which will be common to both of the </a:t>
            </a:r>
            <a:r>
              <a:rPr lang="en-US" sz="2800" dirty="0">
                <a:solidFill>
                  <a:srgbClr val="FF3131"/>
                </a:solidFill>
                <a:latin typeface="Times New Roman" panose="02020603050405020304" pitchFamily="18" charset="0"/>
                <a:ea typeface="Open Sans 1"/>
                <a:cs typeface="Times New Roman" panose="02020603050405020304" pitchFamily="18" charset="0"/>
                <a:sym typeface="Open Sans 1"/>
              </a:rPr>
              <a:t>SELECT</a:t>
            </a:r>
            <a:r>
              <a:rPr lang="en-US" sz="2800" dirty="0">
                <a:solidFill>
                  <a:srgbClr val="000000"/>
                </a:solidFill>
                <a:latin typeface="Times New Roman" panose="02020603050405020304" pitchFamily="18" charset="0"/>
                <a:ea typeface="Open Sans 1"/>
                <a:cs typeface="Times New Roman" panose="02020603050405020304" pitchFamily="18" charset="0"/>
                <a:sym typeface="Open Sans 1"/>
              </a:rPr>
              <a:t> statements.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93371" y="2852442"/>
            <a:ext cx="11301259" cy="2020100"/>
          </a:xfrm>
          <a:custGeom>
            <a:avLst/>
            <a:gdLst/>
            <a:ahLst/>
            <a:cxnLst/>
            <a:rect l="l" t="t" r="r" b="b"/>
            <a:pathLst>
              <a:path w="11301259" h="2020100">
                <a:moveTo>
                  <a:pt x="0" y="0"/>
                </a:moveTo>
                <a:lnTo>
                  <a:pt x="11301258" y="0"/>
                </a:lnTo>
                <a:lnTo>
                  <a:pt x="11301258" y="2020100"/>
                </a:lnTo>
                <a:lnTo>
                  <a:pt x="0" y="2020100"/>
                </a:lnTo>
                <a:lnTo>
                  <a:pt x="0" y="0"/>
                </a:lnTo>
                <a:close/>
              </a:path>
            </a:pathLst>
          </a:custGeom>
          <a:blipFill>
            <a:blip r:embed="rId3"/>
            <a:stretch>
              <a:fillRect/>
            </a:stretch>
          </a:blipFill>
        </p:spPr>
      </p:sp>
      <p:grpSp>
        <p:nvGrpSpPr>
          <p:cNvPr id="3" name="Group 3"/>
          <p:cNvGrpSpPr/>
          <p:nvPr/>
        </p:nvGrpSpPr>
        <p:grpSpPr>
          <a:xfrm>
            <a:off x="10217468" y="3116580"/>
            <a:ext cx="895350" cy="131445"/>
            <a:chOff x="0" y="0"/>
            <a:chExt cx="1193800" cy="175260"/>
          </a:xfrm>
        </p:grpSpPr>
        <p:sp>
          <p:nvSpPr>
            <p:cNvPr id="4" name="Freeform 4"/>
            <p:cNvSpPr/>
            <p:nvPr/>
          </p:nvSpPr>
          <p:spPr>
            <a:xfrm>
              <a:off x="50800" y="50800"/>
              <a:ext cx="1094740" cy="91440"/>
            </a:xfrm>
            <a:custGeom>
              <a:avLst/>
              <a:gdLst/>
              <a:ahLst/>
              <a:cxnLst/>
              <a:rect l="l" t="t" r="r" b="b"/>
              <a:pathLst>
                <a:path w="1094740" h="91440">
                  <a:moveTo>
                    <a:pt x="25400" y="0"/>
                  </a:moveTo>
                  <a:cubicBezTo>
                    <a:pt x="1064260" y="10160"/>
                    <a:pt x="1085850" y="25400"/>
                    <a:pt x="1090930" y="39370"/>
                  </a:cubicBezTo>
                  <a:cubicBezTo>
                    <a:pt x="1094740" y="46990"/>
                    <a:pt x="1092200" y="57150"/>
                    <a:pt x="1087120" y="62230"/>
                  </a:cubicBezTo>
                  <a:cubicBezTo>
                    <a:pt x="1082040" y="68580"/>
                    <a:pt x="1065530" y="73660"/>
                    <a:pt x="1057910" y="71120"/>
                  </a:cubicBezTo>
                  <a:cubicBezTo>
                    <a:pt x="1050290" y="68580"/>
                    <a:pt x="1043940" y="59690"/>
                    <a:pt x="1042670" y="52070"/>
                  </a:cubicBezTo>
                  <a:cubicBezTo>
                    <a:pt x="1041400" y="45720"/>
                    <a:pt x="1043940" y="34290"/>
                    <a:pt x="1049020" y="29210"/>
                  </a:cubicBezTo>
                  <a:cubicBezTo>
                    <a:pt x="1054100" y="24130"/>
                    <a:pt x="1064260" y="20320"/>
                    <a:pt x="1071880" y="21590"/>
                  </a:cubicBezTo>
                  <a:cubicBezTo>
                    <a:pt x="1078230" y="22860"/>
                    <a:pt x="1087120" y="30480"/>
                    <a:pt x="1090930" y="36830"/>
                  </a:cubicBezTo>
                  <a:cubicBezTo>
                    <a:pt x="1093470" y="43180"/>
                    <a:pt x="1092200" y="54610"/>
                    <a:pt x="1088390" y="60960"/>
                  </a:cubicBezTo>
                  <a:cubicBezTo>
                    <a:pt x="1084580" y="66040"/>
                    <a:pt x="1075690" y="72390"/>
                    <a:pt x="1068070" y="72390"/>
                  </a:cubicBezTo>
                  <a:cubicBezTo>
                    <a:pt x="1056640" y="72390"/>
                    <a:pt x="1051560" y="55880"/>
                    <a:pt x="1028700" y="50800"/>
                  </a:cubicBezTo>
                  <a:cubicBezTo>
                    <a:pt x="918210" y="21590"/>
                    <a:pt x="115570" y="91440"/>
                    <a:pt x="25400" y="50800"/>
                  </a:cubicBezTo>
                  <a:cubicBezTo>
                    <a:pt x="7620" y="41910"/>
                    <a:pt x="0" y="30480"/>
                    <a:pt x="0" y="21590"/>
                  </a:cubicBezTo>
                  <a:cubicBezTo>
                    <a:pt x="0" y="13970"/>
                    <a:pt x="25400" y="0"/>
                    <a:pt x="25400" y="0"/>
                  </a:cubicBezTo>
                </a:path>
              </a:pathLst>
            </a:custGeom>
            <a:solidFill>
              <a:srgbClr val="FEFEFE"/>
            </a:solidFill>
            <a:ln cap="sq">
              <a:noFill/>
              <a:prstDash val="solid"/>
              <a:miter/>
            </a:ln>
          </p:spPr>
        </p:sp>
      </p:grpSp>
      <p:sp>
        <p:nvSpPr>
          <p:cNvPr id="5" name="Freeform 5"/>
          <p:cNvSpPr/>
          <p:nvPr/>
        </p:nvSpPr>
        <p:spPr>
          <a:xfrm>
            <a:off x="2059425" y="6457628"/>
            <a:ext cx="15199875" cy="1866394"/>
          </a:xfrm>
          <a:custGeom>
            <a:avLst/>
            <a:gdLst/>
            <a:ahLst/>
            <a:cxnLst/>
            <a:rect l="l" t="t" r="r" b="b"/>
            <a:pathLst>
              <a:path w="15199875" h="1866394">
                <a:moveTo>
                  <a:pt x="0" y="0"/>
                </a:moveTo>
                <a:lnTo>
                  <a:pt x="15199875" y="0"/>
                </a:lnTo>
                <a:lnTo>
                  <a:pt x="15199875" y="1866394"/>
                </a:lnTo>
                <a:lnTo>
                  <a:pt x="0" y="1866394"/>
                </a:lnTo>
                <a:lnTo>
                  <a:pt x="0" y="0"/>
                </a:lnTo>
                <a:close/>
              </a:path>
            </a:pathLst>
          </a:custGeom>
          <a:blipFill>
            <a:blip r:embed="rId4"/>
            <a:stretch>
              <a:fillRect l="-33" t="-543" b="-1290"/>
            </a:stretch>
          </a:blipFill>
        </p:spPr>
      </p:sp>
      <p:grpSp>
        <p:nvGrpSpPr>
          <p:cNvPr id="6" name="Group 6"/>
          <p:cNvGrpSpPr/>
          <p:nvPr/>
        </p:nvGrpSpPr>
        <p:grpSpPr>
          <a:xfrm>
            <a:off x="10352722" y="6705600"/>
            <a:ext cx="233362" cy="119062"/>
            <a:chOff x="0" y="0"/>
            <a:chExt cx="311150" cy="158750"/>
          </a:xfrm>
        </p:grpSpPr>
        <p:sp>
          <p:nvSpPr>
            <p:cNvPr id="7" name="Freeform 7"/>
            <p:cNvSpPr/>
            <p:nvPr/>
          </p:nvSpPr>
          <p:spPr>
            <a:xfrm>
              <a:off x="46990" y="39370"/>
              <a:ext cx="215900" cy="81280"/>
            </a:xfrm>
            <a:custGeom>
              <a:avLst/>
              <a:gdLst/>
              <a:ahLst/>
              <a:cxnLst/>
              <a:rect l="l" t="t" r="r" b="b"/>
              <a:pathLst>
                <a:path w="215900" h="81280">
                  <a:moveTo>
                    <a:pt x="3810" y="54610"/>
                  </a:moveTo>
                  <a:cubicBezTo>
                    <a:pt x="213360" y="58420"/>
                    <a:pt x="214630" y="64770"/>
                    <a:pt x="213360" y="66040"/>
                  </a:cubicBezTo>
                  <a:cubicBezTo>
                    <a:pt x="208280" y="71120"/>
                    <a:pt x="135890" y="34290"/>
                    <a:pt x="109220" y="27940"/>
                  </a:cubicBezTo>
                  <a:cubicBezTo>
                    <a:pt x="91440" y="24130"/>
                    <a:pt x="69850" y="19050"/>
                    <a:pt x="64770" y="24130"/>
                  </a:cubicBezTo>
                  <a:cubicBezTo>
                    <a:pt x="60960" y="27940"/>
                    <a:pt x="63500" y="41910"/>
                    <a:pt x="66040" y="43180"/>
                  </a:cubicBezTo>
                  <a:cubicBezTo>
                    <a:pt x="68580" y="44450"/>
                    <a:pt x="76200" y="38100"/>
                    <a:pt x="76200" y="38100"/>
                  </a:cubicBezTo>
                  <a:cubicBezTo>
                    <a:pt x="77470" y="38100"/>
                    <a:pt x="69850" y="45720"/>
                    <a:pt x="67310" y="44450"/>
                  </a:cubicBezTo>
                  <a:cubicBezTo>
                    <a:pt x="64770" y="43180"/>
                    <a:pt x="58420" y="16510"/>
                    <a:pt x="64770" y="11430"/>
                  </a:cubicBezTo>
                  <a:cubicBezTo>
                    <a:pt x="78740" y="0"/>
                    <a:pt x="172720" y="29210"/>
                    <a:pt x="195580" y="43180"/>
                  </a:cubicBezTo>
                  <a:cubicBezTo>
                    <a:pt x="205740" y="50800"/>
                    <a:pt x="215900" y="60960"/>
                    <a:pt x="213360" y="66040"/>
                  </a:cubicBezTo>
                  <a:cubicBezTo>
                    <a:pt x="205740" y="81280"/>
                    <a:pt x="17780" y="81280"/>
                    <a:pt x="3810" y="67310"/>
                  </a:cubicBezTo>
                  <a:cubicBezTo>
                    <a:pt x="0" y="64770"/>
                    <a:pt x="3810" y="54610"/>
                    <a:pt x="3810" y="54610"/>
                  </a:cubicBezTo>
                </a:path>
              </a:pathLst>
            </a:custGeom>
            <a:solidFill>
              <a:srgbClr val="FEFEFE"/>
            </a:solidFill>
            <a:ln cap="sq">
              <a:noFill/>
              <a:prstDash val="solid"/>
              <a:miter/>
            </a:ln>
          </p:spPr>
        </p:sp>
      </p:grpSp>
      <p:grpSp>
        <p:nvGrpSpPr>
          <p:cNvPr id="8" name="Group 8"/>
          <p:cNvGrpSpPr/>
          <p:nvPr/>
        </p:nvGrpSpPr>
        <p:grpSpPr>
          <a:xfrm>
            <a:off x="10386060" y="6721793"/>
            <a:ext cx="1042035" cy="85725"/>
            <a:chOff x="0" y="0"/>
            <a:chExt cx="1389380" cy="114300"/>
          </a:xfrm>
        </p:grpSpPr>
        <p:sp>
          <p:nvSpPr>
            <p:cNvPr id="9" name="Freeform 9"/>
            <p:cNvSpPr/>
            <p:nvPr/>
          </p:nvSpPr>
          <p:spPr>
            <a:xfrm>
              <a:off x="46990" y="11430"/>
              <a:ext cx="1294130" cy="90170"/>
            </a:xfrm>
            <a:custGeom>
              <a:avLst/>
              <a:gdLst/>
              <a:ahLst/>
              <a:cxnLst/>
              <a:rect l="l" t="t" r="r" b="b"/>
              <a:pathLst>
                <a:path w="1294130" h="90170">
                  <a:moveTo>
                    <a:pt x="25400" y="39370"/>
                  </a:moveTo>
                  <a:cubicBezTo>
                    <a:pt x="1292860" y="43180"/>
                    <a:pt x="1294130" y="46990"/>
                    <a:pt x="1290320" y="50800"/>
                  </a:cubicBezTo>
                  <a:cubicBezTo>
                    <a:pt x="1262380" y="88900"/>
                    <a:pt x="43180" y="90170"/>
                    <a:pt x="3810" y="52070"/>
                  </a:cubicBezTo>
                  <a:cubicBezTo>
                    <a:pt x="0" y="48260"/>
                    <a:pt x="0" y="43180"/>
                    <a:pt x="3810" y="39370"/>
                  </a:cubicBezTo>
                  <a:cubicBezTo>
                    <a:pt x="41910" y="0"/>
                    <a:pt x="1240790" y="2540"/>
                    <a:pt x="1287780" y="39370"/>
                  </a:cubicBezTo>
                  <a:cubicBezTo>
                    <a:pt x="1292860" y="43180"/>
                    <a:pt x="1294130" y="46990"/>
                    <a:pt x="1290320" y="50800"/>
                  </a:cubicBezTo>
                  <a:cubicBezTo>
                    <a:pt x="1262380" y="87630"/>
                    <a:pt x="64770" y="90170"/>
                    <a:pt x="25400" y="52070"/>
                  </a:cubicBezTo>
                  <a:cubicBezTo>
                    <a:pt x="21590" y="48260"/>
                    <a:pt x="25400" y="39370"/>
                    <a:pt x="25400" y="39370"/>
                  </a:cubicBezTo>
                </a:path>
              </a:pathLst>
            </a:custGeom>
            <a:solidFill>
              <a:srgbClr val="FEFEFE"/>
            </a:solidFill>
            <a:ln cap="sq">
              <a:noFill/>
              <a:prstDash val="solid"/>
              <a:miter/>
            </a:ln>
          </p:spPr>
        </p:sp>
      </p:grpSp>
      <p:grpSp>
        <p:nvGrpSpPr>
          <p:cNvPr id="10" name="Group 10"/>
          <p:cNvGrpSpPr/>
          <p:nvPr/>
        </p:nvGrpSpPr>
        <p:grpSpPr>
          <a:xfrm>
            <a:off x="17680305" y="4179570"/>
            <a:ext cx="85725" cy="82868"/>
            <a:chOff x="0" y="0"/>
            <a:chExt cx="114300" cy="110490"/>
          </a:xfrm>
        </p:grpSpPr>
        <p:sp>
          <p:nvSpPr>
            <p:cNvPr id="11" name="Freeform 11"/>
            <p:cNvSpPr/>
            <p:nvPr/>
          </p:nvSpPr>
          <p:spPr>
            <a:xfrm>
              <a:off x="50800" y="50800"/>
              <a:ext cx="11430" cy="7620"/>
            </a:xfrm>
            <a:custGeom>
              <a:avLst/>
              <a:gdLst/>
              <a:ahLst/>
              <a:cxnLst/>
              <a:rect l="l" t="t" r="r" b="b"/>
              <a:pathLst>
                <a:path w="11430" h="7620">
                  <a:moveTo>
                    <a:pt x="11430" y="2540"/>
                  </a:moveTo>
                  <a:cubicBezTo>
                    <a:pt x="0" y="7620"/>
                    <a:pt x="10160" y="0"/>
                    <a:pt x="10160" y="0"/>
                  </a:cubicBezTo>
                </a:path>
              </a:pathLst>
            </a:custGeom>
            <a:solidFill>
              <a:srgbClr val="FEFEFE"/>
            </a:solidFill>
            <a:ln cap="sq">
              <a:noFill/>
              <a:prstDash val="solid"/>
              <a:miter/>
            </a:ln>
          </p:spPr>
        </p:sp>
      </p:grpSp>
      <p:sp>
        <p:nvSpPr>
          <p:cNvPr id="12" name="Freeform 12"/>
          <p:cNvSpPr/>
          <p:nvPr/>
        </p:nvSpPr>
        <p:spPr>
          <a:xfrm>
            <a:off x="9859"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5"/>
            <a:stretch>
              <a:fillRect/>
            </a:stretch>
          </a:blipFill>
        </p:spPr>
      </p:sp>
      <p:sp>
        <p:nvSpPr>
          <p:cNvPr id="13" name="TextBox 13"/>
          <p:cNvSpPr txBox="1"/>
          <p:nvPr/>
        </p:nvSpPr>
        <p:spPr>
          <a:xfrm>
            <a:off x="7036117" y="350139"/>
            <a:ext cx="4215765" cy="1460721"/>
          </a:xfrm>
          <a:prstGeom prst="rect">
            <a:avLst/>
          </a:prstGeom>
        </p:spPr>
        <p:txBody>
          <a:bodyPr lIns="0" tIns="0" rIns="0" bIns="0" rtlCol="0" anchor="t">
            <a:spAutoFit/>
          </a:bodyPr>
          <a:lstStyle/>
          <a:p>
            <a:pPr algn="ctr">
              <a:lnSpc>
                <a:spcPts val="5965"/>
              </a:lnSpc>
              <a:spcBef>
                <a:spcPct val="0"/>
              </a:spcBef>
            </a:pPr>
            <a:r>
              <a:rPr lang="en-US" sz="3799" b="1" dirty="0">
                <a:solidFill>
                  <a:srgbClr val="000000"/>
                </a:solidFill>
                <a:latin typeface="Times New Roman" panose="02020603050405020304" pitchFamily="18" charset="0"/>
                <a:ea typeface="Open Sans 1 Bold"/>
                <a:cs typeface="Times New Roman" panose="02020603050405020304" pitchFamily="18" charset="0"/>
                <a:sym typeface="Open Sans 1 Bold"/>
              </a:rPr>
              <a:t>JOIN OPERATORS:</a:t>
            </a:r>
          </a:p>
        </p:txBody>
      </p:sp>
      <p:sp>
        <p:nvSpPr>
          <p:cNvPr id="14" name="TextBox 14"/>
          <p:cNvSpPr txBox="1"/>
          <p:nvPr/>
        </p:nvSpPr>
        <p:spPr>
          <a:xfrm>
            <a:off x="565466" y="1089469"/>
            <a:ext cx="3274814" cy="1387367"/>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1) INNER JOIN:</a:t>
            </a:r>
          </a:p>
        </p:txBody>
      </p:sp>
      <p:sp>
        <p:nvSpPr>
          <p:cNvPr id="15" name="TextBox 15"/>
          <p:cNvSpPr txBox="1"/>
          <p:nvPr/>
        </p:nvSpPr>
        <p:spPr>
          <a:xfrm>
            <a:off x="1755176" y="1998241"/>
            <a:ext cx="13073539" cy="484620"/>
          </a:xfrm>
          <a:prstGeom prst="rect">
            <a:avLst/>
          </a:prstGeom>
        </p:spPr>
        <p:txBody>
          <a:bodyPr lIns="0" tIns="0" rIns="0" bIns="0" rtlCol="0" anchor="t">
            <a:spAutoFit/>
          </a:bodyPr>
          <a:lstStyle/>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The</a:t>
            </a:r>
            <a:r>
              <a:rPr lang="en-US" sz="2700" dirty="0">
                <a:solidFill>
                  <a:srgbClr val="FF3131"/>
                </a:solidFill>
                <a:latin typeface="Times New Roman" panose="02020603050405020304" pitchFamily="18" charset="0"/>
                <a:ea typeface="Open Sans 1"/>
                <a:cs typeface="Times New Roman" panose="02020603050405020304" pitchFamily="18" charset="0"/>
                <a:sym typeface="Open Sans 1"/>
              </a:rPr>
              <a:t> INNER JOIN</a:t>
            </a: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 keyword selects records that have matching values in both tables.</a:t>
            </a:r>
          </a:p>
        </p:txBody>
      </p:sp>
      <p:sp>
        <p:nvSpPr>
          <p:cNvPr id="16" name="TextBox 16"/>
          <p:cNvSpPr txBox="1"/>
          <p:nvPr/>
        </p:nvSpPr>
        <p:spPr>
          <a:xfrm>
            <a:off x="720269" y="5091617"/>
            <a:ext cx="4503063" cy="1387367"/>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2) LEFT OUTER JOIN:</a:t>
            </a:r>
          </a:p>
        </p:txBody>
      </p:sp>
      <p:sp>
        <p:nvSpPr>
          <p:cNvPr id="17" name="TextBox 17"/>
          <p:cNvSpPr txBox="1"/>
          <p:nvPr/>
        </p:nvSpPr>
        <p:spPr>
          <a:xfrm>
            <a:off x="385497" y="5817803"/>
            <a:ext cx="17766388" cy="487425"/>
          </a:xfrm>
          <a:prstGeom prst="rect">
            <a:avLst/>
          </a:prstGeom>
        </p:spPr>
        <p:txBody>
          <a:bodyPr lIns="0" tIns="0" rIns="0" bIns="0" rtlCol="0" anchor="t">
            <a:spAutoFit/>
          </a:bodyPr>
          <a:lstStyle/>
          <a:p>
            <a:pPr algn="ctr">
              <a:lnSpc>
                <a:spcPts val="4082"/>
              </a:lnSpc>
              <a:spcBef>
                <a:spcPct val="0"/>
              </a:spcBef>
            </a:pPr>
            <a:r>
              <a:rPr lang="en-US" sz="2600" dirty="0">
                <a:solidFill>
                  <a:srgbClr val="004AAD"/>
                </a:solidFill>
                <a:latin typeface="Times New Roman" panose="02020603050405020304" pitchFamily="18" charset="0"/>
                <a:ea typeface="Open Sans 1"/>
                <a:cs typeface="Times New Roman" panose="02020603050405020304" pitchFamily="18" charset="0"/>
                <a:sym typeface="Open Sans 1"/>
              </a:rPr>
              <a:t>The </a:t>
            </a:r>
            <a:r>
              <a:rPr lang="en-US" sz="2600" dirty="0">
                <a:solidFill>
                  <a:srgbClr val="FF3131"/>
                </a:solidFill>
                <a:latin typeface="Times New Roman" panose="02020603050405020304" pitchFamily="18" charset="0"/>
                <a:ea typeface="Open Sans 1"/>
                <a:cs typeface="Times New Roman" panose="02020603050405020304" pitchFamily="18" charset="0"/>
                <a:sym typeface="Open Sans 1"/>
              </a:rPr>
              <a:t>LEFT OUTER JOIN</a:t>
            </a:r>
            <a:r>
              <a:rPr lang="en-US" sz="2600" dirty="0">
                <a:solidFill>
                  <a:srgbClr val="004AAD"/>
                </a:solidFill>
                <a:latin typeface="Times New Roman" panose="02020603050405020304" pitchFamily="18" charset="0"/>
                <a:ea typeface="Open Sans 1"/>
                <a:cs typeface="Times New Roman" panose="02020603050405020304" pitchFamily="18" charset="0"/>
                <a:sym typeface="Open Sans 1"/>
              </a:rPr>
              <a:t> keywords returns all records from the left table and the matching records from the right table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3521" y="4149073"/>
            <a:ext cx="16794879" cy="2484155"/>
          </a:xfrm>
          <a:custGeom>
            <a:avLst/>
            <a:gdLst/>
            <a:ahLst/>
            <a:cxnLst/>
            <a:rect l="l" t="t" r="r" b="b"/>
            <a:pathLst>
              <a:path w="16794879" h="2484155">
                <a:moveTo>
                  <a:pt x="0" y="0"/>
                </a:moveTo>
                <a:lnTo>
                  <a:pt x="16794879" y="0"/>
                </a:lnTo>
                <a:lnTo>
                  <a:pt x="16794879" y="2484154"/>
                </a:lnTo>
                <a:lnTo>
                  <a:pt x="0" y="2484154"/>
                </a:lnTo>
                <a:lnTo>
                  <a:pt x="0" y="0"/>
                </a:lnTo>
                <a:close/>
              </a:path>
            </a:pathLst>
          </a:custGeom>
          <a:blipFill>
            <a:blip r:embed="rId3"/>
            <a:stretch>
              <a:fillRect t="-4931" b="-4931"/>
            </a:stretch>
          </a:blipFill>
        </p:spPr>
      </p:sp>
      <p:grpSp>
        <p:nvGrpSpPr>
          <p:cNvPr id="3" name="Group 3"/>
          <p:cNvGrpSpPr/>
          <p:nvPr/>
        </p:nvGrpSpPr>
        <p:grpSpPr>
          <a:xfrm>
            <a:off x="9946957" y="4354830"/>
            <a:ext cx="102870" cy="100965"/>
            <a:chOff x="0" y="0"/>
            <a:chExt cx="137160" cy="134620"/>
          </a:xfrm>
        </p:grpSpPr>
        <p:sp>
          <p:nvSpPr>
            <p:cNvPr id="4" name="Freeform 4"/>
            <p:cNvSpPr/>
            <p:nvPr/>
          </p:nvSpPr>
          <p:spPr>
            <a:xfrm>
              <a:off x="48260" y="46990"/>
              <a:ext cx="36830" cy="39370"/>
            </a:xfrm>
            <a:custGeom>
              <a:avLst/>
              <a:gdLst/>
              <a:ahLst/>
              <a:cxnLst/>
              <a:rect l="l" t="t" r="r" b="b"/>
              <a:pathLst>
                <a:path w="36830" h="39370">
                  <a:moveTo>
                    <a:pt x="36830" y="13970"/>
                  </a:moveTo>
                  <a:cubicBezTo>
                    <a:pt x="21590" y="39370"/>
                    <a:pt x="6350" y="34290"/>
                    <a:pt x="2540" y="29210"/>
                  </a:cubicBezTo>
                  <a:cubicBezTo>
                    <a:pt x="0" y="24130"/>
                    <a:pt x="2540" y="7620"/>
                    <a:pt x="7620" y="3810"/>
                  </a:cubicBezTo>
                  <a:cubicBezTo>
                    <a:pt x="12700" y="0"/>
                    <a:pt x="33020" y="5080"/>
                    <a:pt x="33020" y="5080"/>
                  </a:cubicBezTo>
                </a:path>
              </a:pathLst>
            </a:custGeom>
            <a:solidFill>
              <a:srgbClr val="FEFEFE"/>
            </a:solidFill>
            <a:ln cap="sq">
              <a:noFill/>
              <a:prstDash val="solid"/>
              <a:miter/>
            </a:ln>
          </p:spPr>
        </p:sp>
      </p:grpSp>
      <p:grpSp>
        <p:nvGrpSpPr>
          <p:cNvPr id="5" name="Group 5"/>
          <p:cNvGrpSpPr/>
          <p:nvPr/>
        </p:nvGrpSpPr>
        <p:grpSpPr>
          <a:xfrm>
            <a:off x="9960293" y="4351972"/>
            <a:ext cx="1110615" cy="120015"/>
            <a:chOff x="0" y="0"/>
            <a:chExt cx="1480820" cy="160020"/>
          </a:xfrm>
        </p:grpSpPr>
        <p:sp>
          <p:nvSpPr>
            <p:cNvPr id="6" name="Freeform 6"/>
            <p:cNvSpPr/>
            <p:nvPr/>
          </p:nvSpPr>
          <p:spPr>
            <a:xfrm>
              <a:off x="50800" y="50800"/>
              <a:ext cx="1380490" cy="69850"/>
            </a:xfrm>
            <a:custGeom>
              <a:avLst/>
              <a:gdLst/>
              <a:ahLst/>
              <a:cxnLst/>
              <a:rect l="l" t="t" r="r" b="b"/>
              <a:pathLst>
                <a:path w="1380490" h="69850">
                  <a:moveTo>
                    <a:pt x="19050" y="0"/>
                  </a:moveTo>
                  <a:cubicBezTo>
                    <a:pt x="1104900" y="5080"/>
                    <a:pt x="1102360" y="13970"/>
                    <a:pt x="1123950" y="17780"/>
                  </a:cubicBezTo>
                  <a:cubicBezTo>
                    <a:pt x="1170940" y="27940"/>
                    <a:pt x="1337310" y="2540"/>
                    <a:pt x="1366520" y="21590"/>
                  </a:cubicBezTo>
                  <a:cubicBezTo>
                    <a:pt x="1375410" y="27940"/>
                    <a:pt x="1379220" y="40640"/>
                    <a:pt x="1377950" y="46990"/>
                  </a:cubicBezTo>
                  <a:cubicBezTo>
                    <a:pt x="1376680" y="52070"/>
                    <a:pt x="1363980" y="59690"/>
                    <a:pt x="1357630" y="58420"/>
                  </a:cubicBezTo>
                  <a:cubicBezTo>
                    <a:pt x="1351280" y="57150"/>
                    <a:pt x="1339850" y="41910"/>
                    <a:pt x="1341120" y="36830"/>
                  </a:cubicBezTo>
                  <a:cubicBezTo>
                    <a:pt x="1342390" y="30480"/>
                    <a:pt x="1357630" y="20320"/>
                    <a:pt x="1363980" y="20320"/>
                  </a:cubicBezTo>
                  <a:cubicBezTo>
                    <a:pt x="1370330" y="21590"/>
                    <a:pt x="1377950" y="31750"/>
                    <a:pt x="1379220" y="38100"/>
                  </a:cubicBezTo>
                  <a:cubicBezTo>
                    <a:pt x="1380490" y="43180"/>
                    <a:pt x="1376680" y="50800"/>
                    <a:pt x="1371600" y="54610"/>
                  </a:cubicBezTo>
                  <a:cubicBezTo>
                    <a:pt x="1362710" y="60960"/>
                    <a:pt x="1343660" y="57150"/>
                    <a:pt x="1320800" y="58420"/>
                  </a:cubicBezTo>
                  <a:cubicBezTo>
                    <a:pt x="1280160" y="59690"/>
                    <a:pt x="1184910" y="63500"/>
                    <a:pt x="1141730" y="57150"/>
                  </a:cubicBezTo>
                  <a:cubicBezTo>
                    <a:pt x="1115060" y="53340"/>
                    <a:pt x="1113790" y="43180"/>
                    <a:pt x="1080770" y="38100"/>
                  </a:cubicBezTo>
                  <a:cubicBezTo>
                    <a:pt x="944880" y="17780"/>
                    <a:pt x="101600" y="69850"/>
                    <a:pt x="19050" y="38100"/>
                  </a:cubicBezTo>
                  <a:cubicBezTo>
                    <a:pt x="6350" y="33020"/>
                    <a:pt x="0" y="27940"/>
                    <a:pt x="0" y="21590"/>
                  </a:cubicBezTo>
                  <a:cubicBezTo>
                    <a:pt x="0" y="15240"/>
                    <a:pt x="19050" y="0"/>
                    <a:pt x="19050" y="0"/>
                  </a:cubicBezTo>
                </a:path>
              </a:pathLst>
            </a:custGeom>
            <a:solidFill>
              <a:srgbClr val="FEFEFE"/>
            </a:solidFill>
            <a:ln cap="sq">
              <a:noFill/>
              <a:prstDash val="solid"/>
              <a:miter/>
            </a:ln>
          </p:spPr>
        </p:sp>
      </p:grpSp>
      <p:grpSp>
        <p:nvGrpSpPr>
          <p:cNvPr id="7" name="Group 7"/>
          <p:cNvGrpSpPr/>
          <p:nvPr/>
        </p:nvGrpSpPr>
        <p:grpSpPr>
          <a:xfrm>
            <a:off x="11821478" y="3669030"/>
            <a:ext cx="102870" cy="100965"/>
            <a:chOff x="0" y="0"/>
            <a:chExt cx="137160" cy="134620"/>
          </a:xfrm>
        </p:grpSpPr>
        <p:sp>
          <p:nvSpPr>
            <p:cNvPr id="8" name="Freeform 8"/>
            <p:cNvSpPr/>
            <p:nvPr/>
          </p:nvSpPr>
          <p:spPr>
            <a:xfrm>
              <a:off x="48260" y="46990"/>
              <a:ext cx="36830" cy="39370"/>
            </a:xfrm>
            <a:custGeom>
              <a:avLst/>
              <a:gdLst/>
              <a:ahLst/>
              <a:cxnLst/>
              <a:rect l="l" t="t" r="r" b="b"/>
              <a:pathLst>
                <a:path w="36830" h="39370">
                  <a:moveTo>
                    <a:pt x="36830" y="13970"/>
                  </a:moveTo>
                  <a:cubicBezTo>
                    <a:pt x="21590" y="39370"/>
                    <a:pt x="6350" y="34290"/>
                    <a:pt x="2540" y="29210"/>
                  </a:cubicBezTo>
                  <a:cubicBezTo>
                    <a:pt x="0" y="24130"/>
                    <a:pt x="2540" y="7620"/>
                    <a:pt x="7620" y="3810"/>
                  </a:cubicBezTo>
                  <a:cubicBezTo>
                    <a:pt x="12700" y="0"/>
                    <a:pt x="33020" y="5080"/>
                    <a:pt x="33020" y="5080"/>
                  </a:cubicBezTo>
                </a:path>
              </a:pathLst>
            </a:custGeom>
            <a:solidFill>
              <a:srgbClr val="FEFEFE"/>
            </a:solidFill>
            <a:ln cap="sq">
              <a:noFill/>
              <a:prstDash val="solid"/>
              <a:miter/>
            </a:ln>
          </p:spPr>
        </p:sp>
      </p:grpSp>
      <p:grpSp>
        <p:nvGrpSpPr>
          <p:cNvPr id="9" name="Group 9"/>
          <p:cNvGrpSpPr/>
          <p:nvPr/>
        </p:nvGrpSpPr>
        <p:grpSpPr>
          <a:xfrm>
            <a:off x="11821478" y="3669030"/>
            <a:ext cx="102870" cy="100965"/>
            <a:chOff x="0" y="0"/>
            <a:chExt cx="137160" cy="134620"/>
          </a:xfrm>
        </p:grpSpPr>
        <p:sp>
          <p:nvSpPr>
            <p:cNvPr id="10" name="Freeform 10"/>
            <p:cNvSpPr/>
            <p:nvPr/>
          </p:nvSpPr>
          <p:spPr>
            <a:xfrm>
              <a:off x="48260" y="46990"/>
              <a:ext cx="36830" cy="39370"/>
            </a:xfrm>
            <a:custGeom>
              <a:avLst/>
              <a:gdLst/>
              <a:ahLst/>
              <a:cxnLst/>
              <a:rect l="l" t="t" r="r" b="b"/>
              <a:pathLst>
                <a:path w="36830" h="39370">
                  <a:moveTo>
                    <a:pt x="36830" y="13970"/>
                  </a:moveTo>
                  <a:cubicBezTo>
                    <a:pt x="21590" y="39370"/>
                    <a:pt x="6350" y="34290"/>
                    <a:pt x="2540" y="29210"/>
                  </a:cubicBezTo>
                  <a:cubicBezTo>
                    <a:pt x="0" y="24130"/>
                    <a:pt x="2540" y="7620"/>
                    <a:pt x="7620" y="3810"/>
                  </a:cubicBezTo>
                  <a:cubicBezTo>
                    <a:pt x="12700" y="0"/>
                    <a:pt x="33020" y="5080"/>
                    <a:pt x="33020" y="5080"/>
                  </a:cubicBezTo>
                </a:path>
              </a:pathLst>
            </a:custGeom>
            <a:solidFill>
              <a:srgbClr val="FEFEFE"/>
            </a:solidFill>
            <a:ln cap="sq">
              <a:noFill/>
              <a:prstDash val="solid"/>
              <a:miter/>
            </a:ln>
          </p:spPr>
        </p:sp>
      </p:grpSp>
      <p:sp>
        <p:nvSpPr>
          <p:cNvPr id="11" name="Freeform 11"/>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4"/>
            <a:stretch>
              <a:fillRect/>
            </a:stretch>
          </a:blipFill>
        </p:spPr>
      </p:sp>
      <p:sp>
        <p:nvSpPr>
          <p:cNvPr id="12" name="TextBox 12"/>
          <p:cNvSpPr txBox="1"/>
          <p:nvPr/>
        </p:nvSpPr>
        <p:spPr>
          <a:xfrm>
            <a:off x="1028700" y="1108519"/>
            <a:ext cx="4871919" cy="1387367"/>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3) RIGHT OUTER JOIN:</a:t>
            </a:r>
          </a:p>
        </p:txBody>
      </p:sp>
      <p:sp>
        <p:nvSpPr>
          <p:cNvPr id="13" name="TextBox 13"/>
          <p:cNvSpPr txBox="1"/>
          <p:nvPr/>
        </p:nvSpPr>
        <p:spPr>
          <a:xfrm>
            <a:off x="762000" y="2065782"/>
            <a:ext cx="17526000" cy="485133"/>
          </a:xfrm>
          <a:prstGeom prst="rect">
            <a:avLst/>
          </a:prstGeom>
        </p:spPr>
        <p:txBody>
          <a:bodyPr lIns="0" tIns="0" rIns="0" bIns="0" rtlCol="0" anchor="t">
            <a:spAutoFit/>
          </a:bodyPr>
          <a:lstStyle/>
          <a:p>
            <a:pPr algn="l">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The </a:t>
            </a:r>
            <a:r>
              <a:rPr lang="en-US" sz="2700" dirty="0">
                <a:solidFill>
                  <a:srgbClr val="FF3131"/>
                </a:solidFill>
                <a:latin typeface="Times New Roman" panose="02020603050405020304" pitchFamily="18" charset="0"/>
                <a:ea typeface="Open Sans 1"/>
                <a:cs typeface="Times New Roman" panose="02020603050405020304" pitchFamily="18" charset="0"/>
                <a:sym typeface="Open Sans 1"/>
              </a:rPr>
              <a:t>RIGHT OUTER JOIN</a:t>
            </a: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 keyword returns all records from the right table and the matching records from the left table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02871" y="2877758"/>
            <a:ext cx="11301259" cy="2486277"/>
          </a:xfrm>
          <a:custGeom>
            <a:avLst/>
            <a:gdLst/>
            <a:ahLst/>
            <a:cxnLst/>
            <a:rect l="l" t="t" r="r" b="b"/>
            <a:pathLst>
              <a:path w="11301259" h="2486277">
                <a:moveTo>
                  <a:pt x="0" y="0"/>
                </a:moveTo>
                <a:lnTo>
                  <a:pt x="11301258" y="0"/>
                </a:lnTo>
                <a:lnTo>
                  <a:pt x="11301258" y="2486277"/>
                </a:lnTo>
                <a:lnTo>
                  <a:pt x="0" y="2486277"/>
                </a:lnTo>
                <a:lnTo>
                  <a:pt x="0" y="0"/>
                </a:lnTo>
                <a:close/>
              </a:path>
            </a:pathLst>
          </a:custGeom>
          <a:blipFill>
            <a:blip r:embed="rId3"/>
            <a:stretch>
              <a:fillRect/>
            </a:stretch>
          </a:blipFill>
        </p:spPr>
      </p:sp>
      <p:sp>
        <p:nvSpPr>
          <p:cNvPr id="3" name="Freeform 3"/>
          <p:cNvSpPr/>
          <p:nvPr/>
        </p:nvSpPr>
        <p:spPr>
          <a:xfrm>
            <a:off x="3747807" y="7422472"/>
            <a:ext cx="11301259" cy="2528657"/>
          </a:xfrm>
          <a:custGeom>
            <a:avLst/>
            <a:gdLst/>
            <a:ahLst/>
            <a:cxnLst/>
            <a:rect l="l" t="t" r="r" b="b"/>
            <a:pathLst>
              <a:path w="11301259" h="2528657">
                <a:moveTo>
                  <a:pt x="0" y="0"/>
                </a:moveTo>
                <a:lnTo>
                  <a:pt x="11301259" y="0"/>
                </a:lnTo>
                <a:lnTo>
                  <a:pt x="11301259" y="2528656"/>
                </a:lnTo>
                <a:lnTo>
                  <a:pt x="0" y="2528656"/>
                </a:lnTo>
                <a:lnTo>
                  <a:pt x="0" y="0"/>
                </a:lnTo>
                <a:close/>
              </a:path>
            </a:pathLst>
          </a:custGeom>
          <a:blipFill>
            <a:blip r:embed="rId4"/>
            <a:stretch>
              <a:fillRect/>
            </a:stretch>
          </a:blipFill>
        </p:spPr>
      </p:sp>
      <p:grpSp>
        <p:nvGrpSpPr>
          <p:cNvPr id="4" name="Group 4"/>
          <p:cNvGrpSpPr/>
          <p:nvPr/>
        </p:nvGrpSpPr>
        <p:grpSpPr>
          <a:xfrm>
            <a:off x="9381172" y="3254692"/>
            <a:ext cx="424815" cy="120015"/>
            <a:chOff x="0" y="0"/>
            <a:chExt cx="566420" cy="160020"/>
          </a:xfrm>
        </p:grpSpPr>
        <p:sp>
          <p:nvSpPr>
            <p:cNvPr id="5" name="Freeform 5"/>
            <p:cNvSpPr/>
            <p:nvPr/>
          </p:nvSpPr>
          <p:spPr>
            <a:xfrm>
              <a:off x="50800" y="50800"/>
              <a:ext cx="464820" cy="60960"/>
            </a:xfrm>
            <a:custGeom>
              <a:avLst/>
              <a:gdLst/>
              <a:ahLst/>
              <a:cxnLst/>
              <a:rect l="l" t="t" r="r" b="b"/>
              <a:pathLst>
                <a:path w="464820" h="60960">
                  <a:moveTo>
                    <a:pt x="19050" y="0"/>
                  </a:moveTo>
                  <a:cubicBezTo>
                    <a:pt x="434340" y="7620"/>
                    <a:pt x="459740" y="19050"/>
                    <a:pt x="462280" y="30480"/>
                  </a:cubicBezTo>
                  <a:cubicBezTo>
                    <a:pt x="464820" y="39370"/>
                    <a:pt x="453390" y="57150"/>
                    <a:pt x="447040" y="58420"/>
                  </a:cubicBezTo>
                  <a:cubicBezTo>
                    <a:pt x="441960" y="59690"/>
                    <a:pt x="426720" y="45720"/>
                    <a:pt x="426720" y="39370"/>
                  </a:cubicBezTo>
                  <a:cubicBezTo>
                    <a:pt x="426720" y="33020"/>
                    <a:pt x="439420" y="20320"/>
                    <a:pt x="445770" y="20320"/>
                  </a:cubicBezTo>
                  <a:cubicBezTo>
                    <a:pt x="452120" y="20320"/>
                    <a:pt x="463550" y="29210"/>
                    <a:pt x="464820" y="34290"/>
                  </a:cubicBezTo>
                  <a:cubicBezTo>
                    <a:pt x="464820" y="40640"/>
                    <a:pt x="457200" y="55880"/>
                    <a:pt x="449580" y="58420"/>
                  </a:cubicBezTo>
                  <a:cubicBezTo>
                    <a:pt x="439420" y="60960"/>
                    <a:pt x="426720" y="43180"/>
                    <a:pt x="403860" y="38100"/>
                  </a:cubicBezTo>
                  <a:cubicBezTo>
                    <a:pt x="337820" y="24130"/>
                    <a:pt x="55880" y="59690"/>
                    <a:pt x="13970" y="38100"/>
                  </a:cubicBezTo>
                  <a:cubicBezTo>
                    <a:pt x="3810" y="31750"/>
                    <a:pt x="0" y="22860"/>
                    <a:pt x="0" y="16510"/>
                  </a:cubicBezTo>
                  <a:cubicBezTo>
                    <a:pt x="1270" y="10160"/>
                    <a:pt x="19050" y="0"/>
                    <a:pt x="19050" y="0"/>
                  </a:cubicBezTo>
                </a:path>
              </a:pathLst>
            </a:custGeom>
            <a:solidFill>
              <a:srgbClr val="FEFEFE"/>
            </a:solidFill>
            <a:ln cap="sq">
              <a:noFill/>
              <a:prstDash val="solid"/>
              <a:miter/>
            </a:ln>
          </p:spPr>
        </p:sp>
      </p:grpSp>
      <p:grpSp>
        <p:nvGrpSpPr>
          <p:cNvPr id="6" name="Group 6"/>
          <p:cNvGrpSpPr/>
          <p:nvPr/>
        </p:nvGrpSpPr>
        <p:grpSpPr>
          <a:xfrm>
            <a:off x="9670732" y="7765732"/>
            <a:ext cx="805815" cy="104775"/>
            <a:chOff x="0" y="0"/>
            <a:chExt cx="1074420" cy="139700"/>
          </a:xfrm>
        </p:grpSpPr>
        <p:sp>
          <p:nvSpPr>
            <p:cNvPr id="7" name="Freeform 7"/>
            <p:cNvSpPr/>
            <p:nvPr/>
          </p:nvSpPr>
          <p:spPr>
            <a:xfrm>
              <a:off x="50800" y="49530"/>
              <a:ext cx="972820" cy="72390"/>
            </a:xfrm>
            <a:custGeom>
              <a:avLst/>
              <a:gdLst/>
              <a:ahLst/>
              <a:cxnLst/>
              <a:rect l="l" t="t" r="r" b="b"/>
              <a:pathLst>
                <a:path w="972820" h="72390">
                  <a:moveTo>
                    <a:pt x="19050" y="1270"/>
                  </a:moveTo>
                  <a:cubicBezTo>
                    <a:pt x="966470" y="6350"/>
                    <a:pt x="972820" y="15240"/>
                    <a:pt x="972820" y="21590"/>
                  </a:cubicBezTo>
                  <a:cubicBezTo>
                    <a:pt x="972820" y="27940"/>
                    <a:pt x="958850" y="39370"/>
                    <a:pt x="951230" y="39370"/>
                  </a:cubicBezTo>
                  <a:cubicBezTo>
                    <a:pt x="946150" y="39370"/>
                    <a:pt x="938530" y="34290"/>
                    <a:pt x="937260" y="29210"/>
                  </a:cubicBezTo>
                  <a:cubicBezTo>
                    <a:pt x="934720" y="24130"/>
                    <a:pt x="935990" y="11430"/>
                    <a:pt x="941070" y="6350"/>
                  </a:cubicBezTo>
                  <a:cubicBezTo>
                    <a:pt x="943610" y="2540"/>
                    <a:pt x="952500" y="0"/>
                    <a:pt x="957580" y="1270"/>
                  </a:cubicBezTo>
                  <a:cubicBezTo>
                    <a:pt x="963930" y="3810"/>
                    <a:pt x="972820" y="12700"/>
                    <a:pt x="972820" y="19050"/>
                  </a:cubicBezTo>
                  <a:cubicBezTo>
                    <a:pt x="972820" y="25400"/>
                    <a:pt x="966470" y="34290"/>
                    <a:pt x="953770" y="39370"/>
                  </a:cubicBezTo>
                  <a:cubicBezTo>
                    <a:pt x="876300" y="72390"/>
                    <a:pt x="96520" y="68580"/>
                    <a:pt x="19050" y="39370"/>
                  </a:cubicBezTo>
                  <a:cubicBezTo>
                    <a:pt x="6350" y="34290"/>
                    <a:pt x="0" y="29210"/>
                    <a:pt x="0" y="22860"/>
                  </a:cubicBezTo>
                  <a:cubicBezTo>
                    <a:pt x="0" y="16510"/>
                    <a:pt x="19050" y="1270"/>
                    <a:pt x="19050" y="1270"/>
                  </a:cubicBezTo>
                </a:path>
              </a:pathLst>
            </a:custGeom>
            <a:solidFill>
              <a:srgbClr val="FEFEFE"/>
            </a:solidFill>
            <a:ln cap="sq">
              <a:noFill/>
              <a:prstDash val="solid"/>
              <a:miter/>
            </a:ln>
          </p:spPr>
        </p:sp>
      </p:grpSp>
      <p:grpSp>
        <p:nvGrpSpPr>
          <p:cNvPr id="8" name="Group 8"/>
          <p:cNvGrpSpPr/>
          <p:nvPr/>
        </p:nvGrpSpPr>
        <p:grpSpPr>
          <a:xfrm>
            <a:off x="16469677" y="4812030"/>
            <a:ext cx="102870" cy="100965"/>
            <a:chOff x="0" y="0"/>
            <a:chExt cx="137160" cy="134620"/>
          </a:xfrm>
        </p:grpSpPr>
        <p:sp>
          <p:nvSpPr>
            <p:cNvPr id="9" name="Freeform 9"/>
            <p:cNvSpPr/>
            <p:nvPr/>
          </p:nvSpPr>
          <p:spPr>
            <a:xfrm>
              <a:off x="48260" y="46990"/>
              <a:ext cx="36830" cy="39370"/>
            </a:xfrm>
            <a:custGeom>
              <a:avLst/>
              <a:gdLst/>
              <a:ahLst/>
              <a:cxnLst/>
              <a:rect l="l" t="t" r="r" b="b"/>
              <a:pathLst>
                <a:path w="36830" h="39370">
                  <a:moveTo>
                    <a:pt x="36830" y="13970"/>
                  </a:moveTo>
                  <a:cubicBezTo>
                    <a:pt x="21590" y="39370"/>
                    <a:pt x="6350" y="34290"/>
                    <a:pt x="2540" y="29210"/>
                  </a:cubicBezTo>
                  <a:cubicBezTo>
                    <a:pt x="0" y="24130"/>
                    <a:pt x="2540" y="7620"/>
                    <a:pt x="7620" y="3810"/>
                  </a:cubicBezTo>
                  <a:cubicBezTo>
                    <a:pt x="12700" y="0"/>
                    <a:pt x="33020" y="5080"/>
                    <a:pt x="33020" y="5080"/>
                  </a:cubicBezTo>
                </a:path>
              </a:pathLst>
            </a:custGeom>
            <a:solidFill>
              <a:srgbClr val="FEFEFE"/>
            </a:solidFill>
            <a:ln cap="sq">
              <a:noFill/>
              <a:prstDash val="solid"/>
              <a:miter/>
            </a:ln>
          </p:spPr>
        </p:sp>
      </p:grpSp>
      <p:sp>
        <p:nvSpPr>
          <p:cNvPr id="10" name="Freeform 10"/>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5"/>
            <a:stretch>
              <a:fillRect/>
            </a:stretch>
          </a:blipFill>
        </p:spPr>
      </p:sp>
      <p:sp>
        <p:nvSpPr>
          <p:cNvPr id="11" name="TextBox 11"/>
          <p:cNvSpPr txBox="1"/>
          <p:nvPr/>
        </p:nvSpPr>
        <p:spPr>
          <a:xfrm>
            <a:off x="7088148" y="613219"/>
            <a:ext cx="4111705" cy="774193"/>
          </a:xfrm>
          <a:prstGeom prst="rect">
            <a:avLst/>
          </a:prstGeom>
        </p:spPr>
        <p:txBody>
          <a:bodyPr lIns="0" tIns="0" rIns="0" bIns="0" rtlCol="0" anchor="t">
            <a:spAutoFit/>
          </a:bodyPr>
          <a:lstStyle/>
          <a:p>
            <a:pPr algn="ctr">
              <a:lnSpc>
                <a:spcPts val="6593"/>
              </a:lnSpc>
              <a:spcBef>
                <a:spcPct val="0"/>
              </a:spcBef>
            </a:pPr>
            <a:r>
              <a:rPr lang="en-US" sz="4199" b="1" dirty="0">
                <a:solidFill>
                  <a:srgbClr val="0C0C0C"/>
                </a:solidFill>
                <a:latin typeface="Times New Roman" panose="02020603050405020304" pitchFamily="18" charset="0"/>
                <a:ea typeface="Open Sans 1 Bold"/>
                <a:cs typeface="Times New Roman" panose="02020603050405020304" pitchFamily="18" charset="0"/>
                <a:sym typeface="Open Sans 1 Bold"/>
              </a:rPr>
              <a:t>Nested Queries</a:t>
            </a:r>
          </a:p>
        </p:txBody>
      </p:sp>
      <p:sp>
        <p:nvSpPr>
          <p:cNvPr id="12" name="TextBox 12"/>
          <p:cNvSpPr txBox="1"/>
          <p:nvPr/>
        </p:nvSpPr>
        <p:spPr>
          <a:xfrm>
            <a:off x="587038" y="1263587"/>
            <a:ext cx="1531025"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C0C0C"/>
                </a:solidFill>
                <a:latin typeface="Times New Roman" panose="02020603050405020304" pitchFamily="18" charset="0"/>
                <a:ea typeface="Open Sans 1 Bold"/>
                <a:cs typeface="Times New Roman" panose="02020603050405020304" pitchFamily="18" charset="0"/>
                <a:sym typeface="Open Sans 1 Bold"/>
              </a:rPr>
              <a:t>1) IN:</a:t>
            </a:r>
          </a:p>
        </p:txBody>
      </p:sp>
      <p:sp>
        <p:nvSpPr>
          <p:cNvPr id="13" name="TextBox 13"/>
          <p:cNvSpPr txBox="1"/>
          <p:nvPr/>
        </p:nvSpPr>
        <p:spPr>
          <a:xfrm>
            <a:off x="1558587" y="2027682"/>
            <a:ext cx="11437025" cy="484620"/>
          </a:xfrm>
          <a:prstGeom prst="rect">
            <a:avLst/>
          </a:prstGeom>
        </p:spPr>
        <p:txBody>
          <a:bodyPr lIns="0" tIns="0" rIns="0" bIns="0" rtlCol="0" anchor="t">
            <a:spAutoFit/>
          </a:bodyPr>
          <a:lstStyle/>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The </a:t>
            </a:r>
            <a:r>
              <a:rPr lang="en-US" sz="2700" dirty="0">
                <a:solidFill>
                  <a:srgbClr val="FF3131"/>
                </a:solidFill>
                <a:latin typeface="Times New Roman" panose="02020603050405020304" pitchFamily="18" charset="0"/>
                <a:ea typeface="Open Sans 1"/>
                <a:cs typeface="Times New Roman" panose="02020603050405020304" pitchFamily="18" charset="0"/>
                <a:sym typeface="Open Sans 1"/>
              </a:rPr>
              <a:t>IN</a:t>
            </a: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 operator allows you to specify multiple values in a </a:t>
            </a:r>
            <a:r>
              <a:rPr lang="en-US" sz="2700" dirty="0">
                <a:solidFill>
                  <a:srgbClr val="FF3131"/>
                </a:solidFill>
                <a:latin typeface="Times New Roman" panose="02020603050405020304" pitchFamily="18" charset="0"/>
                <a:ea typeface="Open Sans 1"/>
                <a:cs typeface="Times New Roman" panose="02020603050405020304" pitchFamily="18" charset="0"/>
                <a:sym typeface="Open Sans 1"/>
              </a:rPr>
              <a:t>WHERE</a:t>
            </a: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 clause</a:t>
            </a:r>
          </a:p>
        </p:txBody>
      </p:sp>
      <p:sp>
        <p:nvSpPr>
          <p:cNvPr id="14" name="TextBox 14"/>
          <p:cNvSpPr txBox="1"/>
          <p:nvPr/>
        </p:nvSpPr>
        <p:spPr>
          <a:xfrm>
            <a:off x="587038" y="5470969"/>
            <a:ext cx="2307312"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2) NOT IN:</a:t>
            </a:r>
          </a:p>
        </p:txBody>
      </p:sp>
      <p:sp>
        <p:nvSpPr>
          <p:cNvPr id="15" name="TextBox 15"/>
          <p:cNvSpPr txBox="1"/>
          <p:nvPr/>
        </p:nvSpPr>
        <p:spPr>
          <a:xfrm>
            <a:off x="508872" y="6235255"/>
            <a:ext cx="17779128" cy="484620"/>
          </a:xfrm>
          <a:prstGeom prst="rect">
            <a:avLst/>
          </a:prstGeom>
        </p:spPr>
        <p:txBody>
          <a:bodyPr lIns="0" tIns="0" rIns="0" bIns="0" rtlCol="0" anchor="t">
            <a:spAutoFit/>
          </a:bodyPr>
          <a:lstStyle/>
          <a:p>
            <a:pPr algn="ctr">
              <a:lnSpc>
                <a:spcPts val="4239"/>
              </a:lnSpc>
              <a:spcBef>
                <a:spcPct val="0"/>
              </a:spcBef>
            </a:pP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By using </a:t>
            </a:r>
            <a:r>
              <a:rPr lang="en-US" sz="2700" dirty="0">
                <a:solidFill>
                  <a:srgbClr val="FF3131"/>
                </a:solidFill>
                <a:latin typeface="Times New Roman" panose="02020603050405020304" pitchFamily="18" charset="0"/>
                <a:ea typeface="Open Sans 1"/>
                <a:cs typeface="Times New Roman" panose="02020603050405020304" pitchFamily="18" charset="0"/>
                <a:sym typeface="Open Sans 1"/>
              </a:rPr>
              <a:t>NOT</a:t>
            </a: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 keyword in front of the </a:t>
            </a:r>
            <a:r>
              <a:rPr lang="en-US" sz="2700" dirty="0">
                <a:solidFill>
                  <a:srgbClr val="FF3131"/>
                </a:solidFill>
                <a:latin typeface="Times New Roman" panose="02020603050405020304" pitchFamily="18" charset="0"/>
                <a:ea typeface="Open Sans 1"/>
                <a:cs typeface="Times New Roman" panose="02020603050405020304" pitchFamily="18" charset="0"/>
                <a:sym typeface="Open Sans 1"/>
              </a:rPr>
              <a:t>IN </a:t>
            </a: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operator, you return all records that are not any of the values in the list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05953" y="2090492"/>
            <a:ext cx="11301259" cy="2274378"/>
          </a:xfrm>
          <a:custGeom>
            <a:avLst/>
            <a:gdLst/>
            <a:ahLst/>
            <a:cxnLst/>
            <a:rect l="l" t="t" r="r" b="b"/>
            <a:pathLst>
              <a:path w="11301259" h="2274378">
                <a:moveTo>
                  <a:pt x="0" y="0"/>
                </a:moveTo>
                <a:lnTo>
                  <a:pt x="11301259" y="0"/>
                </a:lnTo>
                <a:lnTo>
                  <a:pt x="11301259" y="2274378"/>
                </a:lnTo>
                <a:lnTo>
                  <a:pt x="0" y="2274378"/>
                </a:lnTo>
                <a:lnTo>
                  <a:pt x="0" y="0"/>
                </a:lnTo>
                <a:close/>
              </a:path>
            </a:pathLst>
          </a:custGeom>
          <a:blipFill>
            <a:blip r:embed="rId3"/>
            <a:stretch>
              <a:fillRect/>
            </a:stretch>
          </a:blipFill>
        </p:spPr>
      </p:sp>
      <p:sp>
        <p:nvSpPr>
          <p:cNvPr id="3" name="Freeform 3"/>
          <p:cNvSpPr/>
          <p:nvPr/>
        </p:nvSpPr>
        <p:spPr>
          <a:xfrm>
            <a:off x="2868647" y="6870381"/>
            <a:ext cx="11301259" cy="1666936"/>
          </a:xfrm>
          <a:custGeom>
            <a:avLst/>
            <a:gdLst/>
            <a:ahLst/>
            <a:cxnLst/>
            <a:rect l="l" t="t" r="r" b="b"/>
            <a:pathLst>
              <a:path w="11301259" h="1666936">
                <a:moveTo>
                  <a:pt x="0" y="0"/>
                </a:moveTo>
                <a:lnTo>
                  <a:pt x="11301259" y="0"/>
                </a:lnTo>
                <a:lnTo>
                  <a:pt x="11301259" y="1666936"/>
                </a:lnTo>
                <a:lnTo>
                  <a:pt x="0" y="1666936"/>
                </a:lnTo>
                <a:lnTo>
                  <a:pt x="0" y="0"/>
                </a:lnTo>
                <a:close/>
              </a:path>
            </a:pathLst>
          </a:custGeom>
          <a:blipFill>
            <a:blip r:embed="rId4"/>
            <a:stretch>
              <a:fillRect/>
            </a:stretch>
          </a:blipFill>
        </p:spPr>
      </p:sp>
      <p:sp>
        <p:nvSpPr>
          <p:cNvPr id="4" name="Freeform 4"/>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5"/>
            <a:stretch>
              <a:fillRect/>
            </a:stretch>
          </a:blipFill>
        </p:spPr>
      </p:sp>
      <p:sp>
        <p:nvSpPr>
          <p:cNvPr id="5" name="TextBox 5"/>
          <p:cNvSpPr txBox="1"/>
          <p:nvPr/>
        </p:nvSpPr>
        <p:spPr>
          <a:xfrm>
            <a:off x="1028700" y="359664"/>
            <a:ext cx="1637586"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3) ANY:</a:t>
            </a:r>
          </a:p>
        </p:txBody>
      </p:sp>
      <p:sp>
        <p:nvSpPr>
          <p:cNvPr id="6" name="TextBox 6"/>
          <p:cNvSpPr txBox="1"/>
          <p:nvPr/>
        </p:nvSpPr>
        <p:spPr>
          <a:xfrm>
            <a:off x="1385590" y="1181194"/>
            <a:ext cx="15516820" cy="484620"/>
          </a:xfrm>
          <a:prstGeom prst="rect">
            <a:avLst/>
          </a:prstGeom>
        </p:spPr>
        <p:txBody>
          <a:bodyPr lIns="0" tIns="0" rIns="0" bIns="0" rtlCol="0" anchor="t">
            <a:spAutoFit/>
          </a:bodyPr>
          <a:lstStyle/>
          <a:p>
            <a:pPr algn="ctr">
              <a:lnSpc>
                <a:spcPts val="4239"/>
              </a:lnSpc>
              <a:spcBef>
                <a:spcPct val="0"/>
              </a:spcBef>
            </a:pPr>
            <a:r>
              <a:rPr lang="en-US" sz="2700" dirty="0">
                <a:solidFill>
                  <a:srgbClr val="FF3131"/>
                </a:solidFill>
                <a:latin typeface="Times New Roman" panose="02020603050405020304" pitchFamily="18" charset="0"/>
                <a:ea typeface="Open Sans 1"/>
                <a:cs typeface="Times New Roman" panose="02020603050405020304" pitchFamily="18" charset="0"/>
                <a:sym typeface="Open Sans 1"/>
              </a:rPr>
              <a:t>ANY</a:t>
            </a: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 means that the condition will be true if he operation is true for any of the values in the range</a:t>
            </a:r>
          </a:p>
        </p:txBody>
      </p:sp>
      <p:sp>
        <p:nvSpPr>
          <p:cNvPr id="7" name="TextBox 7"/>
          <p:cNvSpPr txBox="1"/>
          <p:nvPr/>
        </p:nvSpPr>
        <p:spPr>
          <a:xfrm>
            <a:off x="1028700" y="4747069"/>
            <a:ext cx="1497092" cy="1387367"/>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4) ALL:</a:t>
            </a:r>
          </a:p>
        </p:txBody>
      </p:sp>
      <p:sp>
        <p:nvSpPr>
          <p:cNvPr id="8" name="TextBox 8"/>
          <p:cNvSpPr txBox="1"/>
          <p:nvPr/>
        </p:nvSpPr>
        <p:spPr>
          <a:xfrm>
            <a:off x="1385530" y="5311331"/>
            <a:ext cx="15074385" cy="484620"/>
          </a:xfrm>
          <a:prstGeom prst="rect">
            <a:avLst/>
          </a:prstGeom>
        </p:spPr>
        <p:txBody>
          <a:bodyPr lIns="0" tIns="0" rIns="0" bIns="0" rtlCol="0" anchor="t">
            <a:spAutoFit/>
          </a:bodyPr>
          <a:lstStyle/>
          <a:p>
            <a:pPr algn="ctr">
              <a:lnSpc>
                <a:spcPts val="4239"/>
              </a:lnSpc>
              <a:spcBef>
                <a:spcPct val="0"/>
              </a:spcBef>
            </a:pPr>
            <a:r>
              <a:rPr lang="en-US" sz="2700" dirty="0">
                <a:solidFill>
                  <a:srgbClr val="FF3131"/>
                </a:solidFill>
                <a:latin typeface="Times New Roman" panose="02020603050405020304" pitchFamily="18" charset="0"/>
                <a:ea typeface="Open Sans 1"/>
                <a:cs typeface="Times New Roman" panose="02020603050405020304" pitchFamily="18" charset="0"/>
                <a:sym typeface="Open Sans 1"/>
              </a:rPr>
              <a:t>ALL</a:t>
            </a:r>
            <a:r>
              <a:rPr lang="en-US" sz="2700" dirty="0">
                <a:solidFill>
                  <a:srgbClr val="004AAD"/>
                </a:solidFill>
                <a:latin typeface="Times New Roman" panose="02020603050405020304" pitchFamily="18" charset="0"/>
                <a:ea typeface="Open Sans 1"/>
                <a:cs typeface="Times New Roman" panose="02020603050405020304" pitchFamily="18" charset="0"/>
                <a:sym typeface="Open Sans 1"/>
              </a:rPr>
              <a:t> means that the condition will be true only if the operation is true for all values in the range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17E5E-D305-44AC-1B0D-CA364B05EB6F}"/>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A458ECDD-7AA4-D1AF-D1D4-071C1A09B62A}"/>
              </a:ext>
            </a:extLst>
          </p:cNvPr>
          <p:cNvSpPr txBox="1"/>
          <p:nvPr/>
        </p:nvSpPr>
        <p:spPr>
          <a:xfrm>
            <a:off x="3712371" y="1898841"/>
            <a:ext cx="10863257" cy="1219200"/>
          </a:xfrm>
          <a:prstGeom prst="rect">
            <a:avLst/>
          </a:prstGeom>
        </p:spPr>
        <p:txBody>
          <a:bodyPr lIns="0" tIns="0" rIns="0" bIns="0" rtlCol="0" anchor="t">
            <a:spAutoFit/>
          </a:bodyPr>
          <a:lstStyle/>
          <a:p>
            <a:pPr marL="0" lvl="0" indent="0" algn="ctr">
              <a:lnSpc>
                <a:spcPts val="9600"/>
              </a:lnSpc>
              <a:spcBef>
                <a:spcPct val="0"/>
              </a:spcBef>
            </a:pPr>
            <a:r>
              <a:rPr lang="en-US" sz="8000" b="1" dirty="0">
                <a:solidFill>
                  <a:srgbClr val="5271FF"/>
                </a:solidFill>
                <a:latin typeface="Times New Roman" panose="02020603050405020304" pitchFamily="18" charset="0"/>
                <a:ea typeface="Open Sans 1 Bold"/>
                <a:cs typeface="Times New Roman" panose="02020603050405020304" pitchFamily="18" charset="0"/>
                <a:sym typeface="Open Sans 1 Bold"/>
              </a:rPr>
              <a:t>Agenda</a:t>
            </a:r>
          </a:p>
        </p:txBody>
      </p:sp>
      <p:grpSp>
        <p:nvGrpSpPr>
          <p:cNvPr id="26" name="Group 25">
            <a:extLst>
              <a:ext uri="{FF2B5EF4-FFF2-40B4-BE49-F238E27FC236}">
                <a16:creationId xmlns:a16="http://schemas.microsoft.com/office/drawing/2014/main" id="{80A89DEC-F845-872A-ABBD-8270DCE71DD1}"/>
              </a:ext>
            </a:extLst>
          </p:cNvPr>
          <p:cNvGrpSpPr/>
          <p:nvPr/>
        </p:nvGrpSpPr>
        <p:grpSpPr>
          <a:xfrm>
            <a:off x="9692321" y="10553700"/>
            <a:ext cx="3388048" cy="4359851"/>
            <a:chOff x="9367528" y="3886834"/>
            <a:chExt cx="3388048" cy="4359851"/>
          </a:xfrm>
        </p:grpSpPr>
        <p:grpSp>
          <p:nvGrpSpPr>
            <p:cNvPr id="4" name="Group 4">
              <a:extLst>
                <a:ext uri="{FF2B5EF4-FFF2-40B4-BE49-F238E27FC236}">
                  <a16:creationId xmlns:a16="http://schemas.microsoft.com/office/drawing/2014/main" id="{5C03AEAC-1B07-BEE6-54C6-B0AA91700454}"/>
                </a:ext>
              </a:extLst>
            </p:cNvPr>
            <p:cNvGrpSpPr/>
            <p:nvPr/>
          </p:nvGrpSpPr>
          <p:grpSpPr>
            <a:xfrm>
              <a:off x="9367528" y="3886834"/>
              <a:ext cx="3388048" cy="4359851"/>
              <a:chOff x="0" y="0"/>
              <a:chExt cx="3133810" cy="4032689"/>
            </a:xfrm>
          </p:grpSpPr>
          <p:sp>
            <p:nvSpPr>
              <p:cNvPr id="5" name="Freeform 5">
                <a:extLst>
                  <a:ext uri="{FF2B5EF4-FFF2-40B4-BE49-F238E27FC236}">
                    <a16:creationId xmlns:a16="http://schemas.microsoft.com/office/drawing/2014/main" id="{B5797045-07D1-C371-5436-F1B892FEB467}"/>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2" name="TextBox 12">
              <a:extLst>
                <a:ext uri="{FF2B5EF4-FFF2-40B4-BE49-F238E27FC236}">
                  <a16:creationId xmlns:a16="http://schemas.microsoft.com/office/drawing/2014/main" id="{4A428146-A7D8-444A-B453-682892AD6989}"/>
                </a:ext>
              </a:extLst>
            </p:cNvPr>
            <p:cNvSpPr txBox="1"/>
            <p:nvPr/>
          </p:nvSpPr>
          <p:spPr>
            <a:xfrm>
              <a:off x="9691247" y="5253223"/>
              <a:ext cx="2715079" cy="1756410"/>
            </a:xfrm>
            <a:prstGeom prst="rect">
              <a:avLst/>
            </a:prstGeom>
          </p:spPr>
          <p:txBody>
            <a:bodyPr lIns="0" tIns="0" rIns="0" bIns="0" rtlCol="0" anchor="t">
              <a:spAutoFit/>
            </a:bodyPr>
            <a:lstStyle/>
            <a:p>
              <a:pPr marL="0" lvl="0" indent="0" algn="l">
                <a:lnSpc>
                  <a:spcPts val="3510"/>
                </a:lnSpc>
                <a:spcBef>
                  <a:spcPct val="0"/>
                </a:spcBef>
              </a:pPr>
              <a:r>
                <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rPr>
                <a:t>How to access, permissions, and privacy considerations</a:t>
              </a:r>
            </a:p>
          </p:txBody>
        </p:sp>
        <p:sp>
          <p:nvSpPr>
            <p:cNvPr id="13" name="TextBox 13">
              <a:extLst>
                <a:ext uri="{FF2B5EF4-FFF2-40B4-BE49-F238E27FC236}">
                  <a16:creationId xmlns:a16="http://schemas.microsoft.com/office/drawing/2014/main" id="{6F079777-D4C4-3C4A-305B-6884930BA5EE}"/>
                </a:ext>
              </a:extLst>
            </p:cNvPr>
            <p:cNvSpPr txBox="1"/>
            <p:nvPr/>
          </p:nvSpPr>
          <p:spPr>
            <a:xfrm>
              <a:off x="9691247"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03</a:t>
              </a:r>
            </a:p>
          </p:txBody>
        </p:sp>
      </p:grpSp>
      <p:grpSp>
        <p:nvGrpSpPr>
          <p:cNvPr id="29" name="Group 28">
            <a:extLst>
              <a:ext uri="{FF2B5EF4-FFF2-40B4-BE49-F238E27FC236}">
                <a16:creationId xmlns:a16="http://schemas.microsoft.com/office/drawing/2014/main" id="{73BFE9EE-5680-E822-D3AA-EC4C0104D66D}"/>
              </a:ext>
            </a:extLst>
          </p:cNvPr>
          <p:cNvGrpSpPr/>
          <p:nvPr/>
        </p:nvGrpSpPr>
        <p:grpSpPr>
          <a:xfrm>
            <a:off x="13409950" y="10553700"/>
            <a:ext cx="3388048" cy="4359852"/>
            <a:chOff x="13202632" y="3886834"/>
            <a:chExt cx="3388048" cy="4359852"/>
          </a:xfrm>
        </p:grpSpPr>
        <p:grpSp>
          <p:nvGrpSpPr>
            <p:cNvPr id="27" name="Group 26">
              <a:extLst>
                <a:ext uri="{FF2B5EF4-FFF2-40B4-BE49-F238E27FC236}">
                  <a16:creationId xmlns:a16="http://schemas.microsoft.com/office/drawing/2014/main" id="{0718EAB6-762A-D82C-640F-F4AE5F4AF4B6}"/>
                </a:ext>
              </a:extLst>
            </p:cNvPr>
            <p:cNvGrpSpPr/>
            <p:nvPr/>
          </p:nvGrpSpPr>
          <p:grpSpPr>
            <a:xfrm>
              <a:off x="13202632" y="3886834"/>
              <a:ext cx="3388048" cy="4359852"/>
              <a:chOff x="13202632" y="3886834"/>
              <a:chExt cx="3388048" cy="4359852"/>
            </a:xfrm>
          </p:grpSpPr>
          <p:grpSp>
            <p:nvGrpSpPr>
              <p:cNvPr id="6" name="Group 6">
                <a:extLst>
                  <a:ext uri="{FF2B5EF4-FFF2-40B4-BE49-F238E27FC236}">
                    <a16:creationId xmlns:a16="http://schemas.microsoft.com/office/drawing/2014/main" id="{87F8BC8E-0F13-20A2-4023-F4559D4BF505}"/>
                  </a:ext>
                </a:extLst>
              </p:cNvPr>
              <p:cNvGrpSpPr/>
              <p:nvPr/>
            </p:nvGrpSpPr>
            <p:grpSpPr>
              <a:xfrm>
                <a:off x="13202632" y="3886834"/>
                <a:ext cx="3388048" cy="4359852"/>
                <a:chOff x="0" y="0"/>
                <a:chExt cx="3133810" cy="4032690"/>
              </a:xfrm>
            </p:grpSpPr>
            <p:sp>
              <p:nvSpPr>
                <p:cNvPr id="7" name="Freeform 7">
                  <a:extLst>
                    <a:ext uri="{FF2B5EF4-FFF2-40B4-BE49-F238E27FC236}">
                      <a16:creationId xmlns:a16="http://schemas.microsoft.com/office/drawing/2014/main" id="{7C7A01DF-1734-8320-12A7-50FC9630134A}"/>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4" name="TextBox 14">
                <a:extLst>
                  <a:ext uri="{FF2B5EF4-FFF2-40B4-BE49-F238E27FC236}">
                    <a16:creationId xmlns:a16="http://schemas.microsoft.com/office/drawing/2014/main" id="{14692097-0E64-F474-AA52-08FF3AEC3BC7}"/>
                  </a:ext>
                </a:extLst>
              </p:cNvPr>
              <p:cNvSpPr txBox="1"/>
              <p:nvPr/>
            </p:nvSpPr>
            <p:spPr>
              <a:xfrm>
                <a:off x="13539117" y="5535163"/>
                <a:ext cx="2715079" cy="1318260"/>
              </a:xfrm>
              <a:prstGeom prst="rect">
                <a:avLst/>
              </a:prstGeom>
            </p:spPr>
            <p:txBody>
              <a:bodyPr lIns="0" tIns="0" rIns="0" bIns="0" rtlCol="0" anchor="t">
                <a:spAutoFit/>
              </a:bodyPr>
              <a:lstStyle/>
              <a:p>
                <a:pPr marL="0" lvl="0" indent="0" algn="l">
                  <a:lnSpc>
                    <a:spcPts val="3510"/>
                  </a:lnSpc>
                  <a:spcBef>
                    <a:spcPct val="0"/>
                  </a:spcBef>
                </a:pPr>
                <a:r>
                  <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rPr>
                  <a:t>Guidelines for analysis and reporting</a:t>
                </a:r>
              </a:p>
            </p:txBody>
          </p:sp>
        </p:grpSp>
        <p:sp>
          <p:nvSpPr>
            <p:cNvPr id="15" name="TextBox 15">
              <a:extLst>
                <a:ext uri="{FF2B5EF4-FFF2-40B4-BE49-F238E27FC236}">
                  <a16:creationId xmlns:a16="http://schemas.microsoft.com/office/drawing/2014/main" id="{93B736E9-F14D-92E0-27BE-351F32B8A60F}"/>
                </a:ext>
              </a:extLst>
            </p:cNvPr>
            <p:cNvSpPr txBox="1"/>
            <p:nvPr/>
          </p:nvSpPr>
          <p:spPr>
            <a:xfrm>
              <a:off x="13634182"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04</a:t>
              </a:r>
            </a:p>
          </p:txBody>
        </p:sp>
      </p:grpSp>
      <p:grpSp>
        <p:nvGrpSpPr>
          <p:cNvPr id="28" name="Group 27">
            <a:extLst>
              <a:ext uri="{FF2B5EF4-FFF2-40B4-BE49-F238E27FC236}">
                <a16:creationId xmlns:a16="http://schemas.microsoft.com/office/drawing/2014/main" id="{E81A03C4-1D3C-59E8-C1D0-923371B0DE91}"/>
              </a:ext>
            </a:extLst>
          </p:cNvPr>
          <p:cNvGrpSpPr/>
          <p:nvPr/>
        </p:nvGrpSpPr>
        <p:grpSpPr>
          <a:xfrm>
            <a:off x="5755951" y="10553700"/>
            <a:ext cx="3388048" cy="4359851"/>
            <a:chOff x="5532424" y="3886834"/>
            <a:chExt cx="3388048" cy="4359851"/>
          </a:xfrm>
        </p:grpSpPr>
        <p:grpSp>
          <p:nvGrpSpPr>
            <p:cNvPr id="22" name="Group 21">
              <a:extLst>
                <a:ext uri="{FF2B5EF4-FFF2-40B4-BE49-F238E27FC236}">
                  <a16:creationId xmlns:a16="http://schemas.microsoft.com/office/drawing/2014/main" id="{3729C81A-84F0-78EE-8007-FA020B40673C}"/>
                </a:ext>
              </a:extLst>
            </p:cNvPr>
            <p:cNvGrpSpPr/>
            <p:nvPr/>
          </p:nvGrpSpPr>
          <p:grpSpPr>
            <a:xfrm>
              <a:off x="5532424" y="3886834"/>
              <a:ext cx="3388048" cy="4359851"/>
              <a:chOff x="5532424" y="3886834"/>
              <a:chExt cx="3388048" cy="4359851"/>
            </a:xfrm>
          </p:grpSpPr>
          <p:grpSp>
            <p:nvGrpSpPr>
              <p:cNvPr id="8" name="Group 8">
                <a:extLst>
                  <a:ext uri="{FF2B5EF4-FFF2-40B4-BE49-F238E27FC236}">
                    <a16:creationId xmlns:a16="http://schemas.microsoft.com/office/drawing/2014/main" id="{B65ACC53-ED15-C671-D467-91E51CF01498}"/>
                  </a:ext>
                </a:extLst>
              </p:cNvPr>
              <p:cNvGrpSpPr/>
              <p:nvPr/>
            </p:nvGrpSpPr>
            <p:grpSpPr>
              <a:xfrm>
                <a:off x="5532424" y="3886834"/>
                <a:ext cx="3388048" cy="4359851"/>
                <a:chOff x="0" y="0"/>
                <a:chExt cx="3133810" cy="4032689"/>
              </a:xfrm>
            </p:grpSpPr>
            <p:sp>
              <p:nvSpPr>
                <p:cNvPr id="9" name="Freeform 9">
                  <a:extLst>
                    <a:ext uri="{FF2B5EF4-FFF2-40B4-BE49-F238E27FC236}">
                      <a16:creationId xmlns:a16="http://schemas.microsoft.com/office/drawing/2014/main" id="{AF543192-570C-56F7-9F9E-54A431BEFDAF}"/>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6" name="TextBox 16">
                <a:extLst>
                  <a:ext uri="{FF2B5EF4-FFF2-40B4-BE49-F238E27FC236}">
                    <a16:creationId xmlns:a16="http://schemas.microsoft.com/office/drawing/2014/main" id="{D572E78F-25AA-4131-A4E6-47F4C24A3357}"/>
                  </a:ext>
                </a:extLst>
              </p:cNvPr>
              <p:cNvSpPr txBox="1"/>
              <p:nvPr/>
            </p:nvSpPr>
            <p:spPr>
              <a:xfrm>
                <a:off x="5856143" y="5097013"/>
                <a:ext cx="2715079" cy="1761572"/>
              </a:xfrm>
              <a:prstGeom prst="rect">
                <a:avLst/>
              </a:prstGeom>
            </p:spPr>
            <p:txBody>
              <a:bodyPr lIns="0" tIns="0" rIns="0" bIns="0" rtlCol="0" anchor="t">
                <a:spAutoFit/>
              </a:bodyPr>
              <a:lstStyle/>
              <a:p>
                <a:pPr marL="0" lvl="0" indent="0" algn="l">
                  <a:lnSpc>
                    <a:spcPts val="3510"/>
                  </a:lnSpc>
                  <a:spcBef>
                    <a:spcPct val="0"/>
                  </a:spcBef>
                </a:pPr>
                <a:r>
                  <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rPr>
                  <a:t>Description of data types(e.g. posts, comments, </a:t>
                </a:r>
                <a:r>
                  <a:rPr lang="en-US" sz="2700" b="1" dirty="0" err="1">
                    <a:solidFill>
                      <a:srgbClr val="000000"/>
                    </a:solidFill>
                    <a:latin typeface="Times New Roman" panose="02020603050405020304" pitchFamily="18" charset="0"/>
                    <a:ea typeface="Open Sans 1 Bold"/>
                    <a:cs typeface="Times New Roman" panose="02020603050405020304" pitchFamily="18" charset="0"/>
                    <a:sym typeface="Open Sans 1 Bold"/>
                  </a:rPr>
                  <a:t>likes,followers</a:t>
                </a:r>
                <a:endPar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endParaRPr>
              </a:p>
            </p:txBody>
          </p:sp>
        </p:grpSp>
        <p:sp>
          <p:nvSpPr>
            <p:cNvPr id="17" name="TextBox 17">
              <a:extLst>
                <a:ext uri="{FF2B5EF4-FFF2-40B4-BE49-F238E27FC236}">
                  <a16:creationId xmlns:a16="http://schemas.microsoft.com/office/drawing/2014/main" id="{2E720991-2BB7-0F93-97F0-7169DE5263BF}"/>
                </a:ext>
              </a:extLst>
            </p:cNvPr>
            <p:cNvSpPr txBox="1"/>
            <p:nvPr/>
          </p:nvSpPr>
          <p:spPr>
            <a:xfrm>
              <a:off x="5856143"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02</a:t>
              </a:r>
            </a:p>
          </p:txBody>
        </p:sp>
      </p:grpSp>
      <p:grpSp>
        <p:nvGrpSpPr>
          <p:cNvPr id="20" name="Group 19">
            <a:extLst>
              <a:ext uri="{FF2B5EF4-FFF2-40B4-BE49-F238E27FC236}">
                <a16:creationId xmlns:a16="http://schemas.microsoft.com/office/drawing/2014/main" id="{3DD130B1-26FE-6BB9-921F-801873E150FB}"/>
              </a:ext>
            </a:extLst>
          </p:cNvPr>
          <p:cNvGrpSpPr/>
          <p:nvPr/>
        </p:nvGrpSpPr>
        <p:grpSpPr>
          <a:xfrm>
            <a:off x="1697320" y="3886834"/>
            <a:ext cx="3388048" cy="4359851"/>
            <a:chOff x="1697320" y="3886834"/>
            <a:chExt cx="3388048" cy="4359851"/>
          </a:xfrm>
        </p:grpSpPr>
        <p:grpSp>
          <p:nvGrpSpPr>
            <p:cNvPr id="2" name="Group 2">
              <a:extLst>
                <a:ext uri="{FF2B5EF4-FFF2-40B4-BE49-F238E27FC236}">
                  <a16:creationId xmlns:a16="http://schemas.microsoft.com/office/drawing/2014/main" id="{4274473D-5961-AE66-8CFC-C8DA8115048A}"/>
                </a:ext>
              </a:extLst>
            </p:cNvPr>
            <p:cNvGrpSpPr/>
            <p:nvPr/>
          </p:nvGrpSpPr>
          <p:grpSpPr>
            <a:xfrm>
              <a:off x="1697320" y="3886834"/>
              <a:ext cx="3388048" cy="4359851"/>
              <a:chOff x="0" y="0"/>
              <a:chExt cx="3133810" cy="4032689"/>
            </a:xfrm>
          </p:grpSpPr>
          <p:sp>
            <p:nvSpPr>
              <p:cNvPr id="3" name="Freeform 3">
                <a:extLst>
                  <a:ext uri="{FF2B5EF4-FFF2-40B4-BE49-F238E27FC236}">
                    <a16:creationId xmlns:a16="http://schemas.microsoft.com/office/drawing/2014/main" id="{0113F1EC-C925-8722-05EF-40AF565F2D3F}"/>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1" name="TextBox 11">
              <a:extLst>
                <a:ext uri="{FF2B5EF4-FFF2-40B4-BE49-F238E27FC236}">
                  <a16:creationId xmlns:a16="http://schemas.microsoft.com/office/drawing/2014/main" id="{150FE0F3-FADC-2551-AFC2-E279FCF3C655}"/>
                </a:ext>
              </a:extLst>
            </p:cNvPr>
            <p:cNvSpPr txBox="1"/>
            <p:nvPr/>
          </p:nvSpPr>
          <p:spPr>
            <a:xfrm>
              <a:off x="2021039"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01</a:t>
              </a:r>
            </a:p>
          </p:txBody>
        </p:sp>
        <p:sp>
          <p:nvSpPr>
            <p:cNvPr id="18" name="TextBox 18">
              <a:extLst>
                <a:ext uri="{FF2B5EF4-FFF2-40B4-BE49-F238E27FC236}">
                  <a16:creationId xmlns:a16="http://schemas.microsoft.com/office/drawing/2014/main" id="{47F57976-1C59-3AEB-614F-C6B22CD1CB43}"/>
                </a:ext>
              </a:extLst>
            </p:cNvPr>
            <p:cNvSpPr txBox="1"/>
            <p:nvPr/>
          </p:nvSpPr>
          <p:spPr>
            <a:xfrm>
              <a:off x="1942640" y="5234173"/>
              <a:ext cx="2789684" cy="1417320"/>
            </a:xfrm>
            <a:prstGeom prst="rect">
              <a:avLst/>
            </a:prstGeom>
          </p:spPr>
          <p:txBody>
            <a:bodyPr lIns="0" tIns="0" rIns="0" bIns="0" rtlCol="0" anchor="t">
              <a:spAutoFit/>
            </a:bodyPr>
            <a:lstStyle/>
            <a:p>
              <a:pPr algn="ctr">
                <a:lnSpc>
                  <a:spcPts val="3780"/>
                </a:lnSpc>
                <a:spcBef>
                  <a:spcPct val="0"/>
                </a:spcBef>
              </a:pPr>
              <a:r>
                <a:rPr lang="en-US" sz="2700" b="1" dirty="0">
                  <a:solidFill>
                    <a:srgbClr val="000000"/>
                  </a:solidFill>
                  <a:latin typeface="Times New Roman" panose="02020603050405020304" pitchFamily="18" charset="0"/>
                  <a:ea typeface="Open Sans 2 Bold"/>
                  <a:cs typeface="Times New Roman" panose="02020603050405020304" pitchFamily="18" charset="0"/>
                  <a:sym typeface="Open Sans 2 Bold"/>
                </a:rPr>
                <a:t>Purpose and</a:t>
              </a:r>
            </a:p>
            <a:p>
              <a:pPr algn="ctr">
                <a:lnSpc>
                  <a:spcPts val="3780"/>
                </a:lnSpc>
                <a:spcBef>
                  <a:spcPct val="0"/>
                </a:spcBef>
              </a:pPr>
              <a:r>
                <a:rPr lang="en-US" sz="2700" b="1" dirty="0">
                  <a:solidFill>
                    <a:srgbClr val="000000"/>
                  </a:solidFill>
                  <a:latin typeface="Times New Roman" panose="02020603050405020304" pitchFamily="18" charset="0"/>
                  <a:ea typeface="Open Sans 2 Bold"/>
                  <a:cs typeface="Times New Roman" panose="02020603050405020304" pitchFamily="18" charset="0"/>
                  <a:sym typeface="Open Sans 2 Bold"/>
                </a:rPr>
                <a:t>overview of the data stored.</a:t>
              </a:r>
            </a:p>
          </p:txBody>
        </p:sp>
      </p:grpSp>
      <p:sp>
        <p:nvSpPr>
          <p:cNvPr id="19" name="Freeform 19">
            <a:extLst>
              <a:ext uri="{FF2B5EF4-FFF2-40B4-BE49-F238E27FC236}">
                <a16:creationId xmlns:a16="http://schemas.microsoft.com/office/drawing/2014/main" id="{7ED4FAFE-5D04-35A7-88A0-65F8D97208FD}"/>
              </a:ext>
            </a:extLst>
          </p:cNvPr>
          <p:cNvSpPr/>
          <p:nvPr/>
        </p:nvSpPr>
        <p:spPr>
          <a:xfrm>
            <a:off x="0" y="0"/>
            <a:ext cx="1028700" cy="734202"/>
          </a:xfrm>
          <a:custGeom>
            <a:avLst/>
            <a:gdLst/>
            <a:ahLst/>
            <a:cxnLst/>
            <a:rect l="l" t="t" r="r" b="b"/>
            <a:pathLst>
              <a:path w="1028700" h="734202">
                <a:moveTo>
                  <a:pt x="0" y="0"/>
                </a:moveTo>
                <a:lnTo>
                  <a:pt x="1028700" y="0"/>
                </a:lnTo>
                <a:lnTo>
                  <a:pt x="1028700" y="734202"/>
                </a:lnTo>
                <a:lnTo>
                  <a:pt x="0" y="734202"/>
                </a:lnTo>
                <a:lnTo>
                  <a:pt x="0" y="0"/>
                </a:lnTo>
                <a:close/>
              </a:path>
            </a:pathLst>
          </a:custGeom>
          <a:blipFill>
            <a:blip r:embed="rId3">
              <a:alphaModFix amt="87000"/>
            </a:blip>
            <a:stretch>
              <a:fillRect l="-7901" t="-28002" r="-6507" b="-28653"/>
            </a:stretch>
          </a:blipFill>
        </p:spPr>
      </p:sp>
    </p:spTree>
    <p:extLst>
      <p:ext uri="{BB962C8B-B14F-4D97-AF65-F5344CB8AC3E}">
        <p14:creationId xmlns:p14="http://schemas.microsoft.com/office/powerpoint/2010/main" val="3189794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90352" y="4219076"/>
            <a:ext cx="8221696" cy="5919621"/>
          </a:xfrm>
          <a:custGeom>
            <a:avLst/>
            <a:gdLst/>
            <a:ahLst/>
            <a:cxnLst/>
            <a:rect l="l" t="t" r="r" b="b"/>
            <a:pathLst>
              <a:path w="8221696" h="5919621">
                <a:moveTo>
                  <a:pt x="0" y="0"/>
                </a:moveTo>
                <a:lnTo>
                  <a:pt x="8221696" y="0"/>
                </a:lnTo>
                <a:lnTo>
                  <a:pt x="8221696" y="5919621"/>
                </a:lnTo>
                <a:lnTo>
                  <a:pt x="0" y="5919621"/>
                </a:lnTo>
                <a:lnTo>
                  <a:pt x="0" y="0"/>
                </a:lnTo>
                <a:close/>
              </a:path>
            </a:pathLst>
          </a:custGeom>
          <a:blipFill>
            <a:blip r:embed="rId3"/>
            <a:stretch>
              <a:fillRect/>
            </a:stretch>
          </a:blipFill>
        </p:spPr>
      </p:sp>
      <p:sp>
        <p:nvSpPr>
          <p:cNvPr id="3" name="Freeform 3"/>
          <p:cNvSpPr/>
          <p:nvPr/>
        </p:nvSpPr>
        <p:spPr>
          <a:xfrm>
            <a:off x="0" y="-49753"/>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4"/>
            <a:stretch>
              <a:fillRect/>
            </a:stretch>
          </a:blipFill>
        </p:spPr>
      </p:sp>
      <p:sp>
        <p:nvSpPr>
          <p:cNvPr id="4" name="TextBox 4"/>
          <p:cNvSpPr txBox="1"/>
          <p:nvPr/>
        </p:nvSpPr>
        <p:spPr>
          <a:xfrm>
            <a:off x="7106892" y="-10945"/>
            <a:ext cx="3116223" cy="1754070"/>
          </a:xfrm>
          <a:prstGeom prst="rect">
            <a:avLst/>
          </a:prstGeom>
        </p:spPr>
        <p:txBody>
          <a:bodyPr lIns="0" tIns="0" rIns="0" bIns="0" rtlCol="0" anchor="t">
            <a:spAutoFit/>
          </a:bodyPr>
          <a:lstStyle/>
          <a:p>
            <a:pPr algn="ctr">
              <a:lnSpc>
                <a:spcPts val="7221"/>
              </a:lnSpc>
              <a:spcBef>
                <a:spcPct val="0"/>
              </a:spcBef>
            </a:pPr>
            <a:r>
              <a:rPr lang="en-US" sz="4599" b="1" dirty="0">
                <a:solidFill>
                  <a:srgbClr val="000000"/>
                </a:solidFill>
                <a:latin typeface="Times New Roman" panose="02020603050405020304" pitchFamily="18" charset="0"/>
                <a:ea typeface="Open Sans 1 Bold"/>
                <a:cs typeface="Times New Roman" panose="02020603050405020304" pitchFamily="18" charset="0"/>
                <a:sym typeface="Open Sans 1 Bold"/>
              </a:rPr>
              <a:t>TRIGGERS :</a:t>
            </a:r>
          </a:p>
        </p:txBody>
      </p:sp>
      <p:sp>
        <p:nvSpPr>
          <p:cNvPr id="5" name="TextBox 5"/>
          <p:cNvSpPr txBox="1"/>
          <p:nvPr/>
        </p:nvSpPr>
        <p:spPr>
          <a:xfrm>
            <a:off x="457200" y="827324"/>
            <a:ext cx="18288000" cy="485133"/>
          </a:xfrm>
          <a:prstGeom prst="rect">
            <a:avLst/>
          </a:prstGeom>
        </p:spPr>
        <p:txBody>
          <a:bodyPr lIns="0" tIns="0" rIns="0" bIns="0" rtlCol="0" anchor="t">
            <a:spAutoFit/>
          </a:bodyPr>
          <a:lstStyle/>
          <a:p>
            <a:pPr algn="l">
              <a:lnSpc>
                <a:spcPts val="4239"/>
              </a:lnSpc>
              <a:spcBef>
                <a:spcPct val="0"/>
              </a:spcBef>
            </a:pPr>
            <a:r>
              <a:rPr lang="en-US" sz="2700" dirty="0">
                <a:solidFill>
                  <a:srgbClr val="000000"/>
                </a:solidFill>
                <a:latin typeface="Times New Roman" panose="02020603050405020304" pitchFamily="18" charset="0"/>
                <a:ea typeface="Open Sans 1"/>
                <a:cs typeface="Times New Roman" panose="02020603050405020304" pitchFamily="18" charset="0"/>
                <a:sym typeface="Open Sans 1"/>
              </a:rPr>
              <a:t>Instagram triggers are automated actions or responses that are activated based on specific user interactions or events on Instagram.</a:t>
            </a:r>
          </a:p>
        </p:txBody>
      </p:sp>
      <p:sp>
        <p:nvSpPr>
          <p:cNvPr id="6" name="TextBox 6"/>
          <p:cNvSpPr txBox="1"/>
          <p:nvPr/>
        </p:nvSpPr>
        <p:spPr>
          <a:xfrm>
            <a:off x="457200" y="2013994"/>
            <a:ext cx="12995553" cy="485133"/>
          </a:xfrm>
          <a:prstGeom prst="rect">
            <a:avLst/>
          </a:prstGeom>
        </p:spPr>
        <p:txBody>
          <a:bodyPr lIns="0" tIns="0" rIns="0" bIns="0" rtlCol="0" anchor="t">
            <a:spAutoFit/>
          </a:bodyPr>
          <a:lstStyle/>
          <a:p>
            <a:pPr algn="l">
              <a:lnSpc>
                <a:spcPts val="4239"/>
              </a:lnSpc>
              <a:spcBef>
                <a:spcPct val="0"/>
              </a:spcBef>
            </a:pPr>
            <a:r>
              <a:rPr lang="en-US" sz="2700" dirty="0">
                <a:solidFill>
                  <a:srgbClr val="000000"/>
                </a:solidFill>
                <a:latin typeface="Times New Roman" panose="02020603050405020304" pitchFamily="18" charset="0"/>
                <a:ea typeface="Open Sans 1"/>
                <a:cs typeface="Times New Roman" panose="02020603050405020304" pitchFamily="18" charset="0"/>
                <a:sym typeface="Open Sans 1"/>
              </a:rPr>
              <a:t>There are four IG Triggers through which all Instagram actions can be automated:</a:t>
            </a:r>
          </a:p>
        </p:txBody>
      </p:sp>
      <p:sp>
        <p:nvSpPr>
          <p:cNvPr id="7" name="TextBox 7"/>
          <p:cNvSpPr txBox="1"/>
          <p:nvPr/>
        </p:nvSpPr>
        <p:spPr>
          <a:xfrm>
            <a:off x="457200" y="2648214"/>
            <a:ext cx="5739646" cy="669036"/>
          </a:xfrm>
          <a:prstGeom prst="rect">
            <a:avLst/>
          </a:prstGeom>
        </p:spPr>
        <p:txBody>
          <a:bodyPr lIns="0" tIns="0" rIns="0" bIns="0" rtlCol="0" anchor="t">
            <a:spAutoFit/>
          </a:bodyPr>
          <a:lstStyle/>
          <a:p>
            <a:pPr algn="ctr">
              <a:lnSpc>
                <a:spcPts val="5652"/>
              </a:lnSpc>
              <a:spcBef>
                <a:spcPct val="0"/>
              </a:spcBef>
            </a:pPr>
            <a:r>
              <a:rPr lang="en-US" sz="3600" b="1" u="sng" dirty="0">
                <a:solidFill>
                  <a:srgbClr val="5271FF"/>
                </a:solidFill>
                <a:latin typeface="Times New Roman" panose="02020603050405020304" pitchFamily="18" charset="0"/>
                <a:ea typeface="Open Sans 1 Bold"/>
                <a:cs typeface="Times New Roman" panose="02020603050405020304" pitchFamily="18" charset="0"/>
                <a:sym typeface="Open Sans 1 Bold"/>
              </a:rPr>
              <a:t>1)Direct Message Trigger:</a:t>
            </a:r>
          </a:p>
        </p:txBody>
      </p:sp>
      <p:sp>
        <p:nvSpPr>
          <p:cNvPr id="8" name="TextBox 8"/>
          <p:cNvSpPr txBox="1"/>
          <p:nvPr/>
        </p:nvSpPr>
        <p:spPr>
          <a:xfrm>
            <a:off x="457200" y="3460125"/>
            <a:ext cx="17176909" cy="485133"/>
          </a:xfrm>
          <a:prstGeom prst="rect">
            <a:avLst/>
          </a:prstGeom>
        </p:spPr>
        <p:txBody>
          <a:bodyPr lIns="0" tIns="0" rIns="0" bIns="0" rtlCol="0" anchor="t">
            <a:spAutoFit/>
          </a:bodyPr>
          <a:lstStyle/>
          <a:p>
            <a:pPr algn="ctr">
              <a:lnSpc>
                <a:spcPts val="4239"/>
              </a:lnSpc>
              <a:spcBef>
                <a:spcPct val="0"/>
              </a:spcBef>
            </a:pPr>
            <a:r>
              <a:rPr lang="en-US" sz="2700" dirty="0">
                <a:solidFill>
                  <a:srgbClr val="000000"/>
                </a:solidFill>
                <a:latin typeface="Times New Roman" panose="02020603050405020304" pitchFamily="18" charset="0"/>
                <a:ea typeface="Open Sans 1"/>
                <a:cs typeface="Times New Roman" panose="02020603050405020304" pitchFamily="18" charset="0"/>
                <a:sym typeface="Open Sans 1"/>
              </a:rPr>
              <a:t>Automatically responding to or initiating a conversation when a user sends a direct message to the account.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04850" y="413758"/>
            <a:ext cx="11301259" cy="3432757"/>
          </a:xfrm>
          <a:custGeom>
            <a:avLst/>
            <a:gdLst/>
            <a:ahLst/>
            <a:cxnLst/>
            <a:rect l="l" t="t" r="r" b="b"/>
            <a:pathLst>
              <a:path w="11301259" h="3432757">
                <a:moveTo>
                  <a:pt x="0" y="0"/>
                </a:moveTo>
                <a:lnTo>
                  <a:pt x="11301259" y="0"/>
                </a:lnTo>
                <a:lnTo>
                  <a:pt x="11301259" y="3432757"/>
                </a:lnTo>
                <a:lnTo>
                  <a:pt x="0" y="3432757"/>
                </a:lnTo>
                <a:lnTo>
                  <a:pt x="0" y="0"/>
                </a:lnTo>
                <a:close/>
              </a:path>
            </a:pathLst>
          </a:custGeom>
          <a:blipFill>
            <a:blip r:embed="rId3"/>
            <a:stretch>
              <a:fillRect/>
            </a:stretch>
          </a:blipFill>
        </p:spPr>
      </p:sp>
      <p:sp>
        <p:nvSpPr>
          <p:cNvPr id="3" name="Freeform 3"/>
          <p:cNvSpPr/>
          <p:nvPr/>
        </p:nvSpPr>
        <p:spPr>
          <a:xfrm>
            <a:off x="566802" y="4270664"/>
            <a:ext cx="9735942" cy="5671186"/>
          </a:xfrm>
          <a:custGeom>
            <a:avLst/>
            <a:gdLst/>
            <a:ahLst/>
            <a:cxnLst/>
            <a:rect l="l" t="t" r="r" b="b"/>
            <a:pathLst>
              <a:path w="9735942" h="5671186">
                <a:moveTo>
                  <a:pt x="0" y="0"/>
                </a:moveTo>
                <a:lnTo>
                  <a:pt x="9735943" y="0"/>
                </a:lnTo>
                <a:lnTo>
                  <a:pt x="9735943" y="5671186"/>
                </a:lnTo>
                <a:lnTo>
                  <a:pt x="0" y="5671186"/>
                </a:lnTo>
                <a:lnTo>
                  <a:pt x="0" y="0"/>
                </a:lnTo>
                <a:close/>
              </a:path>
            </a:pathLst>
          </a:custGeom>
          <a:blipFill>
            <a:blip r:embed="rId4"/>
            <a:stretch>
              <a:fillRect/>
            </a:stretch>
          </a:blipFill>
        </p:spPr>
      </p:sp>
      <p:sp>
        <p:nvSpPr>
          <p:cNvPr id="4" name="Freeform 4"/>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5"/>
            <a:stretch>
              <a:fillRect/>
            </a:stretch>
          </a:blipFill>
        </p:spPr>
      </p:sp>
      <p:sp>
        <p:nvSpPr>
          <p:cNvPr id="5" name="TextBox 5"/>
          <p:cNvSpPr txBox="1"/>
          <p:nvPr/>
        </p:nvSpPr>
        <p:spPr>
          <a:xfrm>
            <a:off x="566802" y="1461100"/>
            <a:ext cx="5439966"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Trigger Implementation</a:t>
            </a:r>
          </a:p>
        </p:txBody>
      </p:sp>
      <p:sp>
        <p:nvSpPr>
          <p:cNvPr id="6" name="TextBox 6"/>
          <p:cNvSpPr txBox="1"/>
          <p:nvPr/>
        </p:nvSpPr>
        <p:spPr>
          <a:xfrm>
            <a:off x="12702557" y="6104712"/>
            <a:ext cx="1651159"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Output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62745" y="3651359"/>
            <a:ext cx="11301259" cy="4605263"/>
          </a:xfrm>
          <a:custGeom>
            <a:avLst/>
            <a:gdLst/>
            <a:ahLst/>
            <a:cxnLst/>
            <a:rect l="l" t="t" r="r" b="b"/>
            <a:pathLst>
              <a:path w="11301259" h="4605263">
                <a:moveTo>
                  <a:pt x="0" y="0"/>
                </a:moveTo>
                <a:lnTo>
                  <a:pt x="11301259" y="0"/>
                </a:lnTo>
                <a:lnTo>
                  <a:pt x="11301259" y="4605263"/>
                </a:lnTo>
                <a:lnTo>
                  <a:pt x="0" y="4605263"/>
                </a:lnTo>
                <a:lnTo>
                  <a:pt x="0" y="0"/>
                </a:lnTo>
                <a:close/>
              </a:path>
            </a:pathLst>
          </a:custGeom>
          <a:blipFill>
            <a:blip r:embed="rId3"/>
            <a:stretch>
              <a:fillRect/>
            </a:stretch>
          </a:blipFill>
        </p:spPr>
      </p:sp>
      <p:sp>
        <p:nvSpPr>
          <p:cNvPr id="3" name="Freeform 3"/>
          <p:cNvSpPr/>
          <p:nvPr/>
        </p:nvSpPr>
        <p:spPr>
          <a:xfrm>
            <a:off x="0" y="21893"/>
            <a:ext cx="751276" cy="734202"/>
          </a:xfrm>
          <a:custGeom>
            <a:avLst/>
            <a:gdLst/>
            <a:ahLst/>
            <a:cxnLst/>
            <a:rect l="l" t="t" r="r" b="b"/>
            <a:pathLst>
              <a:path w="751276" h="734202">
                <a:moveTo>
                  <a:pt x="0" y="0"/>
                </a:moveTo>
                <a:lnTo>
                  <a:pt x="751276" y="0"/>
                </a:lnTo>
                <a:lnTo>
                  <a:pt x="751276" y="734201"/>
                </a:lnTo>
                <a:lnTo>
                  <a:pt x="0" y="734201"/>
                </a:lnTo>
                <a:lnTo>
                  <a:pt x="0" y="0"/>
                </a:lnTo>
                <a:close/>
              </a:path>
            </a:pathLst>
          </a:custGeom>
          <a:blipFill>
            <a:blip r:embed="rId4"/>
            <a:stretch>
              <a:fillRect/>
            </a:stretch>
          </a:blipFill>
        </p:spPr>
      </p:sp>
      <p:sp>
        <p:nvSpPr>
          <p:cNvPr id="4" name="TextBox 4"/>
          <p:cNvSpPr txBox="1"/>
          <p:nvPr/>
        </p:nvSpPr>
        <p:spPr>
          <a:xfrm>
            <a:off x="549192" y="359664"/>
            <a:ext cx="4512707" cy="669036"/>
          </a:xfrm>
          <a:prstGeom prst="rect">
            <a:avLst/>
          </a:prstGeom>
        </p:spPr>
        <p:txBody>
          <a:bodyPr lIns="0" tIns="0" rIns="0" bIns="0" rtlCol="0" anchor="t">
            <a:spAutoFit/>
          </a:bodyPr>
          <a:lstStyle/>
          <a:p>
            <a:pPr algn="ctr">
              <a:lnSpc>
                <a:spcPts val="5652"/>
              </a:lnSpc>
              <a:spcBef>
                <a:spcPct val="0"/>
              </a:spcBef>
            </a:pPr>
            <a:r>
              <a:rPr lang="en-US" sz="3600" b="1" u="sng" dirty="0">
                <a:solidFill>
                  <a:srgbClr val="5271FF"/>
                </a:solidFill>
                <a:latin typeface="Times New Roman" panose="02020603050405020304" pitchFamily="18" charset="0"/>
                <a:ea typeface="Open Sans 1 Bold"/>
                <a:cs typeface="Times New Roman" panose="02020603050405020304" pitchFamily="18" charset="0"/>
                <a:sym typeface="Open Sans 1 Bold"/>
              </a:rPr>
              <a:t>2)Comment Trigger:</a:t>
            </a:r>
          </a:p>
        </p:txBody>
      </p:sp>
      <p:sp>
        <p:nvSpPr>
          <p:cNvPr id="5" name="TextBox 5"/>
          <p:cNvSpPr txBox="1"/>
          <p:nvPr/>
        </p:nvSpPr>
        <p:spPr>
          <a:xfrm>
            <a:off x="0" y="1242302"/>
            <a:ext cx="18288000" cy="1023742"/>
          </a:xfrm>
          <a:prstGeom prst="rect">
            <a:avLst/>
          </a:prstGeom>
        </p:spPr>
        <p:txBody>
          <a:bodyPr lIns="0" tIns="0" rIns="0" bIns="0" rtlCol="0" anchor="t">
            <a:spAutoFit/>
          </a:bodyPr>
          <a:lstStyle/>
          <a:p>
            <a:pPr algn="l">
              <a:lnSpc>
                <a:spcPts val="4239"/>
              </a:lnSpc>
              <a:spcBef>
                <a:spcPct val="0"/>
              </a:spcBef>
            </a:pPr>
            <a:r>
              <a:rPr lang="en-US" sz="2700" dirty="0">
                <a:solidFill>
                  <a:srgbClr val="2C2C2C"/>
                </a:solidFill>
                <a:latin typeface="Times New Roman" panose="02020603050405020304" pitchFamily="18" charset="0"/>
                <a:ea typeface="Open Sans 1"/>
                <a:cs typeface="Times New Roman" panose="02020603050405020304" pitchFamily="18" charset="0"/>
                <a:sym typeface="Open Sans 1"/>
              </a:rPr>
              <a:t>Comment Triggers are automated responses(journey) activated when users comment on Instagram posts, Reels, or ads. By automating responses, marketers can ensure consistent engagement and efficient management of their social media presence.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652207" y="195337"/>
            <a:ext cx="11301259" cy="4280352"/>
          </a:xfrm>
          <a:custGeom>
            <a:avLst/>
            <a:gdLst/>
            <a:ahLst/>
            <a:cxnLst/>
            <a:rect l="l" t="t" r="r" b="b"/>
            <a:pathLst>
              <a:path w="11301259" h="4280352">
                <a:moveTo>
                  <a:pt x="0" y="0"/>
                </a:moveTo>
                <a:lnTo>
                  <a:pt x="11301259" y="0"/>
                </a:lnTo>
                <a:lnTo>
                  <a:pt x="11301259" y="4280352"/>
                </a:lnTo>
                <a:lnTo>
                  <a:pt x="0" y="4280352"/>
                </a:lnTo>
                <a:lnTo>
                  <a:pt x="0" y="0"/>
                </a:lnTo>
                <a:close/>
              </a:path>
            </a:pathLst>
          </a:custGeom>
          <a:blipFill>
            <a:blip r:embed="rId3"/>
            <a:stretch>
              <a:fillRect/>
            </a:stretch>
          </a:blipFill>
        </p:spPr>
      </p:sp>
      <p:sp>
        <p:nvSpPr>
          <p:cNvPr id="3" name="Freeform 3"/>
          <p:cNvSpPr/>
          <p:nvPr/>
        </p:nvSpPr>
        <p:spPr>
          <a:xfrm>
            <a:off x="292971" y="4685949"/>
            <a:ext cx="11301259" cy="5297465"/>
          </a:xfrm>
          <a:custGeom>
            <a:avLst/>
            <a:gdLst/>
            <a:ahLst/>
            <a:cxnLst/>
            <a:rect l="l" t="t" r="r" b="b"/>
            <a:pathLst>
              <a:path w="11301259" h="5297465">
                <a:moveTo>
                  <a:pt x="0" y="0"/>
                </a:moveTo>
                <a:lnTo>
                  <a:pt x="11301258" y="0"/>
                </a:lnTo>
                <a:lnTo>
                  <a:pt x="11301258" y="5297465"/>
                </a:lnTo>
                <a:lnTo>
                  <a:pt x="0" y="5297465"/>
                </a:lnTo>
                <a:lnTo>
                  <a:pt x="0" y="0"/>
                </a:lnTo>
                <a:close/>
              </a:path>
            </a:pathLst>
          </a:custGeom>
          <a:blipFill>
            <a:blip r:embed="rId4"/>
            <a:stretch>
              <a:fillRect/>
            </a:stretch>
          </a:blipFill>
        </p:spPr>
      </p:sp>
      <p:sp>
        <p:nvSpPr>
          <p:cNvPr id="4" name="Freeform 4"/>
          <p:cNvSpPr/>
          <p:nvPr/>
        </p:nvSpPr>
        <p:spPr>
          <a:xfrm>
            <a:off x="0" y="0"/>
            <a:ext cx="751276" cy="734202"/>
          </a:xfrm>
          <a:custGeom>
            <a:avLst/>
            <a:gdLst/>
            <a:ahLst/>
            <a:cxnLst/>
            <a:rect l="l" t="t" r="r" b="b"/>
            <a:pathLst>
              <a:path w="751276" h="734202">
                <a:moveTo>
                  <a:pt x="0" y="0"/>
                </a:moveTo>
                <a:lnTo>
                  <a:pt x="751276" y="0"/>
                </a:lnTo>
                <a:lnTo>
                  <a:pt x="751276" y="734202"/>
                </a:lnTo>
                <a:lnTo>
                  <a:pt x="0" y="734202"/>
                </a:lnTo>
                <a:lnTo>
                  <a:pt x="0" y="0"/>
                </a:lnTo>
                <a:close/>
              </a:path>
            </a:pathLst>
          </a:custGeom>
          <a:blipFill>
            <a:blip r:embed="rId5"/>
            <a:stretch>
              <a:fillRect/>
            </a:stretch>
          </a:blipFill>
        </p:spPr>
      </p:sp>
      <p:sp>
        <p:nvSpPr>
          <p:cNvPr id="5" name="TextBox 5"/>
          <p:cNvSpPr txBox="1"/>
          <p:nvPr/>
        </p:nvSpPr>
        <p:spPr>
          <a:xfrm>
            <a:off x="711950" y="1939082"/>
            <a:ext cx="5558790"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0000"/>
                </a:solidFill>
                <a:latin typeface="Times New Roman" panose="02020603050405020304" pitchFamily="18" charset="0"/>
                <a:ea typeface="Open Sans 1 Bold"/>
                <a:cs typeface="Times New Roman" panose="02020603050405020304" pitchFamily="18" charset="0"/>
                <a:sym typeface="Open Sans 1 Bold"/>
              </a:rPr>
              <a:t>Trigger Implementation </a:t>
            </a:r>
          </a:p>
        </p:txBody>
      </p:sp>
      <p:sp>
        <p:nvSpPr>
          <p:cNvPr id="6" name="TextBox 6"/>
          <p:cNvSpPr txBox="1"/>
          <p:nvPr/>
        </p:nvSpPr>
        <p:spPr>
          <a:xfrm>
            <a:off x="13638566" y="6347269"/>
            <a:ext cx="1651159"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2C2C2C"/>
                </a:solidFill>
                <a:latin typeface="Times New Roman" panose="02020603050405020304" pitchFamily="18" charset="0"/>
                <a:ea typeface="Open Sans 1 Bold"/>
                <a:cs typeface="Times New Roman" panose="02020603050405020304" pitchFamily="18" charset="0"/>
                <a:sym typeface="Open Sans 1 Bold"/>
              </a:rPr>
              <a:t>Output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68841-B99C-52A6-BE8E-B9F0872BDA47}"/>
              </a:ext>
            </a:extLst>
          </p:cNvPr>
          <p:cNvSpPr txBox="1"/>
          <p:nvPr/>
        </p:nvSpPr>
        <p:spPr>
          <a:xfrm>
            <a:off x="3657600" y="647700"/>
            <a:ext cx="8277651" cy="769441"/>
          </a:xfrm>
          <a:prstGeom prst="rect">
            <a:avLst/>
          </a:prstGeom>
          <a:noFill/>
        </p:spPr>
        <p:txBody>
          <a:bodyPr wrap="none" rtlCol="0">
            <a:spAutoFit/>
          </a:bodyPr>
          <a:lstStyle/>
          <a:p>
            <a:r>
              <a:rPr lang="en-US" sz="4400" b="1" i="1" u="sng" dirty="0">
                <a:latin typeface="Times New Roman" panose="02020603050405020304" pitchFamily="18" charset="0"/>
                <a:cs typeface="Times New Roman" panose="02020603050405020304" pitchFamily="18" charset="0"/>
              </a:rPr>
              <a:t>ADDING PROJECT TO GITHUB</a:t>
            </a:r>
            <a:endParaRPr lang="en-IN" sz="4400" b="1" i="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0A15F05-B472-E5E0-6084-B433598663FB}"/>
              </a:ext>
            </a:extLst>
          </p:cNvPr>
          <p:cNvSpPr txBox="1"/>
          <p:nvPr/>
        </p:nvSpPr>
        <p:spPr>
          <a:xfrm>
            <a:off x="609600" y="2628900"/>
            <a:ext cx="6629400" cy="3600986"/>
          </a:xfrm>
          <a:prstGeom prst="rect">
            <a:avLst/>
          </a:prstGeom>
          <a:noFill/>
        </p:spPr>
        <p:txBody>
          <a:bodyPr wrap="square" rtlCol="0">
            <a:spAutoFit/>
          </a:bodyPr>
          <a:lstStyle/>
          <a:p>
            <a:pPr algn="ctr"/>
            <a:r>
              <a:rPr lang="en-US" sz="3200" b="1" i="1" u="sng" dirty="0">
                <a:latin typeface="Times New Roman" panose="02020603050405020304" pitchFamily="18" charset="0"/>
                <a:cs typeface="Times New Roman" panose="02020603050405020304" pitchFamily="18" charset="0"/>
              </a:rPr>
              <a:t>Procedure:</a:t>
            </a:r>
          </a:p>
          <a:p>
            <a:pPr algn="ctr"/>
            <a:endParaRPr lang="en-US" sz="2800" b="1" i="1" u="sng"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Log into </a:t>
            </a:r>
            <a:r>
              <a:rPr lang="en-US" sz="2800" i="1" dirty="0" err="1">
                <a:latin typeface="Times New Roman" panose="02020603050405020304" pitchFamily="18" charset="0"/>
                <a:cs typeface="Times New Roman" panose="02020603050405020304" pitchFamily="18" charset="0"/>
              </a:rPr>
              <a:t>github</a:t>
            </a:r>
            <a:r>
              <a:rPr lang="en-US" sz="2800" i="1" dirty="0">
                <a:latin typeface="Times New Roman" panose="02020603050405020304" pitchFamily="18" charset="0"/>
                <a:cs typeface="Times New Roman" panose="02020603050405020304" pitchFamily="18" charset="0"/>
              </a:rPr>
              <a:t> account.</a:t>
            </a:r>
          </a:p>
          <a:p>
            <a:pPr marL="457200" indent="-457200">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Create a new repository.</a:t>
            </a:r>
          </a:p>
          <a:p>
            <a:pPr marL="457200" indent="-457200">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Click on “Upload an existing file”</a:t>
            </a:r>
          </a:p>
          <a:p>
            <a:pPr marL="457200" indent="-457200">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Select project file from computer.</a:t>
            </a:r>
          </a:p>
          <a:p>
            <a:pPr marL="457200" indent="-457200">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Click on “Commit”</a:t>
            </a:r>
          </a:p>
          <a:p>
            <a:pPr marL="457200" indent="-457200">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Project file has been uploaded.</a:t>
            </a:r>
            <a:endParaRPr lang="en-IN" sz="28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8AB05E-FFE6-85C5-CF55-D267EF5C5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2628900"/>
            <a:ext cx="8277651" cy="5105400"/>
          </a:xfrm>
          <a:prstGeom prst="rect">
            <a:avLst/>
          </a:prstGeom>
        </p:spPr>
      </p:pic>
    </p:spTree>
    <p:extLst>
      <p:ext uri="{BB962C8B-B14F-4D97-AF65-F5344CB8AC3E}">
        <p14:creationId xmlns:p14="http://schemas.microsoft.com/office/powerpoint/2010/main" val="30682677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3A247C-BC79-7E15-90EB-82714CCA9730}"/>
              </a:ext>
            </a:extLst>
          </p:cNvPr>
          <p:cNvSpPr txBox="1"/>
          <p:nvPr/>
        </p:nvSpPr>
        <p:spPr>
          <a:xfrm>
            <a:off x="4191000" y="3924300"/>
            <a:ext cx="7549054" cy="1569660"/>
          </a:xfrm>
          <a:prstGeom prst="rect">
            <a:avLst/>
          </a:prstGeom>
          <a:noFill/>
        </p:spPr>
        <p:txBody>
          <a:bodyPr wrap="none" rtlCol="0">
            <a:spAutoFit/>
          </a:bodyPr>
          <a:lstStyle/>
          <a:p>
            <a:r>
              <a:rPr lang="en-US" sz="9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9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2134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826A4-D335-BDB6-56E7-753C4BFDABE8}"/>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7F33AA67-8307-8FC9-59BB-0F5C44A8792C}"/>
              </a:ext>
            </a:extLst>
          </p:cNvPr>
          <p:cNvSpPr txBox="1"/>
          <p:nvPr/>
        </p:nvSpPr>
        <p:spPr>
          <a:xfrm>
            <a:off x="3712371" y="1898841"/>
            <a:ext cx="10863257" cy="1219200"/>
          </a:xfrm>
          <a:prstGeom prst="rect">
            <a:avLst/>
          </a:prstGeom>
        </p:spPr>
        <p:txBody>
          <a:bodyPr lIns="0" tIns="0" rIns="0" bIns="0" rtlCol="0" anchor="t">
            <a:spAutoFit/>
          </a:bodyPr>
          <a:lstStyle/>
          <a:p>
            <a:pPr marL="0" lvl="0" indent="0" algn="ctr">
              <a:lnSpc>
                <a:spcPts val="9600"/>
              </a:lnSpc>
              <a:spcBef>
                <a:spcPct val="0"/>
              </a:spcBef>
            </a:pPr>
            <a:r>
              <a:rPr lang="en-US" sz="8000" b="1" dirty="0">
                <a:solidFill>
                  <a:srgbClr val="5271FF"/>
                </a:solidFill>
                <a:latin typeface="Times New Roman" panose="02020603050405020304" pitchFamily="18" charset="0"/>
                <a:ea typeface="Open Sans 1 Bold"/>
                <a:cs typeface="Times New Roman" panose="02020603050405020304" pitchFamily="18" charset="0"/>
                <a:sym typeface="Open Sans 1 Bold"/>
              </a:rPr>
              <a:t>Agenda</a:t>
            </a:r>
          </a:p>
        </p:txBody>
      </p:sp>
      <p:grpSp>
        <p:nvGrpSpPr>
          <p:cNvPr id="26" name="Group 25">
            <a:extLst>
              <a:ext uri="{FF2B5EF4-FFF2-40B4-BE49-F238E27FC236}">
                <a16:creationId xmlns:a16="http://schemas.microsoft.com/office/drawing/2014/main" id="{709268FF-FE71-BB09-9351-D4EC3CA501A6}"/>
              </a:ext>
            </a:extLst>
          </p:cNvPr>
          <p:cNvGrpSpPr/>
          <p:nvPr/>
        </p:nvGrpSpPr>
        <p:grpSpPr>
          <a:xfrm>
            <a:off x="9692321" y="10553700"/>
            <a:ext cx="3388048" cy="4359851"/>
            <a:chOff x="9367528" y="3886834"/>
            <a:chExt cx="3388048" cy="4359851"/>
          </a:xfrm>
        </p:grpSpPr>
        <p:grpSp>
          <p:nvGrpSpPr>
            <p:cNvPr id="4" name="Group 4">
              <a:extLst>
                <a:ext uri="{FF2B5EF4-FFF2-40B4-BE49-F238E27FC236}">
                  <a16:creationId xmlns:a16="http://schemas.microsoft.com/office/drawing/2014/main" id="{EDCA8C0B-440E-DF44-83F1-E2693C8D7A7A}"/>
                </a:ext>
              </a:extLst>
            </p:cNvPr>
            <p:cNvGrpSpPr/>
            <p:nvPr/>
          </p:nvGrpSpPr>
          <p:grpSpPr>
            <a:xfrm>
              <a:off x="9367528" y="3886834"/>
              <a:ext cx="3388048" cy="4359851"/>
              <a:chOff x="0" y="0"/>
              <a:chExt cx="3133810" cy="4032689"/>
            </a:xfrm>
          </p:grpSpPr>
          <p:sp>
            <p:nvSpPr>
              <p:cNvPr id="5" name="Freeform 5">
                <a:extLst>
                  <a:ext uri="{FF2B5EF4-FFF2-40B4-BE49-F238E27FC236}">
                    <a16:creationId xmlns:a16="http://schemas.microsoft.com/office/drawing/2014/main" id="{20811AE9-436F-08E4-B4CD-602CE2B6DC68}"/>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2" name="TextBox 12">
              <a:extLst>
                <a:ext uri="{FF2B5EF4-FFF2-40B4-BE49-F238E27FC236}">
                  <a16:creationId xmlns:a16="http://schemas.microsoft.com/office/drawing/2014/main" id="{82C98C7F-A425-686B-7C44-F7CA01797099}"/>
                </a:ext>
              </a:extLst>
            </p:cNvPr>
            <p:cNvSpPr txBox="1"/>
            <p:nvPr/>
          </p:nvSpPr>
          <p:spPr>
            <a:xfrm>
              <a:off x="9691247" y="5253223"/>
              <a:ext cx="2715079" cy="1756410"/>
            </a:xfrm>
            <a:prstGeom prst="rect">
              <a:avLst/>
            </a:prstGeom>
          </p:spPr>
          <p:txBody>
            <a:bodyPr lIns="0" tIns="0" rIns="0" bIns="0" rtlCol="0" anchor="t">
              <a:spAutoFit/>
            </a:bodyPr>
            <a:lstStyle/>
            <a:p>
              <a:pPr marL="0" lvl="0" indent="0" algn="l">
                <a:lnSpc>
                  <a:spcPts val="3510"/>
                </a:lnSpc>
                <a:spcBef>
                  <a:spcPct val="0"/>
                </a:spcBef>
              </a:pPr>
              <a:r>
                <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rPr>
                <a:t>How to access, permissions, and privacy considerations</a:t>
              </a:r>
            </a:p>
          </p:txBody>
        </p:sp>
        <p:sp>
          <p:nvSpPr>
            <p:cNvPr id="13" name="TextBox 13">
              <a:extLst>
                <a:ext uri="{FF2B5EF4-FFF2-40B4-BE49-F238E27FC236}">
                  <a16:creationId xmlns:a16="http://schemas.microsoft.com/office/drawing/2014/main" id="{78723F3E-F4C5-DE48-9535-E9DED4E04B8C}"/>
                </a:ext>
              </a:extLst>
            </p:cNvPr>
            <p:cNvSpPr txBox="1"/>
            <p:nvPr/>
          </p:nvSpPr>
          <p:spPr>
            <a:xfrm>
              <a:off x="9691247"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03</a:t>
              </a:r>
            </a:p>
          </p:txBody>
        </p:sp>
      </p:grpSp>
      <p:grpSp>
        <p:nvGrpSpPr>
          <p:cNvPr id="29" name="Group 28">
            <a:extLst>
              <a:ext uri="{FF2B5EF4-FFF2-40B4-BE49-F238E27FC236}">
                <a16:creationId xmlns:a16="http://schemas.microsoft.com/office/drawing/2014/main" id="{F653A398-8709-98EF-F212-C4A4C7810581}"/>
              </a:ext>
            </a:extLst>
          </p:cNvPr>
          <p:cNvGrpSpPr/>
          <p:nvPr/>
        </p:nvGrpSpPr>
        <p:grpSpPr>
          <a:xfrm>
            <a:off x="13409950" y="10553700"/>
            <a:ext cx="3388048" cy="4359852"/>
            <a:chOff x="13202632" y="3886834"/>
            <a:chExt cx="3388048" cy="4359852"/>
          </a:xfrm>
        </p:grpSpPr>
        <p:grpSp>
          <p:nvGrpSpPr>
            <p:cNvPr id="27" name="Group 26">
              <a:extLst>
                <a:ext uri="{FF2B5EF4-FFF2-40B4-BE49-F238E27FC236}">
                  <a16:creationId xmlns:a16="http://schemas.microsoft.com/office/drawing/2014/main" id="{CDCE1042-DE78-A399-F512-BC45910DA5F9}"/>
                </a:ext>
              </a:extLst>
            </p:cNvPr>
            <p:cNvGrpSpPr/>
            <p:nvPr/>
          </p:nvGrpSpPr>
          <p:grpSpPr>
            <a:xfrm>
              <a:off x="13202632" y="3886834"/>
              <a:ext cx="3388048" cy="4359852"/>
              <a:chOff x="13202632" y="3886834"/>
              <a:chExt cx="3388048" cy="4359852"/>
            </a:xfrm>
          </p:grpSpPr>
          <p:grpSp>
            <p:nvGrpSpPr>
              <p:cNvPr id="6" name="Group 6">
                <a:extLst>
                  <a:ext uri="{FF2B5EF4-FFF2-40B4-BE49-F238E27FC236}">
                    <a16:creationId xmlns:a16="http://schemas.microsoft.com/office/drawing/2014/main" id="{C8558863-27C3-AFF2-DB78-38E8A473ED45}"/>
                  </a:ext>
                </a:extLst>
              </p:cNvPr>
              <p:cNvGrpSpPr/>
              <p:nvPr/>
            </p:nvGrpSpPr>
            <p:grpSpPr>
              <a:xfrm>
                <a:off x="13202632" y="3886834"/>
                <a:ext cx="3388048" cy="4359852"/>
                <a:chOff x="0" y="0"/>
                <a:chExt cx="3133810" cy="4032690"/>
              </a:xfrm>
            </p:grpSpPr>
            <p:sp>
              <p:nvSpPr>
                <p:cNvPr id="7" name="Freeform 7">
                  <a:extLst>
                    <a:ext uri="{FF2B5EF4-FFF2-40B4-BE49-F238E27FC236}">
                      <a16:creationId xmlns:a16="http://schemas.microsoft.com/office/drawing/2014/main" id="{413A248F-545B-D498-3FFD-866FFECF484B}"/>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4" name="TextBox 14">
                <a:extLst>
                  <a:ext uri="{FF2B5EF4-FFF2-40B4-BE49-F238E27FC236}">
                    <a16:creationId xmlns:a16="http://schemas.microsoft.com/office/drawing/2014/main" id="{240E9148-E5BE-E301-59AC-44888CC9D707}"/>
                  </a:ext>
                </a:extLst>
              </p:cNvPr>
              <p:cNvSpPr txBox="1"/>
              <p:nvPr/>
            </p:nvSpPr>
            <p:spPr>
              <a:xfrm>
                <a:off x="13539117" y="5535163"/>
                <a:ext cx="2715079" cy="1318260"/>
              </a:xfrm>
              <a:prstGeom prst="rect">
                <a:avLst/>
              </a:prstGeom>
            </p:spPr>
            <p:txBody>
              <a:bodyPr lIns="0" tIns="0" rIns="0" bIns="0" rtlCol="0" anchor="t">
                <a:spAutoFit/>
              </a:bodyPr>
              <a:lstStyle/>
              <a:p>
                <a:pPr marL="0" lvl="0" indent="0" algn="l">
                  <a:lnSpc>
                    <a:spcPts val="3510"/>
                  </a:lnSpc>
                  <a:spcBef>
                    <a:spcPct val="0"/>
                  </a:spcBef>
                </a:pPr>
                <a:r>
                  <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rPr>
                  <a:t>Guidelines for analysis and reporting</a:t>
                </a:r>
              </a:p>
            </p:txBody>
          </p:sp>
        </p:grpSp>
        <p:sp>
          <p:nvSpPr>
            <p:cNvPr id="15" name="TextBox 15">
              <a:extLst>
                <a:ext uri="{FF2B5EF4-FFF2-40B4-BE49-F238E27FC236}">
                  <a16:creationId xmlns:a16="http://schemas.microsoft.com/office/drawing/2014/main" id="{AA3E4775-1690-B487-52F0-7AD89FBC185B}"/>
                </a:ext>
              </a:extLst>
            </p:cNvPr>
            <p:cNvSpPr txBox="1"/>
            <p:nvPr/>
          </p:nvSpPr>
          <p:spPr>
            <a:xfrm>
              <a:off x="13634182"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04</a:t>
              </a:r>
            </a:p>
          </p:txBody>
        </p:sp>
      </p:grpSp>
      <p:grpSp>
        <p:nvGrpSpPr>
          <p:cNvPr id="28" name="Group 27">
            <a:extLst>
              <a:ext uri="{FF2B5EF4-FFF2-40B4-BE49-F238E27FC236}">
                <a16:creationId xmlns:a16="http://schemas.microsoft.com/office/drawing/2014/main" id="{811687E8-14A4-9818-FF00-27FBF760C75F}"/>
              </a:ext>
            </a:extLst>
          </p:cNvPr>
          <p:cNvGrpSpPr/>
          <p:nvPr/>
        </p:nvGrpSpPr>
        <p:grpSpPr>
          <a:xfrm>
            <a:off x="5755951" y="3936286"/>
            <a:ext cx="3388048" cy="4359851"/>
            <a:chOff x="5532424" y="3886834"/>
            <a:chExt cx="3388048" cy="4359851"/>
          </a:xfrm>
        </p:grpSpPr>
        <p:grpSp>
          <p:nvGrpSpPr>
            <p:cNvPr id="22" name="Group 21">
              <a:extLst>
                <a:ext uri="{FF2B5EF4-FFF2-40B4-BE49-F238E27FC236}">
                  <a16:creationId xmlns:a16="http://schemas.microsoft.com/office/drawing/2014/main" id="{696DA351-E893-0C0C-ECB6-A68BAA4AAB1C}"/>
                </a:ext>
              </a:extLst>
            </p:cNvPr>
            <p:cNvGrpSpPr/>
            <p:nvPr/>
          </p:nvGrpSpPr>
          <p:grpSpPr>
            <a:xfrm>
              <a:off x="5532424" y="3886834"/>
              <a:ext cx="3388048" cy="4359851"/>
              <a:chOff x="5532424" y="3886834"/>
              <a:chExt cx="3388048" cy="4359851"/>
            </a:xfrm>
          </p:grpSpPr>
          <p:grpSp>
            <p:nvGrpSpPr>
              <p:cNvPr id="8" name="Group 8">
                <a:extLst>
                  <a:ext uri="{FF2B5EF4-FFF2-40B4-BE49-F238E27FC236}">
                    <a16:creationId xmlns:a16="http://schemas.microsoft.com/office/drawing/2014/main" id="{9008E614-1B89-06E7-6D79-5924D4D84D05}"/>
                  </a:ext>
                </a:extLst>
              </p:cNvPr>
              <p:cNvGrpSpPr/>
              <p:nvPr/>
            </p:nvGrpSpPr>
            <p:grpSpPr>
              <a:xfrm>
                <a:off x="5532424" y="3886834"/>
                <a:ext cx="3388048" cy="4359851"/>
                <a:chOff x="0" y="0"/>
                <a:chExt cx="3133810" cy="4032689"/>
              </a:xfrm>
            </p:grpSpPr>
            <p:sp>
              <p:nvSpPr>
                <p:cNvPr id="9" name="Freeform 9">
                  <a:extLst>
                    <a:ext uri="{FF2B5EF4-FFF2-40B4-BE49-F238E27FC236}">
                      <a16:creationId xmlns:a16="http://schemas.microsoft.com/office/drawing/2014/main" id="{8C447982-466F-43C8-E716-E3BC60491DAB}"/>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6" name="TextBox 16">
                <a:extLst>
                  <a:ext uri="{FF2B5EF4-FFF2-40B4-BE49-F238E27FC236}">
                    <a16:creationId xmlns:a16="http://schemas.microsoft.com/office/drawing/2014/main" id="{F78CF43F-E42A-7176-C04A-A5C2330F7CC0}"/>
                  </a:ext>
                </a:extLst>
              </p:cNvPr>
              <p:cNvSpPr txBox="1"/>
              <p:nvPr/>
            </p:nvSpPr>
            <p:spPr>
              <a:xfrm>
                <a:off x="5856143" y="5097013"/>
                <a:ext cx="2715079" cy="1761572"/>
              </a:xfrm>
              <a:prstGeom prst="rect">
                <a:avLst/>
              </a:prstGeom>
            </p:spPr>
            <p:txBody>
              <a:bodyPr lIns="0" tIns="0" rIns="0" bIns="0" rtlCol="0" anchor="t">
                <a:spAutoFit/>
              </a:bodyPr>
              <a:lstStyle/>
              <a:p>
                <a:pPr marL="0" lvl="0" indent="0" algn="l">
                  <a:lnSpc>
                    <a:spcPts val="3510"/>
                  </a:lnSpc>
                  <a:spcBef>
                    <a:spcPct val="0"/>
                  </a:spcBef>
                </a:pPr>
                <a:r>
                  <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rPr>
                  <a:t>Description of data types(e.g. posts, comments, </a:t>
                </a:r>
                <a:r>
                  <a:rPr lang="en-US" sz="2700" b="1" dirty="0" err="1">
                    <a:solidFill>
                      <a:srgbClr val="000000"/>
                    </a:solidFill>
                    <a:latin typeface="Times New Roman" panose="02020603050405020304" pitchFamily="18" charset="0"/>
                    <a:ea typeface="Open Sans 1 Bold"/>
                    <a:cs typeface="Times New Roman" panose="02020603050405020304" pitchFamily="18" charset="0"/>
                    <a:sym typeface="Open Sans 1 Bold"/>
                  </a:rPr>
                  <a:t>likes,followers</a:t>
                </a:r>
                <a:endPar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endParaRPr>
              </a:p>
            </p:txBody>
          </p:sp>
        </p:grpSp>
        <p:sp>
          <p:nvSpPr>
            <p:cNvPr id="17" name="TextBox 17">
              <a:extLst>
                <a:ext uri="{FF2B5EF4-FFF2-40B4-BE49-F238E27FC236}">
                  <a16:creationId xmlns:a16="http://schemas.microsoft.com/office/drawing/2014/main" id="{AEF683E6-2D8B-2324-0E6B-7396DEE9135F}"/>
                </a:ext>
              </a:extLst>
            </p:cNvPr>
            <p:cNvSpPr txBox="1"/>
            <p:nvPr/>
          </p:nvSpPr>
          <p:spPr>
            <a:xfrm>
              <a:off x="5856143"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02</a:t>
              </a:r>
            </a:p>
          </p:txBody>
        </p:sp>
      </p:grpSp>
      <p:grpSp>
        <p:nvGrpSpPr>
          <p:cNvPr id="20" name="Group 19">
            <a:extLst>
              <a:ext uri="{FF2B5EF4-FFF2-40B4-BE49-F238E27FC236}">
                <a16:creationId xmlns:a16="http://schemas.microsoft.com/office/drawing/2014/main" id="{01AD86FF-F1D9-0036-DC71-110BB98F936B}"/>
              </a:ext>
            </a:extLst>
          </p:cNvPr>
          <p:cNvGrpSpPr/>
          <p:nvPr/>
        </p:nvGrpSpPr>
        <p:grpSpPr>
          <a:xfrm>
            <a:off x="1697320" y="3886834"/>
            <a:ext cx="3388048" cy="4359851"/>
            <a:chOff x="1697320" y="3886834"/>
            <a:chExt cx="3388048" cy="4359851"/>
          </a:xfrm>
        </p:grpSpPr>
        <p:grpSp>
          <p:nvGrpSpPr>
            <p:cNvPr id="2" name="Group 2">
              <a:extLst>
                <a:ext uri="{FF2B5EF4-FFF2-40B4-BE49-F238E27FC236}">
                  <a16:creationId xmlns:a16="http://schemas.microsoft.com/office/drawing/2014/main" id="{E6D000A9-7E8F-3C92-D0B9-58624C3CC7D7}"/>
                </a:ext>
              </a:extLst>
            </p:cNvPr>
            <p:cNvGrpSpPr/>
            <p:nvPr/>
          </p:nvGrpSpPr>
          <p:grpSpPr>
            <a:xfrm>
              <a:off x="1697320" y="3886834"/>
              <a:ext cx="3388048" cy="4359851"/>
              <a:chOff x="0" y="0"/>
              <a:chExt cx="3133810" cy="4032689"/>
            </a:xfrm>
          </p:grpSpPr>
          <p:sp>
            <p:nvSpPr>
              <p:cNvPr id="3" name="Freeform 3">
                <a:extLst>
                  <a:ext uri="{FF2B5EF4-FFF2-40B4-BE49-F238E27FC236}">
                    <a16:creationId xmlns:a16="http://schemas.microsoft.com/office/drawing/2014/main" id="{D8969481-138D-FCC5-AC95-A1389E1DF875}"/>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1" name="TextBox 11">
              <a:extLst>
                <a:ext uri="{FF2B5EF4-FFF2-40B4-BE49-F238E27FC236}">
                  <a16:creationId xmlns:a16="http://schemas.microsoft.com/office/drawing/2014/main" id="{98A3355C-4DA0-FACA-1DFA-092FA01B67AC}"/>
                </a:ext>
              </a:extLst>
            </p:cNvPr>
            <p:cNvSpPr txBox="1"/>
            <p:nvPr/>
          </p:nvSpPr>
          <p:spPr>
            <a:xfrm>
              <a:off x="2021039"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01</a:t>
              </a:r>
            </a:p>
          </p:txBody>
        </p:sp>
        <p:sp>
          <p:nvSpPr>
            <p:cNvPr id="18" name="TextBox 18">
              <a:extLst>
                <a:ext uri="{FF2B5EF4-FFF2-40B4-BE49-F238E27FC236}">
                  <a16:creationId xmlns:a16="http://schemas.microsoft.com/office/drawing/2014/main" id="{344E4B66-34B8-D78B-24D1-5480E489642F}"/>
                </a:ext>
              </a:extLst>
            </p:cNvPr>
            <p:cNvSpPr txBox="1"/>
            <p:nvPr/>
          </p:nvSpPr>
          <p:spPr>
            <a:xfrm>
              <a:off x="1942640" y="5234173"/>
              <a:ext cx="2789684" cy="1417320"/>
            </a:xfrm>
            <a:prstGeom prst="rect">
              <a:avLst/>
            </a:prstGeom>
          </p:spPr>
          <p:txBody>
            <a:bodyPr lIns="0" tIns="0" rIns="0" bIns="0" rtlCol="0" anchor="t">
              <a:spAutoFit/>
            </a:bodyPr>
            <a:lstStyle/>
            <a:p>
              <a:pPr algn="ctr">
                <a:lnSpc>
                  <a:spcPts val="3780"/>
                </a:lnSpc>
                <a:spcBef>
                  <a:spcPct val="0"/>
                </a:spcBef>
              </a:pPr>
              <a:r>
                <a:rPr lang="en-US" sz="2700" b="1" dirty="0">
                  <a:solidFill>
                    <a:srgbClr val="000000"/>
                  </a:solidFill>
                  <a:latin typeface="Times New Roman" panose="02020603050405020304" pitchFamily="18" charset="0"/>
                  <a:ea typeface="Open Sans 2 Bold"/>
                  <a:cs typeface="Times New Roman" panose="02020603050405020304" pitchFamily="18" charset="0"/>
                  <a:sym typeface="Open Sans 2 Bold"/>
                </a:rPr>
                <a:t>Purpose and</a:t>
              </a:r>
            </a:p>
            <a:p>
              <a:pPr algn="ctr">
                <a:lnSpc>
                  <a:spcPts val="3780"/>
                </a:lnSpc>
                <a:spcBef>
                  <a:spcPct val="0"/>
                </a:spcBef>
              </a:pPr>
              <a:r>
                <a:rPr lang="en-US" sz="2700" b="1" dirty="0">
                  <a:solidFill>
                    <a:srgbClr val="000000"/>
                  </a:solidFill>
                  <a:latin typeface="Times New Roman" panose="02020603050405020304" pitchFamily="18" charset="0"/>
                  <a:ea typeface="Open Sans 2 Bold"/>
                  <a:cs typeface="Times New Roman" panose="02020603050405020304" pitchFamily="18" charset="0"/>
                  <a:sym typeface="Open Sans 2 Bold"/>
                </a:rPr>
                <a:t>overview of the data stored.</a:t>
              </a:r>
            </a:p>
          </p:txBody>
        </p:sp>
      </p:grpSp>
      <p:sp>
        <p:nvSpPr>
          <p:cNvPr id="19" name="Freeform 19">
            <a:extLst>
              <a:ext uri="{FF2B5EF4-FFF2-40B4-BE49-F238E27FC236}">
                <a16:creationId xmlns:a16="http://schemas.microsoft.com/office/drawing/2014/main" id="{70CC7BD2-A509-DDD7-880E-15A95C4F754A}"/>
              </a:ext>
            </a:extLst>
          </p:cNvPr>
          <p:cNvSpPr/>
          <p:nvPr/>
        </p:nvSpPr>
        <p:spPr>
          <a:xfrm>
            <a:off x="0" y="0"/>
            <a:ext cx="1028700" cy="734202"/>
          </a:xfrm>
          <a:custGeom>
            <a:avLst/>
            <a:gdLst/>
            <a:ahLst/>
            <a:cxnLst/>
            <a:rect l="l" t="t" r="r" b="b"/>
            <a:pathLst>
              <a:path w="1028700" h="734202">
                <a:moveTo>
                  <a:pt x="0" y="0"/>
                </a:moveTo>
                <a:lnTo>
                  <a:pt x="1028700" y="0"/>
                </a:lnTo>
                <a:lnTo>
                  <a:pt x="1028700" y="734202"/>
                </a:lnTo>
                <a:lnTo>
                  <a:pt x="0" y="734202"/>
                </a:lnTo>
                <a:lnTo>
                  <a:pt x="0" y="0"/>
                </a:lnTo>
                <a:close/>
              </a:path>
            </a:pathLst>
          </a:custGeom>
          <a:blipFill>
            <a:blip r:embed="rId3">
              <a:alphaModFix amt="87000"/>
            </a:blip>
            <a:stretch>
              <a:fillRect l="-7901" t="-28002" r="-6507" b="-28653"/>
            </a:stretch>
          </a:blipFill>
        </p:spPr>
      </p:sp>
    </p:spTree>
    <p:extLst>
      <p:ext uri="{BB962C8B-B14F-4D97-AF65-F5344CB8AC3E}">
        <p14:creationId xmlns:p14="http://schemas.microsoft.com/office/powerpoint/2010/main" val="3225000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217F2-7729-52C2-4992-9E20AD85890F}"/>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591254CE-E09B-1B89-ACA9-21CDC34F3269}"/>
              </a:ext>
            </a:extLst>
          </p:cNvPr>
          <p:cNvSpPr txBox="1"/>
          <p:nvPr/>
        </p:nvSpPr>
        <p:spPr>
          <a:xfrm>
            <a:off x="3712371" y="1898841"/>
            <a:ext cx="10863257" cy="1219200"/>
          </a:xfrm>
          <a:prstGeom prst="rect">
            <a:avLst/>
          </a:prstGeom>
        </p:spPr>
        <p:txBody>
          <a:bodyPr lIns="0" tIns="0" rIns="0" bIns="0" rtlCol="0" anchor="t">
            <a:spAutoFit/>
          </a:bodyPr>
          <a:lstStyle/>
          <a:p>
            <a:pPr marL="0" lvl="0" indent="0" algn="ctr">
              <a:lnSpc>
                <a:spcPts val="9600"/>
              </a:lnSpc>
              <a:spcBef>
                <a:spcPct val="0"/>
              </a:spcBef>
            </a:pPr>
            <a:r>
              <a:rPr lang="en-US" sz="8000" b="1" dirty="0">
                <a:solidFill>
                  <a:srgbClr val="5271FF"/>
                </a:solidFill>
                <a:latin typeface="Times New Roman" panose="02020603050405020304" pitchFamily="18" charset="0"/>
                <a:ea typeface="Open Sans 1 Bold"/>
                <a:cs typeface="Times New Roman" panose="02020603050405020304" pitchFamily="18" charset="0"/>
                <a:sym typeface="Open Sans 1 Bold"/>
              </a:rPr>
              <a:t>Agenda</a:t>
            </a:r>
          </a:p>
        </p:txBody>
      </p:sp>
      <p:grpSp>
        <p:nvGrpSpPr>
          <p:cNvPr id="26" name="Group 25">
            <a:extLst>
              <a:ext uri="{FF2B5EF4-FFF2-40B4-BE49-F238E27FC236}">
                <a16:creationId xmlns:a16="http://schemas.microsoft.com/office/drawing/2014/main" id="{C7381FC2-7D1D-AAAA-0EA9-B0C30A4BF88C}"/>
              </a:ext>
            </a:extLst>
          </p:cNvPr>
          <p:cNvGrpSpPr/>
          <p:nvPr/>
        </p:nvGrpSpPr>
        <p:grpSpPr>
          <a:xfrm>
            <a:off x="9802859" y="3886835"/>
            <a:ext cx="3388048" cy="4359851"/>
            <a:chOff x="9367528" y="3886834"/>
            <a:chExt cx="3388048" cy="4359851"/>
          </a:xfrm>
        </p:grpSpPr>
        <p:grpSp>
          <p:nvGrpSpPr>
            <p:cNvPr id="4" name="Group 4">
              <a:extLst>
                <a:ext uri="{FF2B5EF4-FFF2-40B4-BE49-F238E27FC236}">
                  <a16:creationId xmlns:a16="http://schemas.microsoft.com/office/drawing/2014/main" id="{731D2B17-E4D7-3E2F-E20F-BAB624A18643}"/>
                </a:ext>
              </a:extLst>
            </p:cNvPr>
            <p:cNvGrpSpPr/>
            <p:nvPr/>
          </p:nvGrpSpPr>
          <p:grpSpPr>
            <a:xfrm>
              <a:off x="9367528" y="3886834"/>
              <a:ext cx="3388048" cy="4359851"/>
              <a:chOff x="0" y="0"/>
              <a:chExt cx="3133810" cy="4032689"/>
            </a:xfrm>
          </p:grpSpPr>
          <p:sp>
            <p:nvSpPr>
              <p:cNvPr id="5" name="Freeform 5">
                <a:extLst>
                  <a:ext uri="{FF2B5EF4-FFF2-40B4-BE49-F238E27FC236}">
                    <a16:creationId xmlns:a16="http://schemas.microsoft.com/office/drawing/2014/main" id="{89C808C5-1580-EB63-BFC1-E2995A47834E}"/>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2" name="TextBox 12">
              <a:extLst>
                <a:ext uri="{FF2B5EF4-FFF2-40B4-BE49-F238E27FC236}">
                  <a16:creationId xmlns:a16="http://schemas.microsoft.com/office/drawing/2014/main" id="{4ABC25FB-951B-2D30-3C82-4F3D28FADCCF}"/>
                </a:ext>
              </a:extLst>
            </p:cNvPr>
            <p:cNvSpPr txBox="1"/>
            <p:nvPr/>
          </p:nvSpPr>
          <p:spPr>
            <a:xfrm>
              <a:off x="9691247" y="5253223"/>
              <a:ext cx="2715079" cy="1756410"/>
            </a:xfrm>
            <a:prstGeom prst="rect">
              <a:avLst/>
            </a:prstGeom>
          </p:spPr>
          <p:txBody>
            <a:bodyPr lIns="0" tIns="0" rIns="0" bIns="0" rtlCol="0" anchor="t">
              <a:spAutoFit/>
            </a:bodyPr>
            <a:lstStyle/>
            <a:p>
              <a:pPr marL="0" lvl="0" indent="0" algn="l">
                <a:lnSpc>
                  <a:spcPts val="3510"/>
                </a:lnSpc>
                <a:spcBef>
                  <a:spcPct val="0"/>
                </a:spcBef>
              </a:pPr>
              <a:r>
                <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rPr>
                <a:t>How to access, permissions, and privacy considerations</a:t>
              </a:r>
            </a:p>
          </p:txBody>
        </p:sp>
        <p:sp>
          <p:nvSpPr>
            <p:cNvPr id="13" name="TextBox 13">
              <a:extLst>
                <a:ext uri="{FF2B5EF4-FFF2-40B4-BE49-F238E27FC236}">
                  <a16:creationId xmlns:a16="http://schemas.microsoft.com/office/drawing/2014/main" id="{404F68D3-208B-0CB3-5FDA-3E4564C719D3}"/>
                </a:ext>
              </a:extLst>
            </p:cNvPr>
            <p:cNvSpPr txBox="1"/>
            <p:nvPr/>
          </p:nvSpPr>
          <p:spPr>
            <a:xfrm>
              <a:off x="9691247"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03</a:t>
              </a:r>
            </a:p>
          </p:txBody>
        </p:sp>
      </p:grpSp>
      <p:grpSp>
        <p:nvGrpSpPr>
          <p:cNvPr id="29" name="Group 28">
            <a:extLst>
              <a:ext uri="{FF2B5EF4-FFF2-40B4-BE49-F238E27FC236}">
                <a16:creationId xmlns:a16="http://schemas.microsoft.com/office/drawing/2014/main" id="{EFDFCD58-4521-085C-BB51-02E42D7C56CD}"/>
              </a:ext>
            </a:extLst>
          </p:cNvPr>
          <p:cNvGrpSpPr/>
          <p:nvPr/>
        </p:nvGrpSpPr>
        <p:grpSpPr>
          <a:xfrm>
            <a:off x="13409950" y="10553700"/>
            <a:ext cx="3388048" cy="4359852"/>
            <a:chOff x="13202632" y="3886834"/>
            <a:chExt cx="3388048" cy="4359852"/>
          </a:xfrm>
        </p:grpSpPr>
        <p:grpSp>
          <p:nvGrpSpPr>
            <p:cNvPr id="27" name="Group 26">
              <a:extLst>
                <a:ext uri="{FF2B5EF4-FFF2-40B4-BE49-F238E27FC236}">
                  <a16:creationId xmlns:a16="http://schemas.microsoft.com/office/drawing/2014/main" id="{8F93DB43-618B-2FFB-19D0-1328694D96A1}"/>
                </a:ext>
              </a:extLst>
            </p:cNvPr>
            <p:cNvGrpSpPr/>
            <p:nvPr/>
          </p:nvGrpSpPr>
          <p:grpSpPr>
            <a:xfrm>
              <a:off x="13202632" y="3886834"/>
              <a:ext cx="3388048" cy="4359852"/>
              <a:chOff x="13202632" y="3886834"/>
              <a:chExt cx="3388048" cy="4359852"/>
            </a:xfrm>
          </p:grpSpPr>
          <p:grpSp>
            <p:nvGrpSpPr>
              <p:cNvPr id="6" name="Group 6">
                <a:extLst>
                  <a:ext uri="{FF2B5EF4-FFF2-40B4-BE49-F238E27FC236}">
                    <a16:creationId xmlns:a16="http://schemas.microsoft.com/office/drawing/2014/main" id="{900861EC-FA40-8CCA-1350-AFF9231E89C5}"/>
                  </a:ext>
                </a:extLst>
              </p:cNvPr>
              <p:cNvGrpSpPr/>
              <p:nvPr/>
            </p:nvGrpSpPr>
            <p:grpSpPr>
              <a:xfrm>
                <a:off x="13202632" y="3886834"/>
                <a:ext cx="3388048" cy="4359852"/>
                <a:chOff x="0" y="0"/>
                <a:chExt cx="3133810" cy="4032690"/>
              </a:xfrm>
            </p:grpSpPr>
            <p:sp>
              <p:nvSpPr>
                <p:cNvPr id="7" name="Freeform 7">
                  <a:extLst>
                    <a:ext uri="{FF2B5EF4-FFF2-40B4-BE49-F238E27FC236}">
                      <a16:creationId xmlns:a16="http://schemas.microsoft.com/office/drawing/2014/main" id="{F1D24DF6-DF20-2E51-2988-0695A2CEDDBD}"/>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4" name="TextBox 14">
                <a:extLst>
                  <a:ext uri="{FF2B5EF4-FFF2-40B4-BE49-F238E27FC236}">
                    <a16:creationId xmlns:a16="http://schemas.microsoft.com/office/drawing/2014/main" id="{3EBB86C3-07C7-CCEC-2E6B-BFD8469B87A8}"/>
                  </a:ext>
                </a:extLst>
              </p:cNvPr>
              <p:cNvSpPr txBox="1"/>
              <p:nvPr/>
            </p:nvSpPr>
            <p:spPr>
              <a:xfrm>
                <a:off x="13539117" y="5535163"/>
                <a:ext cx="2715079" cy="1318260"/>
              </a:xfrm>
              <a:prstGeom prst="rect">
                <a:avLst/>
              </a:prstGeom>
            </p:spPr>
            <p:txBody>
              <a:bodyPr lIns="0" tIns="0" rIns="0" bIns="0" rtlCol="0" anchor="t">
                <a:spAutoFit/>
              </a:bodyPr>
              <a:lstStyle/>
              <a:p>
                <a:pPr marL="0" lvl="0" indent="0" algn="l">
                  <a:lnSpc>
                    <a:spcPts val="3510"/>
                  </a:lnSpc>
                  <a:spcBef>
                    <a:spcPct val="0"/>
                  </a:spcBef>
                </a:pPr>
                <a:r>
                  <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rPr>
                  <a:t>Guidelines for analysis and reporting</a:t>
                </a:r>
              </a:p>
            </p:txBody>
          </p:sp>
        </p:grpSp>
        <p:sp>
          <p:nvSpPr>
            <p:cNvPr id="15" name="TextBox 15">
              <a:extLst>
                <a:ext uri="{FF2B5EF4-FFF2-40B4-BE49-F238E27FC236}">
                  <a16:creationId xmlns:a16="http://schemas.microsoft.com/office/drawing/2014/main" id="{F0991CD8-032F-B233-F0FF-D4EEABE93E4F}"/>
                </a:ext>
              </a:extLst>
            </p:cNvPr>
            <p:cNvSpPr txBox="1"/>
            <p:nvPr/>
          </p:nvSpPr>
          <p:spPr>
            <a:xfrm>
              <a:off x="13634182"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04</a:t>
              </a:r>
            </a:p>
          </p:txBody>
        </p:sp>
      </p:grpSp>
      <p:grpSp>
        <p:nvGrpSpPr>
          <p:cNvPr id="28" name="Group 27">
            <a:extLst>
              <a:ext uri="{FF2B5EF4-FFF2-40B4-BE49-F238E27FC236}">
                <a16:creationId xmlns:a16="http://schemas.microsoft.com/office/drawing/2014/main" id="{5B6C8B03-88BB-2795-7E38-22D73B73B5AD}"/>
              </a:ext>
            </a:extLst>
          </p:cNvPr>
          <p:cNvGrpSpPr/>
          <p:nvPr/>
        </p:nvGrpSpPr>
        <p:grpSpPr>
          <a:xfrm>
            <a:off x="5755951" y="3886834"/>
            <a:ext cx="3388048" cy="4359851"/>
            <a:chOff x="5532424" y="3886834"/>
            <a:chExt cx="3388048" cy="4359851"/>
          </a:xfrm>
        </p:grpSpPr>
        <p:grpSp>
          <p:nvGrpSpPr>
            <p:cNvPr id="22" name="Group 21">
              <a:extLst>
                <a:ext uri="{FF2B5EF4-FFF2-40B4-BE49-F238E27FC236}">
                  <a16:creationId xmlns:a16="http://schemas.microsoft.com/office/drawing/2014/main" id="{36ECCDB3-A9FA-CF4A-E723-268BFBCB2ADA}"/>
                </a:ext>
              </a:extLst>
            </p:cNvPr>
            <p:cNvGrpSpPr/>
            <p:nvPr/>
          </p:nvGrpSpPr>
          <p:grpSpPr>
            <a:xfrm>
              <a:off x="5532424" y="3886834"/>
              <a:ext cx="3388048" cy="4359851"/>
              <a:chOff x="5532424" y="3886834"/>
              <a:chExt cx="3388048" cy="4359851"/>
            </a:xfrm>
          </p:grpSpPr>
          <p:grpSp>
            <p:nvGrpSpPr>
              <p:cNvPr id="8" name="Group 8">
                <a:extLst>
                  <a:ext uri="{FF2B5EF4-FFF2-40B4-BE49-F238E27FC236}">
                    <a16:creationId xmlns:a16="http://schemas.microsoft.com/office/drawing/2014/main" id="{897EB1FD-6E7C-7181-88F9-911507BAA16F}"/>
                  </a:ext>
                </a:extLst>
              </p:cNvPr>
              <p:cNvGrpSpPr/>
              <p:nvPr/>
            </p:nvGrpSpPr>
            <p:grpSpPr>
              <a:xfrm>
                <a:off x="5532424" y="3886834"/>
                <a:ext cx="3388048" cy="4359851"/>
                <a:chOff x="0" y="0"/>
                <a:chExt cx="3133810" cy="4032689"/>
              </a:xfrm>
            </p:grpSpPr>
            <p:sp>
              <p:nvSpPr>
                <p:cNvPr id="9" name="Freeform 9">
                  <a:extLst>
                    <a:ext uri="{FF2B5EF4-FFF2-40B4-BE49-F238E27FC236}">
                      <a16:creationId xmlns:a16="http://schemas.microsoft.com/office/drawing/2014/main" id="{211CD932-FF57-E9F9-80FB-3A5E76C34EFD}"/>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6" name="TextBox 16">
                <a:extLst>
                  <a:ext uri="{FF2B5EF4-FFF2-40B4-BE49-F238E27FC236}">
                    <a16:creationId xmlns:a16="http://schemas.microsoft.com/office/drawing/2014/main" id="{F7AA25DE-895B-773F-F416-44D48D77C39C}"/>
                  </a:ext>
                </a:extLst>
              </p:cNvPr>
              <p:cNvSpPr txBox="1"/>
              <p:nvPr/>
            </p:nvSpPr>
            <p:spPr>
              <a:xfrm>
                <a:off x="5856143" y="5097013"/>
                <a:ext cx="2715079" cy="1761572"/>
              </a:xfrm>
              <a:prstGeom prst="rect">
                <a:avLst/>
              </a:prstGeom>
            </p:spPr>
            <p:txBody>
              <a:bodyPr lIns="0" tIns="0" rIns="0" bIns="0" rtlCol="0" anchor="t">
                <a:spAutoFit/>
              </a:bodyPr>
              <a:lstStyle/>
              <a:p>
                <a:pPr marL="0" lvl="0" indent="0" algn="l">
                  <a:lnSpc>
                    <a:spcPts val="3510"/>
                  </a:lnSpc>
                  <a:spcBef>
                    <a:spcPct val="0"/>
                  </a:spcBef>
                </a:pPr>
                <a:r>
                  <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rPr>
                  <a:t>Description of data types(e.g. posts, comments, </a:t>
                </a:r>
                <a:r>
                  <a:rPr lang="en-US" sz="2700" b="1" dirty="0" err="1">
                    <a:solidFill>
                      <a:srgbClr val="000000"/>
                    </a:solidFill>
                    <a:latin typeface="Times New Roman" panose="02020603050405020304" pitchFamily="18" charset="0"/>
                    <a:ea typeface="Open Sans 1 Bold"/>
                    <a:cs typeface="Times New Roman" panose="02020603050405020304" pitchFamily="18" charset="0"/>
                    <a:sym typeface="Open Sans 1 Bold"/>
                  </a:rPr>
                  <a:t>likes,followers</a:t>
                </a:r>
                <a:endPar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endParaRPr>
              </a:p>
            </p:txBody>
          </p:sp>
        </p:grpSp>
        <p:sp>
          <p:nvSpPr>
            <p:cNvPr id="17" name="TextBox 17">
              <a:extLst>
                <a:ext uri="{FF2B5EF4-FFF2-40B4-BE49-F238E27FC236}">
                  <a16:creationId xmlns:a16="http://schemas.microsoft.com/office/drawing/2014/main" id="{BBDBD47E-27AE-0BCD-00D7-20ED2BED9D6D}"/>
                </a:ext>
              </a:extLst>
            </p:cNvPr>
            <p:cNvSpPr txBox="1"/>
            <p:nvPr/>
          </p:nvSpPr>
          <p:spPr>
            <a:xfrm>
              <a:off x="5856143"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02</a:t>
              </a:r>
            </a:p>
          </p:txBody>
        </p:sp>
      </p:grpSp>
      <p:grpSp>
        <p:nvGrpSpPr>
          <p:cNvPr id="20" name="Group 19">
            <a:extLst>
              <a:ext uri="{FF2B5EF4-FFF2-40B4-BE49-F238E27FC236}">
                <a16:creationId xmlns:a16="http://schemas.microsoft.com/office/drawing/2014/main" id="{17BE25CD-0EFA-91DE-C627-D099D22A111F}"/>
              </a:ext>
            </a:extLst>
          </p:cNvPr>
          <p:cNvGrpSpPr/>
          <p:nvPr/>
        </p:nvGrpSpPr>
        <p:grpSpPr>
          <a:xfrm>
            <a:off x="1697320" y="3886834"/>
            <a:ext cx="3388048" cy="4359851"/>
            <a:chOff x="1697320" y="3886834"/>
            <a:chExt cx="3388048" cy="4359851"/>
          </a:xfrm>
        </p:grpSpPr>
        <p:grpSp>
          <p:nvGrpSpPr>
            <p:cNvPr id="2" name="Group 2">
              <a:extLst>
                <a:ext uri="{FF2B5EF4-FFF2-40B4-BE49-F238E27FC236}">
                  <a16:creationId xmlns:a16="http://schemas.microsoft.com/office/drawing/2014/main" id="{51D8E2A6-BAB7-4684-5F6B-8CC462048470}"/>
                </a:ext>
              </a:extLst>
            </p:cNvPr>
            <p:cNvGrpSpPr/>
            <p:nvPr/>
          </p:nvGrpSpPr>
          <p:grpSpPr>
            <a:xfrm>
              <a:off x="1697320" y="3886834"/>
              <a:ext cx="3388048" cy="4359851"/>
              <a:chOff x="0" y="0"/>
              <a:chExt cx="3133810" cy="4032689"/>
            </a:xfrm>
          </p:grpSpPr>
          <p:sp>
            <p:nvSpPr>
              <p:cNvPr id="3" name="Freeform 3">
                <a:extLst>
                  <a:ext uri="{FF2B5EF4-FFF2-40B4-BE49-F238E27FC236}">
                    <a16:creationId xmlns:a16="http://schemas.microsoft.com/office/drawing/2014/main" id="{F0FC7423-1C89-1ABB-525A-241C89472EC1}"/>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1" name="TextBox 11">
              <a:extLst>
                <a:ext uri="{FF2B5EF4-FFF2-40B4-BE49-F238E27FC236}">
                  <a16:creationId xmlns:a16="http://schemas.microsoft.com/office/drawing/2014/main" id="{16031FA2-CD72-809D-27B7-7E6F40B54981}"/>
                </a:ext>
              </a:extLst>
            </p:cNvPr>
            <p:cNvSpPr txBox="1"/>
            <p:nvPr/>
          </p:nvSpPr>
          <p:spPr>
            <a:xfrm>
              <a:off x="2021039"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01</a:t>
              </a:r>
            </a:p>
          </p:txBody>
        </p:sp>
        <p:sp>
          <p:nvSpPr>
            <p:cNvPr id="18" name="TextBox 18">
              <a:extLst>
                <a:ext uri="{FF2B5EF4-FFF2-40B4-BE49-F238E27FC236}">
                  <a16:creationId xmlns:a16="http://schemas.microsoft.com/office/drawing/2014/main" id="{4DE2516E-0A7F-3444-8227-17E177481B3F}"/>
                </a:ext>
              </a:extLst>
            </p:cNvPr>
            <p:cNvSpPr txBox="1"/>
            <p:nvPr/>
          </p:nvSpPr>
          <p:spPr>
            <a:xfrm>
              <a:off x="1942640" y="5234173"/>
              <a:ext cx="2789684" cy="1417320"/>
            </a:xfrm>
            <a:prstGeom prst="rect">
              <a:avLst/>
            </a:prstGeom>
          </p:spPr>
          <p:txBody>
            <a:bodyPr lIns="0" tIns="0" rIns="0" bIns="0" rtlCol="0" anchor="t">
              <a:spAutoFit/>
            </a:bodyPr>
            <a:lstStyle/>
            <a:p>
              <a:pPr algn="ctr">
                <a:lnSpc>
                  <a:spcPts val="3780"/>
                </a:lnSpc>
                <a:spcBef>
                  <a:spcPct val="0"/>
                </a:spcBef>
              </a:pPr>
              <a:r>
                <a:rPr lang="en-US" sz="2700" b="1" dirty="0">
                  <a:solidFill>
                    <a:srgbClr val="000000"/>
                  </a:solidFill>
                  <a:latin typeface="Times New Roman" panose="02020603050405020304" pitchFamily="18" charset="0"/>
                  <a:ea typeface="Open Sans 2 Bold"/>
                  <a:cs typeface="Times New Roman" panose="02020603050405020304" pitchFamily="18" charset="0"/>
                  <a:sym typeface="Open Sans 2 Bold"/>
                </a:rPr>
                <a:t>Purpose and</a:t>
              </a:r>
            </a:p>
            <a:p>
              <a:pPr algn="ctr">
                <a:lnSpc>
                  <a:spcPts val="3780"/>
                </a:lnSpc>
                <a:spcBef>
                  <a:spcPct val="0"/>
                </a:spcBef>
              </a:pPr>
              <a:r>
                <a:rPr lang="en-US" sz="2700" b="1" dirty="0">
                  <a:solidFill>
                    <a:srgbClr val="000000"/>
                  </a:solidFill>
                  <a:latin typeface="Times New Roman" panose="02020603050405020304" pitchFamily="18" charset="0"/>
                  <a:ea typeface="Open Sans 2 Bold"/>
                  <a:cs typeface="Times New Roman" panose="02020603050405020304" pitchFamily="18" charset="0"/>
                  <a:sym typeface="Open Sans 2 Bold"/>
                </a:rPr>
                <a:t>overview of the data stored.</a:t>
              </a:r>
            </a:p>
          </p:txBody>
        </p:sp>
      </p:grpSp>
      <p:sp>
        <p:nvSpPr>
          <p:cNvPr id="19" name="Freeform 19">
            <a:extLst>
              <a:ext uri="{FF2B5EF4-FFF2-40B4-BE49-F238E27FC236}">
                <a16:creationId xmlns:a16="http://schemas.microsoft.com/office/drawing/2014/main" id="{F380CCCD-9C1F-3F7A-1592-A7788CAABD18}"/>
              </a:ext>
            </a:extLst>
          </p:cNvPr>
          <p:cNvSpPr/>
          <p:nvPr/>
        </p:nvSpPr>
        <p:spPr>
          <a:xfrm>
            <a:off x="0" y="0"/>
            <a:ext cx="1028700" cy="734202"/>
          </a:xfrm>
          <a:custGeom>
            <a:avLst/>
            <a:gdLst/>
            <a:ahLst/>
            <a:cxnLst/>
            <a:rect l="l" t="t" r="r" b="b"/>
            <a:pathLst>
              <a:path w="1028700" h="734202">
                <a:moveTo>
                  <a:pt x="0" y="0"/>
                </a:moveTo>
                <a:lnTo>
                  <a:pt x="1028700" y="0"/>
                </a:lnTo>
                <a:lnTo>
                  <a:pt x="1028700" y="734202"/>
                </a:lnTo>
                <a:lnTo>
                  <a:pt x="0" y="734202"/>
                </a:lnTo>
                <a:lnTo>
                  <a:pt x="0" y="0"/>
                </a:lnTo>
                <a:close/>
              </a:path>
            </a:pathLst>
          </a:custGeom>
          <a:blipFill>
            <a:blip r:embed="rId3">
              <a:alphaModFix amt="87000"/>
            </a:blip>
            <a:stretch>
              <a:fillRect l="-7901" t="-28002" r="-6507" b="-28653"/>
            </a:stretch>
          </a:blipFill>
        </p:spPr>
      </p:sp>
    </p:spTree>
    <p:extLst>
      <p:ext uri="{BB962C8B-B14F-4D97-AF65-F5344CB8AC3E}">
        <p14:creationId xmlns:p14="http://schemas.microsoft.com/office/powerpoint/2010/main" val="3366237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AF946-979B-7AAE-6DBD-C444CB216D25}"/>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77B51F0F-4195-9EDD-6D61-112D0B3E88B2}"/>
              </a:ext>
            </a:extLst>
          </p:cNvPr>
          <p:cNvSpPr txBox="1"/>
          <p:nvPr/>
        </p:nvSpPr>
        <p:spPr>
          <a:xfrm>
            <a:off x="3712371" y="1898841"/>
            <a:ext cx="10863257" cy="1219200"/>
          </a:xfrm>
          <a:prstGeom prst="rect">
            <a:avLst/>
          </a:prstGeom>
        </p:spPr>
        <p:txBody>
          <a:bodyPr lIns="0" tIns="0" rIns="0" bIns="0" rtlCol="0" anchor="t">
            <a:spAutoFit/>
          </a:bodyPr>
          <a:lstStyle/>
          <a:p>
            <a:pPr marL="0" lvl="0" indent="0" algn="ctr">
              <a:lnSpc>
                <a:spcPts val="9600"/>
              </a:lnSpc>
              <a:spcBef>
                <a:spcPct val="0"/>
              </a:spcBef>
            </a:pPr>
            <a:r>
              <a:rPr lang="en-US" sz="8000" b="1" dirty="0">
                <a:solidFill>
                  <a:srgbClr val="5271FF"/>
                </a:solidFill>
                <a:latin typeface="Times New Roman" panose="02020603050405020304" pitchFamily="18" charset="0"/>
                <a:ea typeface="Open Sans 1 Bold"/>
                <a:cs typeface="Times New Roman" panose="02020603050405020304" pitchFamily="18" charset="0"/>
                <a:sym typeface="Open Sans 1 Bold"/>
              </a:rPr>
              <a:t>Agenda</a:t>
            </a:r>
          </a:p>
        </p:txBody>
      </p:sp>
      <p:grpSp>
        <p:nvGrpSpPr>
          <p:cNvPr id="26" name="Group 25">
            <a:extLst>
              <a:ext uri="{FF2B5EF4-FFF2-40B4-BE49-F238E27FC236}">
                <a16:creationId xmlns:a16="http://schemas.microsoft.com/office/drawing/2014/main" id="{F34CCE05-0B88-F642-789F-9C4882967831}"/>
              </a:ext>
            </a:extLst>
          </p:cNvPr>
          <p:cNvGrpSpPr/>
          <p:nvPr/>
        </p:nvGrpSpPr>
        <p:grpSpPr>
          <a:xfrm>
            <a:off x="9114691" y="3886834"/>
            <a:ext cx="3388048" cy="4359851"/>
            <a:chOff x="9367528" y="3886834"/>
            <a:chExt cx="3388048" cy="4359851"/>
          </a:xfrm>
        </p:grpSpPr>
        <p:grpSp>
          <p:nvGrpSpPr>
            <p:cNvPr id="4" name="Group 4">
              <a:extLst>
                <a:ext uri="{FF2B5EF4-FFF2-40B4-BE49-F238E27FC236}">
                  <a16:creationId xmlns:a16="http://schemas.microsoft.com/office/drawing/2014/main" id="{B8FA9AB4-20CF-FFBF-D24D-5EEFC97AA7D5}"/>
                </a:ext>
              </a:extLst>
            </p:cNvPr>
            <p:cNvGrpSpPr/>
            <p:nvPr/>
          </p:nvGrpSpPr>
          <p:grpSpPr>
            <a:xfrm>
              <a:off x="9367528" y="3886834"/>
              <a:ext cx="3388048" cy="4359851"/>
              <a:chOff x="0" y="0"/>
              <a:chExt cx="3133810" cy="4032689"/>
            </a:xfrm>
          </p:grpSpPr>
          <p:sp>
            <p:nvSpPr>
              <p:cNvPr id="5" name="Freeform 5">
                <a:extLst>
                  <a:ext uri="{FF2B5EF4-FFF2-40B4-BE49-F238E27FC236}">
                    <a16:creationId xmlns:a16="http://schemas.microsoft.com/office/drawing/2014/main" id="{B3929488-B998-3628-21B9-E127483AA808}"/>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2" name="TextBox 12">
              <a:extLst>
                <a:ext uri="{FF2B5EF4-FFF2-40B4-BE49-F238E27FC236}">
                  <a16:creationId xmlns:a16="http://schemas.microsoft.com/office/drawing/2014/main" id="{F8F8EBDD-911F-85D7-DA3E-BE09174B74C5}"/>
                </a:ext>
              </a:extLst>
            </p:cNvPr>
            <p:cNvSpPr txBox="1"/>
            <p:nvPr/>
          </p:nvSpPr>
          <p:spPr>
            <a:xfrm>
              <a:off x="9691247" y="5253223"/>
              <a:ext cx="2715079" cy="1756410"/>
            </a:xfrm>
            <a:prstGeom prst="rect">
              <a:avLst/>
            </a:prstGeom>
          </p:spPr>
          <p:txBody>
            <a:bodyPr lIns="0" tIns="0" rIns="0" bIns="0" rtlCol="0" anchor="t">
              <a:spAutoFit/>
            </a:bodyPr>
            <a:lstStyle/>
            <a:p>
              <a:pPr marL="0" lvl="0" indent="0" algn="l">
                <a:lnSpc>
                  <a:spcPts val="3510"/>
                </a:lnSpc>
                <a:spcBef>
                  <a:spcPct val="0"/>
                </a:spcBef>
              </a:pPr>
              <a:r>
                <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rPr>
                <a:t>How to access, permissions, and privacy considerations</a:t>
              </a:r>
            </a:p>
          </p:txBody>
        </p:sp>
        <p:sp>
          <p:nvSpPr>
            <p:cNvPr id="13" name="TextBox 13">
              <a:extLst>
                <a:ext uri="{FF2B5EF4-FFF2-40B4-BE49-F238E27FC236}">
                  <a16:creationId xmlns:a16="http://schemas.microsoft.com/office/drawing/2014/main" id="{C39D88D1-E331-67E4-B3F7-94C43F38641E}"/>
                </a:ext>
              </a:extLst>
            </p:cNvPr>
            <p:cNvSpPr txBox="1"/>
            <p:nvPr/>
          </p:nvSpPr>
          <p:spPr>
            <a:xfrm>
              <a:off x="9691247"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03</a:t>
              </a:r>
            </a:p>
          </p:txBody>
        </p:sp>
      </p:grpSp>
      <p:grpSp>
        <p:nvGrpSpPr>
          <p:cNvPr id="29" name="Group 28">
            <a:extLst>
              <a:ext uri="{FF2B5EF4-FFF2-40B4-BE49-F238E27FC236}">
                <a16:creationId xmlns:a16="http://schemas.microsoft.com/office/drawing/2014/main" id="{353E4F99-851D-F41A-C71A-DC4949D55981}"/>
              </a:ext>
            </a:extLst>
          </p:cNvPr>
          <p:cNvGrpSpPr/>
          <p:nvPr/>
        </p:nvGrpSpPr>
        <p:grpSpPr>
          <a:xfrm>
            <a:off x="12957312" y="3895627"/>
            <a:ext cx="3388048" cy="4359852"/>
            <a:chOff x="13202632" y="3886834"/>
            <a:chExt cx="3388048" cy="4359852"/>
          </a:xfrm>
        </p:grpSpPr>
        <p:grpSp>
          <p:nvGrpSpPr>
            <p:cNvPr id="27" name="Group 26">
              <a:extLst>
                <a:ext uri="{FF2B5EF4-FFF2-40B4-BE49-F238E27FC236}">
                  <a16:creationId xmlns:a16="http://schemas.microsoft.com/office/drawing/2014/main" id="{F65E4071-2CD2-0C9F-E3A8-DADD4D841AA9}"/>
                </a:ext>
              </a:extLst>
            </p:cNvPr>
            <p:cNvGrpSpPr/>
            <p:nvPr/>
          </p:nvGrpSpPr>
          <p:grpSpPr>
            <a:xfrm>
              <a:off x="13202632" y="3886834"/>
              <a:ext cx="3388048" cy="4359852"/>
              <a:chOff x="13202632" y="3886834"/>
              <a:chExt cx="3388048" cy="4359852"/>
            </a:xfrm>
          </p:grpSpPr>
          <p:grpSp>
            <p:nvGrpSpPr>
              <p:cNvPr id="6" name="Group 6">
                <a:extLst>
                  <a:ext uri="{FF2B5EF4-FFF2-40B4-BE49-F238E27FC236}">
                    <a16:creationId xmlns:a16="http://schemas.microsoft.com/office/drawing/2014/main" id="{12E8B7DB-B035-750E-5385-0223BD5F250D}"/>
                  </a:ext>
                </a:extLst>
              </p:cNvPr>
              <p:cNvGrpSpPr/>
              <p:nvPr/>
            </p:nvGrpSpPr>
            <p:grpSpPr>
              <a:xfrm>
                <a:off x="13202632" y="3886834"/>
                <a:ext cx="3388048" cy="4359852"/>
                <a:chOff x="0" y="0"/>
                <a:chExt cx="3133810" cy="4032690"/>
              </a:xfrm>
            </p:grpSpPr>
            <p:sp>
              <p:nvSpPr>
                <p:cNvPr id="7" name="Freeform 7">
                  <a:extLst>
                    <a:ext uri="{FF2B5EF4-FFF2-40B4-BE49-F238E27FC236}">
                      <a16:creationId xmlns:a16="http://schemas.microsoft.com/office/drawing/2014/main" id="{CF0CA512-0C00-7D6D-30BB-0B56267595A3}"/>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4" name="TextBox 14">
                <a:extLst>
                  <a:ext uri="{FF2B5EF4-FFF2-40B4-BE49-F238E27FC236}">
                    <a16:creationId xmlns:a16="http://schemas.microsoft.com/office/drawing/2014/main" id="{2FDD5651-07C2-44F3-CF83-E7FC36D1607D}"/>
                  </a:ext>
                </a:extLst>
              </p:cNvPr>
              <p:cNvSpPr txBox="1"/>
              <p:nvPr/>
            </p:nvSpPr>
            <p:spPr>
              <a:xfrm>
                <a:off x="13539117" y="5535163"/>
                <a:ext cx="2715079" cy="1318260"/>
              </a:xfrm>
              <a:prstGeom prst="rect">
                <a:avLst/>
              </a:prstGeom>
            </p:spPr>
            <p:txBody>
              <a:bodyPr lIns="0" tIns="0" rIns="0" bIns="0" rtlCol="0" anchor="t">
                <a:spAutoFit/>
              </a:bodyPr>
              <a:lstStyle/>
              <a:p>
                <a:pPr marL="0" lvl="0" indent="0" algn="l">
                  <a:lnSpc>
                    <a:spcPts val="3510"/>
                  </a:lnSpc>
                  <a:spcBef>
                    <a:spcPct val="0"/>
                  </a:spcBef>
                </a:pPr>
                <a:r>
                  <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rPr>
                  <a:t>Guidelines for analysis and reporting</a:t>
                </a:r>
              </a:p>
            </p:txBody>
          </p:sp>
        </p:grpSp>
        <p:sp>
          <p:nvSpPr>
            <p:cNvPr id="15" name="TextBox 15">
              <a:extLst>
                <a:ext uri="{FF2B5EF4-FFF2-40B4-BE49-F238E27FC236}">
                  <a16:creationId xmlns:a16="http://schemas.microsoft.com/office/drawing/2014/main" id="{256AB96D-ECD6-B93A-9720-F158F2CAA69B}"/>
                </a:ext>
              </a:extLst>
            </p:cNvPr>
            <p:cNvSpPr txBox="1"/>
            <p:nvPr/>
          </p:nvSpPr>
          <p:spPr>
            <a:xfrm>
              <a:off x="13634182"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04</a:t>
              </a:r>
            </a:p>
          </p:txBody>
        </p:sp>
      </p:grpSp>
      <p:grpSp>
        <p:nvGrpSpPr>
          <p:cNvPr id="28" name="Group 27">
            <a:extLst>
              <a:ext uri="{FF2B5EF4-FFF2-40B4-BE49-F238E27FC236}">
                <a16:creationId xmlns:a16="http://schemas.microsoft.com/office/drawing/2014/main" id="{49113161-5DBD-EE59-53E5-CE56629BA409}"/>
              </a:ext>
            </a:extLst>
          </p:cNvPr>
          <p:cNvGrpSpPr/>
          <p:nvPr/>
        </p:nvGrpSpPr>
        <p:grpSpPr>
          <a:xfrm>
            <a:off x="5409087" y="3895627"/>
            <a:ext cx="3388048" cy="4359851"/>
            <a:chOff x="5532424" y="3886834"/>
            <a:chExt cx="3388048" cy="4359851"/>
          </a:xfrm>
        </p:grpSpPr>
        <p:grpSp>
          <p:nvGrpSpPr>
            <p:cNvPr id="22" name="Group 21">
              <a:extLst>
                <a:ext uri="{FF2B5EF4-FFF2-40B4-BE49-F238E27FC236}">
                  <a16:creationId xmlns:a16="http://schemas.microsoft.com/office/drawing/2014/main" id="{95D1EDEF-5FBC-8649-5DCB-138AD6B15C6D}"/>
                </a:ext>
              </a:extLst>
            </p:cNvPr>
            <p:cNvGrpSpPr/>
            <p:nvPr/>
          </p:nvGrpSpPr>
          <p:grpSpPr>
            <a:xfrm>
              <a:off x="5532424" y="3886834"/>
              <a:ext cx="3388048" cy="4359851"/>
              <a:chOff x="5532424" y="3886834"/>
              <a:chExt cx="3388048" cy="4359851"/>
            </a:xfrm>
          </p:grpSpPr>
          <p:grpSp>
            <p:nvGrpSpPr>
              <p:cNvPr id="8" name="Group 8">
                <a:extLst>
                  <a:ext uri="{FF2B5EF4-FFF2-40B4-BE49-F238E27FC236}">
                    <a16:creationId xmlns:a16="http://schemas.microsoft.com/office/drawing/2014/main" id="{B5D17FBA-19BD-BD24-46AC-48C802491871}"/>
                  </a:ext>
                </a:extLst>
              </p:cNvPr>
              <p:cNvGrpSpPr/>
              <p:nvPr/>
            </p:nvGrpSpPr>
            <p:grpSpPr>
              <a:xfrm>
                <a:off x="5532424" y="3886834"/>
                <a:ext cx="3388048" cy="4359851"/>
                <a:chOff x="0" y="0"/>
                <a:chExt cx="3133810" cy="4032689"/>
              </a:xfrm>
            </p:grpSpPr>
            <p:sp>
              <p:nvSpPr>
                <p:cNvPr id="9" name="Freeform 9">
                  <a:extLst>
                    <a:ext uri="{FF2B5EF4-FFF2-40B4-BE49-F238E27FC236}">
                      <a16:creationId xmlns:a16="http://schemas.microsoft.com/office/drawing/2014/main" id="{63EDE2E8-BBC2-640C-6B5F-C384A01DA0B7}"/>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6" name="TextBox 16">
                <a:extLst>
                  <a:ext uri="{FF2B5EF4-FFF2-40B4-BE49-F238E27FC236}">
                    <a16:creationId xmlns:a16="http://schemas.microsoft.com/office/drawing/2014/main" id="{685269FF-9024-6FF3-0200-744736211C4D}"/>
                  </a:ext>
                </a:extLst>
              </p:cNvPr>
              <p:cNvSpPr txBox="1"/>
              <p:nvPr/>
            </p:nvSpPr>
            <p:spPr>
              <a:xfrm>
                <a:off x="5856143" y="5097013"/>
                <a:ext cx="2715079" cy="1761572"/>
              </a:xfrm>
              <a:prstGeom prst="rect">
                <a:avLst/>
              </a:prstGeom>
            </p:spPr>
            <p:txBody>
              <a:bodyPr lIns="0" tIns="0" rIns="0" bIns="0" rtlCol="0" anchor="t">
                <a:spAutoFit/>
              </a:bodyPr>
              <a:lstStyle/>
              <a:p>
                <a:pPr marL="0" lvl="0" indent="0" algn="l">
                  <a:lnSpc>
                    <a:spcPts val="3510"/>
                  </a:lnSpc>
                  <a:spcBef>
                    <a:spcPct val="0"/>
                  </a:spcBef>
                </a:pPr>
                <a:r>
                  <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rPr>
                  <a:t>Description of data types(e.g. posts, comments, </a:t>
                </a:r>
                <a:r>
                  <a:rPr lang="en-US" sz="2700" b="1" dirty="0" err="1">
                    <a:solidFill>
                      <a:srgbClr val="000000"/>
                    </a:solidFill>
                    <a:latin typeface="Times New Roman" panose="02020603050405020304" pitchFamily="18" charset="0"/>
                    <a:ea typeface="Open Sans 1 Bold"/>
                    <a:cs typeface="Times New Roman" panose="02020603050405020304" pitchFamily="18" charset="0"/>
                    <a:sym typeface="Open Sans 1 Bold"/>
                  </a:rPr>
                  <a:t>likes,followers</a:t>
                </a:r>
                <a:endParaRPr lang="en-US" sz="2700" b="1" dirty="0">
                  <a:solidFill>
                    <a:srgbClr val="000000"/>
                  </a:solidFill>
                  <a:latin typeface="Times New Roman" panose="02020603050405020304" pitchFamily="18" charset="0"/>
                  <a:ea typeface="Open Sans 1 Bold"/>
                  <a:cs typeface="Times New Roman" panose="02020603050405020304" pitchFamily="18" charset="0"/>
                  <a:sym typeface="Open Sans 1 Bold"/>
                </a:endParaRPr>
              </a:p>
            </p:txBody>
          </p:sp>
        </p:grpSp>
        <p:sp>
          <p:nvSpPr>
            <p:cNvPr id="17" name="TextBox 17">
              <a:extLst>
                <a:ext uri="{FF2B5EF4-FFF2-40B4-BE49-F238E27FC236}">
                  <a16:creationId xmlns:a16="http://schemas.microsoft.com/office/drawing/2014/main" id="{8D5732B1-84C2-B4E2-59D3-DEE9A1DA7B71}"/>
                </a:ext>
              </a:extLst>
            </p:cNvPr>
            <p:cNvSpPr txBox="1"/>
            <p:nvPr/>
          </p:nvSpPr>
          <p:spPr>
            <a:xfrm>
              <a:off x="5856143"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02</a:t>
              </a:r>
            </a:p>
          </p:txBody>
        </p:sp>
      </p:grpSp>
      <p:grpSp>
        <p:nvGrpSpPr>
          <p:cNvPr id="20" name="Group 19">
            <a:extLst>
              <a:ext uri="{FF2B5EF4-FFF2-40B4-BE49-F238E27FC236}">
                <a16:creationId xmlns:a16="http://schemas.microsoft.com/office/drawing/2014/main" id="{875B9079-9B9C-22A5-6004-82611774BB05}"/>
              </a:ext>
            </a:extLst>
          </p:cNvPr>
          <p:cNvGrpSpPr/>
          <p:nvPr/>
        </p:nvGrpSpPr>
        <p:grpSpPr>
          <a:xfrm>
            <a:off x="1697320" y="3886834"/>
            <a:ext cx="3388048" cy="4359851"/>
            <a:chOff x="1697320" y="3886834"/>
            <a:chExt cx="3388048" cy="4359851"/>
          </a:xfrm>
        </p:grpSpPr>
        <p:grpSp>
          <p:nvGrpSpPr>
            <p:cNvPr id="2" name="Group 2">
              <a:extLst>
                <a:ext uri="{FF2B5EF4-FFF2-40B4-BE49-F238E27FC236}">
                  <a16:creationId xmlns:a16="http://schemas.microsoft.com/office/drawing/2014/main" id="{4FE6D89D-39D2-8A00-51D1-9F56BCA3C31C}"/>
                </a:ext>
              </a:extLst>
            </p:cNvPr>
            <p:cNvGrpSpPr/>
            <p:nvPr/>
          </p:nvGrpSpPr>
          <p:grpSpPr>
            <a:xfrm>
              <a:off x="1697320" y="3886834"/>
              <a:ext cx="3388048" cy="4359851"/>
              <a:chOff x="0" y="0"/>
              <a:chExt cx="3133810" cy="4032689"/>
            </a:xfrm>
          </p:grpSpPr>
          <p:sp>
            <p:nvSpPr>
              <p:cNvPr id="3" name="Freeform 3">
                <a:extLst>
                  <a:ext uri="{FF2B5EF4-FFF2-40B4-BE49-F238E27FC236}">
                    <a16:creationId xmlns:a16="http://schemas.microsoft.com/office/drawing/2014/main" id="{2A468521-B6B2-CDFC-C53E-DDC3E7907575}"/>
                  </a:ext>
                </a:extLst>
              </p:cNvPr>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A6A6A6"/>
              </a:solidFill>
            </p:spPr>
          </p:sp>
        </p:grpSp>
        <p:sp>
          <p:nvSpPr>
            <p:cNvPr id="11" name="TextBox 11">
              <a:extLst>
                <a:ext uri="{FF2B5EF4-FFF2-40B4-BE49-F238E27FC236}">
                  <a16:creationId xmlns:a16="http://schemas.microsoft.com/office/drawing/2014/main" id="{16B65656-32F4-90AA-2820-920EFFDAF054}"/>
                </a:ext>
              </a:extLst>
            </p:cNvPr>
            <p:cNvSpPr txBox="1"/>
            <p:nvPr/>
          </p:nvSpPr>
          <p:spPr>
            <a:xfrm>
              <a:off x="2021039" y="4120127"/>
              <a:ext cx="731749" cy="669036"/>
            </a:xfrm>
            <a:prstGeom prst="rect">
              <a:avLst/>
            </a:prstGeom>
          </p:spPr>
          <p:txBody>
            <a:bodyPr lIns="0" tIns="0" rIns="0" bIns="0" rtlCol="0" anchor="t">
              <a:spAutoFit/>
            </a:bodyPr>
            <a:lstStyle/>
            <a:p>
              <a:pPr marL="0" lvl="1" indent="0" algn="l">
                <a:lnSpc>
                  <a:spcPts val="5652"/>
                </a:lnSpc>
                <a:spcBef>
                  <a:spcPct val="0"/>
                </a:spcBef>
              </a:pPr>
              <a:r>
                <a:rPr lang="en-US" sz="3600" b="1" u="none" dirty="0">
                  <a:solidFill>
                    <a:srgbClr val="000000"/>
                  </a:solidFill>
                  <a:latin typeface="Times New Roman" panose="02020603050405020304" pitchFamily="18" charset="0"/>
                  <a:ea typeface="Open Sans 1 Bold"/>
                  <a:cs typeface="Times New Roman" panose="02020603050405020304" pitchFamily="18" charset="0"/>
                  <a:sym typeface="Open Sans 1 Bold"/>
                </a:rPr>
                <a:t>01</a:t>
              </a:r>
            </a:p>
          </p:txBody>
        </p:sp>
        <p:sp>
          <p:nvSpPr>
            <p:cNvPr id="18" name="TextBox 18">
              <a:extLst>
                <a:ext uri="{FF2B5EF4-FFF2-40B4-BE49-F238E27FC236}">
                  <a16:creationId xmlns:a16="http://schemas.microsoft.com/office/drawing/2014/main" id="{14568F49-8673-9D77-34AD-7BE2B0B39197}"/>
                </a:ext>
              </a:extLst>
            </p:cNvPr>
            <p:cNvSpPr txBox="1"/>
            <p:nvPr/>
          </p:nvSpPr>
          <p:spPr>
            <a:xfrm>
              <a:off x="1942640" y="5234173"/>
              <a:ext cx="2789684" cy="1417320"/>
            </a:xfrm>
            <a:prstGeom prst="rect">
              <a:avLst/>
            </a:prstGeom>
          </p:spPr>
          <p:txBody>
            <a:bodyPr lIns="0" tIns="0" rIns="0" bIns="0" rtlCol="0" anchor="t">
              <a:spAutoFit/>
            </a:bodyPr>
            <a:lstStyle/>
            <a:p>
              <a:pPr algn="ctr">
                <a:lnSpc>
                  <a:spcPts val="3780"/>
                </a:lnSpc>
                <a:spcBef>
                  <a:spcPct val="0"/>
                </a:spcBef>
              </a:pPr>
              <a:r>
                <a:rPr lang="en-US" sz="2700" b="1" dirty="0">
                  <a:solidFill>
                    <a:srgbClr val="000000"/>
                  </a:solidFill>
                  <a:latin typeface="Times New Roman" panose="02020603050405020304" pitchFamily="18" charset="0"/>
                  <a:ea typeface="Open Sans 2 Bold"/>
                  <a:cs typeface="Times New Roman" panose="02020603050405020304" pitchFamily="18" charset="0"/>
                  <a:sym typeface="Open Sans 2 Bold"/>
                </a:rPr>
                <a:t>Purpose and</a:t>
              </a:r>
            </a:p>
            <a:p>
              <a:pPr algn="ctr">
                <a:lnSpc>
                  <a:spcPts val="3780"/>
                </a:lnSpc>
                <a:spcBef>
                  <a:spcPct val="0"/>
                </a:spcBef>
              </a:pPr>
              <a:r>
                <a:rPr lang="en-US" sz="2700" b="1" dirty="0">
                  <a:solidFill>
                    <a:srgbClr val="000000"/>
                  </a:solidFill>
                  <a:latin typeface="Times New Roman" panose="02020603050405020304" pitchFamily="18" charset="0"/>
                  <a:ea typeface="Open Sans 2 Bold"/>
                  <a:cs typeface="Times New Roman" panose="02020603050405020304" pitchFamily="18" charset="0"/>
                  <a:sym typeface="Open Sans 2 Bold"/>
                </a:rPr>
                <a:t>overview of the data stored.</a:t>
              </a:r>
            </a:p>
          </p:txBody>
        </p:sp>
      </p:grpSp>
      <p:sp>
        <p:nvSpPr>
          <p:cNvPr id="19" name="Freeform 19">
            <a:extLst>
              <a:ext uri="{FF2B5EF4-FFF2-40B4-BE49-F238E27FC236}">
                <a16:creationId xmlns:a16="http://schemas.microsoft.com/office/drawing/2014/main" id="{B7508633-FE47-68DD-5BE4-B74A6AA44192}"/>
              </a:ext>
            </a:extLst>
          </p:cNvPr>
          <p:cNvSpPr/>
          <p:nvPr/>
        </p:nvSpPr>
        <p:spPr>
          <a:xfrm>
            <a:off x="0" y="0"/>
            <a:ext cx="1028700" cy="734202"/>
          </a:xfrm>
          <a:custGeom>
            <a:avLst/>
            <a:gdLst/>
            <a:ahLst/>
            <a:cxnLst/>
            <a:rect l="l" t="t" r="r" b="b"/>
            <a:pathLst>
              <a:path w="1028700" h="734202">
                <a:moveTo>
                  <a:pt x="0" y="0"/>
                </a:moveTo>
                <a:lnTo>
                  <a:pt x="1028700" y="0"/>
                </a:lnTo>
                <a:lnTo>
                  <a:pt x="1028700" y="734202"/>
                </a:lnTo>
                <a:lnTo>
                  <a:pt x="0" y="734202"/>
                </a:lnTo>
                <a:lnTo>
                  <a:pt x="0" y="0"/>
                </a:lnTo>
                <a:close/>
              </a:path>
            </a:pathLst>
          </a:custGeom>
          <a:blipFill>
            <a:blip r:embed="rId3">
              <a:alphaModFix amt="87000"/>
            </a:blip>
            <a:stretch>
              <a:fillRect l="-7901" t="-28002" r="-6507" b="-28653"/>
            </a:stretch>
          </a:blipFill>
        </p:spPr>
      </p:sp>
    </p:spTree>
    <p:extLst>
      <p:ext uri="{BB962C8B-B14F-4D97-AF65-F5344CB8AC3E}">
        <p14:creationId xmlns:p14="http://schemas.microsoft.com/office/powerpoint/2010/main" val="279801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028700" cy="734202"/>
          </a:xfrm>
          <a:custGeom>
            <a:avLst/>
            <a:gdLst/>
            <a:ahLst/>
            <a:cxnLst/>
            <a:rect l="l" t="t" r="r" b="b"/>
            <a:pathLst>
              <a:path w="1028700" h="734202">
                <a:moveTo>
                  <a:pt x="0" y="0"/>
                </a:moveTo>
                <a:lnTo>
                  <a:pt x="1028700" y="0"/>
                </a:lnTo>
                <a:lnTo>
                  <a:pt x="1028700" y="734202"/>
                </a:lnTo>
                <a:lnTo>
                  <a:pt x="0" y="734202"/>
                </a:lnTo>
                <a:lnTo>
                  <a:pt x="0" y="0"/>
                </a:lnTo>
                <a:close/>
              </a:path>
            </a:pathLst>
          </a:custGeom>
          <a:blipFill>
            <a:blip r:embed="rId3">
              <a:alphaModFix amt="87000"/>
            </a:blip>
            <a:stretch>
              <a:fillRect l="-7901" t="-28002" r="-6507" b="-28653"/>
            </a:stretch>
          </a:blipFill>
        </p:spPr>
      </p:sp>
      <p:sp>
        <p:nvSpPr>
          <p:cNvPr id="3" name="TextBox 3"/>
          <p:cNvSpPr txBox="1"/>
          <p:nvPr/>
        </p:nvSpPr>
        <p:spPr>
          <a:xfrm>
            <a:off x="6882284" y="171360"/>
            <a:ext cx="5489017" cy="1219200"/>
          </a:xfrm>
          <a:prstGeom prst="rect">
            <a:avLst/>
          </a:prstGeom>
        </p:spPr>
        <p:txBody>
          <a:bodyPr lIns="0" tIns="0" rIns="0" bIns="0" rtlCol="0" anchor="t">
            <a:spAutoFit/>
          </a:bodyPr>
          <a:lstStyle/>
          <a:p>
            <a:pPr marL="0" lvl="0" indent="0" algn="l">
              <a:lnSpc>
                <a:spcPts val="9600"/>
              </a:lnSpc>
              <a:spcBef>
                <a:spcPct val="0"/>
              </a:spcBef>
            </a:pPr>
            <a:r>
              <a:rPr lang="en-US" sz="8000" b="1" dirty="0">
                <a:solidFill>
                  <a:srgbClr val="5271FF"/>
                </a:solidFill>
                <a:latin typeface="Times New Roman" panose="02020603050405020304" pitchFamily="18" charset="0"/>
                <a:ea typeface="Open Sans 1 Bold"/>
                <a:cs typeface="Times New Roman" panose="02020603050405020304" pitchFamily="18" charset="0"/>
                <a:sym typeface="Open Sans 1 Bold"/>
              </a:rPr>
              <a:t>Abstract</a:t>
            </a:r>
          </a:p>
        </p:txBody>
      </p:sp>
      <p:sp>
        <p:nvSpPr>
          <p:cNvPr id="4" name="TextBox 4"/>
          <p:cNvSpPr txBox="1"/>
          <p:nvPr/>
        </p:nvSpPr>
        <p:spPr>
          <a:xfrm>
            <a:off x="2266170" y="1963611"/>
            <a:ext cx="14721244" cy="6428683"/>
          </a:xfrm>
          <a:prstGeom prst="rect">
            <a:avLst/>
          </a:prstGeom>
        </p:spPr>
        <p:txBody>
          <a:bodyPr lIns="0" tIns="0" rIns="0" bIns="0" rtlCol="0" anchor="t">
            <a:spAutoFit/>
          </a:bodyPr>
          <a:lstStyle/>
          <a:p>
            <a:pPr algn="l">
              <a:lnSpc>
                <a:spcPts val="4553"/>
              </a:lnSpc>
              <a:spcBef>
                <a:spcPct val="0"/>
              </a:spcBef>
            </a:pPr>
            <a:r>
              <a:rPr lang="en-US" sz="2900" dirty="0">
                <a:solidFill>
                  <a:srgbClr val="000000"/>
                </a:solidFill>
                <a:latin typeface="Times New Roman" panose="02020603050405020304" pitchFamily="18" charset="0"/>
                <a:ea typeface="HK Grotesk"/>
                <a:cs typeface="Times New Roman" panose="02020603050405020304" pitchFamily="18" charset="0"/>
                <a:sym typeface="HK Grotesk"/>
              </a:rPr>
              <a:t>The Instagram Data Repository is a structured storage system designed to</a:t>
            </a:r>
          </a:p>
          <a:p>
            <a:pPr algn="l">
              <a:lnSpc>
                <a:spcPts val="4553"/>
              </a:lnSpc>
              <a:spcBef>
                <a:spcPct val="0"/>
              </a:spcBef>
            </a:pPr>
            <a:r>
              <a:rPr lang="en-US" sz="2900" dirty="0">
                <a:solidFill>
                  <a:srgbClr val="000000"/>
                </a:solidFill>
                <a:latin typeface="Times New Roman" panose="02020603050405020304" pitchFamily="18" charset="0"/>
                <a:ea typeface="HK Grotesk"/>
                <a:cs typeface="Times New Roman" panose="02020603050405020304" pitchFamily="18" charset="0"/>
                <a:sym typeface="HK Grotesk"/>
              </a:rPr>
              <a:t> manage and maintain the vast amounts of data generated by users interacting</a:t>
            </a:r>
          </a:p>
          <a:p>
            <a:pPr algn="l">
              <a:lnSpc>
                <a:spcPts val="4553"/>
              </a:lnSpc>
              <a:spcBef>
                <a:spcPct val="0"/>
              </a:spcBef>
            </a:pPr>
            <a:r>
              <a:rPr lang="en-US" sz="2900" dirty="0">
                <a:solidFill>
                  <a:srgbClr val="000000"/>
                </a:solidFill>
                <a:latin typeface="Times New Roman" panose="02020603050405020304" pitchFamily="18" charset="0"/>
                <a:ea typeface="HK Grotesk"/>
                <a:cs typeface="Times New Roman" panose="02020603050405020304" pitchFamily="18" charset="0"/>
                <a:sym typeface="HK Grotesk"/>
              </a:rPr>
              <a:t> with the platform. This repository encompasses several core components that</a:t>
            </a:r>
          </a:p>
          <a:p>
            <a:pPr algn="l">
              <a:lnSpc>
                <a:spcPts val="4553"/>
              </a:lnSpc>
              <a:spcBef>
                <a:spcPct val="0"/>
              </a:spcBef>
            </a:pPr>
            <a:r>
              <a:rPr lang="en-US" sz="2900" dirty="0">
                <a:solidFill>
                  <a:srgbClr val="000000"/>
                </a:solidFill>
                <a:latin typeface="Times New Roman" panose="02020603050405020304" pitchFamily="18" charset="0"/>
                <a:ea typeface="HK Grotesk"/>
                <a:cs typeface="Times New Roman" panose="02020603050405020304" pitchFamily="18" charset="0"/>
                <a:sym typeface="HK Grotesk"/>
              </a:rPr>
              <a:t> support Instagram’s functionality, including user profiles, content creation, social</a:t>
            </a:r>
          </a:p>
          <a:p>
            <a:pPr algn="l">
              <a:lnSpc>
                <a:spcPts val="4553"/>
              </a:lnSpc>
              <a:spcBef>
                <a:spcPct val="0"/>
              </a:spcBef>
            </a:pPr>
            <a:r>
              <a:rPr lang="en-US" sz="2900" dirty="0">
                <a:solidFill>
                  <a:srgbClr val="000000"/>
                </a:solidFill>
                <a:latin typeface="Times New Roman" panose="02020603050405020304" pitchFamily="18" charset="0"/>
                <a:ea typeface="HK Grotesk"/>
                <a:cs typeface="Times New Roman" panose="02020603050405020304" pitchFamily="18" charset="0"/>
                <a:sym typeface="HK Grotesk"/>
              </a:rPr>
              <a:t> interactions, and messaging. This database model emphasizes scalability, data</a:t>
            </a:r>
          </a:p>
          <a:p>
            <a:pPr algn="l">
              <a:lnSpc>
                <a:spcPts val="4553"/>
              </a:lnSpc>
              <a:spcBef>
                <a:spcPct val="0"/>
              </a:spcBef>
            </a:pPr>
            <a:r>
              <a:rPr lang="en-US" sz="2900" dirty="0">
                <a:solidFill>
                  <a:srgbClr val="000000"/>
                </a:solidFill>
                <a:latin typeface="Times New Roman" panose="02020603050405020304" pitchFamily="18" charset="0"/>
                <a:ea typeface="HK Grotesk"/>
                <a:cs typeface="Times New Roman" panose="02020603050405020304" pitchFamily="18" charset="0"/>
                <a:sym typeface="HK Grotesk"/>
              </a:rPr>
              <a:t> integrity, and security, supporting a high-volume transactional system that can</a:t>
            </a:r>
          </a:p>
          <a:p>
            <a:pPr algn="l">
              <a:lnSpc>
                <a:spcPts val="4553"/>
              </a:lnSpc>
              <a:spcBef>
                <a:spcPct val="0"/>
              </a:spcBef>
            </a:pPr>
            <a:r>
              <a:rPr lang="en-US" sz="2900" dirty="0">
                <a:solidFill>
                  <a:srgbClr val="000000"/>
                </a:solidFill>
                <a:latin typeface="Times New Roman" panose="02020603050405020304" pitchFamily="18" charset="0"/>
                <a:ea typeface="HK Grotesk"/>
                <a:cs typeface="Times New Roman" panose="02020603050405020304" pitchFamily="18" charset="0"/>
                <a:sym typeface="HK Grotesk"/>
              </a:rPr>
              <a:t> expand as the user base grows. Built on a relational schema, it employs tables and</a:t>
            </a:r>
          </a:p>
          <a:p>
            <a:pPr algn="l">
              <a:lnSpc>
                <a:spcPts val="4553"/>
              </a:lnSpc>
              <a:spcBef>
                <a:spcPct val="0"/>
              </a:spcBef>
            </a:pPr>
            <a:r>
              <a:rPr lang="en-US" sz="2900" dirty="0">
                <a:solidFill>
                  <a:srgbClr val="000000"/>
                </a:solidFill>
                <a:latin typeface="Times New Roman" panose="02020603050405020304" pitchFamily="18" charset="0"/>
                <a:ea typeface="HK Grotesk"/>
                <a:cs typeface="Times New Roman" panose="02020603050405020304" pitchFamily="18" charset="0"/>
                <a:sym typeface="HK Grotesk"/>
              </a:rPr>
              <a:t> relationships to ensure data normalization and efficient querying. </a:t>
            </a:r>
          </a:p>
          <a:p>
            <a:pPr algn="l">
              <a:lnSpc>
                <a:spcPts val="4553"/>
              </a:lnSpc>
              <a:spcBef>
                <a:spcPct val="0"/>
              </a:spcBef>
            </a:pPr>
            <a:r>
              <a:rPr lang="en-US" sz="2900" dirty="0">
                <a:solidFill>
                  <a:srgbClr val="000000"/>
                </a:solidFill>
                <a:latin typeface="Times New Roman" panose="02020603050405020304" pitchFamily="18" charset="0"/>
                <a:ea typeface="HK Grotesk"/>
                <a:cs typeface="Times New Roman" panose="02020603050405020304" pitchFamily="18" charset="0"/>
                <a:sym typeface="HK Grotesk"/>
              </a:rPr>
              <a:t>The Instagram Data Repository is critical for providing a seamless and engaging</a:t>
            </a:r>
          </a:p>
          <a:p>
            <a:pPr algn="l">
              <a:lnSpc>
                <a:spcPts val="4553"/>
              </a:lnSpc>
              <a:spcBef>
                <a:spcPct val="0"/>
              </a:spcBef>
            </a:pPr>
            <a:r>
              <a:rPr lang="en-US" sz="2900" dirty="0">
                <a:solidFill>
                  <a:srgbClr val="000000"/>
                </a:solidFill>
                <a:latin typeface="Times New Roman" panose="02020603050405020304" pitchFamily="18" charset="0"/>
                <a:ea typeface="HK Grotesk"/>
                <a:cs typeface="Times New Roman" panose="02020603050405020304" pitchFamily="18" charset="0"/>
                <a:sym typeface="HK Grotesk"/>
              </a:rPr>
              <a:t> user experience, allowing users to connect, share, and interact within a dynamic</a:t>
            </a:r>
          </a:p>
          <a:p>
            <a:pPr algn="l">
              <a:lnSpc>
                <a:spcPts val="4553"/>
              </a:lnSpc>
              <a:spcBef>
                <a:spcPct val="0"/>
              </a:spcBef>
            </a:pPr>
            <a:r>
              <a:rPr lang="en-US" sz="2900" dirty="0">
                <a:solidFill>
                  <a:srgbClr val="000000"/>
                </a:solidFill>
                <a:latin typeface="Times New Roman" panose="02020603050405020304" pitchFamily="18" charset="0"/>
                <a:ea typeface="HK Grotesk"/>
                <a:cs typeface="Times New Roman" panose="02020603050405020304" pitchFamily="18" charset="0"/>
                <a:sym typeface="HK Grotesk"/>
              </a:rPr>
              <a:t> social media environment.</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208834" y="1837688"/>
            <a:ext cx="7000610" cy="3305812"/>
            <a:chOff x="0" y="0"/>
            <a:chExt cx="5420212" cy="2559520"/>
          </a:xfrm>
        </p:grpSpPr>
        <p:sp>
          <p:nvSpPr>
            <p:cNvPr id="3" name="Freeform 3"/>
            <p:cNvSpPr/>
            <p:nvPr/>
          </p:nvSpPr>
          <p:spPr>
            <a:xfrm>
              <a:off x="0" y="0"/>
              <a:ext cx="5420212" cy="2559520"/>
            </a:xfrm>
            <a:custGeom>
              <a:avLst/>
              <a:gdLst/>
              <a:ahLst/>
              <a:cxnLst/>
              <a:rect l="l" t="t" r="r" b="b"/>
              <a:pathLst>
                <a:path w="5420212" h="2559520">
                  <a:moveTo>
                    <a:pt x="5295752" y="2559520"/>
                  </a:moveTo>
                  <a:lnTo>
                    <a:pt x="124460" y="2559520"/>
                  </a:lnTo>
                  <a:cubicBezTo>
                    <a:pt x="55880" y="2559520"/>
                    <a:pt x="0" y="2503640"/>
                    <a:pt x="0" y="2435060"/>
                  </a:cubicBezTo>
                  <a:lnTo>
                    <a:pt x="0" y="124460"/>
                  </a:lnTo>
                  <a:cubicBezTo>
                    <a:pt x="0" y="55880"/>
                    <a:pt x="55880" y="0"/>
                    <a:pt x="124460" y="0"/>
                  </a:cubicBezTo>
                  <a:lnTo>
                    <a:pt x="5295752" y="0"/>
                  </a:lnTo>
                  <a:cubicBezTo>
                    <a:pt x="5364332" y="0"/>
                    <a:pt x="5420212" y="55880"/>
                    <a:pt x="5420212" y="124460"/>
                  </a:cubicBezTo>
                  <a:lnTo>
                    <a:pt x="5420212" y="2435060"/>
                  </a:lnTo>
                  <a:cubicBezTo>
                    <a:pt x="5420212" y="2503640"/>
                    <a:pt x="5364332" y="2559520"/>
                    <a:pt x="5295752" y="2559520"/>
                  </a:cubicBezTo>
                  <a:close/>
                </a:path>
              </a:pathLst>
            </a:custGeom>
            <a:solidFill>
              <a:srgbClr val="D9D9D9"/>
            </a:solidFill>
          </p:spPr>
        </p:sp>
      </p:grpSp>
      <p:grpSp>
        <p:nvGrpSpPr>
          <p:cNvPr id="4" name="Group 4"/>
          <p:cNvGrpSpPr/>
          <p:nvPr/>
        </p:nvGrpSpPr>
        <p:grpSpPr>
          <a:xfrm>
            <a:off x="5420167" y="6293737"/>
            <a:ext cx="7000610" cy="3305812"/>
            <a:chOff x="0" y="0"/>
            <a:chExt cx="5420212" cy="2559520"/>
          </a:xfrm>
        </p:grpSpPr>
        <p:sp>
          <p:nvSpPr>
            <p:cNvPr id="5" name="Freeform 5"/>
            <p:cNvSpPr/>
            <p:nvPr/>
          </p:nvSpPr>
          <p:spPr>
            <a:xfrm>
              <a:off x="0" y="0"/>
              <a:ext cx="5420212" cy="2559520"/>
            </a:xfrm>
            <a:custGeom>
              <a:avLst/>
              <a:gdLst/>
              <a:ahLst/>
              <a:cxnLst/>
              <a:rect l="l" t="t" r="r" b="b"/>
              <a:pathLst>
                <a:path w="5420212" h="2559520">
                  <a:moveTo>
                    <a:pt x="5295752" y="2559520"/>
                  </a:moveTo>
                  <a:lnTo>
                    <a:pt x="124460" y="2559520"/>
                  </a:lnTo>
                  <a:cubicBezTo>
                    <a:pt x="55880" y="2559520"/>
                    <a:pt x="0" y="2503640"/>
                    <a:pt x="0" y="2435060"/>
                  </a:cubicBezTo>
                  <a:lnTo>
                    <a:pt x="0" y="124460"/>
                  </a:lnTo>
                  <a:cubicBezTo>
                    <a:pt x="0" y="55880"/>
                    <a:pt x="55880" y="0"/>
                    <a:pt x="124460" y="0"/>
                  </a:cubicBezTo>
                  <a:lnTo>
                    <a:pt x="5295752" y="0"/>
                  </a:lnTo>
                  <a:cubicBezTo>
                    <a:pt x="5364332" y="0"/>
                    <a:pt x="5420212" y="55880"/>
                    <a:pt x="5420212" y="124460"/>
                  </a:cubicBezTo>
                  <a:lnTo>
                    <a:pt x="5420212" y="2435060"/>
                  </a:lnTo>
                  <a:cubicBezTo>
                    <a:pt x="5420212" y="2503640"/>
                    <a:pt x="5364332" y="2559520"/>
                    <a:pt x="5295752" y="2559520"/>
                  </a:cubicBezTo>
                  <a:close/>
                </a:path>
              </a:pathLst>
            </a:custGeom>
            <a:solidFill>
              <a:srgbClr val="D9D9D9"/>
            </a:solidFill>
          </p:spPr>
        </p:sp>
      </p:grpSp>
      <p:sp>
        <p:nvSpPr>
          <p:cNvPr id="6" name="Freeform 6"/>
          <p:cNvSpPr/>
          <p:nvPr/>
        </p:nvSpPr>
        <p:spPr>
          <a:xfrm>
            <a:off x="0" y="0"/>
            <a:ext cx="824960" cy="806211"/>
          </a:xfrm>
          <a:custGeom>
            <a:avLst/>
            <a:gdLst/>
            <a:ahLst/>
            <a:cxnLst/>
            <a:rect l="l" t="t" r="r" b="b"/>
            <a:pathLst>
              <a:path w="824960" h="806211">
                <a:moveTo>
                  <a:pt x="0" y="0"/>
                </a:moveTo>
                <a:lnTo>
                  <a:pt x="824960" y="0"/>
                </a:lnTo>
                <a:lnTo>
                  <a:pt x="824960" y="806211"/>
                </a:lnTo>
                <a:lnTo>
                  <a:pt x="0" y="806211"/>
                </a:lnTo>
                <a:lnTo>
                  <a:pt x="0" y="0"/>
                </a:lnTo>
                <a:close/>
              </a:path>
            </a:pathLst>
          </a:custGeom>
          <a:blipFill>
            <a:blip r:embed="rId3">
              <a:alphaModFix amt="92000"/>
            </a:blip>
            <a:stretch>
              <a:fillRect/>
            </a:stretch>
          </a:blipFill>
        </p:spPr>
      </p:sp>
      <p:sp>
        <p:nvSpPr>
          <p:cNvPr id="7" name="TextBox 7"/>
          <p:cNvSpPr txBox="1"/>
          <p:nvPr/>
        </p:nvSpPr>
        <p:spPr>
          <a:xfrm>
            <a:off x="2723275" y="1713863"/>
            <a:ext cx="7000610"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4AAD"/>
                </a:solidFill>
                <a:latin typeface="Times New Roman" panose="02020603050405020304" pitchFamily="18" charset="0"/>
                <a:ea typeface="Open Sans 1 Bold"/>
                <a:cs typeface="Times New Roman" panose="02020603050405020304" pitchFamily="18" charset="0"/>
                <a:sym typeface="Open Sans 1 Bold"/>
              </a:rPr>
              <a:t>Entities:</a:t>
            </a:r>
          </a:p>
        </p:txBody>
      </p:sp>
      <p:sp>
        <p:nvSpPr>
          <p:cNvPr id="8" name="TextBox 8"/>
          <p:cNvSpPr txBox="1"/>
          <p:nvPr/>
        </p:nvSpPr>
        <p:spPr>
          <a:xfrm>
            <a:off x="6958233" y="2616095"/>
            <a:ext cx="3109079" cy="2262759"/>
          </a:xfrm>
          <a:prstGeom prst="rect">
            <a:avLst/>
          </a:prstGeom>
        </p:spPr>
        <p:txBody>
          <a:bodyPr lIns="0" tIns="0" rIns="0" bIns="0" rtlCol="0" anchor="t">
            <a:spAutoFit/>
          </a:bodyPr>
          <a:lstStyle/>
          <a:p>
            <a:pPr marL="777240" lvl="1" indent="-388620" algn="l">
              <a:lnSpc>
                <a:spcPts val="3528"/>
              </a:lnSpc>
              <a:buFont typeface="Arial"/>
              <a:buChar char="•"/>
            </a:pPr>
            <a:r>
              <a:rPr lang="en-US" sz="3600" dirty="0">
                <a:solidFill>
                  <a:srgbClr val="000000"/>
                </a:solidFill>
                <a:latin typeface="Times New Roman" panose="02020603050405020304" pitchFamily="18" charset="0"/>
                <a:ea typeface="Open Sans 1"/>
                <a:cs typeface="Times New Roman" panose="02020603050405020304" pitchFamily="18" charset="0"/>
                <a:sym typeface="Open Sans 1"/>
              </a:rPr>
              <a:t>Users</a:t>
            </a:r>
          </a:p>
          <a:p>
            <a:pPr marL="777240" lvl="1" indent="-388620" algn="l">
              <a:lnSpc>
                <a:spcPts val="3528"/>
              </a:lnSpc>
              <a:buFont typeface="Arial"/>
              <a:buChar char="•"/>
            </a:pPr>
            <a:r>
              <a:rPr lang="en-US" sz="3600" dirty="0">
                <a:solidFill>
                  <a:srgbClr val="000000"/>
                </a:solidFill>
                <a:latin typeface="Times New Roman" panose="02020603050405020304" pitchFamily="18" charset="0"/>
                <a:ea typeface="Open Sans 1"/>
                <a:cs typeface="Times New Roman" panose="02020603050405020304" pitchFamily="18" charset="0"/>
                <a:sym typeface="Open Sans 1"/>
              </a:rPr>
              <a:t>Post</a:t>
            </a:r>
          </a:p>
          <a:p>
            <a:pPr marL="777240" lvl="1" indent="-388620" algn="l">
              <a:lnSpc>
                <a:spcPts val="3528"/>
              </a:lnSpc>
              <a:buFont typeface="Arial"/>
              <a:buChar char="•"/>
            </a:pPr>
            <a:r>
              <a:rPr lang="en-US" sz="3600" dirty="0">
                <a:solidFill>
                  <a:srgbClr val="000000"/>
                </a:solidFill>
                <a:latin typeface="Times New Roman" panose="02020603050405020304" pitchFamily="18" charset="0"/>
                <a:ea typeface="Open Sans 1"/>
                <a:cs typeface="Times New Roman" panose="02020603050405020304" pitchFamily="18" charset="0"/>
                <a:sym typeface="Open Sans 1"/>
              </a:rPr>
              <a:t>Likes</a:t>
            </a:r>
          </a:p>
          <a:p>
            <a:pPr marL="777240" lvl="1" indent="-388620" algn="l">
              <a:lnSpc>
                <a:spcPts val="3528"/>
              </a:lnSpc>
              <a:buFont typeface="Arial"/>
              <a:buChar char="•"/>
            </a:pPr>
            <a:r>
              <a:rPr lang="en-US" sz="3600" dirty="0">
                <a:solidFill>
                  <a:srgbClr val="000000"/>
                </a:solidFill>
                <a:latin typeface="Times New Roman" panose="02020603050405020304" pitchFamily="18" charset="0"/>
                <a:ea typeface="Open Sans 1"/>
                <a:cs typeface="Times New Roman" panose="02020603050405020304" pitchFamily="18" charset="0"/>
                <a:sym typeface="Open Sans 1"/>
              </a:rPr>
              <a:t>Follows</a:t>
            </a:r>
          </a:p>
          <a:p>
            <a:pPr marL="777240" lvl="1" indent="-388620" algn="l">
              <a:lnSpc>
                <a:spcPts val="3528"/>
              </a:lnSpc>
              <a:buFont typeface="Arial"/>
              <a:buChar char="•"/>
            </a:pPr>
            <a:r>
              <a:rPr lang="en-US" sz="3600" dirty="0">
                <a:solidFill>
                  <a:srgbClr val="000000"/>
                </a:solidFill>
                <a:latin typeface="Times New Roman" panose="02020603050405020304" pitchFamily="18" charset="0"/>
                <a:ea typeface="Open Sans 1"/>
                <a:cs typeface="Times New Roman" panose="02020603050405020304" pitchFamily="18" charset="0"/>
                <a:sym typeface="Open Sans 1"/>
              </a:rPr>
              <a:t>Comments</a:t>
            </a:r>
          </a:p>
        </p:txBody>
      </p:sp>
      <p:sp>
        <p:nvSpPr>
          <p:cNvPr id="9" name="TextBox 9"/>
          <p:cNvSpPr txBox="1"/>
          <p:nvPr/>
        </p:nvSpPr>
        <p:spPr>
          <a:xfrm>
            <a:off x="3679742" y="6289630"/>
            <a:ext cx="7000610" cy="669036"/>
          </a:xfrm>
          <a:prstGeom prst="rect">
            <a:avLst/>
          </a:prstGeom>
        </p:spPr>
        <p:txBody>
          <a:bodyPr lIns="0" tIns="0" rIns="0" bIns="0" rtlCol="0" anchor="t">
            <a:spAutoFit/>
          </a:bodyPr>
          <a:lstStyle/>
          <a:p>
            <a:pPr algn="ctr">
              <a:lnSpc>
                <a:spcPts val="5652"/>
              </a:lnSpc>
              <a:spcBef>
                <a:spcPct val="0"/>
              </a:spcBef>
            </a:pPr>
            <a:r>
              <a:rPr lang="en-US" sz="3600" b="1" dirty="0">
                <a:solidFill>
                  <a:srgbClr val="004AAD"/>
                </a:solidFill>
                <a:latin typeface="Times New Roman" panose="02020603050405020304" pitchFamily="18" charset="0"/>
                <a:ea typeface="Open Sans 1 Bold"/>
                <a:cs typeface="Times New Roman" panose="02020603050405020304" pitchFamily="18" charset="0"/>
                <a:sym typeface="Open Sans 1 Bold"/>
              </a:rPr>
              <a:t>Relationship:</a:t>
            </a:r>
          </a:p>
        </p:txBody>
      </p:sp>
      <p:sp>
        <p:nvSpPr>
          <p:cNvPr id="10" name="TextBox 10"/>
          <p:cNvSpPr txBox="1"/>
          <p:nvPr/>
        </p:nvSpPr>
        <p:spPr>
          <a:xfrm>
            <a:off x="5625507" y="6834841"/>
            <a:ext cx="7000610" cy="2644122"/>
          </a:xfrm>
          <a:prstGeom prst="rect">
            <a:avLst/>
          </a:prstGeom>
        </p:spPr>
        <p:txBody>
          <a:bodyPr lIns="0" tIns="0" rIns="0" bIns="0" rtlCol="0" anchor="t">
            <a:spAutoFit/>
          </a:bodyPr>
          <a:lstStyle/>
          <a:p>
            <a:pPr marL="777240" lvl="1" indent="-388620" algn="l">
              <a:lnSpc>
                <a:spcPts val="5652"/>
              </a:lnSpc>
              <a:buAutoNum type="arabicPeriod"/>
            </a:pPr>
            <a:r>
              <a:rPr lang="en-US" sz="3600" u="sng" dirty="0">
                <a:solidFill>
                  <a:srgbClr val="000000"/>
                </a:solidFill>
                <a:latin typeface="Times New Roman" panose="02020603050405020304" pitchFamily="18" charset="0"/>
                <a:ea typeface="Open Sans 1"/>
                <a:cs typeface="Times New Roman" panose="02020603050405020304" pitchFamily="18" charset="0"/>
                <a:sym typeface="Open Sans 1"/>
              </a:rPr>
              <a:t>User shares Post</a:t>
            </a:r>
          </a:p>
          <a:p>
            <a:pPr marL="777240" lvl="1" indent="-388620" algn="l">
              <a:lnSpc>
                <a:spcPts val="4067"/>
              </a:lnSpc>
              <a:buAutoNum type="arabicPeriod"/>
            </a:pPr>
            <a:r>
              <a:rPr lang="en-US" sz="3600" u="sng" dirty="0">
                <a:solidFill>
                  <a:srgbClr val="000000"/>
                </a:solidFill>
                <a:latin typeface="Times New Roman" panose="02020603050405020304" pitchFamily="18" charset="0"/>
                <a:ea typeface="Open Sans 1"/>
                <a:cs typeface="Times New Roman" panose="02020603050405020304" pitchFamily="18" charset="0"/>
                <a:sym typeface="Open Sans 1"/>
              </a:rPr>
              <a:t>Post Accumulates Likes</a:t>
            </a:r>
          </a:p>
          <a:p>
            <a:pPr marL="777240" lvl="1" indent="-388620" algn="l">
              <a:lnSpc>
                <a:spcPts val="5652"/>
              </a:lnSpc>
              <a:buAutoNum type="arabicPeriod"/>
            </a:pPr>
            <a:r>
              <a:rPr lang="en-US" sz="3600" u="sng" dirty="0">
                <a:solidFill>
                  <a:srgbClr val="000000"/>
                </a:solidFill>
                <a:latin typeface="Times New Roman" panose="02020603050405020304" pitchFamily="18" charset="0"/>
                <a:ea typeface="Open Sans 1"/>
                <a:cs typeface="Times New Roman" panose="02020603050405020304" pitchFamily="18" charset="0"/>
                <a:sym typeface="Open Sans 1"/>
              </a:rPr>
              <a:t>Post receive comment</a:t>
            </a:r>
          </a:p>
          <a:p>
            <a:pPr marL="777240" lvl="1" indent="-388620" algn="l">
              <a:lnSpc>
                <a:spcPts val="5652"/>
              </a:lnSpc>
              <a:buAutoNum type="arabicPeriod"/>
            </a:pPr>
            <a:r>
              <a:rPr lang="en-US" sz="3600" u="sng" dirty="0">
                <a:solidFill>
                  <a:srgbClr val="000000"/>
                </a:solidFill>
                <a:latin typeface="Times New Roman" panose="02020603050405020304" pitchFamily="18" charset="0"/>
                <a:ea typeface="Open Sans 1"/>
                <a:cs typeface="Times New Roman" panose="02020603050405020304" pitchFamily="18" charset="0"/>
                <a:sym typeface="Open Sans 1"/>
              </a:rPr>
              <a:t>User Manage Follows</a:t>
            </a:r>
          </a:p>
        </p:txBody>
      </p:sp>
    </p:spTree>
  </p:cSld>
  <p:clrMapOvr>
    <a:masterClrMapping/>
  </p:clrMapOvr>
  <p:transition spd="slow">
    <p:cove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146</TotalTime>
  <Words>3154</Words>
  <Application>Microsoft Office PowerPoint</Application>
  <PresentationFormat>Custom</PresentationFormat>
  <Paragraphs>458</Paragraphs>
  <Slides>45</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Wingdings 3</vt:lpstr>
      <vt:lpstr>Trebuchet MS</vt:lpstr>
      <vt:lpstr>Arial</vt:lpstr>
      <vt:lpstr>Calibri</vt:lpstr>
      <vt:lpstr>Times New Roman</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dc:title>
  <dc:creator>Sai Sampreeth</dc:creator>
  <cp:lastModifiedBy>Bhogela Chetan said Sampreeth</cp:lastModifiedBy>
  <cp:revision>8</cp:revision>
  <dcterms:created xsi:type="dcterms:W3CDTF">2006-08-16T00:00:00Z</dcterms:created>
  <dcterms:modified xsi:type="dcterms:W3CDTF">2024-11-17T07:33:33Z</dcterms:modified>
  <dc:identifier>DAGVnN2xh_Q</dc:identifier>
</cp:coreProperties>
</file>