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777107" y="9051747"/>
            <a:ext cx="21971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Relationship Id="rId3" Type="http://schemas.openxmlformats.org/officeDocument/2006/relationships/hyperlink" Target="mailto:IsiDenganEmailAnda@gmail.com" TargetMode="External"/><Relationship Id="rId4" Type="http://schemas.openxmlformats.org/officeDocument/2006/relationships/hyperlink" Target="mailto:daniasiskanofri@gmail.com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3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jpg"/><Relationship Id="rId4" Type="http://schemas.openxmlformats.org/officeDocument/2006/relationships/image" Target="../media/image26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trello.com/" TargetMode="Externa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Relationship Id="rId3" Type="http://schemas.openxmlformats.org/officeDocument/2006/relationships/image" Target="../media/image31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9.xml"/><Relationship Id="rId8" Type="http://schemas.openxmlformats.org/officeDocument/2006/relationships/slide" Target="slide17.xml"/><Relationship Id="rId9" Type="http://schemas.openxmlformats.org/officeDocument/2006/relationships/slide" Target="slide23.xml"/><Relationship Id="rId10" Type="http://schemas.openxmlformats.org/officeDocument/2006/relationships/slide" Target="slide24.xml"/><Relationship Id="rId11" Type="http://schemas.openxmlformats.org/officeDocument/2006/relationships/slide" Target="slide26.xml"/><Relationship Id="rId12" Type="http://schemas.openxmlformats.org/officeDocument/2006/relationships/slide" Target="slide28.xml"/><Relationship Id="rId13" Type="http://schemas.openxmlformats.org/officeDocument/2006/relationships/slide" Target="slide34.xml"/><Relationship Id="rId14" Type="http://schemas.openxmlformats.org/officeDocument/2006/relationships/slide" Target="slide45.xml"/><Relationship Id="rId15" Type="http://schemas.openxmlformats.org/officeDocument/2006/relationships/slide" Target="slide46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Relationship Id="rId3" Type="http://schemas.openxmlformats.org/officeDocument/2006/relationships/image" Target="../media/image34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Relationship Id="rId3" Type="http://schemas.openxmlformats.org/officeDocument/2006/relationships/image" Target="../media/image36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Relationship Id="rId3" Type="http://schemas.openxmlformats.org/officeDocument/2006/relationships/image" Target="../media/image38.jpg"/><Relationship Id="rId4" Type="http://schemas.openxmlformats.org/officeDocument/2006/relationships/image" Target="../media/image39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Relationship Id="rId3" Type="http://schemas.openxmlformats.org/officeDocument/2006/relationships/image" Target="../media/image41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jpg"/><Relationship Id="rId3" Type="http://schemas.openxmlformats.org/officeDocument/2006/relationships/image" Target="../media/image43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jpg"/><Relationship Id="rId3" Type="http://schemas.openxmlformats.org/officeDocument/2006/relationships/image" Target="../media/image45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jpg"/><Relationship Id="rId3" Type="http://schemas.openxmlformats.org/officeDocument/2006/relationships/image" Target="../media/image47.png"/><Relationship Id="rId4" Type="http://schemas.openxmlformats.org/officeDocument/2006/relationships/image" Target="../media/image4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.jpg"/><Relationship Id="rId3" Type="http://schemas.openxmlformats.org/officeDocument/2006/relationships/image" Target="../media/image50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jpg"/><Relationship Id="rId3" Type="http://schemas.openxmlformats.org/officeDocument/2006/relationships/image" Target="../media/image52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3.jpg"/><Relationship Id="rId3" Type="http://schemas.openxmlformats.org/officeDocument/2006/relationships/image" Target="../media/image54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petanikode/belajar-git" TargetMode="External"/><Relationship Id="rId3" Type="http://schemas.openxmlformats.org/officeDocument/2006/relationships/hyperlink" Target="https://github.com/zxing/zxing" TargetMode="External"/><Relationship Id="rId4" Type="http://schemas.openxmlformats.org/officeDocument/2006/relationships/hyperlink" Target="http://www.candra.web.id/2014/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835" y="773938"/>
            <a:ext cx="2541270" cy="1182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91515">
              <a:lnSpc>
                <a:spcPct val="1406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LAPORAN  PROJECT I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(DEKSTOP)  GITHUB </a:t>
            </a:r>
            <a:r>
              <a:rPr dirty="0" sz="1800" spc="-5" b="1">
                <a:latin typeface="Times New Roman"/>
                <a:cs typeface="Times New Roman"/>
              </a:rPr>
              <a:t>DAN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TRELLO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595" y="2454910"/>
            <a:ext cx="2612518" cy="2593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86992" y="5805297"/>
            <a:ext cx="5396230" cy="2921635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960"/>
              </a:spcBef>
            </a:pPr>
            <a:r>
              <a:rPr dirty="0" sz="1800" spc="-5" b="1">
                <a:latin typeface="Times New Roman"/>
                <a:cs typeface="Times New Roman"/>
              </a:rPr>
              <a:t>DISUSUN </a:t>
            </a:r>
            <a:r>
              <a:rPr dirty="0" sz="1800" b="1">
                <a:latin typeface="Times New Roman"/>
                <a:cs typeface="Times New Roman"/>
              </a:rPr>
              <a:t>OLEH</a:t>
            </a:r>
            <a:endParaRPr sz="18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865"/>
              </a:spcBef>
            </a:pPr>
            <a:r>
              <a:rPr dirty="0" sz="1800" spc="-5" b="1">
                <a:latin typeface="Times New Roman"/>
                <a:cs typeface="Times New Roman"/>
              </a:rPr>
              <a:t>Siska </a:t>
            </a:r>
            <a:r>
              <a:rPr dirty="0" sz="1800" b="1">
                <a:latin typeface="Times New Roman"/>
                <a:cs typeface="Times New Roman"/>
              </a:rPr>
              <a:t>Nofri </a:t>
            </a:r>
            <a:r>
              <a:rPr dirty="0" sz="1800" spc="-5" b="1">
                <a:latin typeface="Times New Roman"/>
                <a:cs typeface="Times New Roman"/>
              </a:rPr>
              <a:t>Dania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(1911081024)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 marR="5080" indent="717550">
              <a:lnSpc>
                <a:spcPct val="132900"/>
              </a:lnSpc>
            </a:pPr>
            <a:r>
              <a:rPr dirty="0" sz="1800" spc="-5" b="1">
                <a:latin typeface="Times New Roman"/>
                <a:cs typeface="Times New Roman"/>
              </a:rPr>
              <a:t>JURUSAN </a:t>
            </a:r>
            <a:r>
              <a:rPr dirty="0" sz="1800" b="1">
                <a:latin typeface="Times New Roman"/>
                <a:cs typeface="Times New Roman"/>
              </a:rPr>
              <a:t>TEKNOLOGI </a:t>
            </a:r>
            <a:r>
              <a:rPr dirty="0" sz="1800" spc="-5" b="1">
                <a:latin typeface="Times New Roman"/>
                <a:cs typeface="Times New Roman"/>
              </a:rPr>
              <a:t>INFORMASI  PROGRAM STUDI D.IV </a:t>
            </a:r>
            <a:r>
              <a:rPr dirty="0" sz="1800" b="1">
                <a:latin typeface="Times New Roman"/>
                <a:cs typeface="Times New Roman"/>
              </a:rPr>
              <a:t>TEKNOLOGI</a:t>
            </a:r>
            <a:r>
              <a:rPr dirty="0" sz="1800" spc="-5" b="1">
                <a:latin typeface="Times New Roman"/>
                <a:cs typeface="Times New Roman"/>
              </a:rPr>
              <a:t> REKAYASA</a:t>
            </a:r>
            <a:endParaRPr sz="1800">
              <a:latin typeface="Times New Roman"/>
              <a:cs typeface="Times New Roman"/>
            </a:endParaRPr>
          </a:p>
          <a:p>
            <a:pPr algn="ctr" marL="1905">
              <a:lnSpc>
                <a:spcPts val="2075"/>
              </a:lnSpc>
            </a:pPr>
            <a:r>
              <a:rPr dirty="0" sz="1800" spc="-5" b="1">
                <a:latin typeface="Times New Roman"/>
                <a:cs typeface="Times New Roman"/>
              </a:rPr>
              <a:t>PERANGKAT LUNAK</a:t>
            </a:r>
            <a:endParaRPr sz="1800">
              <a:latin typeface="Times New Roman"/>
              <a:cs typeface="Times New Roman"/>
            </a:endParaRPr>
          </a:p>
          <a:p>
            <a:pPr algn="ctr" marL="964565" marR="956944">
              <a:lnSpc>
                <a:spcPct val="132800"/>
              </a:lnSpc>
            </a:pPr>
            <a:r>
              <a:rPr dirty="0" sz="1800" spc="-5" b="1">
                <a:latin typeface="Times New Roman"/>
                <a:cs typeface="Times New Roman"/>
              </a:rPr>
              <a:t>POLITEKNIK NEGERI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PADANG  </a:t>
            </a:r>
            <a:r>
              <a:rPr dirty="0" sz="1800" b="1">
                <a:latin typeface="Times New Roman"/>
                <a:cs typeface="Times New Roman"/>
              </a:rPr>
              <a:t>2021 /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2022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36420" y="1962785"/>
            <a:ext cx="4098289" cy="1185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004" y="3993007"/>
            <a:ext cx="4399915" cy="569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cara </a:t>
            </a:r>
            <a:r>
              <a:rPr dirty="0" sz="1200" b="1">
                <a:latin typeface="Times New Roman"/>
                <a:cs typeface="Times New Roman"/>
              </a:rPr>
              <a:t>install </a:t>
            </a:r>
            <a:r>
              <a:rPr dirty="0" sz="1200" spc="-5" b="1">
                <a:latin typeface="Times New Roman"/>
                <a:cs typeface="Times New Roman"/>
              </a:rPr>
              <a:t>Github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1. buka file </a:t>
            </a:r>
            <a:r>
              <a:rPr dirty="0" sz="1200" spc="-5">
                <a:latin typeface="Times New Roman"/>
                <a:cs typeface="Times New Roman"/>
              </a:rPr>
              <a:t>yang sudah </a:t>
            </a:r>
            <a:r>
              <a:rPr dirty="0" sz="1200">
                <a:latin typeface="Times New Roman"/>
                <a:cs typeface="Times New Roman"/>
              </a:rPr>
              <a:t>di download tadi </a:t>
            </a:r>
            <a:r>
              <a:rPr dirty="0" sz="1200" spc="-5">
                <a:latin typeface="Times New Roman"/>
                <a:cs typeface="Times New Roman"/>
              </a:rPr>
              <a:t>dan </a:t>
            </a:r>
            <a:r>
              <a:rPr dirty="0" sz="1200">
                <a:latin typeface="Times New Roman"/>
                <a:cs typeface="Times New Roman"/>
              </a:rPr>
              <a:t>double klik </a:t>
            </a:r>
            <a:r>
              <a:rPr dirty="0" sz="1200" spc="-5">
                <a:latin typeface="Times New Roman"/>
                <a:cs typeface="Times New Roman"/>
              </a:rPr>
              <a:t>pada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file.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6254" y="5109845"/>
            <a:ext cx="4657090" cy="2392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0604" y="8362950"/>
            <a:ext cx="1824355" cy="193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2. </a:t>
            </a:r>
            <a:r>
              <a:rPr dirty="0" sz="1100" spc="-5">
                <a:latin typeface="Times New Roman"/>
                <a:cs typeface="Times New Roman"/>
              </a:rPr>
              <a:t>selanjutnya klik </a:t>
            </a:r>
            <a:r>
              <a:rPr dirty="0" sz="1100">
                <a:latin typeface="Times New Roman"/>
                <a:cs typeface="Times New Roman"/>
              </a:rPr>
              <a:t>Run =&gt;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yes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914400"/>
            <a:ext cx="5113020" cy="2186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30604" y="3258438"/>
            <a:ext cx="50266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3. </a:t>
            </a:r>
            <a:r>
              <a:rPr dirty="0" sz="1100" spc="-5">
                <a:latin typeface="Times New Roman"/>
                <a:cs typeface="Times New Roman"/>
              </a:rPr>
              <a:t>Selanjutnya akan muncul document dari git lalu klik Next untuk melanjutkan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istalasi.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1600" y="3623945"/>
            <a:ext cx="4645025" cy="2670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0604" y="6734023"/>
            <a:ext cx="5735955" cy="50736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240665" marR="5080" indent="-228600">
              <a:lnSpc>
                <a:spcPct val="138600"/>
              </a:lnSpc>
              <a:spcBef>
                <a:spcPts val="20"/>
              </a:spcBef>
            </a:pPr>
            <a:r>
              <a:rPr dirty="0" sz="1200">
                <a:latin typeface="Times New Roman"/>
                <a:cs typeface="Times New Roman"/>
              </a:rPr>
              <a:t>4. </a:t>
            </a:r>
            <a:r>
              <a:rPr dirty="0" sz="1100" spc="-5">
                <a:latin typeface="Times New Roman"/>
                <a:cs typeface="Times New Roman"/>
              </a:rPr>
              <a:t>Selanjtutnya pilih tempat penyimpanan </a:t>
            </a:r>
            <a:r>
              <a:rPr dirty="0" sz="1100">
                <a:latin typeface="Times New Roman"/>
                <a:cs typeface="Times New Roman"/>
              </a:rPr>
              <a:t>untuk </a:t>
            </a:r>
            <a:r>
              <a:rPr dirty="0" sz="1100" spc="-5">
                <a:latin typeface="Times New Roman"/>
                <a:cs typeface="Times New Roman"/>
              </a:rPr>
              <a:t>git, sesuai keinginan </a:t>
            </a:r>
            <a:r>
              <a:rPr dirty="0" sz="1100">
                <a:latin typeface="Times New Roman"/>
                <a:cs typeface="Times New Roman"/>
              </a:rPr>
              <a:t>baik di </a:t>
            </a:r>
            <a:r>
              <a:rPr dirty="0" sz="1100" spc="-5">
                <a:latin typeface="Times New Roman"/>
                <a:cs typeface="Times New Roman"/>
              </a:rPr>
              <a:t>penyimpanya </a:t>
            </a:r>
            <a:r>
              <a:rPr dirty="0" sz="1100">
                <a:latin typeface="Times New Roman"/>
                <a:cs typeface="Times New Roman"/>
              </a:rPr>
              <a:t>C  </a:t>
            </a:r>
            <a:r>
              <a:rPr dirty="0" sz="1100" spc="-5">
                <a:latin typeface="Times New Roman"/>
                <a:cs typeface="Times New Roman"/>
              </a:rPr>
              <a:t>maupun </a:t>
            </a:r>
            <a:r>
              <a:rPr dirty="0" sz="1100">
                <a:latin typeface="Times New Roman"/>
                <a:cs typeface="Times New Roman"/>
              </a:rPr>
              <a:t>D </a:t>
            </a:r>
            <a:r>
              <a:rPr dirty="0" sz="1100" spc="-5">
                <a:latin typeface="Times New Roman"/>
                <a:cs typeface="Times New Roman"/>
              </a:rPr>
              <a:t>dengan klik </a:t>
            </a:r>
            <a:r>
              <a:rPr dirty="0" sz="1100">
                <a:latin typeface="Times New Roman"/>
                <a:cs typeface="Times New Roman"/>
              </a:rPr>
              <a:t>browser </a:t>
            </a:r>
            <a:r>
              <a:rPr dirty="0" sz="1100" spc="-5">
                <a:latin typeface="Times New Roman"/>
                <a:cs typeface="Times New Roman"/>
              </a:rPr>
              <a:t>lalu next untuk melanjutkan.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0489" y="913130"/>
            <a:ext cx="5009515" cy="253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30604" y="3891508"/>
            <a:ext cx="5742940" cy="74803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algn="just" marL="240665" marR="5080" indent="-228600">
              <a:lnSpc>
                <a:spcPts val="1900"/>
              </a:lnSpc>
              <a:spcBef>
                <a:spcPts val="254"/>
              </a:spcBef>
            </a:pPr>
            <a:r>
              <a:rPr dirty="0" sz="1200">
                <a:latin typeface="Times New Roman"/>
                <a:cs typeface="Times New Roman"/>
              </a:rPr>
              <a:t>5. </a:t>
            </a:r>
            <a:r>
              <a:rPr dirty="0" sz="1100" spc="-5">
                <a:latin typeface="Times New Roman"/>
                <a:cs typeface="Times New Roman"/>
              </a:rPr>
              <a:t>Selanjutnya akan muncul komponen tambahan yang akan diinstal sama git, </a:t>
            </a:r>
            <a:r>
              <a:rPr dirty="0" sz="1100">
                <a:latin typeface="Times New Roman"/>
                <a:cs typeface="Times New Roman"/>
              </a:rPr>
              <a:t>komponen </a:t>
            </a:r>
            <a:r>
              <a:rPr dirty="0" sz="1100" spc="-5">
                <a:latin typeface="Times New Roman"/>
                <a:cs typeface="Times New Roman"/>
              </a:rPr>
              <a:t>tambahan  </a:t>
            </a:r>
            <a:r>
              <a:rPr dirty="0" sz="1100">
                <a:latin typeface="Times New Roman"/>
                <a:cs typeface="Times New Roman"/>
              </a:rPr>
              <a:t>ini </a:t>
            </a:r>
            <a:r>
              <a:rPr dirty="0" sz="1100" spc="-5">
                <a:latin typeface="Times New Roman"/>
                <a:cs typeface="Times New Roman"/>
              </a:rPr>
              <a:t>berfungsi untuk mempelancar penggunaan git dan </a:t>
            </a:r>
            <a:r>
              <a:rPr dirty="0" sz="1100">
                <a:latin typeface="Times New Roman"/>
                <a:cs typeface="Times New Roman"/>
              </a:rPr>
              <a:t>untuk </a:t>
            </a:r>
            <a:r>
              <a:rPr dirty="0" sz="1100" spc="-5">
                <a:latin typeface="Times New Roman"/>
                <a:cs typeface="Times New Roman"/>
              </a:rPr>
              <a:t>mendukung </a:t>
            </a:r>
            <a:r>
              <a:rPr dirty="0" sz="1100">
                <a:latin typeface="Times New Roman"/>
                <a:cs typeface="Times New Roman"/>
              </a:rPr>
              <a:t>file </a:t>
            </a:r>
            <a:r>
              <a:rPr dirty="0" sz="1100" spc="-5">
                <a:latin typeface="Times New Roman"/>
                <a:cs typeface="Times New Roman"/>
              </a:rPr>
              <a:t>dengan kapasitas  besar. Centang komponen yang </a:t>
            </a:r>
            <a:r>
              <a:rPr dirty="0" sz="1100">
                <a:latin typeface="Times New Roman"/>
                <a:cs typeface="Times New Roman"/>
              </a:rPr>
              <a:t>belum tercentang kemudian </a:t>
            </a:r>
            <a:r>
              <a:rPr dirty="0" sz="1100" spc="-5">
                <a:latin typeface="Times New Roman"/>
                <a:cs typeface="Times New Roman"/>
              </a:rPr>
              <a:t>klik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Next.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4354" y="5155565"/>
            <a:ext cx="4579620" cy="2597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0604" y="7835645"/>
            <a:ext cx="5630545" cy="8153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0665" marR="5080" indent="-228600">
              <a:lnSpc>
                <a:spcPct val="143800"/>
              </a:lnSpc>
              <a:spcBef>
                <a:spcPts val="105"/>
              </a:spcBef>
            </a:pPr>
            <a:r>
              <a:rPr dirty="0" sz="1200">
                <a:latin typeface="Times New Roman"/>
                <a:cs typeface="Times New Roman"/>
              </a:rPr>
              <a:t>6. </a:t>
            </a:r>
            <a:r>
              <a:rPr dirty="0" sz="1200" spc="-5">
                <a:latin typeface="Times New Roman"/>
                <a:cs typeface="Times New Roman"/>
              </a:rPr>
              <a:t>Selanjutnya </a:t>
            </a:r>
            <a:r>
              <a:rPr dirty="0" sz="1200" spc="-10">
                <a:latin typeface="Times New Roman"/>
                <a:cs typeface="Times New Roman"/>
              </a:rPr>
              <a:t>yaitu </a:t>
            </a:r>
            <a:r>
              <a:rPr dirty="0" sz="1200">
                <a:latin typeface="Times New Roman"/>
                <a:cs typeface="Times New Roman"/>
              </a:rPr>
              <a:t>langkah untuk </a:t>
            </a:r>
            <a:r>
              <a:rPr dirty="0" sz="1200" spc="-5">
                <a:latin typeface="Times New Roman"/>
                <a:cs typeface="Times New Roman"/>
              </a:rPr>
              <a:t>membuat nama aplikasi Git nantiknya </a:t>
            </a:r>
            <a:r>
              <a:rPr dirty="0" sz="1200">
                <a:latin typeface="Times New Roman"/>
                <a:cs typeface="Times New Roman"/>
              </a:rPr>
              <a:t>disini </a:t>
            </a:r>
            <a:r>
              <a:rPr dirty="0" sz="1200" spc="-5">
                <a:latin typeface="Times New Roman"/>
                <a:cs typeface="Times New Roman"/>
              </a:rPr>
              <a:t>saya  Membuat </a:t>
            </a:r>
            <a:r>
              <a:rPr dirty="0" sz="1200">
                <a:latin typeface="Times New Roman"/>
                <a:cs typeface="Times New Roman"/>
              </a:rPr>
              <a:t>nama </a:t>
            </a:r>
            <a:r>
              <a:rPr dirty="0" sz="1200" spc="-5">
                <a:latin typeface="Times New Roman"/>
                <a:cs typeface="Times New Roman"/>
              </a:rPr>
              <a:t>aplikasi git ditambah dengan </a:t>
            </a:r>
            <a:r>
              <a:rPr dirty="0" sz="1200">
                <a:latin typeface="Times New Roman"/>
                <a:cs typeface="Times New Roman"/>
              </a:rPr>
              <a:t>nama </a:t>
            </a:r>
            <a:r>
              <a:rPr dirty="0" sz="1200" spc="-5">
                <a:latin typeface="Times New Roman"/>
                <a:cs typeface="Times New Roman"/>
              </a:rPr>
              <a:t>saya, </a:t>
            </a:r>
            <a:r>
              <a:rPr dirty="0" sz="1200">
                <a:latin typeface="Times New Roman"/>
                <a:cs typeface="Times New Roman"/>
              </a:rPr>
              <a:t>sebaiknya </a:t>
            </a:r>
            <a:r>
              <a:rPr dirty="0" sz="1200" spc="-5">
                <a:latin typeface="Times New Roman"/>
                <a:cs typeface="Times New Roman"/>
              </a:rPr>
              <a:t>diberi nama Git saja  supaya </a:t>
            </a:r>
            <a:r>
              <a:rPr dirty="0" sz="1200">
                <a:latin typeface="Times New Roman"/>
                <a:cs typeface="Times New Roman"/>
              </a:rPr>
              <a:t>mudah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dicari.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1260" y="913130"/>
            <a:ext cx="3305810" cy="231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30604" y="3309341"/>
            <a:ext cx="5738495" cy="507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marR="5080" indent="-228600">
              <a:lnSpc>
                <a:spcPct val="1436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7. </a:t>
            </a:r>
            <a:r>
              <a:rPr dirty="0" sz="1100" spc="-5">
                <a:latin typeface="Times New Roman"/>
                <a:cs typeface="Times New Roman"/>
              </a:rPr>
              <a:t>Selanjutnya pilih file editor, file editor berfungsi untuk edit </a:t>
            </a:r>
            <a:r>
              <a:rPr dirty="0" sz="1100">
                <a:latin typeface="Times New Roman"/>
                <a:cs typeface="Times New Roman"/>
              </a:rPr>
              <a:t>di </a:t>
            </a:r>
            <a:r>
              <a:rPr dirty="0" sz="1100" spc="-5">
                <a:latin typeface="Times New Roman"/>
                <a:cs typeface="Times New Roman"/>
              </a:rPr>
              <a:t>git nantinya, bebas pilih yang mana  tapi kebanyakan </a:t>
            </a:r>
            <a:r>
              <a:rPr dirty="0" sz="1100">
                <a:latin typeface="Times New Roman"/>
                <a:cs typeface="Times New Roman"/>
              </a:rPr>
              <a:t>orang </a:t>
            </a:r>
            <a:r>
              <a:rPr dirty="0" sz="1100" spc="-5">
                <a:latin typeface="Times New Roman"/>
                <a:cs typeface="Times New Roman"/>
              </a:rPr>
              <a:t>memilih Vim editor </a:t>
            </a:r>
            <a:r>
              <a:rPr dirty="0" sz="1100">
                <a:latin typeface="Times New Roman"/>
                <a:cs typeface="Times New Roman"/>
              </a:rPr>
              <a:t>lalu Next dan </a:t>
            </a:r>
            <a:r>
              <a:rPr dirty="0" sz="1100" spc="-5">
                <a:latin typeface="Times New Roman"/>
                <a:cs typeface="Times New Roman"/>
              </a:rPr>
              <a:t>Next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lagi.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1570" y="3989704"/>
            <a:ext cx="3630295" cy="2011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0604" y="6429222"/>
            <a:ext cx="5738495" cy="507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marR="5080" indent="-228600">
              <a:lnSpc>
                <a:spcPct val="1436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8. </a:t>
            </a:r>
            <a:r>
              <a:rPr dirty="0" sz="1100" spc="-5">
                <a:latin typeface="Times New Roman"/>
                <a:cs typeface="Times New Roman"/>
              </a:rPr>
              <a:t>Selanjutnya mengatur </a:t>
            </a:r>
            <a:r>
              <a:rPr dirty="0" sz="1100">
                <a:latin typeface="Times New Roman"/>
                <a:cs typeface="Times New Roman"/>
              </a:rPr>
              <a:t>PATH </a:t>
            </a:r>
            <a:r>
              <a:rPr dirty="0" sz="1100" spc="-5">
                <a:latin typeface="Times New Roman"/>
                <a:cs typeface="Times New Roman"/>
              </a:rPr>
              <a:t>environment yang berfungsi mengeksekusi perintah </a:t>
            </a:r>
            <a:r>
              <a:rPr dirty="0" sz="1100">
                <a:latin typeface="Times New Roman"/>
                <a:cs typeface="Times New Roman"/>
              </a:rPr>
              <a:t>pada </a:t>
            </a:r>
            <a:r>
              <a:rPr dirty="0" sz="1100" spc="-5">
                <a:latin typeface="Times New Roman"/>
                <a:cs typeface="Times New Roman"/>
              </a:rPr>
              <a:t>git, pilih  git </a:t>
            </a:r>
            <a:r>
              <a:rPr dirty="0" sz="1100">
                <a:latin typeface="Times New Roman"/>
                <a:cs typeface="Times New Roman"/>
              </a:rPr>
              <a:t>from the </a:t>
            </a:r>
            <a:r>
              <a:rPr dirty="0" sz="1100" spc="-5">
                <a:latin typeface="Times New Roman"/>
                <a:cs typeface="Times New Roman"/>
              </a:rPr>
              <a:t>command </a:t>
            </a:r>
            <a:r>
              <a:rPr dirty="0" sz="1100">
                <a:latin typeface="Times New Roman"/>
                <a:cs typeface="Times New Roman"/>
              </a:rPr>
              <a:t>line </a:t>
            </a:r>
            <a:r>
              <a:rPr dirty="0" sz="1100" spc="-5">
                <a:latin typeface="Times New Roman"/>
                <a:cs typeface="Times New Roman"/>
              </a:rPr>
              <a:t>supaya bisa dikenal oleh </a:t>
            </a:r>
            <a:r>
              <a:rPr dirty="0" sz="1100" spc="-10">
                <a:latin typeface="Times New Roman"/>
                <a:cs typeface="Times New Roman"/>
              </a:rPr>
              <a:t>cmd </a:t>
            </a:r>
            <a:r>
              <a:rPr dirty="0" sz="1100">
                <a:latin typeface="Times New Roman"/>
                <a:cs typeface="Times New Roman"/>
              </a:rPr>
              <a:t>lalu </a:t>
            </a:r>
            <a:r>
              <a:rPr dirty="0" sz="1100" spc="-5">
                <a:latin typeface="Times New Roman"/>
                <a:cs typeface="Times New Roman"/>
              </a:rPr>
              <a:t>klik </a:t>
            </a:r>
            <a:r>
              <a:rPr dirty="0" sz="1100">
                <a:latin typeface="Times New Roman"/>
                <a:cs typeface="Times New Roman"/>
              </a:rPr>
              <a:t>Next.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8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914400"/>
            <a:ext cx="4267200" cy="2325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30604" y="3740022"/>
            <a:ext cx="571944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Times New Roman"/>
                <a:cs typeface="Times New Roman"/>
              </a:rPr>
              <a:t>9. </a:t>
            </a:r>
            <a:r>
              <a:rPr dirty="0" sz="1100" spc="-5">
                <a:latin typeface="Times New Roman"/>
                <a:cs typeface="Times New Roman"/>
              </a:rPr>
              <a:t>Selanjjutnya mengatur </a:t>
            </a:r>
            <a:r>
              <a:rPr dirty="0" sz="1100">
                <a:latin typeface="Times New Roman"/>
                <a:cs typeface="Times New Roman"/>
              </a:rPr>
              <a:t>choosing HTTPS </a:t>
            </a:r>
            <a:r>
              <a:rPr dirty="0" sz="1100" spc="-5">
                <a:latin typeface="Times New Roman"/>
                <a:cs typeface="Times New Roman"/>
              </a:rPr>
              <a:t>bisa pilih </a:t>
            </a:r>
            <a:r>
              <a:rPr dirty="0" sz="1100">
                <a:latin typeface="Times New Roman"/>
                <a:cs typeface="Times New Roman"/>
              </a:rPr>
              <a:t>yang bawaan atau </a:t>
            </a:r>
            <a:r>
              <a:rPr dirty="0" sz="1100" spc="-5">
                <a:latin typeface="Times New Roman"/>
                <a:cs typeface="Times New Roman"/>
              </a:rPr>
              <a:t>use yang lain lalu klik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next.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0700" y="4105909"/>
            <a:ext cx="4450080" cy="2816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0604" y="7422642"/>
            <a:ext cx="31362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10. Klik next untuk </a:t>
            </a:r>
            <a:r>
              <a:rPr dirty="0" sz="1100" spc="-5">
                <a:latin typeface="Times New Roman"/>
                <a:cs typeface="Times New Roman"/>
              </a:rPr>
              <a:t>line </a:t>
            </a:r>
            <a:r>
              <a:rPr dirty="0" sz="1100">
                <a:latin typeface="Times New Roman"/>
                <a:cs typeface="Times New Roman"/>
              </a:rPr>
              <a:t>ending </a:t>
            </a:r>
            <a:r>
              <a:rPr dirty="0" sz="1100" spc="-5">
                <a:latin typeface="Times New Roman"/>
                <a:cs typeface="Times New Roman"/>
              </a:rPr>
              <a:t>pilih yang </a:t>
            </a:r>
            <a:r>
              <a:rPr dirty="0" sz="1100">
                <a:latin typeface="Times New Roman"/>
                <a:cs typeface="Times New Roman"/>
              </a:rPr>
              <a:t>bawaan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saja.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3475" y="913130"/>
            <a:ext cx="3421379" cy="2047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30604" y="3461130"/>
            <a:ext cx="46520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11. </a:t>
            </a:r>
            <a:r>
              <a:rPr dirty="0" sz="1100" spc="-5">
                <a:latin typeface="Times New Roman"/>
                <a:cs typeface="Times New Roman"/>
              </a:rPr>
              <a:t>Selanjutnya ataur emilator terminal pilih yang </a:t>
            </a:r>
            <a:r>
              <a:rPr dirty="0" sz="1100">
                <a:latin typeface="Times New Roman"/>
                <a:cs typeface="Times New Roman"/>
              </a:rPr>
              <a:t>baan </a:t>
            </a:r>
            <a:r>
              <a:rPr dirty="0" sz="1100" spc="-5">
                <a:latin typeface="Times New Roman"/>
                <a:cs typeface="Times New Roman"/>
              </a:rPr>
              <a:t>saja </a:t>
            </a:r>
            <a:r>
              <a:rPr dirty="0" sz="1100">
                <a:latin typeface="Times New Roman"/>
                <a:cs typeface="Times New Roman"/>
              </a:rPr>
              <a:t>lalu </a:t>
            </a:r>
            <a:r>
              <a:rPr dirty="0" sz="1100" spc="-5">
                <a:latin typeface="Times New Roman"/>
                <a:cs typeface="Times New Roman"/>
              </a:rPr>
              <a:t>next dan next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lagi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56814" y="3829684"/>
            <a:ext cx="3383279" cy="2004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0604" y="6332601"/>
            <a:ext cx="438975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Times New Roman"/>
                <a:cs typeface="Times New Roman"/>
              </a:rPr>
              <a:t>12. </a:t>
            </a:r>
            <a:r>
              <a:rPr dirty="0" sz="1100" spc="-5">
                <a:latin typeface="Times New Roman"/>
                <a:cs typeface="Times New Roman"/>
              </a:rPr>
              <a:t>Atur greditial manager pili git greditial manager lalu Next </a:t>
            </a:r>
            <a:r>
              <a:rPr dirty="0" sz="1100">
                <a:latin typeface="Times New Roman"/>
                <a:cs typeface="Times New Roman"/>
              </a:rPr>
              <a:t>. </a:t>
            </a:r>
            <a:r>
              <a:rPr dirty="0" sz="1100" spc="-5">
                <a:latin typeface="Times New Roman"/>
                <a:cs typeface="Times New Roman"/>
              </a:rPr>
              <a:t>dan Next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lagi.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94914" y="6701155"/>
            <a:ext cx="3239769" cy="20040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10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231137"/>
            <a:ext cx="48082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13. Centang </a:t>
            </a:r>
            <a:r>
              <a:rPr dirty="0" sz="1100" spc="-5">
                <a:latin typeface="Times New Roman"/>
                <a:cs typeface="Times New Roman"/>
              </a:rPr>
              <a:t>Enable experimental options supaya git punya </a:t>
            </a:r>
            <a:r>
              <a:rPr dirty="0" sz="1100">
                <a:latin typeface="Times New Roman"/>
                <a:cs typeface="Times New Roman"/>
              </a:rPr>
              <a:t>system </a:t>
            </a:r>
            <a:r>
              <a:rPr dirty="0" sz="1100" spc="-5">
                <a:latin typeface="Times New Roman"/>
                <a:cs typeface="Times New Roman"/>
              </a:rPr>
              <a:t>D, </a:t>
            </a:r>
            <a:r>
              <a:rPr dirty="0" sz="1100">
                <a:latin typeface="Times New Roman"/>
                <a:cs typeface="Times New Roman"/>
              </a:rPr>
              <a:t>lalu </a:t>
            </a:r>
            <a:r>
              <a:rPr dirty="0" sz="1100" spc="-5">
                <a:latin typeface="Times New Roman"/>
                <a:cs typeface="Times New Roman"/>
              </a:rPr>
              <a:t>klik</a:t>
            </a:r>
            <a:r>
              <a:rPr dirty="0" sz="1100" spc="-8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Install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66314" y="1598930"/>
            <a:ext cx="3695700" cy="234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59153" y="4439538"/>
            <a:ext cx="1961514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Times New Roman"/>
                <a:cs typeface="Times New Roman"/>
              </a:rPr>
              <a:t>14.Tunggu </a:t>
            </a:r>
            <a:r>
              <a:rPr dirty="0" sz="1100">
                <a:latin typeface="Times New Roman"/>
                <a:cs typeface="Times New Roman"/>
              </a:rPr>
              <a:t>proses </a:t>
            </a:r>
            <a:r>
              <a:rPr dirty="0" sz="1100" spc="-5">
                <a:latin typeface="Times New Roman"/>
                <a:cs typeface="Times New Roman"/>
              </a:rPr>
              <a:t>instalasi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selesai.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1089" y="5147945"/>
            <a:ext cx="3487420" cy="1946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59153" y="7251572"/>
            <a:ext cx="9074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Times New Roman"/>
                <a:cs typeface="Times New Roman"/>
              </a:rPr>
              <a:t>15 . </a:t>
            </a:r>
            <a:r>
              <a:rPr dirty="0" sz="1100" spc="-5">
                <a:latin typeface="Times New Roman"/>
                <a:cs typeface="Times New Roman"/>
              </a:rPr>
              <a:t>Klik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finish.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11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25370" y="913129"/>
            <a:ext cx="3578859" cy="1982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59153" y="3323056"/>
            <a:ext cx="5494655" cy="74803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100" b="1">
                <a:latin typeface="Times New Roman"/>
                <a:cs typeface="Times New Roman"/>
              </a:rPr>
              <a:t>16. </a:t>
            </a:r>
            <a:r>
              <a:rPr dirty="0" sz="1100">
                <a:latin typeface="Times New Roman"/>
                <a:cs typeface="Times New Roman"/>
              </a:rPr>
              <a:t>Untuk </a:t>
            </a:r>
            <a:r>
              <a:rPr dirty="0" sz="1100" spc="-5">
                <a:latin typeface="Times New Roman"/>
                <a:cs typeface="Times New Roman"/>
              </a:rPr>
              <a:t>mengcek </a:t>
            </a:r>
            <a:r>
              <a:rPr dirty="0" sz="1100">
                <a:latin typeface="Times New Roman"/>
                <a:cs typeface="Times New Roman"/>
              </a:rPr>
              <a:t>apilkasi </a:t>
            </a:r>
            <a:r>
              <a:rPr dirty="0" sz="1100" spc="-5">
                <a:latin typeface="Times New Roman"/>
                <a:cs typeface="Times New Roman"/>
              </a:rPr>
              <a:t>sudah berhasil terinstal bisa dengn klik windws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43600"/>
              </a:lnSpc>
            </a:pPr>
            <a:r>
              <a:rPr dirty="0" sz="1100">
                <a:latin typeface="Times New Roman"/>
                <a:cs typeface="Times New Roman"/>
              </a:rPr>
              <a:t>+ R </a:t>
            </a:r>
            <a:r>
              <a:rPr dirty="0" sz="1100" spc="-5">
                <a:latin typeface="Times New Roman"/>
                <a:cs typeface="Times New Roman"/>
              </a:rPr>
              <a:t>lalu enter ketik cmd lalu </a:t>
            </a:r>
            <a:r>
              <a:rPr dirty="0" sz="1100">
                <a:latin typeface="Times New Roman"/>
                <a:cs typeface="Times New Roman"/>
              </a:rPr>
              <a:t>enter, </a:t>
            </a:r>
            <a:r>
              <a:rPr dirty="0" sz="1100" spc="-5">
                <a:latin typeface="Times New Roman"/>
                <a:cs typeface="Times New Roman"/>
              </a:rPr>
              <a:t>masuk </a:t>
            </a:r>
            <a:r>
              <a:rPr dirty="0" sz="1100" spc="-10">
                <a:latin typeface="Times New Roman"/>
                <a:cs typeface="Times New Roman"/>
              </a:rPr>
              <a:t>ke </a:t>
            </a:r>
            <a:r>
              <a:rPr dirty="0" sz="1100" spc="-5">
                <a:latin typeface="Times New Roman"/>
                <a:cs typeface="Times New Roman"/>
              </a:rPr>
              <a:t>penyimpanan diman </a:t>
            </a:r>
            <a:r>
              <a:rPr dirty="0" sz="1100">
                <a:latin typeface="Times New Roman"/>
                <a:cs typeface="Times New Roman"/>
              </a:rPr>
              <a:t>file </a:t>
            </a:r>
            <a:r>
              <a:rPr dirty="0" sz="1100" spc="-5">
                <a:latin typeface="Times New Roman"/>
                <a:cs typeface="Times New Roman"/>
              </a:rPr>
              <a:t>disimpan lalu ketikan git </a:t>
            </a:r>
            <a:r>
              <a:rPr dirty="0" sz="1100">
                <a:latin typeface="Times New Roman"/>
                <a:cs typeface="Times New Roman"/>
              </a:rPr>
              <a:t>–  version </a:t>
            </a:r>
            <a:r>
              <a:rPr dirty="0" sz="1100" spc="-5">
                <a:latin typeface="Times New Roman"/>
                <a:cs typeface="Times New Roman"/>
              </a:rPr>
              <a:t>lalu enter jika berhasil </a:t>
            </a:r>
            <a:r>
              <a:rPr dirty="0" sz="1100" spc="-10">
                <a:latin typeface="Times New Roman"/>
                <a:cs typeface="Times New Roman"/>
              </a:rPr>
              <a:t>maka </a:t>
            </a:r>
            <a:r>
              <a:rPr dirty="0" sz="1100" spc="-5">
                <a:latin typeface="Times New Roman"/>
                <a:cs typeface="Times New Roman"/>
              </a:rPr>
              <a:t>tampilanya seperti </a:t>
            </a:r>
            <a:r>
              <a:rPr dirty="0" sz="1100">
                <a:latin typeface="Times New Roman"/>
                <a:cs typeface="Times New Roman"/>
              </a:rPr>
              <a:t>di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bawah.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18004" y="4244340"/>
            <a:ext cx="4593590" cy="2450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0604" y="6859242"/>
            <a:ext cx="4336415" cy="1150620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465"/>
              </a:spcBef>
              <a:buFont typeface="Times New Roman"/>
              <a:buAutoNum type="alphaLcPeriod" startAt="5"/>
              <a:tabLst>
                <a:tab pos="2413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P</a:t>
            </a:r>
            <a:r>
              <a:rPr dirty="0" sz="1200" spc="-5" b="1">
                <a:latin typeface="Times New Roman"/>
                <a:cs typeface="Times New Roman"/>
              </a:rPr>
              <a:t>enggunaan Git</a:t>
            </a:r>
            <a:endParaRPr sz="12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340"/>
              </a:spcBef>
            </a:pPr>
            <a:r>
              <a:rPr dirty="0" sz="1100" spc="-5">
                <a:latin typeface="Times New Roman"/>
                <a:cs typeface="Times New Roman"/>
              </a:rPr>
              <a:t>Ada beberapa langkah </a:t>
            </a:r>
            <a:r>
              <a:rPr dirty="0" sz="1100">
                <a:latin typeface="Times New Roman"/>
                <a:cs typeface="Times New Roman"/>
              </a:rPr>
              <a:t>penggunaan </a:t>
            </a:r>
            <a:r>
              <a:rPr dirty="0" sz="1100" spc="-5">
                <a:latin typeface="Times New Roman"/>
                <a:cs typeface="Times New Roman"/>
              </a:rPr>
              <a:t>Git yaitu Sebegai berikut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lvl="1" marL="240665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dirty="0" sz="1100" spc="-5">
                <a:latin typeface="Times New Roman"/>
                <a:cs typeface="Times New Roman"/>
              </a:rPr>
              <a:t>Konfigurasi pertama </a:t>
            </a:r>
            <a:r>
              <a:rPr dirty="0" sz="1100">
                <a:latin typeface="Times New Roman"/>
                <a:cs typeface="Times New Roman"/>
              </a:rPr>
              <a:t>atau </a:t>
            </a:r>
            <a:r>
              <a:rPr dirty="0" sz="1100" spc="-5">
                <a:latin typeface="Times New Roman"/>
                <a:cs typeface="Times New Roman"/>
              </a:rPr>
              <a:t>permulaan.</a:t>
            </a:r>
            <a:endParaRPr sz="11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1150">
              <a:latin typeface="Times New Roman"/>
              <a:cs typeface="Times New Roman"/>
            </a:endParaRPr>
          </a:p>
          <a:p>
            <a:pPr lvl="2" marL="240665" indent="-228600">
              <a:lnSpc>
                <a:spcPct val="100000"/>
              </a:lnSpc>
              <a:buAutoNum type="alphaLcPeriod"/>
              <a:tabLst>
                <a:tab pos="240665" algn="l"/>
                <a:tab pos="241300" algn="l"/>
              </a:tabLst>
            </a:pPr>
            <a:r>
              <a:rPr dirty="0" sz="1100">
                <a:latin typeface="Times New Roman"/>
                <a:cs typeface="Times New Roman"/>
              </a:rPr>
              <a:t>Buatlah </a:t>
            </a:r>
            <a:r>
              <a:rPr dirty="0" sz="1100" spc="-5">
                <a:latin typeface="Times New Roman"/>
                <a:cs typeface="Times New Roman"/>
              </a:rPr>
              <a:t>terlebih dahulu akun gihub </a:t>
            </a:r>
            <a:r>
              <a:rPr dirty="0" sz="1100">
                <a:latin typeface="Times New Roman"/>
                <a:cs typeface="Times New Roman"/>
              </a:rPr>
              <a:t>di </a:t>
            </a:r>
            <a:r>
              <a:rPr dirty="0" sz="1100" spc="-5">
                <a:latin typeface="Times New Roman"/>
                <a:cs typeface="Times New Roman"/>
              </a:rPr>
              <a:t>website github.com </a:t>
            </a:r>
            <a:r>
              <a:rPr dirty="0" sz="1100">
                <a:latin typeface="Times New Roman"/>
                <a:cs typeface="Times New Roman"/>
              </a:rPr>
              <a:t>seperti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berikut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12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3225" y="913130"/>
            <a:ext cx="4424045" cy="231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004" y="3381883"/>
            <a:ext cx="2665095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b. </a:t>
            </a:r>
            <a:r>
              <a:rPr dirty="0" sz="1100" spc="-5">
                <a:latin typeface="Times New Roman"/>
                <a:cs typeface="Times New Roman"/>
              </a:rPr>
              <a:t>Lagin</a:t>
            </a:r>
            <a:r>
              <a:rPr dirty="0" sz="1100" spc="-1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git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latin typeface="Times New Roman"/>
                <a:cs typeface="Times New Roman"/>
              </a:rPr>
              <a:t>Loogin git </a:t>
            </a:r>
            <a:r>
              <a:rPr dirty="0" sz="1100">
                <a:latin typeface="Times New Roman"/>
                <a:cs typeface="Times New Roman"/>
              </a:rPr>
              <a:t>di </a:t>
            </a:r>
            <a:r>
              <a:rPr dirty="0" sz="1100" spc="-5">
                <a:latin typeface="Times New Roman"/>
                <a:cs typeface="Times New Roman"/>
              </a:rPr>
              <a:t>cmd </a:t>
            </a:r>
            <a:r>
              <a:rPr dirty="0" sz="1100">
                <a:latin typeface="Times New Roman"/>
                <a:cs typeface="Times New Roman"/>
              </a:rPr>
              <a:t>dengan </a:t>
            </a:r>
            <a:r>
              <a:rPr dirty="0" sz="1100" spc="-5">
                <a:latin typeface="Times New Roman"/>
                <a:cs typeface="Times New Roman"/>
              </a:rPr>
              <a:t>perintah berikut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Times New Roman"/>
                <a:cs typeface="Times New Roman"/>
              </a:rPr>
              <a:t>git </a:t>
            </a:r>
            <a:r>
              <a:rPr dirty="0" sz="1100">
                <a:latin typeface="Times New Roman"/>
                <a:cs typeface="Times New Roman"/>
              </a:rPr>
              <a:t>config </a:t>
            </a:r>
            <a:r>
              <a:rPr dirty="0" sz="1100" spc="-5">
                <a:latin typeface="Times New Roman"/>
                <a:cs typeface="Times New Roman"/>
              </a:rPr>
              <a:t>--global user.name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"UsernameAnda"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13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2004" y="4338040"/>
            <a:ext cx="5372100" cy="507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36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Kemudian </a:t>
            </a:r>
            <a:r>
              <a:rPr dirty="0" sz="1100" spc="-5">
                <a:latin typeface="Times New Roman"/>
                <a:cs typeface="Times New Roman"/>
              </a:rPr>
              <a:t>masukkan email yang terdaftar </a:t>
            </a:r>
            <a:r>
              <a:rPr dirty="0" sz="1100">
                <a:latin typeface="Times New Roman"/>
                <a:cs typeface="Times New Roman"/>
              </a:rPr>
              <a:t>di </a:t>
            </a:r>
            <a:r>
              <a:rPr dirty="0" sz="1100" spc="-5">
                <a:latin typeface="Times New Roman"/>
                <a:cs typeface="Times New Roman"/>
              </a:rPr>
              <a:t>GitHub Anda menggunakan </a:t>
            </a:r>
            <a:r>
              <a:rPr dirty="0" sz="1100">
                <a:latin typeface="Times New Roman"/>
                <a:cs typeface="Times New Roman"/>
              </a:rPr>
              <a:t>perintah di bawah  </a:t>
            </a:r>
            <a:r>
              <a:rPr dirty="0" sz="1100" spc="-5">
                <a:latin typeface="Times New Roman"/>
                <a:cs typeface="Times New Roman"/>
              </a:rPr>
              <a:t>tekan </a:t>
            </a:r>
            <a:r>
              <a:rPr dirty="0" sz="1100">
                <a:latin typeface="Times New Roman"/>
                <a:cs typeface="Times New Roman"/>
              </a:rPr>
              <a:t>ENTER </a:t>
            </a:r>
            <a:r>
              <a:rPr dirty="0" sz="1100" spc="-5">
                <a:latin typeface="Times New Roman"/>
                <a:cs typeface="Times New Roman"/>
              </a:rPr>
              <a:t>jika sudah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benar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54313" y="4410582"/>
            <a:ext cx="51752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Times New Roman"/>
                <a:cs typeface="Times New Roman"/>
              </a:rPr>
              <a:t>ini.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Lalu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4992751"/>
            <a:ext cx="4869180" cy="22498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Times New Roman"/>
                <a:cs typeface="Times New Roman"/>
              </a:rPr>
              <a:t>$ </a:t>
            </a:r>
            <a:r>
              <a:rPr dirty="0" sz="1100" spc="-5">
                <a:latin typeface="Times New Roman"/>
                <a:cs typeface="Times New Roman"/>
              </a:rPr>
              <a:t>git </a:t>
            </a:r>
            <a:r>
              <a:rPr dirty="0" sz="1100">
                <a:latin typeface="Times New Roman"/>
                <a:cs typeface="Times New Roman"/>
              </a:rPr>
              <a:t>config </a:t>
            </a:r>
            <a:r>
              <a:rPr dirty="0" sz="1100" spc="-5">
                <a:latin typeface="Times New Roman"/>
                <a:cs typeface="Times New Roman"/>
              </a:rPr>
              <a:t>--global user.email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  <a:hlinkClick r:id="rId3"/>
              </a:rPr>
              <a:t>IsiDenganEmailAnda@gmail.com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Times New Roman"/>
                <a:cs typeface="Times New Roman"/>
              </a:rPr>
              <a:t>Selanjutnya </a:t>
            </a:r>
            <a:r>
              <a:rPr dirty="0" sz="1100">
                <a:latin typeface="Times New Roman"/>
                <a:cs typeface="Times New Roman"/>
              </a:rPr>
              <a:t>untuk </a:t>
            </a:r>
            <a:r>
              <a:rPr dirty="0" sz="1100" spc="-5">
                <a:latin typeface="Times New Roman"/>
                <a:cs typeface="Times New Roman"/>
              </a:rPr>
              <a:t>memastikan </a:t>
            </a:r>
            <a:r>
              <a:rPr dirty="0" sz="1100">
                <a:latin typeface="Times New Roman"/>
                <a:cs typeface="Times New Roman"/>
              </a:rPr>
              <a:t>proses </a:t>
            </a:r>
            <a:r>
              <a:rPr dirty="0" sz="1100" spc="-5">
                <a:latin typeface="Times New Roman"/>
                <a:cs typeface="Times New Roman"/>
              </a:rPr>
              <a:t>login Anda berhasil, masukkan </a:t>
            </a:r>
            <a:r>
              <a:rPr dirty="0" sz="1100">
                <a:latin typeface="Times New Roman"/>
                <a:cs typeface="Times New Roman"/>
              </a:rPr>
              <a:t>perintah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berikut.</a:t>
            </a:r>
            <a:endParaRPr sz="1100">
              <a:latin typeface="Times New Roman"/>
              <a:cs typeface="Times New Roman"/>
            </a:endParaRPr>
          </a:p>
          <a:p>
            <a:pPr marL="12700" marR="3928745">
              <a:lnSpc>
                <a:spcPct val="204500"/>
              </a:lnSpc>
            </a:pPr>
            <a:r>
              <a:rPr dirty="0" sz="1100">
                <a:latin typeface="Times New Roman"/>
                <a:cs typeface="Times New Roman"/>
              </a:rPr>
              <a:t>$ </a:t>
            </a:r>
            <a:r>
              <a:rPr dirty="0" sz="1100" spc="-5">
                <a:latin typeface="Times New Roman"/>
                <a:cs typeface="Times New Roman"/>
              </a:rPr>
              <a:t>git </a:t>
            </a:r>
            <a:r>
              <a:rPr dirty="0" sz="1100">
                <a:latin typeface="Times New Roman"/>
                <a:cs typeface="Times New Roman"/>
              </a:rPr>
              <a:t>config</a:t>
            </a:r>
            <a:r>
              <a:rPr dirty="0" sz="1100" spc="-8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–list  </a:t>
            </a:r>
            <a:r>
              <a:rPr dirty="0" sz="1100">
                <a:latin typeface="Times New Roman"/>
                <a:cs typeface="Times New Roman"/>
              </a:rPr>
              <a:t>Contoh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Times New Roman"/>
                <a:cs typeface="Times New Roman"/>
              </a:rPr>
              <a:t>git </a:t>
            </a:r>
            <a:r>
              <a:rPr dirty="0" sz="1100">
                <a:latin typeface="Times New Roman"/>
                <a:cs typeface="Times New Roman"/>
              </a:rPr>
              <a:t>config </a:t>
            </a:r>
            <a:r>
              <a:rPr dirty="0" sz="1100" spc="-5">
                <a:latin typeface="Times New Roman"/>
                <a:cs typeface="Times New Roman"/>
              </a:rPr>
              <a:t>--global user.name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"SiskaNofriDania"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$ </a:t>
            </a:r>
            <a:r>
              <a:rPr dirty="0" sz="1100" spc="-5">
                <a:latin typeface="Times New Roman"/>
                <a:cs typeface="Times New Roman"/>
              </a:rPr>
              <a:t>git </a:t>
            </a:r>
            <a:r>
              <a:rPr dirty="0" sz="1100">
                <a:latin typeface="Times New Roman"/>
                <a:cs typeface="Times New Roman"/>
              </a:rPr>
              <a:t>config </a:t>
            </a:r>
            <a:r>
              <a:rPr dirty="0" sz="1100" spc="-5">
                <a:latin typeface="Times New Roman"/>
                <a:cs typeface="Times New Roman"/>
              </a:rPr>
              <a:t>--global user.email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4"/>
              </a:rPr>
              <a:t>daniasiskanofri@gmail.com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$ </a:t>
            </a:r>
            <a:r>
              <a:rPr dirty="0" sz="1100" spc="-5">
                <a:latin typeface="Times New Roman"/>
                <a:cs typeface="Times New Roman"/>
              </a:rPr>
              <a:t>git </a:t>
            </a:r>
            <a:r>
              <a:rPr dirty="0" sz="1100">
                <a:latin typeface="Times New Roman"/>
                <a:cs typeface="Times New Roman"/>
              </a:rPr>
              <a:t>config</a:t>
            </a:r>
            <a:r>
              <a:rPr dirty="0" sz="1100" spc="-5">
                <a:latin typeface="Times New Roman"/>
                <a:cs typeface="Times New Roman"/>
              </a:rPr>
              <a:t> –list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3470" y="1279043"/>
            <a:ext cx="3045460" cy="24134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30604" y="4191126"/>
            <a:ext cx="3561079" cy="5365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Times New Roman"/>
                <a:cs typeface="Times New Roman"/>
              </a:rPr>
              <a:t>2. uat </a:t>
            </a:r>
            <a:r>
              <a:rPr dirty="0" sz="1100" spc="-5">
                <a:latin typeface="Times New Roman"/>
                <a:cs typeface="Times New Roman"/>
              </a:rPr>
              <a:t>repositori baru </a:t>
            </a:r>
            <a:r>
              <a:rPr dirty="0" sz="1100" spc="-10">
                <a:latin typeface="Times New Roman"/>
                <a:cs typeface="Times New Roman"/>
              </a:rPr>
              <a:t>di</a:t>
            </a:r>
            <a:r>
              <a:rPr dirty="0" sz="1100" spc="-1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GitHub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setelah </a:t>
            </a:r>
            <a:r>
              <a:rPr dirty="0" sz="1100" spc="-5">
                <a:latin typeface="Times New Roman"/>
                <a:cs typeface="Times New Roman"/>
              </a:rPr>
              <a:t>berhasil login </a:t>
            </a:r>
            <a:r>
              <a:rPr dirty="0" sz="1100" spc="-10">
                <a:latin typeface="Times New Roman"/>
                <a:cs typeface="Times New Roman"/>
              </a:rPr>
              <a:t>di </a:t>
            </a:r>
            <a:r>
              <a:rPr dirty="0" sz="1100" spc="-5">
                <a:latin typeface="Times New Roman"/>
                <a:cs typeface="Times New Roman"/>
              </a:rPr>
              <a:t>github.com kemudian klik start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project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24685" y="4900929"/>
            <a:ext cx="4149725" cy="1902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6887946"/>
            <a:ext cx="5969000" cy="990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 indent="359410">
              <a:lnSpc>
                <a:spcPct val="144000"/>
              </a:lnSpc>
              <a:spcBef>
                <a:spcPts val="95"/>
              </a:spcBef>
            </a:pPr>
            <a:r>
              <a:rPr dirty="0" sz="1100" spc="-5">
                <a:latin typeface="Times New Roman"/>
                <a:cs typeface="Times New Roman"/>
              </a:rPr>
              <a:t>Jika hanya ingin melacak kode </a:t>
            </a:r>
            <a:r>
              <a:rPr dirty="0" sz="1100">
                <a:latin typeface="Times New Roman"/>
                <a:cs typeface="Times New Roman"/>
              </a:rPr>
              <a:t>secara </a:t>
            </a:r>
            <a:r>
              <a:rPr dirty="0" sz="1100" spc="-5">
                <a:latin typeface="Times New Roman"/>
                <a:cs typeface="Times New Roman"/>
              </a:rPr>
              <a:t>lokal, tidak </a:t>
            </a:r>
            <a:r>
              <a:rPr dirty="0" sz="1100">
                <a:latin typeface="Times New Roman"/>
                <a:cs typeface="Times New Roman"/>
              </a:rPr>
              <a:t>perlu </a:t>
            </a:r>
            <a:r>
              <a:rPr dirty="0" sz="1100" spc="-5">
                <a:latin typeface="Times New Roman"/>
                <a:cs typeface="Times New Roman"/>
              </a:rPr>
              <a:t>menggunakan GitHub. Tetapi jika ingin  </a:t>
            </a:r>
            <a:r>
              <a:rPr dirty="0" sz="1100">
                <a:latin typeface="Times New Roman"/>
                <a:cs typeface="Times New Roman"/>
              </a:rPr>
              <a:t>bekerja dengan </a:t>
            </a:r>
            <a:r>
              <a:rPr dirty="0" sz="1100" spc="-5">
                <a:latin typeface="Times New Roman"/>
                <a:cs typeface="Times New Roman"/>
              </a:rPr>
              <a:t>tim, dapat menggunakan GitHub untuk </a:t>
            </a:r>
            <a:r>
              <a:rPr dirty="0" sz="1100">
                <a:latin typeface="Times New Roman"/>
                <a:cs typeface="Times New Roman"/>
              </a:rPr>
              <a:t>secara </a:t>
            </a:r>
            <a:r>
              <a:rPr dirty="0" sz="1100" spc="-5">
                <a:latin typeface="Times New Roman"/>
                <a:cs typeface="Times New Roman"/>
              </a:rPr>
              <a:t>kolaboratif mengubah kode proyek.Untuk  membuat </a:t>
            </a:r>
            <a:r>
              <a:rPr dirty="0" sz="1100">
                <a:latin typeface="Times New Roman"/>
                <a:cs typeface="Times New Roman"/>
              </a:rPr>
              <a:t>repo baru </a:t>
            </a:r>
            <a:r>
              <a:rPr dirty="0" sz="1100" spc="-10">
                <a:latin typeface="Times New Roman"/>
                <a:cs typeface="Times New Roman"/>
              </a:rPr>
              <a:t>di </a:t>
            </a:r>
            <a:r>
              <a:rPr dirty="0" sz="1100" spc="-5">
                <a:latin typeface="Times New Roman"/>
                <a:cs typeface="Times New Roman"/>
              </a:rPr>
              <a:t>GitHub, masuk </a:t>
            </a:r>
            <a:r>
              <a:rPr dirty="0" sz="1100">
                <a:latin typeface="Times New Roman"/>
                <a:cs typeface="Times New Roman"/>
              </a:rPr>
              <a:t>dan buka halaman beranda </a:t>
            </a:r>
            <a:r>
              <a:rPr dirty="0" sz="1100" spc="-5">
                <a:latin typeface="Times New Roman"/>
                <a:cs typeface="Times New Roman"/>
              </a:rPr>
              <a:t>GitHub. </a:t>
            </a:r>
            <a:r>
              <a:rPr dirty="0" sz="1100">
                <a:latin typeface="Times New Roman"/>
                <a:cs typeface="Times New Roman"/>
              </a:rPr>
              <a:t>dapat </a:t>
            </a:r>
            <a:r>
              <a:rPr dirty="0" sz="1100" spc="-5">
                <a:latin typeface="Times New Roman"/>
                <a:cs typeface="Times New Roman"/>
              </a:rPr>
              <a:t>menemukan </a:t>
            </a:r>
            <a:r>
              <a:rPr dirty="0" sz="1100">
                <a:latin typeface="Times New Roman"/>
                <a:cs typeface="Times New Roman"/>
              </a:rPr>
              <a:t>opsi  </a:t>
            </a:r>
            <a:r>
              <a:rPr dirty="0" sz="1100" spc="-5">
                <a:latin typeface="Times New Roman"/>
                <a:cs typeface="Times New Roman"/>
              </a:rPr>
              <a:t>"Repositori baru" </a:t>
            </a:r>
            <a:r>
              <a:rPr dirty="0" sz="1100">
                <a:latin typeface="Times New Roman"/>
                <a:cs typeface="Times New Roman"/>
              </a:rPr>
              <a:t>di </a:t>
            </a:r>
            <a:r>
              <a:rPr dirty="0" sz="1100" spc="-5">
                <a:latin typeface="Times New Roman"/>
                <a:cs typeface="Times New Roman"/>
              </a:rPr>
              <a:t>bawah </a:t>
            </a:r>
            <a:r>
              <a:rPr dirty="0" sz="1100">
                <a:latin typeface="Times New Roman"/>
                <a:cs typeface="Times New Roman"/>
              </a:rPr>
              <a:t>tanda </a:t>
            </a:r>
            <a:r>
              <a:rPr dirty="0" sz="1100" spc="-5">
                <a:latin typeface="Times New Roman"/>
                <a:cs typeface="Times New Roman"/>
              </a:rPr>
              <a:t>"+" </a:t>
            </a:r>
            <a:r>
              <a:rPr dirty="0" sz="1100" spc="-10">
                <a:latin typeface="Times New Roman"/>
                <a:cs typeface="Times New Roman"/>
              </a:rPr>
              <a:t>di </a:t>
            </a:r>
            <a:r>
              <a:rPr dirty="0" sz="1100" spc="-5">
                <a:latin typeface="Times New Roman"/>
                <a:cs typeface="Times New Roman"/>
              </a:rPr>
              <a:t>sebelah </a:t>
            </a:r>
            <a:r>
              <a:rPr dirty="0" sz="1100">
                <a:latin typeface="Times New Roman"/>
                <a:cs typeface="Times New Roman"/>
              </a:rPr>
              <a:t>foto </a:t>
            </a:r>
            <a:r>
              <a:rPr dirty="0" sz="1100" spc="-5">
                <a:latin typeface="Times New Roman"/>
                <a:cs typeface="Times New Roman"/>
              </a:rPr>
              <a:t>profil Anda, </a:t>
            </a:r>
            <a:r>
              <a:rPr dirty="0" sz="1100">
                <a:latin typeface="Times New Roman"/>
                <a:cs typeface="Times New Roman"/>
              </a:rPr>
              <a:t>di </a:t>
            </a:r>
            <a:r>
              <a:rPr dirty="0" sz="1100" spc="-5">
                <a:latin typeface="Times New Roman"/>
                <a:cs typeface="Times New Roman"/>
              </a:rPr>
              <a:t>pojok kanan atas bilah</a:t>
            </a:r>
            <a:r>
              <a:rPr dirty="0" sz="1100" spc="1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navigasi: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14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2004" y="8296503"/>
            <a:ext cx="5968365" cy="507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59410">
              <a:lnSpc>
                <a:spcPct val="1436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Setelah </a:t>
            </a:r>
            <a:r>
              <a:rPr dirty="0" sz="1100" spc="-5">
                <a:latin typeface="Times New Roman"/>
                <a:cs typeface="Times New Roman"/>
              </a:rPr>
              <a:t>mengklik </a:t>
            </a:r>
            <a:r>
              <a:rPr dirty="0" sz="1100">
                <a:latin typeface="Times New Roman"/>
                <a:cs typeface="Times New Roman"/>
              </a:rPr>
              <a:t>tombol </a:t>
            </a:r>
            <a:r>
              <a:rPr dirty="0" sz="1100" spc="-5">
                <a:latin typeface="Times New Roman"/>
                <a:cs typeface="Times New Roman"/>
              </a:rPr>
              <a:t>tersebut, GitHub akan meminta Anda untuk memberi </a:t>
            </a:r>
            <a:r>
              <a:rPr dirty="0" sz="1100" spc="-10">
                <a:latin typeface="Times New Roman"/>
                <a:cs typeface="Times New Roman"/>
              </a:rPr>
              <a:t>nama </a:t>
            </a:r>
            <a:r>
              <a:rPr dirty="0" sz="1100">
                <a:latin typeface="Times New Roman"/>
                <a:cs typeface="Times New Roman"/>
              </a:rPr>
              <a:t>repo dan  </a:t>
            </a:r>
            <a:r>
              <a:rPr dirty="0" sz="1100" spc="-5">
                <a:latin typeface="Times New Roman"/>
                <a:cs typeface="Times New Roman"/>
              </a:rPr>
              <a:t>memberikan deskripsi singkat lalu klik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create.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14146"/>
            <a:ext cx="5970270" cy="443166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dirty="0" sz="1200" spc="-5" b="1">
                <a:latin typeface="Times New Roman"/>
                <a:cs typeface="Times New Roman"/>
              </a:rPr>
              <a:t>KATA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PENGANTAR</a:t>
            </a:r>
            <a:endParaRPr sz="1200">
              <a:latin typeface="Times New Roman"/>
              <a:cs typeface="Times New Roman"/>
            </a:endParaRPr>
          </a:p>
          <a:p>
            <a:pPr algn="just" marL="469265">
              <a:lnSpc>
                <a:spcPct val="100000"/>
              </a:lnSpc>
              <a:spcBef>
                <a:spcPts val="215"/>
              </a:spcBef>
            </a:pPr>
            <a:r>
              <a:rPr dirty="0" sz="1200">
                <a:latin typeface="Times New Roman"/>
                <a:cs typeface="Times New Roman"/>
              </a:rPr>
              <a:t>Puji </a:t>
            </a:r>
            <a:r>
              <a:rPr dirty="0" sz="1200" spc="-5">
                <a:latin typeface="Times New Roman"/>
                <a:cs typeface="Times New Roman"/>
              </a:rPr>
              <a:t>dan syukur </a:t>
            </a:r>
            <a:r>
              <a:rPr dirty="0" sz="1200">
                <a:latin typeface="Times New Roman"/>
                <a:cs typeface="Times New Roman"/>
              </a:rPr>
              <a:t>kehadirat Allah </a:t>
            </a:r>
            <a:r>
              <a:rPr dirty="0" sz="1200" spc="-5">
                <a:latin typeface="Times New Roman"/>
                <a:cs typeface="Times New Roman"/>
              </a:rPr>
              <a:t>SWT yang tiada hentinya </a:t>
            </a:r>
            <a:r>
              <a:rPr dirty="0" sz="1200">
                <a:latin typeface="Times New Roman"/>
                <a:cs typeface="Times New Roman"/>
              </a:rPr>
              <a:t>memberikan </a:t>
            </a:r>
            <a:r>
              <a:rPr dirty="0" sz="1200" spc="-5">
                <a:latin typeface="Times New Roman"/>
                <a:cs typeface="Times New Roman"/>
              </a:rPr>
              <a:t>rahmat</a:t>
            </a:r>
            <a:r>
              <a:rPr dirty="0" sz="1200" spc="-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yang</a:t>
            </a: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ct val="143300"/>
              </a:lnSpc>
              <a:spcBef>
                <a:spcPts val="15"/>
              </a:spcBef>
            </a:pPr>
            <a:r>
              <a:rPr dirty="0" sz="1200" spc="-5">
                <a:latin typeface="Times New Roman"/>
                <a:cs typeface="Times New Roman"/>
              </a:rPr>
              <a:t>beriringan dengan </a:t>
            </a:r>
            <a:r>
              <a:rPr dirty="0" sz="1200">
                <a:latin typeface="Times New Roman"/>
                <a:cs typeface="Times New Roman"/>
              </a:rPr>
              <a:t>hidyah-Nya </a:t>
            </a:r>
            <a:r>
              <a:rPr dirty="0" sz="1200" spc="-5">
                <a:latin typeface="Times New Roman"/>
                <a:cs typeface="Times New Roman"/>
              </a:rPr>
              <a:t>sehingga saya </a:t>
            </a:r>
            <a:r>
              <a:rPr dirty="0" sz="1200">
                <a:latin typeface="Times New Roman"/>
                <a:cs typeface="Times New Roman"/>
              </a:rPr>
              <a:t>dapat </a:t>
            </a:r>
            <a:r>
              <a:rPr dirty="0" sz="1200" spc="-5">
                <a:latin typeface="Times New Roman"/>
                <a:cs typeface="Times New Roman"/>
              </a:rPr>
              <a:t>menyelesaikan laporan project </a:t>
            </a:r>
            <a:r>
              <a:rPr dirty="0" sz="1200">
                <a:latin typeface="Times New Roman"/>
                <a:cs typeface="Times New Roman"/>
              </a:rPr>
              <a:t>1 </a:t>
            </a:r>
            <a:r>
              <a:rPr dirty="0" sz="1200" spc="-5">
                <a:latin typeface="Times New Roman"/>
                <a:cs typeface="Times New Roman"/>
              </a:rPr>
              <a:t>(Dekstop)  mengenai </a:t>
            </a:r>
            <a:r>
              <a:rPr dirty="0" sz="1200">
                <a:latin typeface="Times New Roman"/>
                <a:cs typeface="Times New Roman"/>
              </a:rPr>
              <a:t>Github </a:t>
            </a:r>
            <a:r>
              <a:rPr dirty="0" sz="1200" spc="-5">
                <a:latin typeface="Times New Roman"/>
                <a:cs typeface="Times New Roman"/>
              </a:rPr>
              <a:t>dan</a:t>
            </a:r>
            <a:r>
              <a:rPr dirty="0" sz="1200">
                <a:latin typeface="Times New Roman"/>
                <a:cs typeface="Times New Roman"/>
              </a:rPr>
              <a:t> Trello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494665">
              <a:lnSpc>
                <a:spcPct val="143800"/>
              </a:lnSpc>
              <a:spcBef>
                <a:spcPts val="795"/>
              </a:spcBef>
            </a:pPr>
            <a:r>
              <a:rPr dirty="0" sz="1200" spc="-5">
                <a:latin typeface="Times New Roman"/>
                <a:cs typeface="Times New Roman"/>
              </a:rPr>
              <a:t>Adapun tujuan </a:t>
            </a:r>
            <a:r>
              <a:rPr dirty="0" sz="1200">
                <a:latin typeface="Times New Roman"/>
                <a:cs typeface="Times New Roman"/>
              </a:rPr>
              <a:t>dari penulisan </a:t>
            </a:r>
            <a:r>
              <a:rPr dirty="0" sz="1200" spc="-5">
                <a:latin typeface="Times New Roman"/>
                <a:cs typeface="Times New Roman"/>
              </a:rPr>
              <a:t>laporan </a:t>
            </a:r>
            <a:r>
              <a:rPr dirty="0" sz="1200">
                <a:latin typeface="Times New Roman"/>
                <a:cs typeface="Times New Roman"/>
              </a:rPr>
              <a:t>ini adalah untuk </a:t>
            </a:r>
            <a:r>
              <a:rPr dirty="0" sz="1200" spc="-5">
                <a:latin typeface="Times New Roman"/>
                <a:cs typeface="Times New Roman"/>
              </a:rPr>
              <a:t>memenuhi </a:t>
            </a:r>
            <a:r>
              <a:rPr dirty="0" sz="1200">
                <a:latin typeface="Times New Roman"/>
                <a:cs typeface="Times New Roman"/>
              </a:rPr>
              <a:t>tugas Ibuk pengampu  </a:t>
            </a:r>
            <a:r>
              <a:rPr dirty="0" sz="1200" spc="-5">
                <a:latin typeface="Times New Roman"/>
                <a:cs typeface="Times New Roman"/>
              </a:rPr>
              <a:t>Pada matakuliah Project </a:t>
            </a:r>
            <a:r>
              <a:rPr dirty="0" sz="1200">
                <a:latin typeface="Times New Roman"/>
                <a:cs typeface="Times New Roman"/>
              </a:rPr>
              <a:t>1 </a:t>
            </a:r>
            <a:r>
              <a:rPr dirty="0" sz="1200" spc="-5">
                <a:latin typeface="Times New Roman"/>
                <a:cs typeface="Times New Roman"/>
              </a:rPr>
              <a:t>(Dekstop) </a:t>
            </a:r>
            <a:r>
              <a:rPr dirty="0" sz="1200" spc="-10">
                <a:latin typeface="Times New Roman"/>
                <a:cs typeface="Times New Roman"/>
              </a:rPr>
              <a:t>yakni </a:t>
            </a:r>
            <a:r>
              <a:rPr dirty="0" sz="1200" spc="-5">
                <a:latin typeface="Times New Roman"/>
                <a:cs typeface="Times New Roman"/>
              </a:rPr>
              <a:t>Ibuk Indri Rahmayuni, </a:t>
            </a:r>
            <a:r>
              <a:rPr dirty="0" sz="1200">
                <a:latin typeface="Times New Roman"/>
                <a:cs typeface="Times New Roman"/>
              </a:rPr>
              <a:t>ST.,MT </a:t>
            </a:r>
            <a:r>
              <a:rPr dirty="0" sz="1200" spc="-5">
                <a:latin typeface="Times New Roman"/>
                <a:cs typeface="Times New Roman"/>
              </a:rPr>
              <a:t>dan Ibuk Humaira,  ST.,MT. Selain </a:t>
            </a:r>
            <a:r>
              <a:rPr dirty="0" sz="1200">
                <a:latin typeface="Times New Roman"/>
                <a:cs typeface="Times New Roman"/>
              </a:rPr>
              <a:t>itu, </a:t>
            </a:r>
            <a:r>
              <a:rPr dirty="0" sz="1200" spc="-5">
                <a:latin typeface="Times New Roman"/>
                <a:cs typeface="Times New Roman"/>
              </a:rPr>
              <a:t>Laporan </a:t>
            </a:r>
            <a:r>
              <a:rPr dirty="0" sz="1200">
                <a:latin typeface="Times New Roman"/>
                <a:cs typeface="Times New Roman"/>
              </a:rPr>
              <a:t>ini juga bertujuan untuk </a:t>
            </a:r>
            <a:r>
              <a:rPr dirty="0" sz="1200" spc="-5">
                <a:latin typeface="Times New Roman"/>
                <a:cs typeface="Times New Roman"/>
              </a:rPr>
              <a:t>menambah wawasan </a:t>
            </a:r>
            <a:r>
              <a:rPr dirty="0" sz="1200">
                <a:latin typeface="Times New Roman"/>
                <a:cs typeface="Times New Roman"/>
              </a:rPr>
              <a:t>tentang </a:t>
            </a:r>
            <a:r>
              <a:rPr dirty="0" sz="1200" spc="-5">
                <a:latin typeface="Times New Roman"/>
                <a:cs typeface="Times New Roman"/>
              </a:rPr>
              <a:t>apa </a:t>
            </a:r>
            <a:r>
              <a:rPr dirty="0" sz="1200">
                <a:latin typeface="Times New Roman"/>
                <a:cs typeface="Times New Roman"/>
              </a:rPr>
              <a:t>itu Github  </a:t>
            </a:r>
            <a:r>
              <a:rPr dirty="0" sz="1200" spc="-5">
                <a:latin typeface="Times New Roman"/>
                <a:cs typeface="Times New Roman"/>
              </a:rPr>
              <a:t>dan trello dan </a:t>
            </a:r>
            <a:r>
              <a:rPr dirty="0" sz="1200">
                <a:latin typeface="Times New Roman"/>
                <a:cs typeface="Times New Roman"/>
              </a:rPr>
              <a:t>bisa </a:t>
            </a:r>
            <a:r>
              <a:rPr dirty="0" sz="1200" spc="-5">
                <a:latin typeface="Times New Roman"/>
                <a:cs typeface="Times New Roman"/>
              </a:rPr>
              <a:t>memanfatkanya sebaik mungkin. Saya mengucapkan </a:t>
            </a:r>
            <a:r>
              <a:rPr dirty="0" sz="1200">
                <a:latin typeface="Times New Roman"/>
                <a:cs typeface="Times New Roman"/>
              </a:rPr>
              <a:t>Banyak </a:t>
            </a:r>
            <a:r>
              <a:rPr dirty="0" sz="1200" spc="-5">
                <a:latin typeface="Times New Roman"/>
                <a:cs typeface="Times New Roman"/>
              </a:rPr>
              <a:t>terimakasih  kepada Ibuk Indri Rahmayuni, ST.,MT dan Ibuk Humaira. yang </a:t>
            </a:r>
            <a:r>
              <a:rPr dirty="0" sz="1200">
                <a:latin typeface="Times New Roman"/>
                <a:cs typeface="Times New Roman"/>
              </a:rPr>
              <a:t>telah </a:t>
            </a:r>
            <a:r>
              <a:rPr dirty="0" sz="1200" spc="-5">
                <a:latin typeface="Times New Roman"/>
                <a:cs typeface="Times New Roman"/>
              </a:rPr>
              <a:t>memberikan tugas </a:t>
            </a:r>
            <a:r>
              <a:rPr dirty="0" sz="1200">
                <a:latin typeface="Times New Roman"/>
                <a:cs typeface="Times New Roman"/>
              </a:rPr>
              <a:t>ini  </a:t>
            </a:r>
            <a:r>
              <a:rPr dirty="0" sz="1200" spc="-5">
                <a:latin typeface="Times New Roman"/>
                <a:cs typeface="Times New Roman"/>
              </a:rPr>
              <a:t>sehingga </a:t>
            </a:r>
            <a:r>
              <a:rPr dirty="0" sz="1200">
                <a:latin typeface="Times New Roman"/>
                <a:cs typeface="Times New Roman"/>
              </a:rPr>
              <a:t>dapat </a:t>
            </a:r>
            <a:r>
              <a:rPr dirty="0" sz="1200" spc="-5">
                <a:latin typeface="Times New Roman"/>
                <a:cs typeface="Times New Roman"/>
              </a:rPr>
              <a:t>menambah pengetahuan dan wawasan sesuai dengan </a:t>
            </a:r>
            <a:r>
              <a:rPr dirty="0" sz="1200">
                <a:latin typeface="Times New Roman"/>
                <a:cs typeface="Times New Roman"/>
              </a:rPr>
              <a:t>bidang studi </a:t>
            </a:r>
            <a:r>
              <a:rPr dirty="0" sz="1200" spc="-5">
                <a:latin typeface="Times New Roman"/>
                <a:cs typeface="Times New Roman"/>
              </a:rPr>
              <a:t>yang saya  </a:t>
            </a:r>
            <a:r>
              <a:rPr dirty="0" sz="1200">
                <a:latin typeface="Times New Roman"/>
                <a:cs typeface="Times New Roman"/>
              </a:rPr>
              <a:t>tekuni.</a:t>
            </a:r>
            <a:endParaRPr sz="1200">
              <a:latin typeface="Times New Roman"/>
              <a:cs typeface="Times New Roman"/>
            </a:endParaRPr>
          </a:p>
          <a:p>
            <a:pPr algn="just" marL="12700" marR="6350" indent="456565">
              <a:lnSpc>
                <a:spcPct val="143300"/>
              </a:lnSpc>
              <a:spcBef>
                <a:spcPts val="815"/>
              </a:spcBef>
            </a:pPr>
            <a:r>
              <a:rPr dirty="0" sz="1200" spc="-5">
                <a:latin typeface="Times New Roman"/>
                <a:cs typeface="Times New Roman"/>
              </a:rPr>
              <a:t>Terimakasih banyak juga kepada </a:t>
            </a:r>
            <a:r>
              <a:rPr dirty="0" sz="1200">
                <a:latin typeface="Times New Roman"/>
                <a:cs typeface="Times New Roman"/>
              </a:rPr>
              <a:t>teman – teman dari </a:t>
            </a:r>
            <a:r>
              <a:rPr dirty="0" sz="1200" spc="-5">
                <a:latin typeface="Times New Roman"/>
                <a:cs typeface="Times New Roman"/>
              </a:rPr>
              <a:t>segala </a:t>
            </a:r>
            <a:r>
              <a:rPr dirty="0" sz="1200">
                <a:latin typeface="Times New Roman"/>
                <a:cs typeface="Times New Roman"/>
              </a:rPr>
              <a:t>pihak </a:t>
            </a:r>
            <a:r>
              <a:rPr dirty="0" sz="1200" spc="-5">
                <a:latin typeface="Times New Roman"/>
                <a:cs typeface="Times New Roman"/>
              </a:rPr>
              <a:t>yang </a:t>
            </a:r>
            <a:r>
              <a:rPr dirty="0" sz="1200">
                <a:latin typeface="Times New Roman"/>
                <a:cs typeface="Times New Roman"/>
              </a:rPr>
              <a:t>mendukung </a:t>
            </a:r>
            <a:r>
              <a:rPr dirty="0" sz="1200" spc="-5">
                <a:latin typeface="Times New Roman"/>
                <a:cs typeface="Times New Roman"/>
              </a:rPr>
              <a:t>dan  mem-Bagi </a:t>
            </a:r>
            <a:r>
              <a:rPr dirty="0" sz="1200">
                <a:latin typeface="Times New Roman"/>
                <a:cs typeface="Times New Roman"/>
              </a:rPr>
              <a:t>sedikit </a:t>
            </a:r>
            <a:r>
              <a:rPr dirty="0" sz="1200" spc="-5">
                <a:latin typeface="Times New Roman"/>
                <a:cs typeface="Times New Roman"/>
              </a:rPr>
              <a:t>pengetahuanya sehingganya </a:t>
            </a:r>
            <a:r>
              <a:rPr dirty="0" sz="1200">
                <a:latin typeface="Times New Roman"/>
                <a:cs typeface="Times New Roman"/>
              </a:rPr>
              <a:t>saya bisa </a:t>
            </a:r>
            <a:r>
              <a:rPr dirty="0" sz="1200" spc="-5">
                <a:latin typeface="Times New Roman"/>
                <a:cs typeface="Times New Roman"/>
              </a:rPr>
              <a:t>dapat menyelesaikan </a:t>
            </a:r>
            <a:r>
              <a:rPr dirty="0" sz="1200">
                <a:latin typeface="Times New Roman"/>
                <a:cs typeface="Times New Roman"/>
              </a:rPr>
              <a:t>tugas </a:t>
            </a:r>
            <a:r>
              <a:rPr dirty="0" sz="1200" spc="-5">
                <a:latin typeface="Times New Roman"/>
                <a:cs typeface="Times New Roman"/>
              </a:rPr>
              <a:t>saya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ini.</a:t>
            </a:r>
            <a:endParaRPr sz="1200">
              <a:latin typeface="Times New Roman"/>
              <a:cs typeface="Times New Roman"/>
            </a:endParaRPr>
          </a:p>
          <a:p>
            <a:pPr algn="just" marL="12700" marR="6350" indent="494665">
              <a:lnSpc>
                <a:spcPct val="143700"/>
              </a:lnSpc>
              <a:spcBef>
                <a:spcPts val="800"/>
              </a:spcBef>
            </a:pPr>
            <a:r>
              <a:rPr dirty="0" sz="1200" spc="-5">
                <a:latin typeface="Times New Roman"/>
                <a:cs typeface="Times New Roman"/>
              </a:rPr>
              <a:t>Saya meenyadari, laporan yang saya buat </a:t>
            </a:r>
            <a:r>
              <a:rPr dirty="0" sz="1200">
                <a:latin typeface="Times New Roman"/>
                <a:cs typeface="Times New Roman"/>
              </a:rPr>
              <a:t>ini masih jauh </a:t>
            </a:r>
            <a:r>
              <a:rPr dirty="0" sz="1200" spc="-5">
                <a:latin typeface="Times New Roman"/>
                <a:cs typeface="Times New Roman"/>
              </a:rPr>
              <a:t>dari kata sempurna dan banyak  kurang-nya. </a:t>
            </a:r>
            <a:r>
              <a:rPr dirty="0" sz="1200">
                <a:latin typeface="Times New Roman"/>
                <a:cs typeface="Times New Roman"/>
              </a:rPr>
              <a:t>Oleh </a:t>
            </a:r>
            <a:r>
              <a:rPr dirty="0" sz="1200" spc="-5">
                <a:latin typeface="Times New Roman"/>
                <a:cs typeface="Times New Roman"/>
              </a:rPr>
              <a:t>sebab </a:t>
            </a:r>
            <a:r>
              <a:rPr dirty="0" sz="1200">
                <a:latin typeface="Times New Roman"/>
                <a:cs typeface="Times New Roman"/>
              </a:rPr>
              <a:t>itu, </a:t>
            </a:r>
            <a:r>
              <a:rPr dirty="0" sz="1200" spc="-5">
                <a:latin typeface="Times New Roman"/>
                <a:cs typeface="Times New Roman"/>
              </a:rPr>
              <a:t>saya sangat mengharapkan </a:t>
            </a:r>
            <a:r>
              <a:rPr dirty="0" sz="1200">
                <a:latin typeface="Times New Roman"/>
                <a:cs typeface="Times New Roman"/>
              </a:rPr>
              <a:t>kritik </a:t>
            </a:r>
            <a:r>
              <a:rPr dirty="0" sz="1200" spc="-5">
                <a:latin typeface="Times New Roman"/>
                <a:cs typeface="Times New Roman"/>
              </a:rPr>
              <a:t>dan saran yang </a:t>
            </a:r>
            <a:r>
              <a:rPr dirty="0" sz="1200">
                <a:latin typeface="Times New Roman"/>
                <a:cs typeface="Times New Roman"/>
              </a:rPr>
              <a:t>membangun </a:t>
            </a:r>
            <a:r>
              <a:rPr dirty="0" sz="1200" spc="-5">
                <a:latin typeface="Times New Roman"/>
                <a:cs typeface="Times New Roman"/>
              </a:rPr>
              <a:t>dari  semua pembaca guna </a:t>
            </a:r>
            <a:r>
              <a:rPr dirty="0" sz="1200">
                <a:latin typeface="Times New Roman"/>
                <a:cs typeface="Times New Roman"/>
              </a:rPr>
              <a:t>menjadi </a:t>
            </a:r>
            <a:r>
              <a:rPr dirty="0" sz="1200" spc="-5">
                <a:latin typeface="Times New Roman"/>
                <a:cs typeface="Times New Roman"/>
              </a:rPr>
              <a:t>acuan agar </a:t>
            </a:r>
            <a:r>
              <a:rPr dirty="0" sz="1200">
                <a:latin typeface="Times New Roman"/>
                <a:cs typeface="Times New Roman"/>
              </a:rPr>
              <a:t>penulis bisa </a:t>
            </a:r>
            <a:r>
              <a:rPr dirty="0" sz="1200" spc="-5">
                <a:latin typeface="Times New Roman"/>
                <a:cs typeface="Times New Roman"/>
              </a:rPr>
              <a:t>menjadi lebih </a:t>
            </a:r>
            <a:r>
              <a:rPr dirty="0" sz="1200">
                <a:latin typeface="Times New Roman"/>
                <a:cs typeface="Times New Roman"/>
              </a:rPr>
              <a:t>baik </a:t>
            </a:r>
            <a:r>
              <a:rPr dirty="0" sz="1200" spc="-5">
                <a:latin typeface="Times New Roman"/>
                <a:cs typeface="Times New Roman"/>
              </a:rPr>
              <a:t>lagi </a:t>
            </a:r>
            <a:r>
              <a:rPr dirty="0" sz="1200">
                <a:latin typeface="Times New Roman"/>
                <a:cs typeface="Times New Roman"/>
              </a:rPr>
              <a:t>dimsa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mendatang.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12589" y="6596253"/>
            <a:ext cx="1771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Batu </a:t>
            </a:r>
            <a:r>
              <a:rPr dirty="0" sz="1200">
                <a:latin typeface="Times New Roman"/>
                <a:cs typeface="Times New Roman"/>
              </a:rPr>
              <a:t>– </a:t>
            </a:r>
            <a:r>
              <a:rPr dirty="0" sz="1200" spc="-5">
                <a:latin typeface="Times New Roman"/>
                <a:cs typeface="Times New Roman"/>
              </a:rPr>
              <a:t>Basa, </a:t>
            </a:r>
            <a:r>
              <a:rPr dirty="0" sz="1200">
                <a:latin typeface="Times New Roman"/>
                <a:cs typeface="Times New Roman"/>
              </a:rPr>
              <a:t>15 </a:t>
            </a:r>
            <a:r>
              <a:rPr dirty="0" sz="1200" spc="-5">
                <a:latin typeface="Times New Roman"/>
                <a:cs typeface="Times New Roman"/>
              </a:rPr>
              <a:t>Maret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2021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9289" y="7594854"/>
            <a:ext cx="1308735" cy="580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17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Siska Nofri Dania  NoBp 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1911081024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55234" y="7049194"/>
            <a:ext cx="914400" cy="654685"/>
          </a:xfrm>
          <a:custGeom>
            <a:avLst/>
            <a:gdLst/>
            <a:ahLst/>
            <a:cxnLst/>
            <a:rect l="l" t="t" r="r" b="b"/>
            <a:pathLst>
              <a:path w="914400" h="654684">
                <a:moveTo>
                  <a:pt x="0" y="389830"/>
                </a:moveTo>
                <a:lnTo>
                  <a:pt x="45196" y="414577"/>
                </a:lnTo>
                <a:lnTo>
                  <a:pt x="85560" y="425884"/>
                </a:lnTo>
                <a:lnTo>
                  <a:pt x="125888" y="427454"/>
                </a:lnTo>
                <a:lnTo>
                  <a:pt x="170979" y="422991"/>
                </a:lnTo>
                <a:lnTo>
                  <a:pt x="225630" y="416200"/>
                </a:lnTo>
                <a:lnTo>
                  <a:pt x="294639" y="410785"/>
                </a:lnTo>
                <a:lnTo>
                  <a:pt x="349567" y="377447"/>
                </a:lnTo>
                <a:lnTo>
                  <a:pt x="389254" y="326965"/>
                </a:lnTo>
                <a:lnTo>
                  <a:pt x="399464" y="299779"/>
                </a:lnTo>
                <a:lnTo>
                  <a:pt x="410924" y="274736"/>
                </a:lnTo>
                <a:lnTo>
                  <a:pt x="422026" y="249455"/>
                </a:lnTo>
                <a:lnTo>
                  <a:pt x="431164" y="221555"/>
                </a:lnTo>
                <a:lnTo>
                  <a:pt x="430549" y="186739"/>
                </a:lnTo>
                <a:lnTo>
                  <a:pt x="431482" y="151626"/>
                </a:lnTo>
                <a:lnTo>
                  <a:pt x="420369" y="85030"/>
                </a:lnTo>
                <a:lnTo>
                  <a:pt x="374828" y="67438"/>
                </a:lnTo>
                <a:lnTo>
                  <a:pt x="357504" y="64075"/>
                </a:lnTo>
                <a:lnTo>
                  <a:pt x="347989" y="60781"/>
                </a:lnTo>
                <a:lnTo>
                  <a:pt x="337581" y="57249"/>
                </a:lnTo>
                <a:lnTo>
                  <a:pt x="329197" y="54431"/>
                </a:lnTo>
                <a:lnTo>
                  <a:pt x="325754" y="53280"/>
                </a:lnTo>
                <a:lnTo>
                  <a:pt x="317589" y="55324"/>
                </a:lnTo>
                <a:lnTo>
                  <a:pt x="309006" y="56772"/>
                </a:lnTo>
                <a:lnTo>
                  <a:pt x="284281" y="94882"/>
                </a:lnTo>
                <a:lnTo>
                  <a:pt x="283844" y="105985"/>
                </a:lnTo>
                <a:lnTo>
                  <a:pt x="284370" y="158472"/>
                </a:lnTo>
                <a:lnTo>
                  <a:pt x="286146" y="211077"/>
                </a:lnTo>
                <a:lnTo>
                  <a:pt x="289470" y="263683"/>
                </a:lnTo>
                <a:lnTo>
                  <a:pt x="294639" y="316170"/>
                </a:lnTo>
                <a:lnTo>
                  <a:pt x="306069" y="356254"/>
                </a:lnTo>
                <a:lnTo>
                  <a:pt x="315594" y="379670"/>
                </a:lnTo>
                <a:lnTo>
                  <a:pt x="313104" y="429666"/>
                </a:lnTo>
                <a:lnTo>
                  <a:pt x="310911" y="479603"/>
                </a:lnTo>
                <a:lnTo>
                  <a:pt x="308361" y="529421"/>
                </a:lnTo>
                <a:lnTo>
                  <a:pt x="304800" y="579060"/>
                </a:lnTo>
                <a:lnTo>
                  <a:pt x="287982" y="615166"/>
                </a:lnTo>
                <a:lnTo>
                  <a:pt x="271333" y="619115"/>
                </a:lnTo>
                <a:lnTo>
                  <a:pt x="262889" y="620970"/>
                </a:lnTo>
                <a:lnTo>
                  <a:pt x="225638" y="641834"/>
                </a:lnTo>
                <a:lnTo>
                  <a:pt x="186466" y="654376"/>
                </a:lnTo>
                <a:lnTo>
                  <a:pt x="149092" y="654391"/>
                </a:lnTo>
                <a:lnTo>
                  <a:pt x="117236" y="637673"/>
                </a:lnTo>
                <a:lnTo>
                  <a:pt x="94614" y="600015"/>
                </a:lnTo>
                <a:lnTo>
                  <a:pt x="96569" y="589091"/>
                </a:lnTo>
                <a:lnTo>
                  <a:pt x="97869" y="577869"/>
                </a:lnTo>
                <a:lnTo>
                  <a:pt x="122614" y="545732"/>
                </a:lnTo>
                <a:lnTo>
                  <a:pt x="169167" y="531941"/>
                </a:lnTo>
                <a:lnTo>
                  <a:pt x="189229" y="526355"/>
                </a:lnTo>
                <a:lnTo>
                  <a:pt x="237747" y="508555"/>
                </a:lnTo>
                <a:lnTo>
                  <a:pt x="272097" y="498256"/>
                </a:lnTo>
                <a:lnTo>
                  <a:pt x="309780" y="491529"/>
                </a:lnTo>
                <a:lnTo>
                  <a:pt x="368300" y="484445"/>
                </a:lnTo>
                <a:lnTo>
                  <a:pt x="398978" y="470277"/>
                </a:lnTo>
                <a:lnTo>
                  <a:pt x="443666" y="427652"/>
                </a:lnTo>
                <a:lnTo>
                  <a:pt x="464413" y="376644"/>
                </a:lnTo>
                <a:lnTo>
                  <a:pt x="465375" y="352603"/>
                </a:lnTo>
                <a:lnTo>
                  <a:pt x="467647" y="328920"/>
                </a:lnTo>
                <a:lnTo>
                  <a:pt x="473075" y="306010"/>
                </a:lnTo>
                <a:lnTo>
                  <a:pt x="475922" y="305067"/>
                </a:lnTo>
                <a:lnTo>
                  <a:pt x="479186" y="313709"/>
                </a:lnTo>
                <a:lnTo>
                  <a:pt x="487422" y="365809"/>
                </a:lnTo>
                <a:lnTo>
                  <a:pt x="491906" y="423654"/>
                </a:lnTo>
                <a:lnTo>
                  <a:pt x="494029" y="452695"/>
                </a:lnTo>
                <a:lnTo>
                  <a:pt x="510381" y="426680"/>
                </a:lnTo>
                <a:lnTo>
                  <a:pt x="525779" y="400307"/>
                </a:lnTo>
                <a:lnTo>
                  <a:pt x="541178" y="373935"/>
                </a:lnTo>
                <a:lnTo>
                  <a:pt x="557529" y="347920"/>
                </a:lnTo>
                <a:lnTo>
                  <a:pt x="558938" y="337958"/>
                </a:lnTo>
                <a:lnTo>
                  <a:pt x="559752" y="326806"/>
                </a:lnTo>
                <a:lnTo>
                  <a:pt x="561994" y="318273"/>
                </a:lnTo>
                <a:lnTo>
                  <a:pt x="588644" y="358080"/>
                </a:lnTo>
                <a:lnTo>
                  <a:pt x="597038" y="413176"/>
                </a:lnTo>
                <a:lnTo>
                  <a:pt x="599439" y="431740"/>
                </a:lnTo>
                <a:lnTo>
                  <a:pt x="600134" y="417443"/>
                </a:lnTo>
                <a:lnTo>
                  <a:pt x="599757" y="402133"/>
                </a:lnTo>
                <a:lnTo>
                  <a:pt x="601761" y="388610"/>
                </a:lnTo>
                <a:lnTo>
                  <a:pt x="609600" y="379670"/>
                </a:lnTo>
                <a:lnTo>
                  <a:pt x="616108" y="381575"/>
                </a:lnTo>
                <a:lnTo>
                  <a:pt x="618331" y="393005"/>
                </a:lnTo>
                <a:lnTo>
                  <a:pt x="618886" y="408245"/>
                </a:lnTo>
                <a:lnTo>
                  <a:pt x="620394" y="421580"/>
                </a:lnTo>
                <a:lnTo>
                  <a:pt x="622875" y="429567"/>
                </a:lnTo>
                <a:lnTo>
                  <a:pt x="625474" y="437376"/>
                </a:lnTo>
                <a:lnTo>
                  <a:pt x="628074" y="445065"/>
                </a:lnTo>
                <a:lnTo>
                  <a:pt x="630554" y="452695"/>
                </a:lnTo>
                <a:lnTo>
                  <a:pt x="638452" y="423912"/>
                </a:lnTo>
                <a:lnTo>
                  <a:pt x="647064" y="398164"/>
                </a:lnTo>
                <a:lnTo>
                  <a:pt x="658058" y="373489"/>
                </a:lnTo>
                <a:lnTo>
                  <a:pt x="673100" y="347920"/>
                </a:lnTo>
                <a:lnTo>
                  <a:pt x="675669" y="358397"/>
                </a:lnTo>
                <a:lnTo>
                  <a:pt x="678418" y="368875"/>
                </a:lnTo>
                <a:lnTo>
                  <a:pt x="681047" y="379352"/>
                </a:lnTo>
                <a:lnTo>
                  <a:pt x="683260" y="389830"/>
                </a:lnTo>
                <a:lnTo>
                  <a:pt x="684321" y="406886"/>
                </a:lnTo>
                <a:lnTo>
                  <a:pt x="683656" y="424834"/>
                </a:lnTo>
                <a:lnTo>
                  <a:pt x="685492" y="440997"/>
                </a:lnTo>
                <a:lnTo>
                  <a:pt x="694054" y="452695"/>
                </a:lnTo>
                <a:lnTo>
                  <a:pt x="701883" y="451772"/>
                </a:lnTo>
                <a:lnTo>
                  <a:pt x="706675" y="440074"/>
                </a:lnTo>
                <a:lnTo>
                  <a:pt x="710396" y="424209"/>
                </a:lnTo>
                <a:lnTo>
                  <a:pt x="715010" y="410785"/>
                </a:lnTo>
                <a:lnTo>
                  <a:pt x="734823" y="377309"/>
                </a:lnTo>
                <a:lnTo>
                  <a:pt x="754935" y="344427"/>
                </a:lnTo>
                <a:lnTo>
                  <a:pt x="773499" y="310594"/>
                </a:lnTo>
                <a:lnTo>
                  <a:pt x="788669" y="274260"/>
                </a:lnTo>
                <a:lnTo>
                  <a:pt x="801766" y="234969"/>
                </a:lnTo>
                <a:lnTo>
                  <a:pt x="809625" y="211395"/>
                </a:lnTo>
                <a:lnTo>
                  <a:pt x="807491" y="158908"/>
                </a:lnTo>
                <a:lnTo>
                  <a:pt x="805894" y="106302"/>
                </a:lnTo>
                <a:lnTo>
                  <a:pt x="803463" y="53697"/>
                </a:lnTo>
                <a:lnTo>
                  <a:pt x="798829" y="1210"/>
                </a:lnTo>
                <a:lnTo>
                  <a:pt x="796796" y="0"/>
                </a:lnTo>
                <a:lnTo>
                  <a:pt x="793511" y="8671"/>
                </a:lnTo>
                <a:lnTo>
                  <a:pt x="786836" y="81432"/>
                </a:lnTo>
                <a:lnTo>
                  <a:pt x="785478" y="130538"/>
                </a:lnTo>
                <a:lnTo>
                  <a:pt x="784460" y="179645"/>
                </a:lnTo>
                <a:lnTo>
                  <a:pt x="783645" y="228752"/>
                </a:lnTo>
                <a:lnTo>
                  <a:pt x="782899" y="277858"/>
                </a:lnTo>
                <a:lnTo>
                  <a:pt x="782084" y="326965"/>
                </a:lnTo>
                <a:lnTo>
                  <a:pt x="781066" y="376072"/>
                </a:lnTo>
                <a:lnTo>
                  <a:pt x="779708" y="425178"/>
                </a:lnTo>
                <a:lnTo>
                  <a:pt x="777875" y="474285"/>
                </a:lnTo>
                <a:lnTo>
                  <a:pt x="740251" y="532387"/>
                </a:lnTo>
                <a:lnTo>
                  <a:pt x="673100" y="558105"/>
                </a:lnTo>
                <a:lnTo>
                  <a:pt x="663584" y="561032"/>
                </a:lnTo>
                <a:lnTo>
                  <a:pt x="653176" y="564376"/>
                </a:lnTo>
                <a:lnTo>
                  <a:pt x="644792" y="567124"/>
                </a:lnTo>
                <a:lnTo>
                  <a:pt x="641350" y="568265"/>
                </a:lnTo>
                <a:lnTo>
                  <a:pt x="619680" y="567660"/>
                </a:lnTo>
                <a:lnTo>
                  <a:pt x="597535" y="568186"/>
                </a:lnTo>
                <a:lnTo>
                  <a:pt x="576341" y="566211"/>
                </a:lnTo>
                <a:lnTo>
                  <a:pt x="557529" y="558105"/>
                </a:lnTo>
                <a:lnTo>
                  <a:pt x="549969" y="538817"/>
                </a:lnTo>
                <a:lnTo>
                  <a:pt x="565150" y="518576"/>
                </a:lnTo>
                <a:lnTo>
                  <a:pt x="599439" y="495240"/>
                </a:lnTo>
                <a:lnTo>
                  <a:pt x="644812" y="482242"/>
                </a:lnTo>
                <a:lnTo>
                  <a:pt x="694293" y="473650"/>
                </a:lnTo>
                <a:lnTo>
                  <a:pt x="743654" y="467915"/>
                </a:lnTo>
                <a:lnTo>
                  <a:pt x="788669" y="463490"/>
                </a:lnTo>
                <a:lnTo>
                  <a:pt x="820727" y="445730"/>
                </a:lnTo>
                <a:lnTo>
                  <a:pt x="851773" y="426660"/>
                </a:lnTo>
                <a:lnTo>
                  <a:pt x="882699" y="407590"/>
                </a:lnTo>
                <a:lnTo>
                  <a:pt x="914400" y="389830"/>
                </a:lnTo>
              </a:path>
              <a:path w="914400" h="654684">
                <a:moveTo>
                  <a:pt x="609600" y="43120"/>
                </a:moveTo>
                <a:lnTo>
                  <a:pt x="607476" y="82639"/>
                </a:lnTo>
                <a:lnTo>
                  <a:pt x="605472" y="122098"/>
                </a:lnTo>
                <a:lnTo>
                  <a:pt x="602992" y="161438"/>
                </a:lnTo>
                <a:lnTo>
                  <a:pt x="599439" y="200600"/>
                </a:lnTo>
                <a:lnTo>
                  <a:pt x="595788" y="209490"/>
                </a:lnTo>
                <a:lnTo>
                  <a:pt x="589756" y="218856"/>
                </a:lnTo>
                <a:lnTo>
                  <a:pt x="585866" y="227032"/>
                </a:lnTo>
                <a:lnTo>
                  <a:pt x="588644" y="232350"/>
                </a:lnTo>
                <a:lnTo>
                  <a:pt x="607000" y="232737"/>
                </a:lnTo>
                <a:lnTo>
                  <a:pt x="633571" y="226873"/>
                </a:lnTo>
                <a:lnTo>
                  <a:pt x="661332" y="218509"/>
                </a:lnTo>
                <a:lnTo>
                  <a:pt x="683260" y="211395"/>
                </a:lnTo>
                <a:lnTo>
                  <a:pt x="693981" y="179483"/>
                </a:lnTo>
                <a:lnTo>
                  <a:pt x="698758" y="169038"/>
                </a:lnTo>
                <a:lnTo>
                  <a:pt x="699373" y="180359"/>
                </a:lnTo>
                <a:lnTo>
                  <a:pt x="697606" y="213747"/>
                </a:lnTo>
                <a:lnTo>
                  <a:pt x="695239" y="269500"/>
                </a:lnTo>
                <a:lnTo>
                  <a:pt x="694054" y="3479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799966" y="9051747"/>
            <a:ext cx="17335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 sz="1100">
                <a:latin typeface="Carlito"/>
                <a:cs typeface="Carlito"/>
              </a:rPr>
              <a:t>1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1874" y="1004754"/>
            <a:ext cx="2964394" cy="2608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004" y="4215510"/>
            <a:ext cx="5966460" cy="10185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413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Times New Roman"/>
                <a:cs typeface="Times New Roman"/>
              </a:rPr>
              <a:t>3. </a:t>
            </a:r>
            <a:r>
              <a:rPr dirty="0" sz="1100" spc="-5">
                <a:latin typeface="Times New Roman"/>
                <a:cs typeface="Times New Roman"/>
              </a:rPr>
              <a:t>Membuat </a:t>
            </a:r>
            <a:r>
              <a:rPr dirty="0" sz="1100">
                <a:latin typeface="Times New Roman"/>
                <a:cs typeface="Times New Roman"/>
              </a:rPr>
              <a:t>Folder di</a:t>
            </a:r>
            <a:r>
              <a:rPr dirty="0" sz="1100" spc="-1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Windows</a:t>
            </a:r>
            <a:endParaRPr sz="1100">
              <a:latin typeface="Times New Roman"/>
              <a:cs typeface="Times New Roman"/>
            </a:endParaRPr>
          </a:p>
          <a:p>
            <a:pPr algn="just" marL="12700" marR="5080" indent="263525">
              <a:lnSpc>
                <a:spcPct val="144100"/>
              </a:lnSpc>
              <a:spcBef>
                <a:spcPts val="785"/>
              </a:spcBef>
            </a:pPr>
            <a:r>
              <a:rPr dirty="0" sz="1100" spc="-5">
                <a:latin typeface="Times New Roman"/>
                <a:cs typeface="Times New Roman"/>
              </a:rPr>
              <a:t>membuat folder pada local disk komputer. Fungsinya </a:t>
            </a:r>
            <a:r>
              <a:rPr dirty="0" sz="1100">
                <a:latin typeface="Times New Roman"/>
                <a:cs typeface="Times New Roman"/>
              </a:rPr>
              <a:t>adalah </a:t>
            </a:r>
            <a:r>
              <a:rPr dirty="0" sz="1100" spc="-5">
                <a:latin typeface="Times New Roman"/>
                <a:cs typeface="Times New Roman"/>
              </a:rPr>
              <a:t>untuk menyimpan </a:t>
            </a:r>
            <a:r>
              <a:rPr dirty="0" sz="1100">
                <a:latin typeface="Times New Roman"/>
                <a:cs typeface="Times New Roman"/>
              </a:rPr>
              <a:t>update </a:t>
            </a:r>
            <a:r>
              <a:rPr dirty="0" sz="1100" spc="-5">
                <a:latin typeface="Times New Roman"/>
                <a:cs typeface="Times New Roman"/>
              </a:rPr>
              <a:t>file dari  repository GitHub yang telah dibuat. Langkah pertama buat floder </a:t>
            </a:r>
            <a:r>
              <a:rPr dirty="0" sz="1100">
                <a:latin typeface="Times New Roman"/>
                <a:cs typeface="Times New Roman"/>
              </a:rPr>
              <a:t>di disk d </a:t>
            </a:r>
            <a:r>
              <a:rPr dirty="0" sz="1100" spc="-5">
                <a:latin typeface="Times New Roman"/>
                <a:cs typeface="Times New Roman"/>
              </a:rPr>
              <a:t>kemudian namai floder dan  klik kanan </a:t>
            </a:r>
            <a:r>
              <a:rPr dirty="0" sz="1100">
                <a:latin typeface="Times New Roman"/>
                <a:cs typeface="Times New Roman"/>
              </a:rPr>
              <a:t>lalu </a:t>
            </a:r>
            <a:r>
              <a:rPr dirty="0" sz="1100" spc="-5">
                <a:latin typeface="Times New Roman"/>
                <a:cs typeface="Times New Roman"/>
              </a:rPr>
              <a:t>klik Git Bash </a:t>
            </a:r>
            <a:r>
              <a:rPr dirty="0" sz="1100">
                <a:latin typeface="Times New Roman"/>
                <a:cs typeface="Times New Roman"/>
              </a:rPr>
              <a:t>Here </a:t>
            </a:r>
            <a:r>
              <a:rPr dirty="0" sz="1100" spc="-5">
                <a:latin typeface="Times New Roman"/>
                <a:cs typeface="Times New Roman"/>
              </a:rPr>
              <a:t>lalu akan muncul </a:t>
            </a:r>
            <a:r>
              <a:rPr dirty="0" sz="1100" spc="-10">
                <a:latin typeface="Times New Roman"/>
                <a:cs typeface="Times New Roman"/>
              </a:rPr>
              <a:t>cmd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03704" y="5405754"/>
            <a:ext cx="4487164" cy="22752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26079" y="8260080"/>
            <a:ext cx="2147570" cy="3276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15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0" y="914400"/>
            <a:ext cx="4189729" cy="262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99945" y="4076412"/>
            <a:ext cx="3799204" cy="19770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6553581"/>
            <a:ext cx="4737735" cy="8794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Times New Roman"/>
                <a:cs typeface="Times New Roman"/>
              </a:rPr>
              <a:t>4. Mengubah </a:t>
            </a:r>
            <a:r>
              <a:rPr dirty="0" sz="1100" spc="-5">
                <a:latin typeface="Times New Roman"/>
                <a:cs typeface="Times New Roman"/>
              </a:rPr>
              <a:t>Folder Menjadi</a:t>
            </a:r>
            <a:r>
              <a:rPr dirty="0" sz="1100" spc="-1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Repository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Times New Roman"/>
                <a:cs typeface="Times New Roman"/>
              </a:rPr>
              <a:t>Selanjutnya </a:t>
            </a:r>
            <a:r>
              <a:rPr dirty="0" sz="1100">
                <a:latin typeface="Times New Roman"/>
                <a:cs typeface="Times New Roman"/>
              </a:rPr>
              <a:t>ubah </a:t>
            </a:r>
            <a:r>
              <a:rPr dirty="0" sz="1100" spc="-5">
                <a:latin typeface="Times New Roman"/>
                <a:cs typeface="Times New Roman"/>
              </a:rPr>
              <a:t>folder tersebut menjadi </a:t>
            </a:r>
            <a:r>
              <a:rPr dirty="0" sz="1100">
                <a:latin typeface="Times New Roman"/>
                <a:cs typeface="Times New Roman"/>
              </a:rPr>
              <a:t>repository </a:t>
            </a:r>
            <a:r>
              <a:rPr dirty="0" sz="1100" spc="-5">
                <a:latin typeface="Times New Roman"/>
                <a:cs typeface="Times New Roman"/>
              </a:rPr>
              <a:t>menggunakan </a:t>
            </a:r>
            <a:r>
              <a:rPr dirty="0" sz="1100">
                <a:latin typeface="Times New Roman"/>
                <a:cs typeface="Times New Roman"/>
              </a:rPr>
              <a:t>perintah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berikut: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$ </a:t>
            </a:r>
            <a:r>
              <a:rPr dirty="0" sz="1100" spc="-5">
                <a:latin typeface="Times New Roman"/>
                <a:cs typeface="Times New Roman"/>
              </a:rPr>
              <a:t>git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init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16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25039" y="914400"/>
            <a:ext cx="3681729" cy="2186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004" y="3599814"/>
            <a:ext cx="5967730" cy="44094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Times New Roman"/>
                <a:cs typeface="Times New Roman"/>
              </a:rPr>
              <a:t>5. </a:t>
            </a:r>
            <a:r>
              <a:rPr dirty="0" sz="1100" spc="-5">
                <a:latin typeface="Times New Roman"/>
                <a:cs typeface="Times New Roman"/>
              </a:rPr>
              <a:t>Menambahkan File ke</a:t>
            </a:r>
            <a:r>
              <a:rPr dirty="0" sz="1100" spc="-114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Repository</a:t>
            </a:r>
            <a:endParaRPr sz="1100">
              <a:latin typeface="Times New Roman"/>
              <a:cs typeface="Times New Roman"/>
            </a:endParaRPr>
          </a:p>
          <a:p>
            <a:pPr marL="241300" marR="5080">
              <a:lnSpc>
                <a:spcPct val="143600"/>
              </a:lnSpc>
              <a:spcBef>
                <a:spcPts val="800"/>
              </a:spcBef>
            </a:pPr>
            <a:r>
              <a:rPr dirty="0" sz="1100" spc="-5">
                <a:latin typeface="Times New Roman"/>
                <a:cs typeface="Times New Roman"/>
              </a:rPr>
              <a:t>menambahkan </a:t>
            </a:r>
            <a:r>
              <a:rPr dirty="0" sz="1100">
                <a:latin typeface="Times New Roman"/>
                <a:cs typeface="Times New Roman"/>
              </a:rPr>
              <a:t>file </a:t>
            </a:r>
            <a:r>
              <a:rPr dirty="0" sz="1100" spc="-10">
                <a:latin typeface="Times New Roman"/>
                <a:cs typeface="Times New Roman"/>
              </a:rPr>
              <a:t>ke </a:t>
            </a:r>
            <a:r>
              <a:rPr dirty="0" sz="1100">
                <a:latin typeface="Times New Roman"/>
                <a:cs typeface="Times New Roman"/>
              </a:rPr>
              <a:t>repository </a:t>
            </a:r>
            <a:r>
              <a:rPr dirty="0" sz="1100" spc="-5">
                <a:latin typeface="Times New Roman"/>
                <a:cs typeface="Times New Roman"/>
              </a:rPr>
              <a:t>GitHub, </a:t>
            </a:r>
            <a:r>
              <a:rPr dirty="0" sz="1100">
                <a:latin typeface="Times New Roman"/>
                <a:cs typeface="Times New Roman"/>
              </a:rPr>
              <a:t>bisa </a:t>
            </a:r>
            <a:r>
              <a:rPr dirty="0" sz="1100" spc="-5">
                <a:latin typeface="Times New Roman"/>
                <a:cs typeface="Times New Roman"/>
              </a:rPr>
              <a:t>dilakukan </a:t>
            </a:r>
            <a:r>
              <a:rPr dirty="0" sz="1100">
                <a:latin typeface="Times New Roman"/>
                <a:cs typeface="Times New Roman"/>
              </a:rPr>
              <a:t>dengan </a:t>
            </a:r>
            <a:r>
              <a:rPr dirty="0" sz="1100" spc="-5">
                <a:latin typeface="Times New Roman"/>
                <a:cs typeface="Times New Roman"/>
              </a:rPr>
              <a:t>Membuat file </a:t>
            </a:r>
            <a:r>
              <a:rPr dirty="0" sz="1100">
                <a:latin typeface="Times New Roman"/>
                <a:cs typeface="Times New Roman"/>
              </a:rPr>
              <a:t>di </a:t>
            </a:r>
            <a:r>
              <a:rPr dirty="0" sz="1100" spc="-5">
                <a:latin typeface="Times New Roman"/>
                <a:cs typeface="Times New Roman"/>
              </a:rPr>
              <a:t>folder yang </a:t>
            </a:r>
            <a:r>
              <a:rPr dirty="0" sz="1100">
                <a:latin typeface="Times New Roman"/>
                <a:cs typeface="Times New Roman"/>
              </a:rPr>
              <a:t>sudah  dibuat </a:t>
            </a:r>
            <a:r>
              <a:rPr dirty="0" sz="1100" spc="-5">
                <a:latin typeface="Times New Roman"/>
                <a:cs typeface="Times New Roman"/>
              </a:rPr>
              <a:t>Gitpercobaan1 </a:t>
            </a:r>
            <a:r>
              <a:rPr dirty="0" sz="1100">
                <a:latin typeface="Times New Roman"/>
                <a:cs typeface="Times New Roman"/>
              </a:rPr>
              <a:t>exam : di </a:t>
            </a:r>
            <a:r>
              <a:rPr dirty="0" sz="1100" spc="-5">
                <a:latin typeface="Times New Roman"/>
                <a:cs typeface="Times New Roman"/>
              </a:rPr>
              <a:t>sini </a:t>
            </a:r>
            <a:r>
              <a:rPr dirty="0" sz="1100" spc="-10">
                <a:latin typeface="Times New Roman"/>
                <a:cs typeface="Times New Roman"/>
              </a:rPr>
              <a:t>kami </a:t>
            </a:r>
            <a:r>
              <a:rPr dirty="0" sz="1100" spc="-5">
                <a:latin typeface="Times New Roman"/>
                <a:cs typeface="Times New Roman"/>
              </a:rPr>
              <a:t>membuat file </a:t>
            </a:r>
            <a:r>
              <a:rPr dirty="0" sz="1100">
                <a:latin typeface="Times New Roman"/>
                <a:cs typeface="Times New Roman"/>
              </a:rPr>
              <a:t>index.php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Times New Roman"/>
                <a:cs typeface="Times New Roman"/>
              </a:rPr>
              <a:t>Buka </a:t>
            </a:r>
            <a:r>
              <a:rPr dirty="0" sz="1100">
                <a:latin typeface="Times New Roman"/>
                <a:cs typeface="Times New Roman"/>
              </a:rPr>
              <a:t>GitBash </a:t>
            </a:r>
            <a:r>
              <a:rPr dirty="0" sz="1100" spc="-5">
                <a:latin typeface="Times New Roman"/>
                <a:cs typeface="Times New Roman"/>
              </a:rPr>
              <a:t>kemudian masukkan perintah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berikut: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$ </a:t>
            </a:r>
            <a:r>
              <a:rPr dirty="0" sz="1100" spc="-5">
                <a:latin typeface="Times New Roman"/>
                <a:cs typeface="Times New Roman"/>
              </a:rPr>
              <a:t>git </a:t>
            </a:r>
            <a:r>
              <a:rPr dirty="0" sz="1100">
                <a:latin typeface="Times New Roman"/>
                <a:cs typeface="Times New Roman"/>
              </a:rPr>
              <a:t>add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index.php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Times New Roman"/>
                <a:cs typeface="Times New Roman"/>
              </a:rPr>
              <a:t>Akan mengeluarkan </a:t>
            </a:r>
            <a:r>
              <a:rPr dirty="0" sz="1100">
                <a:latin typeface="Times New Roman"/>
                <a:cs typeface="Times New Roman"/>
              </a:rPr>
              <a:t>output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macam”.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65100" indent="-152400">
              <a:lnSpc>
                <a:spcPct val="100000"/>
              </a:lnSpc>
              <a:buAutoNum type="arabicPeriod" startAt="8"/>
              <a:tabLst>
                <a:tab pos="165100" algn="l"/>
              </a:tabLst>
            </a:pPr>
            <a:r>
              <a:rPr dirty="0" sz="1200" spc="-5">
                <a:latin typeface="Times New Roman"/>
                <a:cs typeface="Times New Roman"/>
              </a:rPr>
              <a:t>Membuat </a:t>
            </a:r>
            <a:r>
              <a:rPr dirty="0" sz="1200">
                <a:latin typeface="Times New Roman"/>
                <a:cs typeface="Times New Roman"/>
              </a:rPr>
              <a:t>Commit</a:t>
            </a: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ct val="143300"/>
              </a:lnSpc>
              <a:spcBef>
                <a:spcPts val="815"/>
              </a:spcBef>
            </a:pPr>
            <a:r>
              <a:rPr dirty="0" sz="1200">
                <a:latin typeface="Times New Roman"/>
                <a:cs typeface="Times New Roman"/>
              </a:rPr>
              <a:t>Commit </a:t>
            </a:r>
            <a:r>
              <a:rPr dirty="0" sz="1200" spc="-5">
                <a:latin typeface="Times New Roman"/>
                <a:cs typeface="Times New Roman"/>
              </a:rPr>
              <a:t>berfungsi menambahkan </a:t>
            </a:r>
            <a:r>
              <a:rPr dirty="0" sz="1200">
                <a:latin typeface="Times New Roman"/>
                <a:cs typeface="Times New Roman"/>
              </a:rPr>
              <a:t>update file </a:t>
            </a:r>
            <a:r>
              <a:rPr dirty="0" sz="1200" spc="-5">
                <a:latin typeface="Times New Roman"/>
                <a:cs typeface="Times New Roman"/>
              </a:rPr>
              <a:t>serta </a:t>
            </a:r>
            <a:r>
              <a:rPr dirty="0" sz="1200">
                <a:latin typeface="Times New Roman"/>
                <a:cs typeface="Times New Roman"/>
              </a:rPr>
              <a:t>komentar. Jadi setiap kontributor bisa  </a:t>
            </a:r>
            <a:r>
              <a:rPr dirty="0" sz="1200" spc="-5">
                <a:latin typeface="Times New Roman"/>
                <a:cs typeface="Times New Roman"/>
              </a:rPr>
              <a:t>memberikan konfirmasi update </a:t>
            </a:r>
            <a:r>
              <a:rPr dirty="0" sz="1200">
                <a:latin typeface="Times New Roman"/>
                <a:cs typeface="Times New Roman"/>
              </a:rPr>
              <a:t>file di </a:t>
            </a:r>
            <a:r>
              <a:rPr dirty="0" sz="1200" spc="-5">
                <a:latin typeface="Times New Roman"/>
                <a:cs typeface="Times New Roman"/>
              </a:rPr>
              <a:t>proyek yang </a:t>
            </a:r>
            <a:r>
              <a:rPr dirty="0" sz="1200">
                <a:latin typeface="Times New Roman"/>
                <a:cs typeface="Times New Roman"/>
              </a:rPr>
              <a:t>sedang dikerjakan. </a:t>
            </a:r>
            <a:r>
              <a:rPr dirty="0" sz="1200" spc="-5">
                <a:latin typeface="Times New Roman"/>
                <a:cs typeface="Times New Roman"/>
              </a:rPr>
              <a:t>Masukkan perintah  berikut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membuat</a:t>
            </a:r>
            <a:r>
              <a:rPr dirty="0" sz="1200">
                <a:latin typeface="Times New Roman"/>
                <a:cs typeface="Times New Roman"/>
              </a:rPr>
              <a:t> Commit: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$ </a:t>
            </a:r>
            <a:r>
              <a:rPr dirty="0" sz="1200" spc="-5">
                <a:latin typeface="Times New Roman"/>
                <a:cs typeface="Times New Roman"/>
              </a:rPr>
              <a:t>git commit -m "first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commit"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65100" indent="-152400">
              <a:lnSpc>
                <a:spcPct val="100000"/>
              </a:lnSpc>
              <a:spcBef>
                <a:spcPts val="5"/>
              </a:spcBef>
              <a:buAutoNum type="arabicPeriod" startAt="9"/>
              <a:tabLst>
                <a:tab pos="165100" algn="l"/>
              </a:tabLst>
            </a:pPr>
            <a:r>
              <a:rPr dirty="0" sz="1200" spc="-5">
                <a:latin typeface="Times New Roman"/>
                <a:cs typeface="Times New Roman"/>
              </a:rPr>
              <a:t>Remote </a:t>
            </a:r>
            <a:r>
              <a:rPr dirty="0" sz="1200">
                <a:latin typeface="Times New Roman"/>
                <a:cs typeface="Times New Roman"/>
              </a:rPr>
              <a:t>Repository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Github</a:t>
            </a:r>
            <a:endParaRPr sz="1200">
              <a:latin typeface="Times New Roman"/>
              <a:cs typeface="Times New Roman"/>
            </a:endParaRPr>
          </a:p>
          <a:p>
            <a:pPr marL="12700" marR="8255" indent="456565">
              <a:lnSpc>
                <a:spcPct val="143300"/>
              </a:lnSpc>
              <a:spcBef>
                <a:spcPts val="805"/>
              </a:spcBef>
            </a:pPr>
            <a:r>
              <a:rPr dirty="0" sz="1200" spc="-5">
                <a:latin typeface="Times New Roman"/>
                <a:cs typeface="Times New Roman"/>
              </a:rPr>
              <a:t>Remote repository berfungsi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mengupload </a:t>
            </a:r>
            <a:r>
              <a:rPr dirty="0" sz="1200">
                <a:latin typeface="Times New Roman"/>
                <a:cs typeface="Times New Roman"/>
              </a:rPr>
              <a:t>file </a:t>
            </a:r>
            <a:r>
              <a:rPr dirty="0" sz="1200" spc="-5">
                <a:latin typeface="Times New Roman"/>
                <a:cs typeface="Times New Roman"/>
              </a:rPr>
              <a:t>yang telah </a:t>
            </a:r>
            <a:r>
              <a:rPr dirty="0" sz="1200">
                <a:latin typeface="Times New Roman"/>
                <a:cs typeface="Times New Roman"/>
              </a:rPr>
              <a:t>buat </a:t>
            </a:r>
            <a:r>
              <a:rPr dirty="0" sz="1200" spc="-5">
                <a:latin typeface="Times New Roman"/>
                <a:cs typeface="Times New Roman"/>
              </a:rPr>
              <a:t>sebelumnya </a:t>
            </a:r>
            <a:r>
              <a:rPr dirty="0" sz="1200">
                <a:latin typeface="Times New Roman"/>
                <a:cs typeface="Times New Roman"/>
              </a:rPr>
              <a:t>di </a:t>
            </a:r>
            <a:r>
              <a:rPr dirty="0" sz="1200" spc="-5">
                <a:latin typeface="Times New Roman"/>
                <a:cs typeface="Times New Roman"/>
              </a:rPr>
              <a:t>local  </a:t>
            </a:r>
            <a:r>
              <a:rPr dirty="0" sz="1200">
                <a:latin typeface="Times New Roman"/>
                <a:cs typeface="Times New Roman"/>
              </a:rPr>
              <a:t>disk. </a:t>
            </a:r>
            <a:r>
              <a:rPr dirty="0" sz="1200" spc="-5">
                <a:latin typeface="Times New Roman"/>
                <a:cs typeface="Times New Roman"/>
              </a:rPr>
              <a:t>Masukkan perintah berikut </a:t>
            </a:r>
            <a:r>
              <a:rPr dirty="0" sz="1200">
                <a:latin typeface="Times New Roman"/>
                <a:cs typeface="Times New Roman"/>
              </a:rPr>
              <a:t>ini untuk </a:t>
            </a:r>
            <a:r>
              <a:rPr dirty="0" sz="1200" spc="-5">
                <a:latin typeface="Times New Roman"/>
                <a:cs typeface="Times New Roman"/>
              </a:rPr>
              <a:t>melakukan remote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repository: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2004" y="8530590"/>
            <a:ext cx="46113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$ </a:t>
            </a:r>
            <a:r>
              <a:rPr dirty="0" sz="1200" spc="-5">
                <a:latin typeface="Times New Roman"/>
                <a:cs typeface="Times New Roman"/>
              </a:rPr>
              <a:t>git remote add origin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git@github.com:UserNameGit/NamaRepository.git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18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87983"/>
            <a:ext cx="5967095" cy="1200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Perintah </a:t>
            </a:r>
            <a:r>
              <a:rPr dirty="0" sz="1200">
                <a:latin typeface="Times New Roman"/>
                <a:cs typeface="Times New Roman"/>
              </a:rPr>
              <a:t>di </a:t>
            </a:r>
            <a:r>
              <a:rPr dirty="0" sz="1200" spc="-5">
                <a:latin typeface="Times New Roman"/>
                <a:cs typeface="Times New Roman"/>
              </a:rPr>
              <a:t>atas tidak </a:t>
            </a:r>
            <a:r>
              <a:rPr dirty="0" sz="1200">
                <a:latin typeface="Times New Roman"/>
                <a:cs typeface="Times New Roman"/>
              </a:rPr>
              <a:t>akan </a:t>
            </a:r>
            <a:r>
              <a:rPr dirty="0" sz="1200" spc="-5">
                <a:latin typeface="Times New Roman"/>
                <a:cs typeface="Times New Roman"/>
              </a:rPr>
              <a:t>menghasilkan </a:t>
            </a:r>
            <a:r>
              <a:rPr dirty="0" sz="1200">
                <a:latin typeface="Times New Roman"/>
                <a:cs typeface="Times New Roman"/>
              </a:rPr>
              <a:t>output </a:t>
            </a:r>
            <a:r>
              <a:rPr dirty="0" sz="1200" spc="-5">
                <a:latin typeface="Times New Roman"/>
                <a:cs typeface="Times New Roman"/>
              </a:rPr>
              <a:t>apa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10. </a:t>
            </a:r>
            <a:r>
              <a:rPr dirty="0" sz="1200" spc="-5">
                <a:latin typeface="Times New Roman"/>
                <a:cs typeface="Times New Roman"/>
              </a:rPr>
              <a:t>Push </a:t>
            </a:r>
            <a:r>
              <a:rPr dirty="0" sz="1200">
                <a:latin typeface="Times New Roman"/>
                <a:cs typeface="Times New Roman"/>
              </a:rPr>
              <a:t>ke</a:t>
            </a:r>
            <a:r>
              <a:rPr dirty="0" sz="1200" spc="-5">
                <a:latin typeface="Times New Roman"/>
                <a:cs typeface="Times New Roman"/>
              </a:rPr>
              <a:t> GitHub</a:t>
            </a:r>
            <a:endParaRPr sz="1200">
              <a:latin typeface="Times New Roman"/>
              <a:cs typeface="Times New Roman"/>
            </a:endParaRPr>
          </a:p>
          <a:p>
            <a:pPr marL="12700" marR="5080" indent="456565">
              <a:lnSpc>
                <a:spcPct val="144200"/>
              </a:lnSpc>
              <a:spcBef>
                <a:spcPts val="790"/>
              </a:spcBef>
            </a:pPr>
            <a:r>
              <a:rPr dirty="0" sz="1200" spc="-5">
                <a:latin typeface="Times New Roman"/>
                <a:cs typeface="Times New Roman"/>
              </a:rPr>
              <a:t>Langkah terakhir adalah </a:t>
            </a:r>
            <a:r>
              <a:rPr dirty="0" sz="1200">
                <a:latin typeface="Times New Roman"/>
                <a:cs typeface="Times New Roman"/>
              </a:rPr>
              <a:t>push ke </a:t>
            </a:r>
            <a:r>
              <a:rPr dirty="0" sz="1200" spc="-5">
                <a:latin typeface="Times New Roman"/>
                <a:cs typeface="Times New Roman"/>
              </a:rPr>
              <a:t>GitHub Push </a:t>
            </a:r>
            <a:r>
              <a:rPr dirty="0" sz="1200">
                <a:latin typeface="Times New Roman"/>
                <a:cs typeface="Times New Roman"/>
              </a:rPr>
              <a:t>ini </a:t>
            </a:r>
            <a:r>
              <a:rPr dirty="0" sz="1200" spc="-5">
                <a:latin typeface="Times New Roman"/>
                <a:cs typeface="Times New Roman"/>
              </a:rPr>
              <a:t>berfungsi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mengupload hasil akhir  dari langkah-langkah </a:t>
            </a:r>
            <a:r>
              <a:rPr dirty="0" sz="1200">
                <a:latin typeface="Times New Roman"/>
                <a:cs typeface="Times New Roman"/>
              </a:rPr>
              <a:t>di atas. </a:t>
            </a:r>
            <a:r>
              <a:rPr dirty="0" sz="1200" spc="-5">
                <a:latin typeface="Times New Roman"/>
                <a:cs typeface="Times New Roman"/>
              </a:rPr>
              <a:t>Masukkan perintah </a:t>
            </a:r>
            <a:r>
              <a:rPr dirty="0" sz="1200">
                <a:latin typeface="Times New Roman"/>
                <a:cs typeface="Times New Roman"/>
              </a:rPr>
              <a:t>berikut untuk </a:t>
            </a:r>
            <a:r>
              <a:rPr dirty="0" sz="1200" spc="-5">
                <a:latin typeface="Times New Roman"/>
                <a:cs typeface="Times New Roman"/>
              </a:rPr>
              <a:t>melakukan </a:t>
            </a:r>
            <a:r>
              <a:rPr dirty="0" sz="1200">
                <a:latin typeface="Times New Roman"/>
                <a:cs typeface="Times New Roman"/>
              </a:rPr>
              <a:t>push ke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GitHub: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608833"/>
            <a:ext cx="5967095" cy="836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git </a:t>
            </a:r>
            <a:r>
              <a:rPr dirty="0" sz="1200">
                <a:latin typeface="Times New Roman"/>
                <a:cs typeface="Times New Roman"/>
              </a:rPr>
              <a:t>push </a:t>
            </a:r>
            <a:r>
              <a:rPr dirty="0" sz="1200" spc="-5">
                <a:latin typeface="Times New Roman"/>
                <a:cs typeface="Times New Roman"/>
              </a:rPr>
              <a:t>-u origin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master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4400"/>
              </a:lnSpc>
              <a:spcBef>
                <a:spcPts val="785"/>
              </a:spcBef>
            </a:pPr>
            <a:r>
              <a:rPr dirty="0" sz="1200" spc="-5">
                <a:latin typeface="Times New Roman"/>
                <a:cs typeface="Times New Roman"/>
              </a:rPr>
              <a:t>Perintah </a:t>
            </a:r>
            <a:r>
              <a:rPr dirty="0" sz="1200">
                <a:latin typeface="Times New Roman"/>
                <a:cs typeface="Times New Roman"/>
              </a:rPr>
              <a:t>di </a:t>
            </a:r>
            <a:r>
              <a:rPr dirty="0" sz="1200" spc="-5">
                <a:latin typeface="Times New Roman"/>
                <a:cs typeface="Times New Roman"/>
              </a:rPr>
              <a:t>atas akan </a:t>
            </a:r>
            <a:r>
              <a:rPr dirty="0" sz="1200">
                <a:latin typeface="Times New Roman"/>
                <a:cs typeface="Times New Roman"/>
              </a:rPr>
              <a:t>menampilkan pop up </a:t>
            </a:r>
            <a:r>
              <a:rPr dirty="0" sz="1200" spc="-5">
                <a:latin typeface="Times New Roman"/>
                <a:cs typeface="Times New Roman"/>
              </a:rPr>
              <a:t>sign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GitHub. </a:t>
            </a:r>
            <a:r>
              <a:rPr dirty="0" sz="1200">
                <a:latin typeface="Times New Roman"/>
                <a:cs typeface="Times New Roman"/>
              </a:rPr>
              <a:t>Anda </a:t>
            </a:r>
            <a:r>
              <a:rPr dirty="0" sz="1200" spc="-5">
                <a:latin typeface="Times New Roman"/>
                <a:cs typeface="Times New Roman"/>
              </a:rPr>
              <a:t>perlu login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melanjutkan  proses </a:t>
            </a:r>
            <a:r>
              <a:rPr dirty="0" sz="1200">
                <a:latin typeface="Times New Roman"/>
                <a:cs typeface="Times New Roman"/>
              </a:rPr>
              <a:t>push ke </a:t>
            </a:r>
            <a:r>
              <a:rPr dirty="0" sz="1200" spc="-5">
                <a:latin typeface="Times New Roman"/>
                <a:cs typeface="Times New Roman"/>
              </a:rPr>
              <a:t>GitHub.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965575"/>
            <a:ext cx="5969000" cy="8362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11. </a:t>
            </a:r>
            <a:r>
              <a:rPr dirty="0" sz="1200" spc="-5">
                <a:latin typeface="Times New Roman"/>
                <a:cs typeface="Times New Roman"/>
              </a:rPr>
              <a:t>Cek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File</a:t>
            </a:r>
            <a:endParaRPr sz="1200">
              <a:latin typeface="Times New Roman"/>
              <a:cs typeface="Times New Roman"/>
            </a:endParaRPr>
          </a:p>
          <a:p>
            <a:pPr marL="12700" marR="5080" indent="228600">
              <a:lnSpc>
                <a:spcPct val="144200"/>
              </a:lnSpc>
              <a:spcBef>
                <a:spcPts val="790"/>
              </a:spcBef>
            </a:pPr>
            <a:r>
              <a:rPr dirty="0" sz="1200" spc="-5">
                <a:latin typeface="Times New Roman"/>
                <a:cs typeface="Times New Roman"/>
              </a:rPr>
              <a:t>Setelah </a:t>
            </a:r>
            <a:r>
              <a:rPr dirty="0" sz="1200">
                <a:latin typeface="Times New Roman"/>
                <a:cs typeface="Times New Roman"/>
              </a:rPr>
              <a:t>itu, </a:t>
            </a:r>
            <a:r>
              <a:rPr dirty="0" sz="1200" spc="-5">
                <a:latin typeface="Times New Roman"/>
                <a:cs typeface="Times New Roman"/>
              </a:rPr>
              <a:t>cek repository yang telah </a:t>
            </a:r>
            <a:r>
              <a:rPr dirty="0" sz="1200">
                <a:latin typeface="Times New Roman"/>
                <a:cs typeface="Times New Roman"/>
              </a:rPr>
              <a:t>di </a:t>
            </a:r>
            <a:r>
              <a:rPr dirty="0" sz="1200" spc="-5">
                <a:latin typeface="Times New Roman"/>
                <a:cs typeface="Times New Roman"/>
              </a:rPr>
              <a:t>buat.akan mendapati </a:t>
            </a:r>
            <a:r>
              <a:rPr dirty="0" sz="1200">
                <a:latin typeface="Times New Roman"/>
                <a:cs typeface="Times New Roman"/>
              </a:rPr>
              <a:t>file-file </a:t>
            </a:r>
            <a:r>
              <a:rPr dirty="0" sz="1200" spc="-5">
                <a:latin typeface="Times New Roman"/>
                <a:cs typeface="Times New Roman"/>
              </a:rPr>
              <a:t>yang telah ditambahkan  sebelumnya.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739765"/>
            <a:ext cx="5959475" cy="3242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indent="-228600">
              <a:lnSpc>
                <a:spcPct val="100000"/>
              </a:lnSpc>
              <a:spcBef>
                <a:spcPts val="100"/>
              </a:spcBef>
              <a:buFont typeface="Times New Roman"/>
              <a:buAutoNum type="alphaUcPeriod" startAt="2"/>
              <a:tabLst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T</a:t>
            </a:r>
            <a:r>
              <a:rPr dirty="0" sz="1200" spc="-5" b="1">
                <a:latin typeface="Times New Roman"/>
                <a:cs typeface="Times New Roman"/>
              </a:rPr>
              <a:t>rello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lphaUcPeriod" startAt="2"/>
            </a:pPr>
            <a:endParaRPr sz="1050">
              <a:latin typeface="Times New Roman"/>
              <a:cs typeface="Times New Roman"/>
            </a:endParaRPr>
          </a:p>
          <a:p>
            <a:pPr lvl="1" marL="469265" indent="-228600">
              <a:lnSpc>
                <a:spcPct val="100000"/>
              </a:lnSpc>
              <a:buFont typeface="Times New Roman"/>
              <a:buAutoNum type="alphaLcPeriod"/>
              <a:tabLst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P</a:t>
            </a:r>
            <a:r>
              <a:rPr dirty="0" sz="1200" spc="-5" b="1">
                <a:latin typeface="Times New Roman"/>
                <a:cs typeface="Times New Roman"/>
              </a:rPr>
              <a:t>engertian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325"/>
              </a:spcBef>
            </a:pPr>
            <a:r>
              <a:rPr dirty="0" sz="1200" spc="-5">
                <a:latin typeface="Times New Roman"/>
                <a:cs typeface="Times New Roman"/>
              </a:rPr>
              <a:t>Trello merupakan sebuah </a:t>
            </a:r>
            <a:r>
              <a:rPr dirty="0" sz="1200">
                <a:latin typeface="Times New Roman"/>
                <a:cs typeface="Times New Roman"/>
              </a:rPr>
              <a:t>tools </a:t>
            </a:r>
            <a:r>
              <a:rPr dirty="0" sz="1200" spc="-5">
                <a:latin typeface="Times New Roman"/>
                <a:cs typeface="Times New Roman"/>
              </a:rPr>
              <a:t>kolaborasi yang </a:t>
            </a:r>
            <a:r>
              <a:rPr dirty="0" sz="1200">
                <a:latin typeface="Times New Roman"/>
                <a:cs typeface="Times New Roman"/>
              </a:rPr>
              <a:t>mengatur </a:t>
            </a:r>
            <a:r>
              <a:rPr dirty="0" sz="1200" spc="-5">
                <a:latin typeface="Times New Roman"/>
                <a:cs typeface="Times New Roman"/>
              </a:rPr>
              <a:t>proyek </a:t>
            </a:r>
            <a:r>
              <a:rPr dirty="0" sz="1200">
                <a:latin typeface="Times New Roman"/>
                <a:cs typeface="Times New Roman"/>
              </a:rPr>
              <a:t>ke dalam </a:t>
            </a:r>
            <a:r>
              <a:rPr dirty="0" sz="1200" spc="-5">
                <a:latin typeface="Times New Roman"/>
                <a:cs typeface="Times New Roman"/>
              </a:rPr>
              <a:t>Baord.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Sekilas,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Trello memberi tahu </a:t>
            </a:r>
            <a:r>
              <a:rPr dirty="0" sz="1200">
                <a:latin typeface="Times New Roman"/>
                <a:cs typeface="Times New Roman"/>
              </a:rPr>
              <a:t>apa </a:t>
            </a:r>
            <a:r>
              <a:rPr dirty="0" sz="1200" spc="-5">
                <a:latin typeface="Times New Roman"/>
                <a:cs typeface="Times New Roman"/>
              </a:rPr>
              <a:t>yang </a:t>
            </a:r>
            <a:r>
              <a:rPr dirty="0" sz="1200">
                <a:latin typeface="Times New Roman"/>
                <a:cs typeface="Times New Roman"/>
              </a:rPr>
              <a:t>sedang </a:t>
            </a:r>
            <a:r>
              <a:rPr dirty="0" sz="1200" spc="-5">
                <a:latin typeface="Times New Roman"/>
                <a:cs typeface="Times New Roman"/>
              </a:rPr>
              <a:t>dikerjakan, </a:t>
            </a:r>
            <a:r>
              <a:rPr dirty="0" sz="1200">
                <a:latin typeface="Times New Roman"/>
                <a:cs typeface="Times New Roman"/>
              </a:rPr>
              <a:t>siapa </a:t>
            </a:r>
            <a:r>
              <a:rPr dirty="0" sz="1200" spc="-5">
                <a:latin typeface="Times New Roman"/>
                <a:cs typeface="Times New Roman"/>
              </a:rPr>
              <a:t>yang mengerjakan apa, dan </a:t>
            </a:r>
            <a:r>
              <a:rPr dirty="0" sz="1200">
                <a:latin typeface="Times New Roman"/>
                <a:cs typeface="Times New Roman"/>
              </a:rPr>
              <a:t>di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mana</a:t>
            </a:r>
            <a:endParaRPr sz="1200">
              <a:latin typeface="Times New Roman"/>
              <a:cs typeface="Times New Roman"/>
            </a:endParaRPr>
          </a:p>
          <a:p>
            <a:pPr marL="12700" marR="24765">
              <a:lnSpc>
                <a:spcPct val="1437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sesuatu sedang </a:t>
            </a:r>
            <a:r>
              <a:rPr dirty="0" sz="1200">
                <a:latin typeface="Times New Roman"/>
                <a:cs typeface="Times New Roman"/>
              </a:rPr>
              <a:t>dalam </a:t>
            </a:r>
            <a:r>
              <a:rPr dirty="0" sz="1200" spc="-5">
                <a:latin typeface="Times New Roman"/>
                <a:cs typeface="Times New Roman"/>
              </a:rPr>
              <a:t>proses. </a:t>
            </a:r>
            <a:r>
              <a:rPr dirty="0" sz="1200">
                <a:latin typeface="Times New Roman"/>
                <a:cs typeface="Times New Roman"/>
              </a:rPr>
              <a:t>” </a:t>
            </a:r>
            <a:r>
              <a:rPr dirty="0" sz="1200" spc="-5">
                <a:latin typeface="Times New Roman"/>
                <a:cs typeface="Times New Roman"/>
              </a:rPr>
              <a:t>Papan </a:t>
            </a:r>
            <a:r>
              <a:rPr dirty="0" sz="1200">
                <a:latin typeface="Times New Roman"/>
                <a:cs typeface="Times New Roman"/>
              </a:rPr>
              <a:t>Trello dapat </a:t>
            </a:r>
            <a:r>
              <a:rPr dirty="0" sz="1200" spc="-5">
                <a:latin typeface="Times New Roman"/>
                <a:cs typeface="Times New Roman"/>
              </a:rPr>
              <a:t>dianggap sebagai </a:t>
            </a:r>
            <a:r>
              <a:rPr dirty="0" sz="1200">
                <a:latin typeface="Times New Roman"/>
                <a:cs typeface="Times New Roman"/>
              </a:rPr>
              <a:t>papan buletin </a:t>
            </a:r>
            <a:r>
              <a:rPr dirty="0" sz="1200" spc="-5">
                <a:latin typeface="Times New Roman"/>
                <a:cs typeface="Times New Roman"/>
              </a:rPr>
              <a:t>portabel, </a:t>
            </a:r>
            <a:r>
              <a:rPr dirty="0" sz="1200" spc="5">
                <a:latin typeface="Times New Roman"/>
                <a:cs typeface="Times New Roman"/>
              </a:rPr>
              <a:t>diisi  </a:t>
            </a:r>
            <a:r>
              <a:rPr dirty="0" sz="1200" spc="-5">
                <a:latin typeface="Times New Roman"/>
                <a:cs typeface="Times New Roman"/>
              </a:rPr>
              <a:t>dengan post-it yang mencakup bilah </a:t>
            </a:r>
            <a:r>
              <a:rPr dirty="0" sz="1200">
                <a:latin typeface="Times New Roman"/>
                <a:cs typeface="Times New Roman"/>
              </a:rPr>
              <a:t>kemajuan, </a:t>
            </a:r>
            <a:r>
              <a:rPr dirty="0" sz="1200" spc="-5">
                <a:latin typeface="Times New Roman"/>
                <a:cs typeface="Times New Roman"/>
              </a:rPr>
              <a:t>lampiran, dan banyak </a:t>
            </a:r>
            <a:r>
              <a:rPr dirty="0" sz="1200">
                <a:latin typeface="Times New Roman"/>
                <a:cs typeface="Times New Roman"/>
              </a:rPr>
              <a:t>lagi. </a:t>
            </a:r>
            <a:r>
              <a:rPr dirty="0" sz="1200" spc="-5">
                <a:latin typeface="Times New Roman"/>
                <a:cs typeface="Times New Roman"/>
              </a:rPr>
              <a:t>Trello menggunakan  metodologi tangkas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manajemen tugas yang </a:t>
            </a:r>
            <a:r>
              <a:rPr dirty="0" sz="1200">
                <a:latin typeface="Times New Roman"/>
                <a:cs typeface="Times New Roman"/>
              </a:rPr>
              <a:t>disebut </a:t>
            </a:r>
            <a:r>
              <a:rPr dirty="0" sz="1200" spc="-5">
                <a:latin typeface="Times New Roman"/>
                <a:cs typeface="Times New Roman"/>
              </a:rPr>
              <a:t>Kanban. Integrasi Trello </a:t>
            </a:r>
            <a:r>
              <a:rPr dirty="0" sz="1200">
                <a:latin typeface="Times New Roman"/>
                <a:cs typeface="Times New Roman"/>
              </a:rPr>
              <a:t>memiliki  lebih </a:t>
            </a:r>
            <a:r>
              <a:rPr dirty="0" sz="1200" spc="-5">
                <a:latin typeface="Times New Roman"/>
                <a:cs typeface="Times New Roman"/>
              </a:rPr>
              <a:t>dari </a:t>
            </a:r>
            <a:r>
              <a:rPr dirty="0" sz="1200">
                <a:latin typeface="Times New Roman"/>
                <a:cs typeface="Times New Roman"/>
              </a:rPr>
              <a:t>80 </a:t>
            </a:r>
            <a:r>
              <a:rPr dirty="0" sz="1200" spc="-5">
                <a:latin typeface="Times New Roman"/>
                <a:cs typeface="Times New Roman"/>
              </a:rPr>
              <a:t>integrasi. Beberapa yang </a:t>
            </a:r>
            <a:r>
              <a:rPr dirty="0" sz="1200">
                <a:latin typeface="Times New Roman"/>
                <a:cs typeface="Times New Roman"/>
              </a:rPr>
              <a:t>paling terkenal </a:t>
            </a:r>
            <a:r>
              <a:rPr dirty="0" sz="1200" spc="-5">
                <a:latin typeface="Times New Roman"/>
                <a:cs typeface="Times New Roman"/>
              </a:rPr>
              <a:t>meliputi: Kendur, </a:t>
            </a:r>
            <a:r>
              <a:rPr dirty="0" sz="1200" spc="5">
                <a:latin typeface="Times New Roman"/>
                <a:cs typeface="Times New Roman"/>
              </a:rPr>
              <a:t>GitHub </a:t>
            </a:r>
            <a:r>
              <a:rPr dirty="0" sz="1200" spc="-5">
                <a:latin typeface="Times New Roman"/>
                <a:cs typeface="Times New Roman"/>
              </a:rPr>
              <a:t>dan google  Drive. Pengguna Trello </a:t>
            </a:r>
            <a:r>
              <a:rPr dirty="0" sz="1200">
                <a:latin typeface="Times New Roman"/>
                <a:cs typeface="Times New Roman"/>
              </a:rPr>
              <a:t>memiliki lebih </a:t>
            </a:r>
            <a:r>
              <a:rPr dirty="0" sz="1200" spc="-5">
                <a:latin typeface="Times New Roman"/>
                <a:cs typeface="Times New Roman"/>
              </a:rPr>
              <a:t>dari </a:t>
            </a:r>
            <a:r>
              <a:rPr dirty="0" sz="1200">
                <a:latin typeface="Times New Roman"/>
                <a:cs typeface="Times New Roman"/>
              </a:rPr>
              <a:t>30 </a:t>
            </a:r>
            <a:r>
              <a:rPr dirty="0" sz="1200" spc="-5">
                <a:latin typeface="Times New Roman"/>
                <a:cs typeface="Times New Roman"/>
              </a:rPr>
              <a:t>juta pengguna </a:t>
            </a:r>
            <a:r>
              <a:rPr dirty="0" sz="1200">
                <a:latin typeface="Times New Roman"/>
                <a:cs typeface="Times New Roman"/>
              </a:rPr>
              <a:t>di seluruh dunia. </a:t>
            </a:r>
            <a:r>
              <a:rPr dirty="0" sz="1200" spc="-5">
                <a:latin typeface="Times New Roman"/>
                <a:cs typeface="Times New Roman"/>
              </a:rPr>
              <a:t>Berikut adalah  beberapa perusahaan terkenal: Google,Adobe </a:t>
            </a:r>
            <a:r>
              <a:rPr dirty="0" sz="1200">
                <a:latin typeface="Times New Roman"/>
                <a:cs typeface="Times New Roman"/>
              </a:rPr>
              <a:t>dan </a:t>
            </a:r>
            <a:r>
              <a:rPr dirty="0" sz="1200" spc="-5">
                <a:latin typeface="Times New Roman"/>
                <a:cs typeface="Times New Roman"/>
              </a:rPr>
              <a:t>Nasional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geografis</a:t>
            </a:r>
            <a:endParaRPr sz="1200">
              <a:latin typeface="Times New Roman"/>
              <a:cs typeface="Times New Roman"/>
            </a:endParaRPr>
          </a:p>
          <a:p>
            <a:pPr marL="12700" marR="5080" indent="228600">
              <a:lnSpc>
                <a:spcPct val="144100"/>
              </a:lnSpc>
              <a:spcBef>
                <a:spcPts val="795"/>
              </a:spcBef>
            </a:pPr>
            <a:r>
              <a:rPr dirty="0" sz="1200" spc="-5">
                <a:latin typeface="Times New Roman"/>
                <a:cs typeface="Times New Roman"/>
              </a:rPr>
              <a:t>Secara </a:t>
            </a:r>
            <a:r>
              <a:rPr dirty="0" sz="1200">
                <a:latin typeface="Times New Roman"/>
                <a:cs typeface="Times New Roman"/>
              </a:rPr>
              <a:t>umum, Trello </a:t>
            </a:r>
            <a:r>
              <a:rPr dirty="0" sz="1200" spc="-5">
                <a:latin typeface="Times New Roman"/>
                <a:cs typeface="Times New Roman"/>
              </a:rPr>
              <a:t>menyatukan sejumlah besar manajemen proyek dan fungsi </a:t>
            </a:r>
            <a:r>
              <a:rPr dirty="0" sz="1200">
                <a:latin typeface="Times New Roman"/>
                <a:cs typeface="Times New Roman"/>
              </a:rPr>
              <a:t>kolaborasi,  </a:t>
            </a:r>
            <a:r>
              <a:rPr dirty="0" sz="1200" spc="-5">
                <a:latin typeface="Times New Roman"/>
                <a:cs typeface="Times New Roman"/>
              </a:rPr>
              <a:t>dan memastikan karyawan </a:t>
            </a:r>
            <a:r>
              <a:rPr dirty="0" sz="1200">
                <a:latin typeface="Times New Roman"/>
                <a:cs typeface="Times New Roman"/>
              </a:rPr>
              <a:t>memiliki </a:t>
            </a:r>
            <a:r>
              <a:rPr dirty="0" sz="1200" spc="-5">
                <a:latin typeface="Times New Roman"/>
                <a:cs typeface="Times New Roman"/>
              </a:rPr>
              <a:t>saluran pribadi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berkomunikasi, mengikuti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pembaruan,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19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08481"/>
            <a:ext cx="5960110" cy="82143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3800"/>
              </a:lnSpc>
              <a:spcBef>
                <a:spcPts val="95"/>
              </a:spcBef>
            </a:pPr>
            <a:r>
              <a:rPr dirty="0" sz="1200" spc="-5">
                <a:latin typeface="Times New Roman"/>
                <a:cs typeface="Times New Roman"/>
              </a:rPr>
              <a:t>dan mendiskusikan proyek secara real time. Faktanya, </a:t>
            </a:r>
            <a:r>
              <a:rPr dirty="0" sz="1200">
                <a:latin typeface="Times New Roman"/>
                <a:cs typeface="Times New Roman"/>
              </a:rPr>
              <a:t>semua </a:t>
            </a:r>
            <a:r>
              <a:rPr dirty="0" sz="1200" spc="-5">
                <a:latin typeface="Times New Roman"/>
                <a:cs typeface="Times New Roman"/>
              </a:rPr>
              <a:t>anggota </a:t>
            </a:r>
            <a:r>
              <a:rPr dirty="0" sz="1200">
                <a:latin typeface="Times New Roman"/>
                <a:cs typeface="Times New Roman"/>
              </a:rPr>
              <a:t>tim </a:t>
            </a:r>
            <a:r>
              <a:rPr dirty="0" sz="1200" spc="-5">
                <a:latin typeface="Times New Roman"/>
                <a:cs typeface="Times New Roman"/>
              </a:rPr>
              <a:t>diberi tahu dengan rapi  tentang </a:t>
            </a:r>
            <a:r>
              <a:rPr dirty="0" sz="1200">
                <a:latin typeface="Times New Roman"/>
                <a:cs typeface="Times New Roman"/>
              </a:rPr>
              <a:t>perubahan </a:t>
            </a:r>
            <a:r>
              <a:rPr dirty="0" sz="1200" spc="-5">
                <a:latin typeface="Times New Roman"/>
                <a:cs typeface="Times New Roman"/>
              </a:rPr>
              <a:t>dalam sistem, peringatan yang </a:t>
            </a:r>
            <a:r>
              <a:rPr dirty="0" sz="1200">
                <a:latin typeface="Times New Roman"/>
                <a:cs typeface="Times New Roman"/>
              </a:rPr>
              <a:t>muncul di </a:t>
            </a:r>
            <a:r>
              <a:rPr dirty="0" sz="1200" spc="-5">
                <a:latin typeface="Times New Roman"/>
                <a:cs typeface="Times New Roman"/>
              </a:rPr>
              <a:t>perangkat </a:t>
            </a:r>
            <a:r>
              <a:rPr dirty="0" sz="1200">
                <a:latin typeface="Times New Roman"/>
                <a:cs typeface="Times New Roman"/>
              </a:rPr>
              <a:t>dan </a:t>
            </a:r>
            <a:r>
              <a:rPr dirty="0" sz="1200" spc="-5">
                <a:latin typeface="Times New Roman"/>
                <a:cs typeface="Times New Roman"/>
              </a:rPr>
              <a:t>akun email, </a:t>
            </a:r>
            <a:r>
              <a:rPr dirty="0" sz="1200">
                <a:latin typeface="Times New Roman"/>
                <a:cs typeface="Times New Roman"/>
              </a:rPr>
              <a:t>dan  </a:t>
            </a:r>
            <a:r>
              <a:rPr dirty="0" sz="1200" spc="-5">
                <a:latin typeface="Times New Roman"/>
                <a:cs typeface="Times New Roman"/>
              </a:rPr>
              <a:t>diaktifkan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menambahkan </a:t>
            </a:r>
            <a:r>
              <a:rPr dirty="0" sz="1200">
                <a:latin typeface="Times New Roman"/>
                <a:cs typeface="Times New Roman"/>
              </a:rPr>
              <a:t>peserta baru ke </a:t>
            </a:r>
            <a:r>
              <a:rPr dirty="0" sz="1200" spc="-5">
                <a:latin typeface="Times New Roman"/>
                <a:cs typeface="Times New Roman"/>
              </a:rPr>
              <a:t>percakapan dengan satu </a:t>
            </a:r>
            <a:r>
              <a:rPr dirty="0" sz="1200">
                <a:latin typeface="Times New Roman"/>
                <a:cs typeface="Times New Roman"/>
              </a:rPr>
              <a:t>klik. </a:t>
            </a:r>
            <a:r>
              <a:rPr dirty="0" sz="1200" spc="-5">
                <a:latin typeface="Times New Roman"/>
                <a:cs typeface="Times New Roman"/>
              </a:rPr>
              <a:t>Fungsi khusus  adalah sistem </a:t>
            </a:r>
            <a:r>
              <a:rPr dirty="0" sz="1200">
                <a:latin typeface="Times New Roman"/>
                <a:cs typeface="Times New Roman"/>
              </a:rPr>
              <a:t>pemungutan </a:t>
            </a:r>
            <a:r>
              <a:rPr dirty="0" sz="1200" spc="-5">
                <a:latin typeface="Times New Roman"/>
                <a:cs typeface="Times New Roman"/>
              </a:rPr>
              <a:t>suara yang efisien </a:t>
            </a:r>
            <a:r>
              <a:rPr dirty="0" sz="1200">
                <a:latin typeface="Times New Roman"/>
                <a:cs typeface="Times New Roman"/>
              </a:rPr>
              <a:t>di mana </a:t>
            </a:r>
            <a:r>
              <a:rPr dirty="0" sz="1200" spc="-5">
                <a:latin typeface="Times New Roman"/>
                <a:cs typeface="Times New Roman"/>
              </a:rPr>
              <a:t>karyawan </a:t>
            </a:r>
            <a:r>
              <a:rPr dirty="0" sz="1200">
                <a:latin typeface="Times New Roman"/>
                <a:cs typeface="Times New Roman"/>
              </a:rPr>
              <a:t>dapat mendukung / </a:t>
            </a:r>
            <a:r>
              <a:rPr dirty="0" sz="1200" spc="-5">
                <a:latin typeface="Times New Roman"/>
                <a:cs typeface="Times New Roman"/>
              </a:rPr>
              <a:t>menolak  proyek dan </a:t>
            </a:r>
            <a:r>
              <a:rPr dirty="0" sz="1200">
                <a:latin typeface="Times New Roman"/>
                <a:cs typeface="Times New Roman"/>
              </a:rPr>
              <a:t>mengambil </a:t>
            </a:r>
            <a:r>
              <a:rPr dirty="0" sz="1200" spc="-5">
                <a:latin typeface="Times New Roman"/>
                <a:cs typeface="Times New Roman"/>
              </a:rPr>
              <a:t>tindakan dalam </a:t>
            </a:r>
            <a:r>
              <a:rPr dirty="0" sz="1200">
                <a:latin typeface="Times New Roman"/>
                <a:cs typeface="Times New Roman"/>
              </a:rPr>
              <a:t>waktu kurang dari waktu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singkat.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Times New Roman"/>
              <a:buAutoNum type="alphaLcPeriod" startAt="2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M</a:t>
            </a:r>
            <a:r>
              <a:rPr dirty="0" sz="1200" b="1">
                <a:latin typeface="Times New Roman"/>
                <a:cs typeface="Times New Roman"/>
              </a:rPr>
              <a:t>anfaat</a:t>
            </a:r>
            <a:endParaRPr sz="1200">
              <a:latin typeface="Times New Roman"/>
              <a:cs typeface="Times New Roman"/>
            </a:endParaRPr>
          </a:p>
          <a:p>
            <a:pPr lvl="1" marL="469265" indent="-22860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Pengeditan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Halus</a:t>
            </a:r>
            <a:endParaRPr sz="1200">
              <a:latin typeface="Times New Roman"/>
              <a:cs typeface="Times New Roman"/>
            </a:endParaRPr>
          </a:p>
          <a:p>
            <a:pPr marL="12700" marR="19685" indent="228600">
              <a:lnSpc>
                <a:spcPct val="143800"/>
              </a:lnSpc>
              <a:spcBef>
                <a:spcPts val="795"/>
              </a:spcBef>
            </a:pPr>
            <a:r>
              <a:rPr dirty="0" sz="1200" spc="-5">
                <a:latin typeface="Times New Roman"/>
                <a:cs typeface="Times New Roman"/>
              </a:rPr>
              <a:t>Tugas </a:t>
            </a:r>
            <a:r>
              <a:rPr dirty="0" sz="1200">
                <a:latin typeface="Times New Roman"/>
                <a:cs typeface="Times New Roman"/>
              </a:rPr>
              <a:t>Trello adalah menjaga </a:t>
            </a:r>
            <a:r>
              <a:rPr dirty="0" sz="1200" spc="-5">
                <a:latin typeface="Times New Roman"/>
                <a:cs typeface="Times New Roman"/>
              </a:rPr>
              <a:t>manajemen proyek </a:t>
            </a:r>
            <a:r>
              <a:rPr dirty="0" sz="1200">
                <a:latin typeface="Times New Roman"/>
                <a:cs typeface="Times New Roman"/>
              </a:rPr>
              <a:t>Anda </a:t>
            </a:r>
            <a:r>
              <a:rPr dirty="0" sz="1200" spc="-5">
                <a:latin typeface="Times New Roman"/>
                <a:cs typeface="Times New Roman"/>
              </a:rPr>
              <a:t>tetap teratur, </a:t>
            </a:r>
            <a:r>
              <a:rPr dirty="0" sz="1200">
                <a:latin typeface="Times New Roman"/>
                <a:cs typeface="Times New Roman"/>
              </a:rPr>
              <a:t>itulah </a:t>
            </a:r>
            <a:r>
              <a:rPr dirty="0" sz="1200" spc="-5">
                <a:latin typeface="Times New Roman"/>
                <a:cs typeface="Times New Roman"/>
              </a:rPr>
              <a:t>sebabnya </a:t>
            </a:r>
            <a:r>
              <a:rPr dirty="0" sz="1200">
                <a:latin typeface="Times New Roman"/>
                <a:cs typeface="Times New Roman"/>
              </a:rPr>
              <a:t>Trello  </a:t>
            </a:r>
            <a:r>
              <a:rPr dirty="0" sz="1200" spc="-5">
                <a:latin typeface="Times New Roman"/>
                <a:cs typeface="Times New Roman"/>
              </a:rPr>
              <a:t>memastikan </a:t>
            </a:r>
            <a:r>
              <a:rPr dirty="0" sz="1200">
                <a:latin typeface="Times New Roman"/>
                <a:cs typeface="Times New Roman"/>
              </a:rPr>
              <a:t>Anda dapat </a:t>
            </a:r>
            <a:r>
              <a:rPr dirty="0" sz="1200" spc="-5">
                <a:latin typeface="Times New Roman"/>
                <a:cs typeface="Times New Roman"/>
              </a:rPr>
              <a:t>mengedit daftar </a:t>
            </a:r>
            <a:r>
              <a:rPr dirty="0" sz="1200">
                <a:latin typeface="Times New Roman"/>
                <a:cs typeface="Times New Roman"/>
              </a:rPr>
              <a:t>tugas sejalan, </a:t>
            </a:r>
            <a:r>
              <a:rPr dirty="0" sz="1200" spc="-5">
                <a:latin typeface="Times New Roman"/>
                <a:cs typeface="Times New Roman"/>
              </a:rPr>
              <a:t>menggunakan </a:t>
            </a:r>
            <a:r>
              <a:rPr dirty="0" sz="1200">
                <a:latin typeface="Times New Roman"/>
                <a:cs typeface="Times New Roman"/>
              </a:rPr>
              <a:t>mekanisme </a:t>
            </a:r>
            <a:r>
              <a:rPr dirty="0" sz="1200" spc="-5">
                <a:latin typeface="Times New Roman"/>
                <a:cs typeface="Times New Roman"/>
              </a:rPr>
              <a:t>seret-dan-lepas  sesederhana mungkin. Daftar </a:t>
            </a:r>
            <a:r>
              <a:rPr dirty="0" sz="1200">
                <a:latin typeface="Times New Roman"/>
                <a:cs typeface="Times New Roman"/>
              </a:rPr>
              <a:t>ini dapat disesuaikan </a:t>
            </a:r>
            <a:r>
              <a:rPr dirty="0" sz="1200" spc="-5">
                <a:latin typeface="Times New Roman"/>
                <a:cs typeface="Times New Roman"/>
              </a:rPr>
              <a:t>dengan cermat, artinya </a:t>
            </a:r>
            <a:r>
              <a:rPr dirty="0" sz="1200">
                <a:latin typeface="Times New Roman"/>
                <a:cs typeface="Times New Roman"/>
              </a:rPr>
              <a:t>Anda </a:t>
            </a:r>
            <a:r>
              <a:rPr dirty="0" sz="1200" spc="-5">
                <a:latin typeface="Times New Roman"/>
                <a:cs typeface="Times New Roman"/>
              </a:rPr>
              <a:t>dapat mengikuti  secara eksklusif metrik yang </a:t>
            </a:r>
            <a:r>
              <a:rPr dirty="0" sz="1200">
                <a:latin typeface="Times New Roman"/>
                <a:cs typeface="Times New Roman"/>
              </a:rPr>
              <a:t>diminati, dan </a:t>
            </a:r>
            <a:r>
              <a:rPr dirty="0" sz="1200" spc="-5">
                <a:latin typeface="Times New Roman"/>
                <a:cs typeface="Times New Roman"/>
              </a:rPr>
              <a:t>menggunakan pemberitahuan </a:t>
            </a:r>
            <a:r>
              <a:rPr dirty="0" sz="1200">
                <a:latin typeface="Times New Roman"/>
                <a:cs typeface="Times New Roman"/>
              </a:rPr>
              <a:t>otomatis untuk </a:t>
            </a:r>
            <a:r>
              <a:rPr dirty="0" sz="1200" spc="-5">
                <a:latin typeface="Times New Roman"/>
                <a:cs typeface="Times New Roman"/>
              </a:rPr>
              <a:t>tetap  mengikuti </a:t>
            </a:r>
            <a:r>
              <a:rPr dirty="0" sz="1200">
                <a:latin typeface="Times New Roman"/>
                <a:cs typeface="Times New Roman"/>
              </a:rPr>
              <a:t>semua perubahan </a:t>
            </a:r>
            <a:r>
              <a:rPr dirty="0" sz="1200" spc="-5">
                <a:latin typeface="Times New Roman"/>
                <a:cs typeface="Times New Roman"/>
              </a:rPr>
              <a:t>dan perubahan.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lvl="1" marL="469265" indent="-22860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Sistem Board </a:t>
            </a:r>
            <a:r>
              <a:rPr dirty="0" sz="1200">
                <a:latin typeface="Times New Roman"/>
                <a:cs typeface="Times New Roman"/>
              </a:rPr>
              <a:t>&amp; Card </a:t>
            </a:r>
            <a:r>
              <a:rPr dirty="0" sz="1200" spc="-5">
                <a:latin typeface="Times New Roman"/>
                <a:cs typeface="Times New Roman"/>
              </a:rPr>
              <a:t>yang Terorganisir dengan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Baik</a:t>
            </a:r>
            <a:endParaRPr sz="1200">
              <a:latin typeface="Times New Roman"/>
              <a:cs typeface="Times New Roman"/>
            </a:endParaRPr>
          </a:p>
          <a:p>
            <a:pPr marL="12700" marR="72390" indent="228600">
              <a:lnSpc>
                <a:spcPct val="143800"/>
              </a:lnSpc>
              <a:spcBef>
                <a:spcPts val="795"/>
              </a:spcBef>
            </a:pPr>
            <a:r>
              <a:rPr dirty="0" sz="1200" spc="-5">
                <a:latin typeface="Times New Roman"/>
                <a:cs typeface="Times New Roman"/>
              </a:rPr>
              <a:t>Pengembang Trello pasti mencari metode pengaturan alur </a:t>
            </a:r>
            <a:r>
              <a:rPr dirty="0" sz="1200">
                <a:latin typeface="Times New Roman"/>
                <a:cs typeface="Times New Roman"/>
              </a:rPr>
              <a:t>kerja </a:t>
            </a:r>
            <a:r>
              <a:rPr dirty="0" sz="1200" spc="-5">
                <a:latin typeface="Times New Roman"/>
                <a:cs typeface="Times New Roman"/>
              </a:rPr>
              <a:t>yang </a:t>
            </a:r>
            <a:r>
              <a:rPr dirty="0" sz="1200">
                <a:latin typeface="Times New Roman"/>
                <a:cs typeface="Times New Roman"/>
              </a:rPr>
              <a:t>paling mudah dan  </a:t>
            </a:r>
            <a:r>
              <a:rPr dirty="0" sz="1200" spc="-5">
                <a:latin typeface="Times New Roman"/>
                <a:cs typeface="Times New Roman"/>
              </a:rPr>
              <a:t>paling </a:t>
            </a:r>
            <a:r>
              <a:rPr dirty="0" sz="1200">
                <a:latin typeface="Times New Roman"/>
                <a:cs typeface="Times New Roman"/>
              </a:rPr>
              <a:t>ramah </a:t>
            </a:r>
            <a:r>
              <a:rPr dirty="0" sz="1200" spc="-5">
                <a:latin typeface="Times New Roman"/>
                <a:cs typeface="Times New Roman"/>
              </a:rPr>
              <a:t>pengguna, dan menemukan sistem Papan </a:t>
            </a:r>
            <a:r>
              <a:rPr dirty="0" sz="1200">
                <a:latin typeface="Times New Roman"/>
                <a:cs typeface="Times New Roman"/>
              </a:rPr>
              <a:t>&amp; </a:t>
            </a:r>
            <a:r>
              <a:rPr dirty="0" sz="1200" spc="-5">
                <a:latin typeface="Times New Roman"/>
                <a:cs typeface="Times New Roman"/>
              </a:rPr>
              <a:t>Kartu </a:t>
            </a:r>
            <a:r>
              <a:rPr dirty="0" sz="1200">
                <a:latin typeface="Times New Roman"/>
                <a:cs typeface="Times New Roman"/>
              </a:rPr>
              <a:t>mereka </a:t>
            </a:r>
            <a:r>
              <a:rPr dirty="0" sz="1200" spc="-5">
                <a:latin typeface="Times New Roman"/>
                <a:cs typeface="Times New Roman"/>
              </a:rPr>
              <a:t>yang </a:t>
            </a:r>
            <a:r>
              <a:rPr dirty="0" sz="1200">
                <a:latin typeface="Times New Roman"/>
                <a:cs typeface="Times New Roman"/>
              </a:rPr>
              <a:t>unik untuk  </a:t>
            </a:r>
            <a:r>
              <a:rPr dirty="0" sz="1200" spc="-5">
                <a:latin typeface="Times New Roman"/>
                <a:cs typeface="Times New Roman"/>
              </a:rPr>
              <a:t>tampilan kemajuan yang komprehensif. Dengan </a:t>
            </a:r>
            <a:r>
              <a:rPr dirty="0" sz="1200">
                <a:latin typeface="Times New Roman"/>
                <a:cs typeface="Times New Roman"/>
              </a:rPr>
              <a:t>papan </a:t>
            </a:r>
            <a:r>
              <a:rPr dirty="0" sz="1200" spc="-5">
                <a:latin typeface="Times New Roman"/>
                <a:cs typeface="Times New Roman"/>
              </a:rPr>
              <a:t>yang ditetapkan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setiap proyek, dan  kartu </a:t>
            </a:r>
            <a:r>
              <a:rPr dirty="0" sz="1200">
                <a:latin typeface="Times New Roman"/>
                <a:cs typeface="Times New Roman"/>
              </a:rPr>
              <a:t>untuk setiap tugas, risiko </a:t>
            </a:r>
            <a:r>
              <a:rPr dirty="0" sz="1200" spc="-5">
                <a:latin typeface="Times New Roman"/>
                <a:cs typeface="Times New Roman"/>
              </a:rPr>
              <a:t>kebingungan </a:t>
            </a:r>
            <a:r>
              <a:rPr dirty="0" sz="1200">
                <a:latin typeface="Times New Roman"/>
                <a:cs typeface="Times New Roman"/>
              </a:rPr>
              <a:t>minimal, </a:t>
            </a:r>
            <a:r>
              <a:rPr dirty="0" sz="1200" spc="-5">
                <a:latin typeface="Times New Roman"/>
                <a:cs typeface="Times New Roman"/>
              </a:rPr>
              <a:t>karena </a:t>
            </a:r>
            <a:r>
              <a:rPr dirty="0" sz="1200">
                <a:latin typeface="Times New Roman"/>
                <a:cs typeface="Times New Roman"/>
              </a:rPr>
              <a:t>semua </a:t>
            </a:r>
            <a:r>
              <a:rPr dirty="0" sz="1200" spc="-5">
                <a:latin typeface="Times New Roman"/>
                <a:cs typeface="Times New Roman"/>
              </a:rPr>
              <a:t>tugas sudah diatur, dan  dapat dilacak dengan </a:t>
            </a:r>
            <a:r>
              <a:rPr dirty="0" sz="1200">
                <a:latin typeface="Times New Roman"/>
                <a:cs typeface="Times New Roman"/>
              </a:rPr>
              <a:t>daftar </a:t>
            </a:r>
            <a:r>
              <a:rPr dirty="0" sz="1200" spc="-5">
                <a:latin typeface="Times New Roman"/>
                <a:cs typeface="Times New Roman"/>
              </a:rPr>
              <a:t>kinerja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tertentu.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lvl="1" marL="469265" indent="-228600">
              <a:lnSpc>
                <a:spcPct val="100000"/>
              </a:lnSpc>
              <a:buAutoNum type="arabicPeriod" startAt="3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Kolaborasi</a:t>
            </a:r>
            <a:endParaRPr sz="1200">
              <a:latin typeface="Times New Roman"/>
              <a:cs typeface="Times New Roman"/>
            </a:endParaRPr>
          </a:p>
          <a:p>
            <a:pPr marL="12700" marR="29209" indent="228600">
              <a:lnSpc>
                <a:spcPct val="143900"/>
              </a:lnSpc>
              <a:spcBef>
                <a:spcPts val="795"/>
              </a:spcBef>
            </a:pPr>
            <a:r>
              <a:rPr dirty="0" sz="1200" spc="-5">
                <a:latin typeface="Times New Roman"/>
                <a:cs typeface="Times New Roman"/>
              </a:rPr>
              <a:t>sistem kolaborasi, </a:t>
            </a:r>
            <a:r>
              <a:rPr dirty="0" sz="1200">
                <a:latin typeface="Times New Roman"/>
                <a:cs typeface="Times New Roman"/>
              </a:rPr>
              <a:t>sebuah klaim </a:t>
            </a:r>
            <a:r>
              <a:rPr dirty="0" sz="1200" spc="-5">
                <a:latin typeface="Times New Roman"/>
                <a:cs typeface="Times New Roman"/>
              </a:rPr>
              <a:t>yang </a:t>
            </a:r>
            <a:r>
              <a:rPr dirty="0" sz="1200">
                <a:latin typeface="Times New Roman"/>
                <a:cs typeface="Times New Roman"/>
              </a:rPr>
              <a:t>dapat dengan mudah </a:t>
            </a:r>
            <a:r>
              <a:rPr dirty="0" sz="1200" spc="-5">
                <a:latin typeface="Times New Roman"/>
                <a:cs typeface="Times New Roman"/>
              </a:rPr>
              <a:t>dibenarkan </a:t>
            </a:r>
            <a:r>
              <a:rPr dirty="0" sz="1200">
                <a:latin typeface="Times New Roman"/>
                <a:cs typeface="Times New Roman"/>
              </a:rPr>
              <a:t>oleh jumlah </a:t>
            </a:r>
            <a:r>
              <a:rPr dirty="0" sz="1200" spc="-5">
                <a:latin typeface="Times New Roman"/>
                <a:cs typeface="Times New Roman"/>
              </a:rPr>
              <a:t>fitur </a:t>
            </a:r>
            <a:r>
              <a:rPr dirty="0" sz="1200">
                <a:latin typeface="Times New Roman"/>
                <a:cs typeface="Times New Roman"/>
              </a:rPr>
              <a:t>tim  </a:t>
            </a:r>
            <a:r>
              <a:rPr dirty="0" sz="1200" spc="-5">
                <a:latin typeface="Times New Roman"/>
                <a:cs typeface="Times New Roman"/>
              </a:rPr>
              <a:t>yang tersedia </a:t>
            </a:r>
            <a:r>
              <a:rPr dirty="0" sz="1200">
                <a:latin typeface="Times New Roman"/>
                <a:cs typeface="Times New Roman"/>
              </a:rPr>
              <a:t>dalam sistem: </a:t>
            </a:r>
            <a:r>
              <a:rPr dirty="0" sz="1200" spc="-5">
                <a:latin typeface="Times New Roman"/>
                <a:cs typeface="Times New Roman"/>
              </a:rPr>
              <a:t>menggunakannya, </a:t>
            </a:r>
            <a:r>
              <a:rPr dirty="0" sz="1200">
                <a:latin typeface="Times New Roman"/>
                <a:cs typeface="Times New Roman"/>
              </a:rPr>
              <a:t>dapat </a:t>
            </a:r>
            <a:r>
              <a:rPr dirty="0" sz="1200" spc="-5">
                <a:latin typeface="Times New Roman"/>
                <a:cs typeface="Times New Roman"/>
              </a:rPr>
              <a:t>mengaktifkan seluruh </a:t>
            </a:r>
            <a:r>
              <a:rPr dirty="0" sz="1200">
                <a:latin typeface="Times New Roman"/>
                <a:cs typeface="Times New Roman"/>
              </a:rPr>
              <a:t>tim untuk  </a:t>
            </a:r>
            <a:r>
              <a:rPr dirty="0" sz="1200" spc="-5">
                <a:latin typeface="Times New Roman"/>
                <a:cs typeface="Times New Roman"/>
              </a:rPr>
              <a:t>berpartisipasi dalam </a:t>
            </a:r>
            <a:r>
              <a:rPr dirty="0" sz="1200">
                <a:latin typeface="Times New Roman"/>
                <a:cs typeface="Times New Roman"/>
              </a:rPr>
              <a:t>diskusi penting </a:t>
            </a:r>
            <a:r>
              <a:rPr dirty="0" sz="1200" spc="-5">
                <a:latin typeface="Times New Roman"/>
                <a:cs typeface="Times New Roman"/>
              </a:rPr>
              <a:t>baik </a:t>
            </a:r>
            <a:r>
              <a:rPr dirty="0" sz="1200">
                <a:latin typeface="Times New Roman"/>
                <a:cs typeface="Times New Roman"/>
              </a:rPr>
              <a:t>pertemuan </a:t>
            </a:r>
            <a:r>
              <a:rPr dirty="0" sz="1200" spc="-5">
                <a:latin typeface="Times New Roman"/>
                <a:cs typeface="Times New Roman"/>
              </a:rPr>
              <a:t>kelompok dan sesi </a:t>
            </a:r>
            <a:r>
              <a:rPr dirty="0" sz="1200">
                <a:latin typeface="Times New Roman"/>
                <a:cs typeface="Times New Roman"/>
              </a:rPr>
              <a:t>obrolan </a:t>
            </a:r>
            <a:r>
              <a:rPr dirty="0" sz="1200" spc="-5">
                <a:latin typeface="Times New Roman"/>
                <a:cs typeface="Times New Roman"/>
              </a:rPr>
              <a:t>satu lawan satu),  mengirim cacian </a:t>
            </a:r>
            <a:r>
              <a:rPr dirty="0" sz="1200">
                <a:latin typeface="Times New Roman"/>
                <a:cs typeface="Times New Roman"/>
              </a:rPr>
              <a:t>dan </a:t>
            </a:r>
            <a:r>
              <a:rPr dirty="0" sz="1200" spc="-5">
                <a:latin typeface="Times New Roman"/>
                <a:cs typeface="Times New Roman"/>
              </a:rPr>
              <a:t>catatan, berbagi </a:t>
            </a:r>
            <a:r>
              <a:rPr dirty="0" sz="1200">
                <a:latin typeface="Times New Roman"/>
                <a:cs typeface="Times New Roman"/>
              </a:rPr>
              <a:t>file </a:t>
            </a:r>
            <a:r>
              <a:rPr dirty="0" sz="1200" spc="-5">
                <a:latin typeface="Times New Roman"/>
                <a:cs typeface="Times New Roman"/>
              </a:rPr>
              <a:t>dalam </a:t>
            </a:r>
            <a:r>
              <a:rPr dirty="0" sz="1200">
                <a:latin typeface="Times New Roman"/>
                <a:cs typeface="Times New Roman"/>
              </a:rPr>
              <a:t>semua </a:t>
            </a:r>
            <a:r>
              <a:rPr dirty="0" sz="1200" spc="-5">
                <a:latin typeface="Times New Roman"/>
                <a:cs typeface="Times New Roman"/>
              </a:rPr>
              <a:t>format, </a:t>
            </a:r>
            <a:r>
              <a:rPr dirty="0" sz="1200">
                <a:latin typeface="Times New Roman"/>
                <a:cs typeface="Times New Roman"/>
              </a:rPr>
              <a:t>dan </a:t>
            </a:r>
            <a:r>
              <a:rPr dirty="0" sz="1200" spc="-5">
                <a:latin typeface="Times New Roman"/>
                <a:cs typeface="Times New Roman"/>
              </a:rPr>
              <a:t>mengomentari tugas dan  tugas </a:t>
            </a:r>
            <a:r>
              <a:rPr dirty="0" sz="1200">
                <a:latin typeface="Times New Roman"/>
                <a:cs typeface="Times New Roman"/>
              </a:rPr>
              <a:t>individu. </a:t>
            </a:r>
            <a:r>
              <a:rPr dirty="0" sz="1200" spc="-5">
                <a:latin typeface="Times New Roman"/>
                <a:cs typeface="Times New Roman"/>
              </a:rPr>
              <a:t>Sistem </a:t>
            </a:r>
            <a:r>
              <a:rPr dirty="0" sz="1200">
                <a:latin typeface="Times New Roman"/>
                <a:cs typeface="Times New Roman"/>
              </a:rPr>
              <a:t>ini </a:t>
            </a:r>
            <a:r>
              <a:rPr dirty="0" sz="1200" spc="-5">
                <a:latin typeface="Times New Roman"/>
                <a:cs typeface="Times New Roman"/>
              </a:rPr>
              <a:t>juga memungkinkan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mengunggah </a:t>
            </a:r>
            <a:r>
              <a:rPr dirty="0" sz="1200">
                <a:latin typeface="Times New Roman"/>
                <a:cs typeface="Times New Roman"/>
              </a:rPr>
              <a:t>file langsung dari </a:t>
            </a:r>
            <a:r>
              <a:rPr dirty="0" sz="1200" spc="-5">
                <a:latin typeface="Times New Roman"/>
                <a:cs typeface="Times New Roman"/>
              </a:rPr>
              <a:t>akun  </a:t>
            </a:r>
            <a:r>
              <a:rPr dirty="0" sz="1200">
                <a:latin typeface="Times New Roman"/>
                <a:cs typeface="Times New Roman"/>
              </a:rPr>
              <a:t>Dropbox, Box, </a:t>
            </a:r>
            <a:r>
              <a:rPr dirty="0" sz="1200" spc="-5">
                <a:latin typeface="Times New Roman"/>
                <a:cs typeface="Times New Roman"/>
              </a:rPr>
              <a:t>atau Google </a:t>
            </a:r>
            <a:r>
              <a:rPr dirty="0" sz="1200">
                <a:latin typeface="Times New Roman"/>
                <a:cs typeface="Times New Roman"/>
              </a:rPr>
              <a:t>Drive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lvl="1" marL="469265" indent="-228600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Kerangka waktu yang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wajar</a:t>
            </a:r>
            <a:endParaRPr sz="1200">
              <a:latin typeface="Times New Roman"/>
              <a:cs typeface="Times New Roman"/>
            </a:endParaRPr>
          </a:p>
          <a:p>
            <a:pPr marL="12700" marR="71120" indent="228600">
              <a:lnSpc>
                <a:spcPct val="143300"/>
              </a:lnSpc>
              <a:spcBef>
                <a:spcPts val="800"/>
              </a:spcBef>
            </a:pPr>
            <a:r>
              <a:rPr dirty="0" sz="1200" spc="-5">
                <a:latin typeface="Times New Roman"/>
                <a:cs typeface="Times New Roman"/>
              </a:rPr>
              <a:t>dapat menggunakan kalender Power-Up Trello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memprioritaskan </a:t>
            </a:r>
            <a:r>
              <a:rPr dirty="0" sz="1200">
                <a:latin typeface="Times New Roman"/>
                <a:cs typeface="Times New Roman"/>
              </a:rPr>
              <a:t>tugas </a:t>
            </a:r>
            <a:r>
              <a:rPr dirty="0" sz="1200" spc="-5">
                <a:latin typeface="Times New Roman"/>
                <a:cs typeface="Times New Roman"/>
              </a:rPr>
              <a:t>dengan </a:t>
            </a:r>
            <a:r>
              <a:rPr dirty="0" sz="1200">
                <a:latin typeface="Times New Roman"/>
                <a:cs typeface="Times New Roman"/>
              </a:rPr>
              <a:t>tenggat  </a:t>
            </a:r>
            <a:r>
              <a:rPr dirty="0" sz="1200" spc="-5">
                <a:latin typeface="Times New Roman"/>
                <a:cs typeface="Times New Roman"/>
              </a:rPr>
              <a:t>waktu yang </a:t>
            </a:r>
            <a:r>
              <a:rPr dirty="0" sz="1200">
                <a:latin typeface="Times New Roman"/>
                <a:cs typeface="Times New Roman"/>
              </a:rPr>
              <a:t>lebih pendek, </a:t>
            </a:r>
            <a:r>
              <a:rPr dirty="0" sz="1200" spc="-5">
                <a:latin typeface="Times New Roman"/>
                <a:cs typeface="Times New Roman"/>
              </a:rPr>
              <a:t>menetapkan operasi </a:t>
            </a:r>
            <a:r>
              <a:rPr dirty="0" sz="1200">
                <a:latin typeface="Times New Roman"/>
                <a:cs typeface="Times New Roman"/>
              </a:rPr>
              <a:t>pada </a:t>
            </a:r>
            <a:r>
              <a:rPr dirty="0" sz="1200" spc="-5">
                <a:latin typeface="Times New Roman"/>
                <a:cs typeface="Times New Roman"/>
              </a:rPr>
              <a:t>menit-menit terakhir, </a:t>
            </a:r>
            <a:r>
              <a:rPr dirty="0" sz="1200">
                <a:latin typeface="Times New Roman"/>
                <a:cs typeface="Times New Roman"/>
              </a:rPr>
              <a:t>dan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menampilkannya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20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08481"/>
            <a:ext cx="5883275" cy="8140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3800"/>
              </a:lnSpc>
              <a:spcBef>
                <a:spcPts val="95"/>
              </a:spcBef>
            </a:pPr>
            <a:r>
              <a:rPr dirty="0" sz="1200" spc="-5">
                <a:latin typeface="Times New Roman"/>
                <a:cs typeface="Times New Roman"/>
              </a:rPr>
              <a:t>tergantung pada statusnya. Namun, sistem </a:t>
            </a:r>
            <a:r>
              <a:rPr dirty="0" sz="1200">
                <a:latin typeface="Times New Roman"/>
                <a:cs typeface="Times New Roman"/>
              </a:rPr>
              <a:t>tidak </a:t>
            </a:r>
            <a:r>
              <a:rPr dirty="0" sz="1200" spc="-5">
                <a:latin typeface="Times New Roman"/>
                <a:cs typeface="Times New Roman"/>
              </a:rPr>
              <a:t>mewajibkan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menggunakan fungsi </a:t>
            </a:r>
            <a:r>
              <a:rPr dirty="0" sz="1200">
                <a:latin typeface="Times New Roman"/>
                <a:cs typeface="Times New Roman"/>
              </a:rPr>
              <a:t>ini -  </a:t>
            </a:r>
            <a:r>
              <a:rPr dirty="0" sz="1200" spc="-5">
                <a:latin typeface="Times New Roman"/>
                <a:cs typeface="Times New Roman"/>
              </a:rPr>
              <a:t>dapat memicu </a:t>
            </a:r>
            <a:r>
              <a:rPr dirty="0" sz="1200">
                <a:latin typeface="Times New Roman"/>
                <a:cs typeface="Times New Roman"/>
              </a:rPr>
              <a:t>umpan </a:t>
            </a:r>
            <a:r>
              <a:rPr dirty="0" sz="1200" spc="-5">
                <a:latin typeface="Times New Roman"/>
                <a:cs typeface="Times New Roman"/>
              </a:rPr>
              <a:t>iCal dari </a:t>
            </a:r>
            <a:r>
              <a:rPr dirty="0" sz="1200">
                <a:latin typeface="Times New Roman"/>
                <a:cs typeface="Times New Roman"/>
              </a:rPr>
              <a:t>aplikasi </a:t>
            </a:r>
            <a:r>
              <a:rPr dirty="0" sz="1200" spc="-5">
                <a:latin typeface="Times New Roman"/>
                <a:cs typeface="Times New Roman"/>
              </a:rPr>
              <a:t>kalender </a:t>
            </a:r>
            <a:r>
              <a:rPr dirty="0" sz="1200">
                <a:latin typeface="Times New Roman"/>
                <a:cs typeface="Times New Roman"/>
              </a:rPr>
              <a:t>Anda </a:t>
            </a:r>
            <a:r>
              <a:rPr dirty="0" sz="1200" spc="-5">
                <a:latin typeface="Times New Roman"/>
                <a:cs typeface="Times New Roman"/>
              </a:rPr>
              <a:t>saat </a:t>
            </a:r>
            <a:r>
              <a:rPr dirty="0" sz="1200">
                <a:latin typeface="Times New Roman"/>
                <a:cs typeface="Times New Roman"/>
              </a:rPr>
              <a:t>ini, dan mengimpor </a:t>
            </a:r>
            <a:r>
              <a:rPr dirty="0" sz="1200" spc="-5">
                <a:latin typeface="Times New Roman"/>
                <a:cs typeface="Times New Roman"/>
              </a:rPr>
              <a:t>tugas yang telah  ditetapkan.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142490"/>
            <a:ext cx="5789930" cy="1362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5. </a:t>
            </a:r>
            <a:r>
              <a:rPr dirty="0" sz="1200" spc="-5">
                <a:latin typeface="Times New Roman"/>
                <a:cs typeface="Times New Roman"/>
              </a:rPr>
              <a:t>Database yang </a:t>
            </a:r>
            <a:r>
              <a:rPr dirty="0" sz="1200">
                <a:latin typeface="Times New Roman"/>
                <a:cs typeface="Times New Roman"/>
              </a:rPr>
              <a:t>dapat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dicari</a:t>
            </a:r>
            <a:endParaRPr sz="1200">
              <a:latin typeface="Times New Roman"/>
              <a:cs typeface="Times New Roman"/>
            </a:endParaRPr>
          </a:p>
          <a:p>
            <a:pPr marL="12700" marR="5080" indent="228600">
              <a:lnSpc>
                <a:spcPct val="144000"/>
              </a:lnSpc>
              <a:spcBef>
                <a:spcPts val="795"/>
              </a:spcBef>
            </a:pPr>
            <a:r>
              <a:rPr dirty="0" sz="1200" spc="-5">
                <a:latin typeface="Times New Roman"/>
                <a:cs typeface="Times New Roman"/>
              </a:rPr>
              <a:t>Trello memastikan </a:t>
            </a:r>
            <a:r>
              <a:rPr dirty="0" sz="1200">
                <a:latin typeface="Times New Roman"/>
                <a:cs typeface="Times New Roman"/>
              </a:rPr>
              <a:t>semua diskusi </a:t>
            </a:r>
            <a:r>
              <a:rPr dirty="0" sz="1200" spc="-5">
                <a:latin typeface="Times New Roman"/>
                <a:cs typeface="Times New Roman"/>
              </a:rPr>
              <a:t>yang relevan </a:t>
            </a:r>
            <a:r>
              <a:rPr dirty="0" sz="1200" spc="5">
                <a:latin typeface="Times New Roman"/>
                <a:cs typeface="Times New Roman"/>
              </a:rPr>
              <a:t>dan </a:t>
            </a:r>
            <a:r>
              <a:rPr dirty="0" sz="1200" spc="-5">
                <a:latin typeface="Times New Roman"/>
                <a:cs typeface="Times New Roman"/>
              </a:rPr>
              <a:t>data perusahaan akan </a:t>
            </a:r>
            <a:r>
              <a:rPr dirty="0" sz="1200">
                <a:latin typeface="Times New Roman"/>
                <a:cs typeface="Times New Roman"/>
              </a:rPr>
              <a:t>disimpan </a:t>
            </a:r>
            <a:r>
              <a:rPr dirty="0" sz="1200" spc="-5">
                <a:latin typeface="Times New Roman"/>
                <a:cs typeface="Times New Roman"/>
              </a:rPr>
              <a:t>dengan  elegan </a:t>
            </a:r>
            <a:r>
              <a:rPr dirty="0" sz="1200">
                <a:latin typeface="Times New Roman"/>
                <a:cs typeface="Times New Roman"/>
              </a:rPr>
              <a:t>dalam </a:t>
            </a:r>
            <a:r>
              <a:rPr dirty="0" sz="1200" spc="-5">
                <a:latin typeface="Times New Roman"/>
                <a:cs typeface="Times New Roman"/>
              </a:rPr>
              <a:t>sistem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penggunaan </a:t>
            </a:r>
            <a:r>
              <a:rPr dirty="0" sz="1200">
                <a:latin typeface="Times New Roman"/>
                <a:cs typeface="Times New Roman"/>
              </a:rPr>
              <a:t>lebih lanjut, dan </a:t>
            </a:r>
            <a:r>
              <a:rPr dirty="0" sz="1200" spc="-5">
                <a:latin typeface="Times New Roman"/>
                <a:cs typeface="Times New Roman"/>
              </a:rPr>
              <a:t>dicadangkan dari pelanggaran atau  kegagalan yang mungkin terjadi. Ada sejumlah </a:t>
            </a:r>
            <a:r>
              <a:rPr dirty="0" sz="1200">
                <a:latin typeface="Times New Roman"/>
                <a:cs typeface="Times New Roman"/>
              </a:rPr>
              <a:t>label dan </a:t>
            </a:r>
            <a:r>
              <a:rPr dirty="0" sz="1200" spc="-5">
                <a:latin typeface="Times New Roman"/>
                <a:cs typeface="Times New Roman"/>
              </a:rPr>
              <a:t>filter pencarian </a:t>
            </a:r>
            <a:r>
              <a:rPr dirty="0" sz="1200">
                <a:latin typeface="Times New Roman"/>
                <a:cs typeface="Times New Roman"/>
              </a:rPr>
              <a:t>yang </a:t>
            </a:r>
            <a:r>
              <a:rPr dirty="0" sz="1200" spc="-5">
                <a:latin typeface="Times New Roman"/>
                <a:cs typeface="Times New Roman"/>
              </a:rPr>
              <a:t>tersedia </a:t>
            </a:r>
            <a:r>
              <a:rPr dirty="0" sz="1200">
                <a:latin typeface="Times New Roman"/>
                <a:cs typeface="Times New Roman"/>
              </a:rPr>
              <a:t>untuk  </a:t>
            </a:r>
            <a:r>
              <a:rPr dirty="0" sz="1200" spc="-5">
                <a:latin typeface="Times New Roman"/>
                <a:cs typeface="Times New Roman"/>
              </a:rPr>
              <a:t>membantu </a:t>
            </a:r>
            <a:r>
              <a:rPr dirty="0" sz="1200">
                <a:latin typeface="Times New Roman"/>
                <a:cs typeface="Times New Roman"/>
              </a:rPr>
              <a:t>Anda </a:t>
            </a:r>
            <a:r>
              <a:rPr dirty="0" sz="1200" spc="-5">
                <a:latin typeface="Times New Roman"/>
                <a:cs typeface="Times New Roman"/>
              </a:rPr>
              <a:t>menemukan </a:t>
            </a:r>
            <a:r>
              <a:rPr dirty="0" sz="1200">
                <a:latin typeface="Times New Roman"/>
                <a:cs typeface="Times New Roman"/>
              </a:rPr>
              <a:t>file </a:t>
            </a:r>
            <a:r>
              <a:rPr dirty="0" sz="1200" spc="-5">
                <a:latin typeface="Times New Roman"/>
                <a:cs typeface="Times New Roman"/>
              </a:rPr>
              <a:t>yang </a:t>
            </a:r>
            <a:r>
              <a:rPr dirty="0" sz="1200">
                <a:latin typeface="Times New Roman"/>
                <a:cs typeface="Times New Roman"/>
              </a:rPr>
              <a:t>diinginkan </a:t>
            </a:r>
            <a:r>
              <a:rPr dirty="0" sz="1200" spc="-5">
                <a:latin typeface="Times New Roman"/>
                <a:cs typeface="Times New Roman"/>
              </a:rPr>
              <a:t>dalam waktu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singkat.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753483"/>
            <a:ext cx="5907405" cy="1362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6.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Keamanan</a:t>
            </a:r>
            <a:endParaRPr sz="1200">
              <a:latin typeface="Times New Roman"/>
              <a:cs typeface="Times New Roman"/>
            </a:endParaRPr>
          </a:p>
          <a:p>
            <a:pPr marL="12700" marR="5080" indent="228600">
              <a:lnSpc>
                <a:spcPct val="143700"/>
              </a:lnSpc>
              <a:spcBef>
                <a:spcPts val="810"/>
              </a:spcBef>
            </a:pPr>
            <a:r>
              <a:rPr dirty="0" sz="1200" spc="-5">
                <a:latin typeface="Times New Roman"/>
                <a:cs typeface="Times New Roman"/>
              </a:rPr>
              <a:t>Berbagi </a:t>
            </a:r>
            <a:r>
              <a:rPr dirty="0" sz="1200">
                <a:latin typeface="Times New Roman"/>
                <a:cs typeface="Times New Roman"/>
              </a:rPr>
              <a:t>data </a:t>
            </a:r>
            <a:r>
              <a:rPr dirty="0" sz="1200" spc="-5">
                <a:latin typeface="Times New Roman"/>
                <a:cs typeface="Times New Roman"/>
              </a:rPr>
              <a:t>sensitif </a:t>
            </a:r>
            <a:r>
              <a:rPr dirty="0" sz="1200">
                <a:latin typeface="Times New Roman"/>
                <a:cs typeface="Times New Roman"/>
              </a:rPr>
              <a:t>di Trello, </a:t>
            </a:r>
            <a:r>
              <a:rPr dirty="0" sz="1200" spc="-5">
                <a:latin typeface="Times New Roman"/>
                <a:cs typeface="Times New Roman"/>
              </a:rPr>
              <a:t>karena sistem </a:t>
            </a:r>
            <a:r>
              <a:rPr dirty="0" sz="1200">
                <a:latin typeface="Times New Roman"/>
                <a:cs typeface="Times New Roman"/>
              </a:rPr>
              <a:t>dirancang untuk </a:t>
            </a:r>
            <a:r>
              <a:rPr dirty="0" sz="1200" spc="-5">
                <a:latin typeface="Times New Roman"/>
                <a:cs typeface="Times New Roman"/>
              </a:rPr>
              <a:t>mematuhi </a:t>
            </a:r>
            <a:r>
              <a:rPr dirty="0" sz="1200">
                <a:latin typeface="Times New Roman"/>
                <a:cs typeface="Times New Roman"/>
              </a:rPr>
              <a:t>standar </a:t>
            </a:r>
            <a:r>
              <a:rPr dirty="0" sz="1200" spc="-5">
                <a:latin typeface="Times New Roman"/>
                <a:cs typeface="Times New Roman"/>
              </a:rPr>
              <a:t>keamanan  tertinggi, </a:t>
            </a:r>
            <a:r>
              <a:rPr dirty="0" sz="1200">
                <a:latin typeface="Times New Roman"/>
                <a:cs typeface="Times New Roman"/>
              </a:rPr>
              <a:t>dan menggunakan </a:t>
            </a:r>
            <a:r>
              <a:rPr dirty="0" sz="1200" spc="-5">
                <a:latin typeface="Times New Roman"/>
                <a:cs typeface="Times New Roman"/>
              </a:rPr>
              <a:t>mekanisme </a:t>
            </a:r>
            <a:r>
              <a:rPr dirty="0" sz="1200">
                <a:latin typeface="Times New Roman"/>
                <a:cs typeface="Times New Roman"/>
              </a:rPr>
              <a:t>enkripsi </a:t>
            </a:r>
            <a:r>
              <a:rPr dirty="0" sz="1200" spc="-5">
                <a:latin typeface="Times New Roman"/>
                <a:cs typeface="Times New Roman"/>
              </a:rPr>
              <a:t>tingkat </a:t>
            </a:r>
            <a:r>
              <a:rPr dirty="0" sz="1200">
                <a:latin typeface="Times New Roman"/>
                <a:cs typeface="Times New Roman"/>
              </a:rPr>
              <a:t>bank untuk memastikan </a:t>
            </a:r>
            <a:r>
              <a:rPr dirty="0" sz="1200" spc="-5">
                <a:latin typeface="Times New Roman"/>
                <a:cs typeface="Times New Roman"/>
              </a:rPr>
              <a:t>data </a:t>
            </a:r>
            <a:r>
              <a:rPr dirty="0" sz="1200">
                <a:latin typeface="Times New Roman"/>
                <a:cs typeface="Times New Roman"/>
              </a:rPr>
              <a:t>tidak </a:t>
            </a:r>
            <a:r>
              <a:rPr dirty="0" sz="1200" spc="-5">
                <a:latin typeface="Times New Roman"/>
                <a:cs typeface="Times New Roman"/>
              </a:rPr>
              <a:t>akan  pernah </a:t>
            </a:r>
            <a:r>
              <a:rPr dirty="0" sz="1200">
                <a:latin typeface="Times New Roman"/>
                <a:cs typeface="Times New Roman"/>
              </a:rPr>
              <a:t>jatuh ke </a:t>
            </a:r>
            <a:r>
              <a:rPr dirty="0" sz="1200" spc="-5">
                <a:latin typeface="Times New Roman"/>
                <a:cs typeface="Times New Roman"/>
              </a:rPr>
              <a:t>tangan yang </a:t>
            </a:r>
            <a:r>
              <a:rPr dirty="0" sz="1200">
                <a:latin typeface="Times New Roman"/>
                <a:cs typeface="Times New Roman"/>
              </a:rPr>
              <a:t>salah. </a:t>
            </a:r>
            <a:r>
              <a:rPr dirty="0" sz="1200" spc="-5">
                <a:latin typeface="Times New Roman"/>
                <a:cs typeface="Times New Roman"/>
              </a:rPr>
              <a:t>Sebagai </a:t>
            </a:r>
            <a:r>
              <a:rPr dirty="0" sz="1200">
                <a:latin typeface="Times New Roman"/>
                <a:cs typeface="Times New Roman"/>
              </a:rPr>
              <a:t>admin, </a:t>
            </a:r>
            <a:r>
              <a:rPr dirty="0" sz="1200" spc="-5">
                <a:latin typeface="Times New Roman"/>
                <a:cs typeface="Times New Roman"/>
              </a:rPr>
              <a:t>akan </a:t>
            </a:r>
            <a:r>
              <a:rPr dirty="0" sz="1200">
                <a:latin typeface="Times New Roman"/>
                <a:cs typeface="Times New Roman"/>
              </a:rPr>
              <a:t>diizinkan untuk </a:t>
            </a:r>
            <a:r>
              <a:rPr dirty="0" sz="1200" spc="-5">
                <a:latin typeface="Times New Roman"/>
                <a:cs typeface="Times New Roman"/>
              </a:rPr>
              <a:t>mengatur </a:t>
            </a:r>
            <a:r>
              <a:rPr dirty="0" sz="1200">
                <a:latin typeface="Times New Roman"/>
                <a:cs typeface="Times New Roman"/>
              </a:rPr>
              <a:t>izin, dan  </a:t>
            </a:r>
            <a:r>
              <a:rPr dirty="0" sz="1200" spc="-5">
                <a:latin typeface="Times New Roman"/>
                <a:cs typeface="Times New Roman"/>
              </a:rPr>
              <a:t>memutuskan papan bersifat pribadi </a:t>
            </a:r>
            <a:r>
              <a:rPr dirty="0" sz="1200">
                <a:latin typeface="Times New Roman"/>
                <a:cs typeface="Times New Roman"/>
              </a:rPr>
              <a:t>dan </a:t>
            </a:r>
            <a:r>
              <a:rPr dirty="0" sz="1200" spc="-5">
                <a:latin typeface="Times New Roman"/>
                <a:cs typeface="Times New Roman"/>
              </a:rPr>
              <a:t>hanya diakses oleh peserta yang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berwenang.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635877"/>
            <a:ext cx="5919470" cy="8362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7.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Integrasi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3300"/>
              </a:lnSpc>
              <a:spcBef>
                <a:spcPts val="815"/>
              </a:spcBef>
            </a:pPr>
            <a:r>
              <a:rPr dirty="0" sz="1200" spc="-5">
                <a:latin typeface="Times New Roman"/>
                <a:cs typeface="Times New Roman"/>
              </a:rPr>
              <a:t>Trello bekerja dengan </a:t>
            </a:r>
            <a:r>
              <a:rPr dirty="0" sz="1200" spc="5">
                <a:latin typeface="Times New Roman"/>
                <a:cs typeface="Times New Roman"/>
              </a:rPr>
              <a:t>API </a:t>
            </a:r>
            <a:r>
              <a:rPr dirty="0" sz="1200">
                <a:latin typeface="Times New Roman"/>
                <a:cs typeface="Times New Roman"/>
              </a:rPr>
              <a:t>pengembang publik, </a:t>
            </a:r>
            <a:r>
              <a:rPr dirty="0" sz="1200" spc="-5">
                <a:latin typeface="Times New Roman"/>
                <a:cs typeface="Times New Roman"/>
              </a:rPr>
              <a:t>artinya </a:t>
            </a:r>
            <a:r>
              <a:rPr dirty="0" sz="1200">
                <a:latin typeface="Times New Roman"/>
                <a:cs typeface="Times New Roman"/>
              </a:rPr>
              <a:t>dapat </a:t>
            </a:r>
            <a:r>
              <a:rPr dirty="0" sz="1200" spc="-5">
                <a:latin typeface="Times New Roman"/>
                <a:cs typeface="Times New Roman"/>
              </a:rPr>
              <a:t>menghubungkannya </a:t>
            </a:r>
            <a:r>
              <a:rPr dirty="0" sz="1200">
                <a:latin typeface="Times New Roman"/>
                <a:cs typeface="Times New Roman"/>
              </a:rPr>
              <a:t>secara </a:t>
            </a:r>
            <a:r>
              <a:rPr dirty="0" sz="1200" spc="-5">
                <a:latin typeface="Times New Roman"/>
                <a:cs typeface="Times New Roman"/>
              </a:rPr>
              <a:t>harfiah  dengan setiap aplikasi </a:t>
            </a:r>
            <a:r>
              <a:rPr dirty="0" sz="1200">
                <a:latin typeface="Times New Roman"/>
                <a:cs typeface="Times New Roman"/>
              </a:rPr>
              <a:t>/ sistem, </a:t>
            </a:r>
            <a:r>
              <a:rPr dirty="0" sz="1200" spc="-5">
                <a:latin typeface="Times New Roman"/>
                <a:cs typeface="Times New Roman"/>
              </a:rPr>
              <a:t>ekstensi, atau </a:t>
            </a:r>
            <a:r>
              <a:rPr dirty="0" sz="1200">
                <a:latin typeface="Times New Roman"/>
                <a:cs typeface="Times New Roman"/>
              </a:rPr>
              <a:t>plugin pihak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ketiga.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7992617"/>
            <a:ext cx="5810885" cy="8362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8. </a:t>
            </a:r>
            <a:r>
              <a:rPr dirty="0" sz="1200" spc="-5">
                <a:latin typeface="Times New Roman"/>
                <a:cs typeface="Times New Roman"/>
              </a:rPr>
              <a:t>Pengoptimalan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Seluler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4200"/>
              </a:lnSpc>
              <a:spcBef>
                <a:spcPts val="790"/>
              </a:spcBef>
            </a:pPr>
            <a:r>
              <a:rPr dirty="0" sz="1200" spc="-5">
                <a:latin typeface="Times New Roman"/>
                <a:cs typeface="Times New Roman"/>
              </a:rPr>
              <a:t>Trello adalah sistem kolaborasi ramah seluler </a:t>
            </a:r>
            <a:r>
              <a:rPr dirty="0" sz="1200">
                <a:latin typeface="Times New Roman"/>
                <a:cs typeface="Times New Roman"/>
              </a:rPr>
              <a:t>di </a:t>
            </a:r>
            <a:r>
              <a:rPr dirty="0" sz="1200" spc="-5">
                <a:latin typeface="Times New Roman"/>
                <a:cs typeface="Times New Roman"/>
              </a:rPr>
              <a:t>mana data dapat diakses </a:t>
            </a:r>
            <a:r>
              <a:rPr dirty="0" sz="1200">
                <a:latin typeface="Times New Roman"/>
                <a:cs typeface="Times New Roman"/>
              </a:rPr>
              <a:t>dari </a:t>
            </a:r>
            <a:r>
              <a:rPr dirty="0" sz="1200" spc="-5">
                <a:latin typeface="Times New Roman"/>
                <a:cs typeface="Times New Roman"/>
              </a:rPr>
              <a:t>setiap perangkat,  termasuk yang </a:t>
            </a:r>
            <a:r>
              <a:rPr dirty="0" sz="1200">
                <a:latin typeface="Times New Roman"/>
                <a:cs typeface="Times New Roman"/>
              </a:rPr>
              <a:t>beroperasi dengan </a:t>
            </a:r>
            <a:r>
              <a:rPr dirty="0" sz="1200" spc="-5">
                <a:latin typeface="Times New Roman"/>
                <a:cs typeface="Times New Roman"/>
              </a:rPr>
              <a:t>Android </a:t>
            </a:r>
            <a:r>
              <a:rPr dirty="0" sz="1200">
                <a:latin typeface="Times New Roman"/>
                <a:cs typeface="Times New Roman"/>
              </a:rPr>
              <a:t>dan iOS. </a:t>
            </a:r>
            <a:r>
              <a:rPr dirty="0" sz="1200" spc="-5">
                <a:latin typeface="Times New Roman"/>
                <a:cs typeface="Times New Roman"/>
              </a:rPr>
              <a:t>mungkin ingin membaca </a:t>
            </a:r>
            <a:r>
              <a:rPr dirty="0" sz="1200">
                <a:latin typeface="Times New Roman"/>
                <a:cs typeface="Times New Roman"/>
              </a:rPr>
              <a:t>lebih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banyak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21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08481"/>
            <a:ext cx="5967095" cy="5519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35940">
              <a:lnSpc>
                <a:spcPct val="1435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ulasan Trello juga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menemukan informasi </a:t>
            </a:r>
            <a:r>
              <a:rPr dirty="0" sz="1200">
                <a:latin typeface="Times New Roman"/>
                <a:cs typeface="Times New Roman"/>
              </a:rPr>
              <a:t>lebih </a:t>
            </a:r>
            <a:r>
              <a:rPr dirty="0" sz="1200" spc="-5">
                <a:latin typeface="Times New Roman"/>
                <a:cs typeface="Times New Roman"/>
              </a:rPr>
              <a:t>lanjut tentang </a:t>
            </a:r>
            <a:r>
              <a:rPr dirty="0" sz="1200">
                <a:latin typeface="Times New Roman"/>
                <a:cs typeface="Times New Roman"/>
              </a:rPr>
              <a:t>apa saja </a:t>
            </a:r>
            <a:r>
              <a:rPr dirty="0" sz="1200" spc="-5">
                <a:latin typeface="Times New Roman"/>
                <a:cs typeface="Times New Roman"/>
              </a:rPr>
              <a:t>kemampuan  aplikasi.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dirty="0" sz="1200" spc="-5" b="1">
                <a:latin typeface="Times New Roman"/>
                <a:cs typeface="Times New Roman"/>
              </a:rPr>
              <a:t>c.</a:t>
            </a:r>
            <a:r>
              <a:rPr dirty="0" sz="1200" spc="7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Fungsi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40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Membagikan </a:t>
            </a:r>
            <a:r>
              <a:rPr dirty="0" sz="1200">
                <a:latin typeface="Times New Roman"/>
                <a:cs typeface="Times New Roman"/>
              </a:rPr>
              <a:t>file (termasuk </a:t>
            </a:r>
            <a:r>
              <a:rPr dirty="0" sz="1200" spc="-5">
                <a:latin typeface="Times New Roman"/>
                <a:cs typeface="Times New Roman"/>
              </a:rPr>
              <a:t>foto </a:t>
            </a:r>
            <a:r>
              <a:rPr dirty="0" sz="1200">
                <a:latin typeface="Times New Roman"/>
                <a:cs typeface="Times New Roman"/>
              </a:rPr>
              <a:t>&amp; video) </a:t>
            </a:r>
            <a:r>
              <a:rPr dirty="0" sz="1200" spc="-5">
                <a:latin typeface="Times New Roman"/>
                <a:cs typeface="Times New Roman"/>
              </a:rPr>
              <a:t>dengan anggota </a:t>
            </a:r>
            <a:r>
              <a:rPr dirty="0" sz="1200">
                <a:latin typeface="Times New Roman"/>
                <a:cs typeface="Times New Roman"/>
              </a:rPr>
              <a:t>tim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Anda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8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Mengomentari kartu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memperbarui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pekerja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8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Memantau daftar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tugas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8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Mengatur label </a:t>
            </a:r>
            <a:r>
              <a:rPr dirty="0" sz="1200">
                <a:latin typeface="Times New Roman"/>
                <a:cs typeface="Times New Roman"/>
              </a:rPr>
              <a:t>berwarna </a:t>
            </a:r>
            <a:r>
              <a:rPr dirty="0" sz="1200" spc="-5">
                <a:latin typeface="Times New Roman"/>
                <a:cs typeface="Times New Roman"/>
              </a:rPr>
              <a:t>sesuai dengan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prioritas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81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Melakukan penanganan batch kartu dalam sebuah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daftar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8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Memasukan </a:t>
            </a:r>
            <a:r>
              <a:rPr dirty="0" sz="1200">
                <a:latin typeface="Times New Roman"/>
                <a:cs typeface="Times New Roman"/>
              </a:rPr>
              <a:t>kartu </a:t>
            </a:r>
            <a:r>
              <a:rPr dirty="0" sz="1200" spc="-5">
                <a:latin typeface="Times New Roman"/>
                <a:cs typeface="Times New Roman"/>
              </a:rPr>
              <a:t>baru; </a:t>
            </a:r>
            <a:r>
              <a:rPr dirty="0" sz="1200">
                <a:latin typeface="Times New Roman"/>
                <a:cs typeface="Times New Roman"/>
              </a:rPr>
              <a:t>ini </a:t>
            </a:r>
            <a:r>
              <a:rPr dirty="0" sz="1200" spc="-5">
                <a:latin typeface="Times New Roman"/>
                <a:cs typeface="Times New Roman"/>
              </a:rPr>
              <a:t>benar-benar tidak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terbatas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677285" indent="228600">
              <a:lnSpc>
                <a:spcPct val="124200"/>
              </a:lnSpc>
            </a:pPr>
            <a:r>
              <a:rPr dirty="0" sz="1200" spc="-5" b="1">
                <a:latin typeface="Times New Roman"/>
                <a:cs typeface="Times New Roman"/>
              </a:rPr>
              <a:t>d. Kekurangan dan Kelebihan  Kelebihan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1) Struktur </a:t>
            </a:r>
            <a:r>
              <a:rPr dirty="0" sz="1200" spc="-5">
                <a:latin typeface="Times New Roman"/>
                <a:cs typeface="Times New Roman"/>
              </a:rPr>
              <a:t>penetapan harga yang </a:t>
            </a:r>
            <a:r>
              <a:rPr dirty="0" sz="1200">
                <a:latin typeface="Times New Roman"/>
                <a:cs typeface="Times New Roman"/>
              </a:rPr>
              <a:t>kurang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kompleks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456565">
              <a:lnSpc>
                <a:spcPct val="143900"/>
              </a:lnSpc>
              <a:spcBef>
                <a:spcPts val="795"/>
              </a:spcBef>
            </a:pPr>
            <a:r>
              <a:rPr dirty="0" sz="1200" spc="-5">
                <a:latin typeface="Times New Roman"/>
                <a:cs typeface="Times New Roman"/>
              </a:rPr>
              <a:t>Trello </a:t>
            </a:r>
            <a:r>
              <a:rPr dirty="0" sz="1200">
                <a:latin typeface="Times New Roman"/>
                <a:cs typeface="Times New Roman"/>
              </a:rPr>
              <a:t>memiliki struktur </a:t>
            </a:r>
            <a:r>
              <a:rPr dirty="0" sz="1200" spc="-5">
                <a:latin typeface="Times New Roman"/>
                <a:cs typeface="Times New Roman"/>
              </a:rPr>
              <a:t>harga yang tidak </a:t>
            </a:r>
            <a:r>
              <a:rPr dirty="0" sz="1200">
                <a:latin typeface="Times New Roman"/>
                <a:cs typeface="Times New Roman"/>
              </a:rPr>
              <a:t>terlalu rumit. memiliki </a:t>
            </a:r>
            <a:r>
              <a:rPr dirty="0" sz="1200" spc="-5">
                <a:latin typeface="Times New Roman"/>
                <a:cs typeface="Times New Roman"/>
              </a:rPr>
              <a:t>versi </a:t>
            </a:r>
            <a:r>
              <a:rPr dirty="0" sz="1200">
                <a:latin typeface="Times New Roman"/>
                <a:cs typeface="Times New Roman"/>
              </a:rPr>
              <a:t>di mana </a:t>
            </a:r>
            <a:r>
              <a:rPr dirty="0" sz="1200" spc="-5">
                <a:latin typeface="Times New Roman"/>
                <a:cs typeface="Times New Roman"/>
              </a:rPr>
              <a:t>dapat  </a:t>
            </a:r>
            <a:r>
              <a:rPr dirty="0" sz="1200">
                <a:latin typeface="Times New Roman"/>
                <a:cs typeface="Times New Roman"/>
              </a:rPr>
              <a:t>mengundang jumlah </a:t>
            </a:r>
            <a:r>
              <a:rPr dirty="0" sz="1200" spc="-5">
                <a:latin typeface="Times New Roman"/>
                <a:cs typeface="Times New Roman"/>
              </a:rPr>
              <a:t>anggota yang tidak terbatas, membuat papan, </a:t>
            </a:r>
            <a:r>
              <a:rPr dirty="0" sz="1200">
                <a:latin typeface="Times New Roman"/>
                <a:cs typeface="Times New Roman"/>
              </a:rPr>
              <a:t>kartu, dan </a:t>
            </a:r>
            <a:r>
              <a:rPr dirty="0" sz="1200" spc="-5">
                <a:latin typeface="Times New Roman"/>
                <a:cs typeface="Times New Roman"/>
              </a:rPr>
              <a:t>daftar. Namun </a:t>
            </a:r>
            <a:r>
              <a:rPr dirty="0" sz="1200">
                <a:latin typeface="Times New Roman"/>
                <a:cs typeface="Times New Roman"/>
              </a:rPr>
              <a:t>versi  </a:t>
            </a:r>
            <a:r>
              <a:rPr dirty="0" sz="1200" spc="-5">
                <a:latin typeface="Times New Roman"/>
                <a:cs typeface="Times New Roman"/>
              </a:rPr>
              <a:t>Kelas Bisnis berharga </a:t>
            </a:r>
            <a:r>
              <a:rPr dirty="0" sz="1200">
                <a:latin typeface="Times New Roman"/>
                <a:cs typeface="Times New Roman"/>
              </a:rPr>
              <a:t>$ 25 </a:t>
            </a:r>
            <a:r>
              <a:rPr dirty="0" sz="1200" spc="-5">
                <a:latin typeface="Times New Roman"/>
                <a:cs typeface="Times New Roman"/>
              </a:rPr>
              <a:t>per </a:t>
            </a:r>
            <a:r>
              <a:rPr dirty="0" sz="1200">
                <a:latin typeface="Times New Roman"/>
                <a:cs typeface="Times New Roman"/>
              </a:rPr>
              <a:t>bulan, </a:t>
            </a:r>
            <a:r>
              <a:rPr dirty="0" sz="1200" spc="-5">
                <a:latin typeface="Times New Roman"/>
                <a:cs typeface="Times New Roman"/>
              </a:rPr>
              <a:t>tetapi menyediakan </a:t>
            </a:r>
            <a:r>
              <a:rPr dirty="0" sz="1200">
                <a:latin typeface="Times New Roman"/>
                <a:cs typeface="Times New Roman"/>
              </a:rPr>
              <a:t>sekumpulan fitur </a:t>
            </a:r>
            <a:r>
              <a:rPr dirty="0" sz="1200" spc="-5">
                <a:latin typeface="Times New Roman"/>
                <a:cs typeface="Times New Roman"/>
              </a:rPr>
              <a:t>seperti integrasi  Google </a:t>
            </a:r>
            <a:r>
              <a:rPr dirty="0" sz="1200">
                <a:latin typeface="Times New Roman"/>
                <a:cs typeface="Times New Roman"/>
              </a:rPr>
              <a:t>Apps, </a:t>
            </a:r>
            <a:r>
              <a:rPr dirty="0" sz="1200" spc="-5">
                <a:latin typeface="Times New Roman"/>
                <a:cs typeface="Times New Roman"/>
              </a:rPr>
              <a:t>ekspor </a:t>
            </a:r>
            <a:r>
              <a:rPr dirty="0" sz="1200">
                <a:latin typeface="Times New Roman"/>
                <a:cs typeface="Times New Roman"/>
              </a:rPr>
              <a:t>massal </a:t>
            </a:r>
            <a:r>
              <a:rPr dirty="0" sz="1200" spc="-5">
                <a:latin typeface="Times New Roman"/>
                <a:cs typeface="Times New Roman"/>
              </a:rPr>
              <a:t>yang </a:t>
            </a:r>
            <a:r>
              <a:rPr dirty="0" sz="1200">
                <a:latin typeface="Times New Roman"/>
                <a:cs typeface="Times New Roman"/>
              </a:rPr>
              <a:t>mudah, </a:t>
            </a:r>
            <a:r>
              <a:rPr dirty="0" sz="1200" spc="-5">
                <a:latin typeface="Times New Roman"/>
                <a:cs typeface="Times New Roman"/>
              </a:rPr>
              <a:t>dan </a:t>
            </a:r>
            <a:r>
              <a:rPr dirty="0" sz="1200">
                <a:latin typeface="Times New Roman"/>
                <a:cs typeface="Times New Roman"/>
              </a:rPr>
              <a:t>kemampuan </a:t>
            </a:r>
            <a:r>
              <a:rPr dirty="0" sz="1200" spc="-5">
                <a:latin typeface="Times New Roman"/>
                <a:cs typeface="Times New Roman"/>
              </a:rPr>
              <a:t>bagi administrator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mengakses  dan mengelola semua </a:t>
            </a:r>
            <a:r>
              <a:rPr dirty="0" sz="1200">
                <a:latin typeface="Times New Roman"/>
                <a:cs typeface="Times New Roman"/>
              </a:rPr>
              <a:t>papan </a:t>
            </a:r>
            <a:r>
              <a:rPr dirty="0" sz="1200" spc="-5">
                <a:latin typeface="Times New Roman"/>
                <a:cs typeface="Times New Roman"/>
              </a:rPr>
              <a:t>(termasuk </a:t>
            </a:r>
            <a:r>
              <a:rPr dirty="0" sz="1200">
                <a:latin typeface="Times New Roman"/>
                <a:cs typeface="Times New Roman"/>
              </a:rPr>
              <a:t>pribadi) </a:t>
            </a:r>
            <a:r>
              <a:rPr dirty="0" sz="1200" spc="-5">
                <a:latin typeface="Times New Roman"/>
                <a:cs typeface="Times New Roman"/>
              </a:rPr>
              <a:t>membatasi visibilitas papan, menggabungkan  hanya </a:t>
            </a:r>
            <a:r>
              <a:rPr dirty="0" sz="1200">
                <a:latin typeface="Times New Roman"/>
                <a:cs typeface="Times New Roman"/>
              </a:rPr>
              <a:t>baca fitur dll.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847713"/>
            <a:ext cx="5779770" cy="1362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2) </a:t>
            </a:r>
            <a:r>
              <a:rPr dirty="0" sz="1200" spc="-5">
                <a:latin typeface="Times New Roman"/>
                <a:cs typeface="Times New Roman"/>
              </a:rPr>
              <a:t>Memahami </a:t>
            </a:r>
            <a:r>
              <a:rPr dirty="0" sz="1200">
                <a:latin typeface="Times New Roman"/>
                <a:cs typeface="Times New Roman"/>
              </a:rPr>
              <a:t>secara </a:t>
            </a:r>
            <a:r>
              <a:rPr dirty="0" sz="1200" spc="-5">
                <a:latin typeface="Times New Roman"/>
                <a:cs typeface="Times New Roman"/>
              </a:rPr>
              <a:t>instan ketika tenggat </a:t>
            </a:r>
            <a:r>
              <a:rPr dirty="0" sz="1200">
                <a:latin typeface="Times New Roman"/>
                <a:cs typeface="Times New Roman"/>
              </a:rPr>
              <a:t>waktu </a:t>
            </a:r>
            <a:r>
              <a:rPr dirty="0" sz="1200" spc="-5">
                <a:latin typeface="Times New Roman"/>
                <a:cs typeface="Times New Roman"/>
              </a:rPr>
              <a:t>semakin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dekat</a:t>
            </a:r>
            <a:endParaRPr sz="1200">
              <a:latin typeface="Times New Roman"/>
              <a:cs typeface="Times New Roman"/>
            </a:endParaRPr>
          </a:p>
          <a:p>
            <a:pPr marL="12700" marR="5080" indent="456565">
              <a:lnSpc>
                <a:spcPct val="144000"/>
              </a:lnSpc>
              <a:spcBef>
                <a:spcPts val="795"/>
              </a:spcBef>
            </a:pPr>
            <a:r>
              <a:rPr dirty="0" sz="1200" spc="-5">
                <a:latin typeface="Times New Roman"/>
                <a:cs typeface="Times New Roman"/>
              </a:rPr>
              <a:t>Kita </a:t>
            </a:r>
            <a:r>
              <a:rPr dirty="0" sz="1200">
                <a:latin typeface="Times New Roman"/>
                <a:cs typeface="Times New Roman"/>
              </a:rPr>
              <a:t>tidak </a:t>
            </a:r>
            <a:r>
              <a:rPr dirty="0" sz="1200" spc="-5">
                <a:latin typeface="Times New Roman"/>
                <a:cs typeface="Times New Roman"/>
              </a:rPr>
              <a:t>akan pernah melewatkan tenggat waktu dengan </a:t>
            </a:r>
            <a:r>
              <a:rPr dirty="0" sz="1200">
                <a:latin typeface="Times New Roman"/>
                <a:cs typeface="Times New Roman"/>
              </a:rPr>
              <a:t>Trello </a:t>
            </a:r>
            <a:r>
              <a:rPr dirty="0" sz="1200" spc="-5">
                <a:latin typeface="Times New Roman"/>
                <a:cs typeface="Times New Roman"/>
              </a:rPr>
              <a:t>Board. </a:t>
            </a:r>
            <a:r>
              <a:rPr dirty="0" sz="1200">
                <a:latin typeface="Times New Roman"/>
                <a:cs typeface="Times New Roman"/>
              </a:rPr>
              <a:t>Saat </a:t>
            </a:r>
            <a:r>
              <a:rPr dirty="0" sz="1200" spc="-5">
                <a:latin typeface="Times New Roman"/>
                <a:cs typeface="Times New Roman"/>
              </a:rPr>
              <a:t>membuat  Card, dapat </a:t>
            </a:r>
            <a:r>
              <a:rPr dirty="0" sz="1200">
                <a:latin typeface="Times New Roman"/>
                <a:cs typeface="Times New Roman"/>
              </a:rPr>
              <a:t>menambahkan </a:t>
            </a:r>
            <a:r>
              <a:rPr dirty="0" sz="1200" spc="-5">
                <a:latin typeface="Times New Roman"/>
                <a:cs typeface="Times New Roman"/>
              </a:rPr>
              <a:t>tanggal jatuh tempo. Saat tanggal semakin </a:t>
            </a:r>
            <a:r>
              <a:rPr dirty="0" sz="1200">
                <a:latin typeface="Times New Roman"/>
                <a:cs typeface="Times New Roman"/>
              </a:rPr>
              <a:t>dekat, </a:t>
            </a:r>
            <a:r>
              <a:rPr dirty="0" sz="1200" spc="-5">
                <a:latin typeface="Times New Roman"/>
                <a:cs typeface="Times New Roman"/>
              </a:rPr>
              <a:t>kartu akan  menguning, dan </a:t>
            </a:r>
            <a:r>
              <a:rPr dirty="0" sz="1200">
                <a:latin typeface="Times New Roman"/>
                <a:cs typeface="Times New Roman"/>
              </a:rPr>
              <a:t>jika </a:t>
            </a:r>
            <a:r>
              <a:rPr dirty="0" sz="1200" spc="-5">
                <a:latin typeface="Times New Roman"/>
                <a:cs typeface="Times New Roman"/>
              </a:rPr>
              <a:t>melewati tanggal tersebut, </a:t>
            </a:r>
            <a:r>
              <a:rPr dirty="0" sz="1200">
                <a:latin typeface="Times New Roman"/>
                <a:cs typeface="Times New Roman"/>
              </a:rPr>
              <a:t>akan berubah menjadi merah. </a:t>
            </a:r>
            <a:r>
              <a:rPr dirty="0" sz="1200" spc="-5">
                <a:latin typeface="Times New Roman"/>
                <a:cs typeface="Times New Roman"/>
              </a:rPr>
              <a:t>dapat menandai  tanggal jatuh tempo 'selesai'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menghindari merah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730183"/>
            <a:ext cx="10655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3) </a:t>
            </a:r>
            <a:r>
              <a:rPr dirty="0" sz="1200" spc="-5">
                <a:latin typeface="Times New Roman"/>
                <a:cs typeface="Times New Roman"/>
              </a:rPr>
              <a:t>Ramah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seluler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22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08481"/>
            <a:ext cx="5964555" cy="550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56565">
              <a:lnSpc>
                <a:spcPct val="1435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Trello </a:t>
            </a:r>
            <a:r>
              <a:rPr dirty="0" sz="1200">
                <a:latin typeface="Times New Roman"/>
                <a:cs typeface="Times New Roman"/>
              </a:rPr>
              <a:t>bekerja di setiap </a:t>
            </a:r>
            <a:r>
              <a:rPr dirty="0" sz="1200" spc="-5">
                <a:latin typeface="Times New Roman"/>
                <a:cs typeface="Times New Roman"/>
              </a:rPr>
              <a:t>platform. Baik </a:t>
            </a:r>
            <a:r>
              <a:rPr dirty="0" sz="1200">
                <a:latin typeface="Times New Roman"/>
                <a:cs typeface="Times New Roman"/>
              </a:rPr>
              <a:t>itu di komputer, di </a:t>
            </a:r>
            <a:r>
              <a:rPr dirty="0" sz="1200" spc="-5">
                <a:latin typeface="Times New Roman"/>
                <a:cs typeface="Times New Roman"/>
              </a:rPr>
              <a:t>tablet, atau </a:t>
            </a:r>
            <a:r>
              <a:rPr dirty="0" sz="1200">
                <a:latin typeface="Times New Roman"/>
                <a:cs typeface="Times New Roman"/>
              </a:rPr>
              <a:t>ponsel, tools ini  </a:t>
            </a:r>
            <a:r>
              <a:rPr dirty="0" sz="1200" spc="-5">
                <a:latin typeface="Times New Roman"/>
                <a:cs typeface="Times New Roman"/>
              </a:rPr>
              <a:t>dapat memformat </a:t>
            </a:r>
            <a:r>
              <a:rPr dirty="0" sz="1200">
                <a:latin typeface="Times New Roman"/>
                <a:cs typeface="Times New Roman"/>
              </a:rPr>
              <a:t>ulang </a:t>
            </a:r>
            <a:r>
              <a:rPr dirty="0" sz="1200" spc="-5">
                <a:latin typeface="Times New Roman"/>
                <a:cs typeface="Times New Roman"/>
              </a:rPr>
              <a:t>dirinya </a:t>
            </a:r>
            <a:r>
              <a:rPr dirty="0" sz="1200">
                <a:latin typeface="Times New Roman"/>
                <a:cs typeface="Times New Roman"/>
              </a:rPr>
              <a:t>sendiri ke ukuran </a:t>
            </a:r>
            <a:r>
              <a:rPr dirty="0" sz="1200" spc="-5">
                <a:latin typeface="Times New Roman"/>
                <a:cs typeface="Times New Roman"/>
              </a:rPr>
              <a:t>layar </a:t>
            </a:r>
            <a:r>
              <a:rPr dirty="0" sz="1200" spc="5">
                <a:latin typeface="Times New Roman"/>
                <a:cs typeface="Times New Roman"/>
              </a:rPr>
              <a:t>apa </a:t>
            </a:r>
            <a:r>
              <a:rPr dirty="0" sz="1200">
                <a:latin typeface="Times New Roman"/>
                <a:cs typeface="Times New Roman"/>
              </a:rPr>
              <a:t>pun.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80361"/>
            <a:ext cx="5970905" cy="1098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4) </a:t>
            </a:r>
            <a:r>
              <a:rPr dirty="0" sz="1200" spc="-5">
                <a:latin typeface="Times New Roman"/>
                <a:cs typeface="Times New Roman"/>
              </a:rPr>
              <a:t>Trello mengikuti sistem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Kanban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359410">
              <a:lnSpc>
                <a:spcPct val="143800"/>
              </a:lnSpc>
              <a:spcBef>
                <a:spcPts val="795"/>
              </a:spcBef>
            </a:pPr>
            <a:r>
              <a:rPr dirty="0" sz="1200" spc="-5">
                <a:latin typeface="Times New Roman"/>
                <a:cs typeface="Times New Roman"/>
              </a:rPr>
              <a:t>Sistem Kanban </a:t>
            </a:r>
            <a:r>
              <a:rPr dirty="0" sz="1200">
                <a:latin typeface="Times New Roman"/>
                <a:cs typeface="Times New Roman"/>
              </a:rPr>
              <a:t>membantu </a:t>
            </a:r>
            <a:r>
              <a:rPr dirty="0" sz="1200" spc="-5">
                <a:latin typeface="Times New Roman"/>
                <a:cs typeface="Times New Roman"/>
              </a:rPr>
              <a:t>menjadwalkan </a:t>
            </a:r>
            <a:r>
              <a:rPr dirty="0" sz="1200">
                <a:latin typeface="Times New Roman"/>
                <a:cs typeface="Times New Roman"/>
              </a:rPr>
              <a:t>tugas </a:t>
            </a:r>
            <a:r>
              <a:rPr dirty="0" sz="1200" spc="-5">
                <a:latin typeface="Times New Roman"/>
                <a:cs typeface="Times New Roman"/>
              </a:rPr>
              <a:t>menjadi </a:t>
            </a:r>
            <a:r>
              <a:rPr dirty="0" sz="1200">
                <a:latin typeface="Times New Roman"/>
                <a:cs typeface="Times New Roman"/>
              </a:rPr>
              <a:t>komponen </a:t>
            </a:r>
            <a:r>
              <a:rPr dirty="0" sz="1200" spc="-5">
                <a:latin typeface="Times New Roman"/>
                <a:cs typeface="Times New Roman"/>
              </a:rPr>
              <a:t>yang </a:t>
            </a:r>
            <a:r>
              <a:rPr dirty="0" sz="1200">
                <a:latin typeface="Times New Roman"/>
                <a:cs typeface="Times New Roman"/>
              </a:rPr>
              <a:t>lebih </a:t>
            </a:r>
            <a:r>
              <a:rPr dirty="0" sz="1200" spc="-5">
                <a:latin typeface="Times New Roman"/>
                <a:cs typeface="Times New Roman"/>
              </a:rPr>
              <a:t>kecil  dengan menggunakan </a:t>
            </a:r>
            <a:r>
              <a:rPr dirty="0" sz="1200">
                <a:latin typeface="Times New Roman"/>
                <a:cs typeface="Times New Roman"/>
              </a:rPr>
              <a:t>sistem </a:t>
            </a:r>
            <a:r>
              <a:rPr dirty="0" sz="1200" spc="-5">
                <a:latin typeface="Times New Roman"/>
                <a:cs typeface="Times New Roman"/>
              </a:rPr>
              <a:t>papan dan kartu. Sistem </a:t>
            </a:r>
            <a:r>
              <a:rPr dirty="0" sz="1200">
                <a:latin typeface="Times New Roman"/>
                <a:cs typeface="Times New Roman"/>
              </a:rPr>
              <a:t>ini, </a:t>
            </a:r>
            <a:r>
              <a:rPr dirty="0" sz="1200" spc="-10">
                <a:latin typeface="Times New Roman"/>
                <a:cs typeface="Times New Roman"/>
              </a:rPr>
              <a:t>yang </a:t>
            </a:r>
            <a:r>
              <a:rPr dirty="0" sz="1200" spc="-5">
                <a:latin typeface="Times New Roman"/>
                <a:cs typeface="Times New Roman"/>
              </a:rPr>
              <a:t>didirikan </a:t>
            </a:r>
            <a:r>
              <a:rPr dirty="0" sz="1200">
                <a:latin typeface="Times New Roman"/>
                <a:cs typeface="Times New Roman"/>
              </a:rPr>
              <a:t>oleh </a:t>
            </a:r>
            <a:r>
              <a:rPr dirty="0" sz="1200" spc="-5">
                <a:latin typeface="Times New Roman"/>
                <a:cs typeface="Times New Roman"/>
              </a:rPr>
              <a:t>Toyota </a:t>
            </a:r>
            <a:r>
              <a:rPr dirty="0" sz="1200">
                <a:latin typeface="Times New Roman"/>
                <a:cs typeface="Times New Roman"/>
              </a:rPr>
              <a:t>pada </a:t>
            </a:r>
            <a:r>
              <a:rPr dirty="0" sz="1200" spc="5">
                <a:latin typeface="Times New Roman"/>
                <a:cs typeface="Times New Roman"/>
              </a:rPr>
              <a:t>1950-  </a:t>
            </a:r>
            <a:r>
              <a:rPr dirty="0" sz="1200" spc="-5">
                <a:latin typeface="Times New Roman"/>
                <a:cs typeface="Times New Roman"/>
              </a:rPr>
              <a:t>an, memainkan peran </a:t>
            </a:r>
            <a:r>
              <a:rPr dirty="0" sz="1200">
                <a:latin typeface="Times New Roman"/>
                <a:cs typeface="Times New Roman"/>
              </a:rPr>
              <a:t>utama </a:t>
            </a:r>
            <a:r>
              <a:rPr dirty="0" sz="1200" spc="-5">
                <a:latin typeface="Times New Roman"/>
                <a:cs typeface="Times New Roman"/>
              </a:rPr>
              <a:t>dalam mengungkap </a:t>
            </a:r>
            <a:r>
              <a:rPr dirty="0" sz="1200">
                <a:latin typeface="Times New Roman"/>
                <a:cs typeface="Times New Roman"/>
              </a:rPr>
              <a:t>kemacetan </a:t>
            </a:r>
            <a:r>
              <a:rPr dirty="0" sz="1200" spc="-5">
                <a:latin typeface="Times New Roman"/>
                <a:cs typeface="Times New Roman"/>
              </a:rPr>
              <a:t>dalam proses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pengembangan.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499230"/>
            <a:ext cx="5819140" cy="1362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5) </a:t>
            </a:r>
            <a:r>
              <a:rPr dirty="0" sz="1200" spc="-5">
                <a:latin typeface="Times New Roman"/>
                <a:cs typeface="Times New Roman"/>
              </a:rPr>
              <a:t>Tidak ada </a:t>
            </a:r>
            <a:r>
              <a:rPr dirty="0" sz="1200">
                <a:latin typeface="Times New Roman"/>
                <a:cs typeface="Times New Roman"/>
              </a:rPr>
              <a:t>lagi </a:t>
            </a:r>
            <a:r>
              <a:rPr dirty="0" sz="1200" spc="-5">
                <a:latin typeface="Times New Roman"/>
                <a:cs typeface="Times New Roman"/>
              </a:rPr>
              <a:t>catatan </a:t>
            </a:r>
            <a:r>
              <a:rPr dirty="0" sz="1200">
                <a:latin typeface="Times New Roman"/>
                <a:cs typeface="Times New Roman"/>
              </a:rPr>
              <a:t>Post-in </a:t>
            </a:r>
            <a:r>
              <a:rPr dirty="0" sz="1200" spc="-5">
                <a:latin typeface="Times New Roman"/>
                <a:cs typeface="Times New Roman"/>
              </a:rPr>
              <a:t>yang </a:t>
            </a:r>
            <a:r>
              <a:rPr dirty="0" sz="1200">
                <a:latin typeface="Times New Roman"/>
                <a:cs typeface="Times New Roman"/>
              </a:rPr>
              <a:t>hancur di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meja</a:t>
            </a:r>
            <a:endParaRPr sz="1200">
              <a:latin typeface="Times New Roman"/>
              <a:cs typeface="Times New Roman"/>
            </a:endParaRPr>
          </a:p>
          <a:p>
            <a:pPr marL="12700" marR="5080" indent="359410">
              <a:lnSpc>
                <a:spcPct val="143900"/>
              </a:lnSpc>
              <a:spcBef>
                <a:spcPts val="795"/>
              </a:spcBef>
            </a:pPr>
            <a:r>
              <a:rPr dirty="0" sz="1200" spc="-5">
                <a:latin typeface="Times New Roman"/>
                <a:cs typeface="Times New Roman"/>
              </a:rPr>
              <a:t>Bayangkan </a:t>
            </a:r>
            <a:r>
              <a:rPr dirty="0" sz="1200">
                <a:latin typeface="Times New Roman"/>
                <a:cs typeface="Times New Roman"/>
              </a:rPr>
              <a:t>memiliki meja </a:t>
            </a:r>
            <a:r>
              <a:rPr dirty="0" sz="1200" spc="-5">
                <a:latin typeface="Times New Roman"/>
                <a:cs typeface="Times New Roman"/>
              </a:rPr>
              <a:t>yang rapi </a:t>
            </a:r>
            <a:r>
              <a:rPr dirty="0" sz="1200">
                <a:latin typeface="Times New Roman"/>
                <a:cs typeface="Times New Roman"/>
              </a:rPr>
              <a:t>tanpa </a:t>
            </a:r>
            <a:r>
              <a:rPr dirty="0" sz="1200" spc="-5">
                <a:latin typeface="Times New Roman"/>
                <a:cs typeface="Times New Roman"/>
              </a:rPr>
              <a:t>catatan tempel yang </a:t>
            </a:r>
            <a:r>
              <a:rPr dirty="0" sz="1200">
                <a:latin typeface="Times New Roman"/>
                <a:cs typeface="Times New Roman"/>
              </a:rPr>
              <a:t>memuja dinding </a:t>
            </a:r>
            <a:r>
              <a:rPr dirty="0" sz="1200" spc="-5">
                <a:latin typeface="Times New Roman"/>
                <a:cs typeface="Times New Roman"/>
              </a:rPr>
              <a:t>dan </a:t>
            </a:r>
            <a:r>
              <a:rPr dirty="0" sz="1200">
                <a:latin typeface="Times New Roman"/>
                <a:cs typeface="Times New Roman"/>
              </a:rPr>
              <a:t>tepi  meja </a:t>
            </a:r>
            <a:r>
              <a:rPr dirty="0" sz="1200" spc="-5">
                <a:latin typeface="Times New Roman"/>
                <a:cs typeface="Times New Roman"/>
              </a:rPr>
              <a:t>dan kursi. </a:t>
            </a:r>
            <a:r>
              <a:rPr dirty="0" sz="1200">
                <a:latin typeface="Times New Roman"/>
                <a:cs typeface="Times New Roman"/>
              </a:rPr>
              <a:t>Trello adalah Post-it </a:t>
            </a:r>
            <a:r>
              <a:rPr dirty="0" sz="1200" spc="-5">
                <a:latin typeface="Times New Roman"/>
                <a:cs typeface="Times New Roman"/>
              </a:rPr>
              <a:t>baru, dan </a:t>
            </a:r>
            <a:r>
              <a:rPr dirty="0" sz="1200">
                <a:latin typeface="Times New Roman"/>
                <a:cs typeface="Times New Roman"/>
              </a:rPr>
              <a:t>ada di </a:t>
            </a:r>
            <a:r>
              <a:rPr dirty="0" sz="1200" spc="-5">
                <a:latin typeface="Times New Roman"/>
                <a:cs typeface="Times New Roman"/>
              </a:rPr>
              <a:t>web, tempat dapat dengan </a:t>
            </a:r>
            <a:r>
              <a:rPr dirty="0" sz="1200">
                <a:latin typeface="Times New Roman"/>
                <a:cs typeface="Times New Roman"/>
              </a:rPr>
              <a:t>mudah  </a:t>
            </a:r>
            <a:r>
              <a:rPr dirty="0" sz="1200" spc="-5">
                <a:latin typeface="Times New Roman"/>
                <a:cs typeface="Times New Roman"/>
              </a:rPr>
              <a:t>mengaksesnya </a:t>
            </a:r>
            <a:r>
              <a:rPr dirty="0" sz="1200">
                <a:latin typeface="Times New Roman"/>
                <a:cs typeface="Times New Roman"/>
              </a:rPr>
              <a:t>dari </a:t>
            </a:r>
            <a:r>
              <a:rPr dirty="0" sz="1200" spc="-5">
                <a:latin typeface="Times New Roman"/>
                <a:cs typeface="Times New Roman"/>
              </a:rPr>
              <a:t>mana saja </a:t>
            </a:r>
            <a:r>
              <a:rPr dirty="0" sz="1200">
                <a:latin typeface="Times New Roman"/>
                <a:cs typeface="Times New Roman"/>
              </a:rPr>
              <a:t>di dunia. </a:t>
            </a:r>
            <a:r>
              <a:rPr dirty="0" sz="1200" spc="-5">
                <a:latin typeface="Times New Roman"/>
                <a:cs typeface="Times New Roman"/>
              </a:rPr>
              <a:t>Faktanya Trello dikenal sebagai 'Kanban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Future'.  Tidak ada lagi catatan </a:t>
            </a:r>
            <a:r>
              <a:rPr dirty="0" sz="1200">
                <a:latin typeface="Times New Roman"/>
                <a:cs typeface="Times New Roman"/>
              </a:rPr>
              <a:t>Post-it </a:t>
            </a:r>
            <a:r>
              <a:rPr dirty="0" sz="1200" spc="-5">
                <a:latin typeface="Times New Roman"/>
                <a:cs typeface="Times New Roman"/>
              </a:rPr>
              <a:t>yang </a:t>
            </a:r>
            <a:r>
              <a:rPr dirty="0" sz="1200">
                <a:latin typeface="Times New Roman"/>
                <a:cs typeface="Times New Roman"/>
              </a:rPr>
              <a:t>kusut </a:t>
            </a:r>
            <a:r>
              <a:rPr dirty="0" sz="1200" spc="-5">
                <a:latin typeface="Times New Roman"/>
                <a:cs typeface="Times New Roman"/>
              </a:rPr>
              <a:t>dan </a:t>
            </a:r>
            <a:r>
              <a:rPr dirty="0" sz="1200">
                <a:latin typeface="Times New Roman"/>
                <a:cs typeface="Times New Roman"/>
              </a:rPr>
              <a:t>dibuang di tempat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sampah.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381625"/>
            <a:ext cx="5969000" cy="3183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6) </a:t>
            </a:r>
            <a:r>
              <a:rPr dirty="0" sz="1200" spc="-5">
                <a:latin typeface="Times New Roman"/>
                <a:cs typeface="Times New Roman"/>
              </a:rPr>
              <a:t>Pemberitahuan instan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456565">
              <a:lnSpc>
                <a:spcPct val="143700"/>
              </a:lnSpc>
              <a:spcBef>
                <a:spcPts val="795"/>
              </a:spcBef>
            </a:pPr>
            <a:r>
              <a:rPr dirty="0" sz="1200" spc="-5">
                <a:latin typeface="Times New Roman"/>
                <a:cs typeface="Times New Roman"/>
              </a:rPr>
              <a:t>Tidak </a:t>
            </a:r>
            <a:r>
              <a:rPr dirty="0" sz="1200">
                <a:latin typeface="Times New Roman"/>
                <a:cs typeface="Times New Roman"/>
              </a:rPr>
              <a:t>akan </a:t>
            </a:r>
            <a:r>
              <a:rPr dirty="0" sz="1200" spc="-5">
                <a:latin typeface="Times New Roman"/>
                <a:cs typeface="Times New Roman"/>
              </a:rPr>
              <a:t>pernah melewatkan </a:t>
            </a:r>
            <a:r>
              <a:rPr dirty="0" sz="1200">
                <a:latin typeface="Times New Roman"/>
                <a:cs typeface="Times New Roman"/>
              </a:rPr>
              <a:t>tugas karena memiliki pemberitahuan </a:t>
            </a:r>
            <a:r>
              <a:rPr dirty="0" sz="1200" spc="-5">
                <a:latin typeface="Times New Roman"/>
                <a:cs typeface="Times New Roman"/>
              </a:rPr>
              <a:t>pemberitahuan  yang </a:t>
            </a:r>
            <a:r>
              <a:rPr dirty="0" sz="1200">
                <a:latin typeface="Times New Roman"/>
                <a:cs typeface="Times New Roman"/>
              </a:rPr>
              <a:t>mulus saat tugas </a:t>
            </a:r>
            <a:r>
              <a:rPr dirty="0" sz="1200" spc="-5">
                <a:latin typeface="Times New Roman"/>
                <a:cs typeface="Times New Roman"/>
              </a:rPr>
              <a:t>diperbarui, </a:t>
            </a:r>
            <a:r>
              <a:rPr dirty="0" sz="1200">
                <a:latin typeface="Times New Roman"/>
                <a:cs typeface="Times New Roman"/>
              </a:rPr>
              <a:t>dikomentari, atau dihapus. </a:t>
            </a:r>
            <a:r>
              <a:rPr dirty="0" sz="1200" spc="-5">
                <a:latin typeface="Times New Roman"/>
                <a:cs typeface="Times New Roman"/>
              </a:rPr>
              <a:t>Dan </a:t>
            </a:r>
            <a:r>
              <a:rPr dirty="0" sz="1200">
                <a:latin typeface="Times New Roman"/>
                <a:cs typeface="Times New Roman"/>
              </a:rPr>
              <a:t>ini akan </a:t>
            </a:r>
            <a:r>
              <a:rPr dirty="0" sz="1200" spc="-5">
                <a:latin typeface="Times New Roman"/>
                <a:cs typeface="Times New Roman"/>
              </a:rPr>
              <a:t>menghubungi </a:t>
            </a:r>
            <a:r>
              <a:rPr dirty="0" sz="1200">
                <a:latin typeface="Times New Roman"/>
                <a:cs typeface="Times New Roman"/>
              </a:rPr>
              <a:t>melalui  </a:t>
            </a:r>
            <a:r>
              <a:rPr dirty="0" sz="1200" spc="-5">
                <a:latin typeface="Times New Roman"/>
                <a:cs typeface="Times New Roman"/>
              </a:rPr>
              <a:t>email.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Kekurangan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77165" indent="-165100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177800" algn="l"/>
              </a:tabLst>
            </a:pPr>
            <a:r>
              <a:rPr dirty="0" sz="1200" spc="-5">
                <a:latin typeface="Times New Roman"/>
                <a:cs typeface="Times New Roman"/>
              </a:rPr>
              <a:t>Tidak dapat mengaksesnya </a:t>
            </a:r>
            <a:r>
              <a:rPr dirty="0" sz="1200">
                <a:latin typeface="Times New Roman"/>
                <a:cs typeface="Times New Roman"/>
              </a:rPr>
              <a:t>jika </a:t>
            </a:r>
            <a:r>
              <a:rPr dirty="0" sz="1200" spc="-5">
                <a:latin typeface="Times New Roman"/>
                <a:cs typeface="Times New Roman"/>
              </a:rPr>
              <a:t>tidak ada akses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arenR"/>
            </a:pPr>
            <a:endParaRPr sz="1200">
              <a:latin typeface="Times New Roman"/>
              <a:cs typeface="Times New Roman"/>
            </a:endParaRPr>
          </a:p>
          <a:p>
            <a:pPr algn="just" marL="177165" indent="-165100">
              <a:lnSpc>
                <a:spcPct val="100000"/>
              </a:lnSpc>
              <a:buAutoNum type="arabicParenR"/>
              <a:tabLst>
                <a:tab pos="177800" algn="l"/>
              </a:tabLst>
            </a:pPr>
            <a:r>
              <a:rPr dirty="0" sz="1200">
                <a:latin typeface="Times New Roman"/>
                <a:cs typeface="Times New Roman"/>
              </a:rPr>
              <a:t>Sulit </a:t>
            </a:r>
            <a:r>
              <a:rPr dirty="0" sz="1200" spc="-5">
                <a:latin typeface="Times New Roman"/>
                <a:cs typeface="Times New Roman"/>
              </a:rPr>
              <a:t>menangani </a:t>
            </a:r>
            <a:r>
              <a:rPr dirty="0" sz="1200">
                <a:latin typeface="Times New Roman"/>
                <a:cs typeface="Times New Roman"/>
              </a:rPr>
              <a:t>proyek </a:t>
            </a:r>
            <a:r>
              <a:rPr dirty="0" sz="1200" spc="-5">
                <a:latin typeface="Times New Roman"/>
                <a:cs typeface="Times New Roman"/>
              </a:rPr>
              <a:t>besar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arenR"/>
            </a:pPr>
            <a:endParaRPr sz="1200">
              <a:latin typeface="Times New Roman"/>
              <a:cs typeface="Times New Roman"/>
            </a:endParaRPr>
          </a:p>
          <a:p>
            <a:pPr algn="just" marL="177165" indent="-165100">
              <a:lnSpc>
                <a:spcPct val="100000"/>
              </a:lnSpc>
              <a:buAutoNum type="arabicParenR"/>
              <a:tabLst>
                <a:tab pos="177800" algn="l"/>
              </a:tabLst>
            </a:pPr>
            <a:r>
              <a:rPr dirty="0" sz="1200" spc="-5">
                <a:latin typeface="Times New Roman"/>
                <a:cs typeface="Times New Roman"/>
              </a:rPr>
              <a:t>Batas penyimpanan</a:t>
            </a:r>
            <a:endParaRPr sz="1200">
              <a:latin typeface="Times New Roman"/>
              <a:cs typeface="Times New Roman"/>
            </a:endParaRPr>
          </a:p>
          <a:p>
            <a:pPr algn="just" marL="12700" marR="8255" indent="456565">
              <a:lnSpc>
                <a:spcPct val="143300"/>
              </a:lnSpc>
              <a:spcBef>
                <a:spcPts val="805"/>
              </a:spcBef>
            </a:pPr>
            <a:r>
              <a:rPr dirty="0" sz="1200" spc="-5">
                <a:latin typeface="Times New Roman"/>
                <a:cs typeface="Times New Roman"/>
              </a:rPr>
              <a:t>dapat </a:t>
            </a:r>
            <a:r>
              <a:rPr dirty="0" sz="1200">
                <a:latin typeface="Times New Roman"/>
                <a:cs typeface="Times New Roman"/>
              </a:rPr>
              <a:t>memiliki sejumlah </a:t>
            </a:r>
            <a:r>
              <a:rPr dirty="0" sz="1200" spc="-5">
                <a:latin typeface="Times New Roman"/>
                <a:cs typeface="Times New Roman"/>
              </a:rPr>
              <a:t>lampiran </a:t>
            </a:r>
            <a:r>
              <a:rPr dirty="0" sz="1200">
                <a:latin typeface="Times New Roman"/>
                <a:cs typeface="Times New Roman"/>
              </a:rPr>
              <a:t>pada kartu </a:t>
            </a:r>
            <a:r>
              <a:rPr dirty="0" sz="1200" spc="-5">
                <a:latin typeface="Times New Roman"/>
                <a:cs typeface="Times New Roman"/>
              </a:rPr>
              <a:t>Trello, tetapi ada </a:t>
            </a:r>
            <a:r>
              <a:rPr dirty="0" sz="1200">
                <a:latin typeface="Times New Roman"/>
                <a:cs typeface="Times New Roman"/>
              </a:rPr>
              <a:t>batas </a:t>
            </a:r>
            <a:r>
              <a:rPr dirty="0" sz="1200" spc="-5">
                <a:latin typeface="Times New Roman"/>
                <a:cs typeface="Times New Roman"/>
              </a:rPr>
              <a:t>unggahan </a:t>
            </a:r>
            <a:r>
              <a:rPr dirty="0" sz="1200">
                <a:latin typeface="Times New Roman"/>
                <a:cs typeface="Times New Roman"/>
              </a:rPr>
              <a:t>file  10MB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untuk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setiap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lampiran,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jika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Anda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adalah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anggota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dasar.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Kelas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bisnis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dan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anggota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Trello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23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08481"/>
            <a:ext cx="5967095" cy="4314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435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Gold </a:t>
            </a:r>
            <a:r>
              <a:rPr dirty="0" sz="1200" spc="-5">
                <a:latin typeface="Times New Roman"/>
                <a:cs typeface="Times New Roman"/>
              </a:rPr>
              <a:t>dapat </a:t>
            </a:r>
            <a:r>
              <a:rPr dirty="0" sz="1200">
                <a:latin typeface="Times New Roman"/>
                <a:cs typeface="Times New Roman"/>
              </a:rPr>
              <a:t>menikmati </a:t>
            </a:r>
            <a:r>
              <a:rPr dirty="0" sz="1200" spc="-5">
                <a:latin typeface="Times New Roman"/>
                <a:cs typeface="Times New Roman"/>
              </a:rPr>
              <a:t>batas unggahan </a:t>
            </a:r>
            <a:r>
              <a:rPr dirty="0" sz="1200">
                <a:latin typeface="Times New Roman"/>
                <a:cs typeface="Times New Roman"/>
              </a:rPr>
              <a:t>file </a:t>
            </a:r>
            <a:r>
              <a:rPr dirty="0" sz="1200" spc="-5">
                <a:latin typeface="Times New Roman"/>
                <a:cs typeface="Times New Roman"/>
              </a:rPr>
              <a:t>250MB. Namun, tidak ada batas penyimpanan data  akun.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77165" indent="-165100">
              <a:lnSpc>
                <a:spcPct val="100000"/>
              </a:lnSpc>
              <a:buAutoNum type="arabicParenR" startAt="4"/>
              <a:tabLst>
                <a:tab pos="177800" algn="l"/>
              </a:tabLst>
            </a:pPr>
            <a:r>
              <a:rPr dirty="0" sz="1200" spc="-5">
                <a:latin typeface="Times New Roman"/>
                <a:cs typeface="Times New Roman"/>
              </a:rPr>
              <a:t>Masalah dengan</a:t>
            </a:r>
            <a:r>
              <a:rPr dirty="0" sz="1200">
                <a:latin typeface="Times New Roman"/>
                <a:cs typeface="Times New Roman"/>
              </a:rPr>
              <a:t> berkomentar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800"/>
              </a:lnSpc>
              <a:spcBef>
                <a:spcPts val="800"/>
              </a:spcBef>
            </a:pPr>
            <a:r>
              <a:rPr dirty="0" sz="1200" spc="-5">
                <a:latin typeface="Times New Roman"/>
                <a:cs typeface="Times New Roman"/>
              </a:rPr>
              <a:t>Masalah </a:t>
            </a:r>
            <a:r>
              <a:rPr dirty="0" sz="1200">
                <a:latin typeface="Times New Roman"/>
                <a:cs typeface="Times New Roman"/>
              </a:rPr>
              <a:t>dengan </a:t>
            </a:r>
            <a:r>
              <a:rPr dirty="0" sz="1200" spc="-5">
                <a:latin typeface="Times New Roman"/>
                <a:cs typeface="Times New Roman"/>
              </a:rPr>
              <a:t>Trello yang </a:t>
            </a:r>
            <a:r>
              <a:rPr dirty="0" sz="1200">
                <a:latin typeface="Times New Roman"/>
                <a:cs typeface="Times New Roman"/>
              </a:rPr>
              <a:t>perlu </a:t>
            </a:r>
            <a:r>
              <a:rPr dirty="0" sz="1200" spc="-5">
                <a:latin typeface="Times New Roman"/>
                <a:cs typeface="Times New Roman"/>
              </a:rPr>
              <a:t>diatasi </a:t>
            </a:r>
            <a:r>
              <a:rPr dirty="0" sz="1200">
                <a:latin typeface="Times New Roman"/>
                <a:cs typeface="Times New Roman"/>
              </a:rPr>
              <a:t>adalah tidak </a:t>
            </a:r>
            <a:r>
              <a:rPr dirty="0" sz="1200" spc="-5">
                <a:latin typeface="Times New Roman"/>
                <a:cs typeface="Times New Roman"/>
              </a:rPr>
              <a:t>dapat mengedit </a:t>
            </a:r>
            <a:r>
              <a:rPr dirty="0" sz="1200">
                <a:latin typeface="Times New Roman"/>
                <a:cs typeface="Times New Roman"/>
              </a:rPr>
              <a:t>komentar di </a:t>
            </a:r>
            <a:r>
              <a:rPr dirty="0" sz="1200" spc="-5">
                <a:latin typeface="Times New Roman"/>
                <a:cs typeface="Times New Roman"/>
              </a:rPr>
              <a:t>kartu. Setelah  mengirim komentar </a:t>
            </a:r>
            <a:r>
              <a:rPr dirty="0" sz="1200">
                <a:latin typeface="Times New Roman"/>
                <a:cs typeface="Times New Roman"/>
              </a:rPr>
              <a:t>dan </a:t>
            </a:r>
            <a:r>
              <a:rPr dirty="0" sz="1200" spc="-5">
                <a:latin typeface="Times New Roman"/>
                <a:cs typeface="Times New Roman"/>
              </a:rPr>
              <a:t>menyimpannya, </a:t>
            </a:r>
            <a:r>
              <a:rPr dirty="0" sz="1200">
                <a:latin typeface="Times New Roman"/>
                <a:cs typeface="Times New Roman"/>
              </a:rPr>
              <a:t>harus menulis </a:t>
            </a:r>
            <a:r>
              <a:rPr dirty="0" sz="1200" spc="-5">
                <a:latin typeface="Times New Roman"/>
                <a:cs typeface="Times New Roman"/>
              </a:rPr>
              <a:t>komentar yang berbeda daripada  mengedit yang sudah</a:t>
            </a:r>
            <a:r>
              <a:rPr dirty="0" sz="1200">
                <a:latin typeface="Times New Roman"/>
                <a:cs typeface="Times New Roman"/>
              </a:rPr>
              <a:t> ada.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77165" indent="-165100">
              <a:lnSpc>
                <a:spcPct val="100000"/>
              </a:lnSpc>
              <a:buAutoNum type="arabicParenR" startAt="5"/>
              <a:tabLst>
                <a:tab pos="177800" algn="l"/>
              </a:tabLst>
            </a:pPr>
            <a:r>
              <a:rPr dirty="0" sz="1200" spc="-5">
                <a:latin typeface="Times New Roman"/>
                <a:cs typeface="Times New Roman"/>
              </a:rPr>
              <a:t>melewatkan beberapa </a:t>
            </a:r>
            <a:r>
              <a:rPr dirty="0" sz="1200">
                <a:latin typeface="Times New Roman"/>
                <a:cs typeface="Times New Roman"/>
              </a:rPr>
              <a:t>fitur </a:t>
            </a:r>
            <a:r>
              <a:rPr dirty="0" sz="1200" spc="-5">
                <a:latin typeface="Times New Roman"/>
                <a:cs typeface="Times New Roman"/>
              </a:rPr>
              <a:t>gesit yang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kuat</a:t>
            </a:r>
            <a:endParaRPr sz="1200">
              <a:latin typeface="Times New Roman"/>
              <a:cs typeface="Times New Roman"/>
            </a:endParaRPr>
          </a:p>
          <a:p>
            <a:pPr algn="just" marL="12700" marR="5715" indent="456565">
              <a:lnSpc>
                <a:spcPct val="143800"/>
              </a:lnSpc>
              <a:spcBef>
                <a:spcPts val="800"/>
              </a:spcBef>
            </a:pPr>
            <a:r>
              <a:rPr dirty="0" sz="1200" spc="-5">
                <a:latin typeface="Times New Roman"/>
                <a:cs typeface="Times New Roman"/>
              </a:rPr>
              <a:t>Trello melewatkan </a:t>
            </a:r>
            <a:r>
              <a:rPr dirty="0" sz="1200">
                <a:latin typeface="Times New Roman"/>
                <a:cs typeface="Times New Roman"/>
              </a:rPr>
              <a:t>beberapa fitur </a:t>
            </a:r>
            <a:r>
              <a:rPr dirty="0" sz="1200" spc="-5">
                <a:latin typeface="Times New Roman"/>
                <a:cs typeface="Times New Roman"/>
              </a:rPr>
              <a:t>gesit yang </a:t>
            </a:r>
            <a:r>
              <a:rPr dirty="0" sz="1200">
                <a:latin typeface="Times New Roman"/>
                <a:cs typeface="Times New Roman"/>
              </a:rPr>
              <a:t>kuat. </a:t>
            </a:r>
            <a:r>
              <a:rPr dirty="0" sz="1200" spc="-5">
                <a:latin typeface="Times New Roman"/>
                <a:cs typeface="Times New Roman"/>
              </a:rPr>
              <a:t>Dan </a:t>
            </a:r>
            <a:r>
              <a:rPr dirty="0" sz="1200">
                <a:latin typeface="Times New Roman"/>
                <a:cs typeface="Times New Roman"/>
              </a:rPr>
              <a:t>itu </a:t>
            </a:r>
            <a:r>
              <a:rPr dirty="0" sz="1200" spc="-5">
                <a:latin typeface="Times New Roman"/>
                <a:cs typeface="Times New Roman"/>
              </a:rPr>
              <a:t>tidak </a:t>
            </a:r>
            <a:r>
              <a:rPr dirty="0" sz="1200">
                <a:latin typeface="Times New Roman"/>
                <a:cs typeface="Times New Roman"/>
              </a:rPr>
              <a:t>membuat standup </a:t>
            </a:r>
            <a:r>
              <a:rPr dirty="0" sz="1200" spc="-5">
                <a:latin typeface="Times New Roman"/>
                <a:cs typeface="Times New Roman"/>
              </a:rPr>
              <a:t>harian  menjadi </a:t>
            </a:r>
            <a:r>
              <a:rPr dirty="0" sz="1200">
                <a:latin typeface="Times New Roman"/>
                <a:cs typeface="Times New Roman"/>
              </a:rPr>
              <a:t>lebih mudah </a:t>
            </a:r>
            <a:r>
              <a:rPr dirty="0" sz="1200" spc="-5">
                <a:latin typeface="Times New Roman"/>
                <a:cs typeface="Times New Roman"/>
              </a:rPr>
              <a:t>karena tidak </a:t>
            </a:r>
            <a:r>
              <a:rPr dirty="0" sz="1200">
                <a:latin typeface="Times New Roman"/>
                <a:cs typeface="Times New Roman"/>
              </a:rPr>
              <a:t>mendapatkan </a:t>
            </a:r>
            <a:r>
              <a:rPr dirty="0" sz="1200" spc="-5">
                <a:latin typeface="Times New Roman"/>
                <a:cs typeface="Times New Roman"/>
              </a:rPr>
              <a:t>tampilan tingkat tinggi yang terpadu dari  pekerjaan </a:t>
            </a:r>
            <a:r>
              <a:rPr dirty="0" sz="1200">
                <a:latin typeface="Times New Roman"/>
                <a:cs typeface="Times New Roman"/>
              </a:rPr>
              <a:t>orang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lain.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77165" indent="-165100">
              <a:lnSpc>
                <a:spcPct val="100000"/>
              </a:lnSpc>
              <a:buAutoNum type="arabicParenR" startAt="6"/>
              <a:tabLst>
                <a:tab pos="177800" algn="l"/>
              </a:tabLst>
            </a:pPr>
            <a:r>
              <a:rPr dirty="0" sz="1200" spc="-5">
                <a:latin typeface="Times New Roman"/>
                <a:cs typeface="Times New Roman"/>
              </a:rPr>
              <a:t>Tidak dapat </a:t>
            </a:r>
            <a:r>
              <a:rPr dirty="0" sz="1200">
                <a:latin typeface="Times New Roman"/>
                <a:cs typeface="Times New Roman"/>
              </a:rPr>
              <a:t>membuat </a:t>
            </a:r>
            <a:r>
              <a:rPr dirty="0" sz="1200" spc="-5">
                <a:latin typeface="Times New Roman"/>
                <a:cs typeface="Times New Roman"/>
              </a:rPr>
              <a:t>berbagi </a:t>
            </a:r>
            <a:r>
              <a:rPr dirty="0" sz="1200">
                <a:latin typeface="Times New Roman"/>
                <a:cs typeface="Times New Roman"/>
              </a:rPr>
              <a:t>rencana jangka panjang</a:t>
            </a: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ct val="143800"/>
              </a:lnSpc>
              <a:spcBef>
                <a:spcPts val="795"/>
              </a:spcBef>
            </a:pPr>
            <a:r>
              <a:rPr dirty="0" sz="1200" spc="-5">
                <a:latin typeface="Times New Roman"/>
                <a:cs typeface="Times New Roman"/>
              </a:rPr>
              <a:t>Board sangat </a:t>
            </a:r>
            <a:r>
              <a:rPr dirty="0" sz="1200">
                <a:latin typeface="Times New Roman"/>
                <a:cs typeface="Times New Roman"/>
              </a:rPr>
              <a:t>sederhana </a:t>
            </a:r>
            <a:r>
              <a:rPr dirty="0" sz="1200" spc="-5">
                <a:latin typeface="Times New Roman"/>
                <a:cs typeface="Times New Roman"/>
              </a:rPr>
              <a:t>dan membantu </a:t>
            </a:r>
            <a:r>
              <a:rPr dirty="0" sz="1200">
                <a:latin typeface="Times New Roman"/>
                <a:cs typeface="Times New Roman"/>
              </a:rPr>
              <a:t>dalam </a:t>
            </a:r>
            <a:r>
              <a:rPr dirty="0" sz="1200" spc="-5">
                <a:latin typeface="Times New Roman"/>
                <a:cs typeface="Times New Roman"/>
              </a:rPr>
              <a:t>pengembangan perangkat </a:t>
            </a:r>
            <a:r>
              <a:rPr dirty="0" sz="1200">
                <a:latin typeface="Times New Roman"/>
                <a:cs typeface="Times New Roman"/>
              </a:rPr>
              <a:t>lunak </a:t>
            </a:r>
            <a:r>
              <a:rPr dirty="0" sz="1200" spc="-5">
                <a:latin typeface="Times New Roman"/>
                <a:cs typeface="Times New Roman"/>
              </a:rPr>
              <a:t>tahap awal. </a:t>
            </a:r>
            <a:r>
              <a:rPr dirty="0" sz="1200">
                <a:latin typeface="Times New Roman"/>
                <a:cs typeface="Times New Roman"/>
              </a:rPr>
              <a:t>Tapi  itu </a:t>
            </a:r>
            <a:r>
              <a:rPr dirty="0" sz="1200" spc="-5">
                <a:latin typeface="Times New Roman"/>
                <a:cs typeface="Times New Roman"/>
              </a:rPr>
              <a:t>tidak membantu dalam pemetaan jalan, </a:t>
            </a:r>
            <a:r>
              <a:rPr dirty="0" sz="1200">
                <a:latin typeface="Times New Roman"/>
                <a:cs typeface="Times New Roman"/>
              </a:rPr>
              <a:t>bahkan jika itu untuk </a:t>
            </a:r>
            <a:r>
              <a:rPr dirty="0" sz="1200" spc="-5">
                <a:latin typeface="Times New Roman"/>
                <a:cs typeface="Times New Roman"/>
              </a:rPr>
              <a:t>sesuatu </a:t>
            </a:r>
            <a:r>
              <a:rPr dirty="0" sz="1200" spc="-10">
                <a:latin typeface="Times New Roman"/>
                <a:cs typeface="Times New Roman"/>
              </a:rPr>
              <a:t>yang </a:t>
            </a:r>
            <a:r>
              <a:rPr dirty="0" sz="1200">
                <a:latin typeface="Times New Roman"/>
                <a:cs typeface="Times New Roman"/>
              </a:rPr>
              <a:t>kecil </a:t>
            </a:r>
            <a:r>
              <a:rPr dirty="0" sz="1200" spc="-5">
                <a:latin typeface="Times New Roman"/>
                <a:cs typeface="Times New Roman"/>
              </a:rPr>
              <a:t>seperti </a:t>
            </a:r>
            <a:r>
              <a:rPr dirty="0" sz="1200">
                <a:latin typeface="Times New Roman"/>
                <a:cs typeface="Times New Roman"/>
              </a:rPr>
              <a:t>sprint  dua </a:t>
            </a:r>
            <a:r>
              <a:rPr dirty="0" sz="1200" spc="-5">
                <a:latin typeface="Times New Roman"/>
                <a:cs typeface="Times New Roman"/>
              </a:rPr>
              <a:t>minggu. tidak </a:t>
            </a:r>
            <a:r>
              <a:rPr dirty="0" sz="1200">
                <a:latin typeface="Times New Roman"/>
                <a:cs typeface="Times New Roman"/>
              </a:rPr>
              <a:t>dapat </a:t>
            </a:r>
            <a:r>
              <a:rPr dirty="0" sz="1200" spc="-5">
                <a:latin typeface="Times New Roman"/>
                <a:cs typeface="Times New Roman"/>
              </a:rPr>
              <a:t>menautkan </a:t>
            </a:r>
            <a:r>
              <a:rPr dirty="0" sz="1200">
                <a:latin typeface="Times New Roman"/>
                <a:cs typeface="Times New Roman"/>
              </a:rPr>
              <a:t>tujuan </a:t>
            </a:r>
            <a:r>
              <a:rPr dirty="0" sz="1200" spc="-5">
                <a:latin typeface="Times New Roman"/>
                <a:cs typeface="Times New Roman"/>
              </a:rPr>
              <a:t>peta </a:t>
            </a:r>
            <a:r>
              <a:rPr dirty="0" sz="1200">
                <a:latin typeface="Times New Roman"/>
                <a:cs typeface="Times New Roman"/>
              </a:rPr>
              <a:t>jalan </a:t>
            </a:r>
            <a:r>
              <a:rPr dirty="0" sz="1200" spc="-5">
                <a:latin typeface="Times New Roman"/>
                <a:cs typeface="Times New Roman"/>
              </a:rPr>
              <a:t>yang </a:t>
            </a:r>
            <a:r>
              <a:rPr dirty="0" sz="1200">
                <a:latin typeface="Times New Roman"/>
                <a:cs typeface="Times New Roman"/>
              </a:rPr>
              <a:t>besar ke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Card.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645277"/>
            <a:ext cx="5970270" cy="1478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7) </a:t>
            </a:r>
            <a:r>
              <a:rPr dirty="0" sz="1200" spc="-5">
                <a:latin typeface="Times New Roman"/>
                <a:cs typeface="Times New Roman"/>
              </a:rPr>
              <a:t>tidak dapat meninjau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iterasi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e. cara mengakses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trello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325"/>
              </a:spcBef>
            </a:pPr>
            <a:r>
              <a:rPr dirty="0" sz="1200" spc="-5">
                <a:latin typeface="Times New Roman"/>
                <a:cs typeface="Times New Roman"/>
              </a:rPr>
              <a:t>Trello </a:t>
            </a:r>
            <a:r>
              <a:rPr dirty="0" sz="1200">
                <a:latin typeface="Times New Roman"/>
                <a:cs typeface="Times New Roman"/>
              </a:rPr>
              <a:t>bisa di </a:t>
            </a:r>
            <a:r>
              <a:rPr dirty="0" sz="1200" spc="-5">
                <a:latin typeface="Times New Roman"/>
                <a:cs typeface="Times New Roman"/>
              </a:rPr>
              <a:t>akses </a:t>
            </a:r>
            <a:r>
              <a:rPr dirty="0" sz="1200">
                <a:latin typeface="Times New Roman"/>
                <a:cs typeface="Times New Roman"/>
              </a:rPr>
              <a:t>melalui </a:t>
            </a:r>
            <a:r>
              <a:rPr dirty="0" sz="1200" spc="-5">
                <a:latin typeface="Times New Roman"/>
                <a:cs typeface="Times New Roman"/>
              </a:rPr>
              <a:t>website 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u="sng" sz="12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https://trello.com/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44200"/>
              </a:lnSpc>
              <a:spcBef>
                <a:spcPts val="790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Setelah </a:t>
            </a:r>
            <a:r>
              <a:rPr dirty="0" sz="1200">
                <a:latin typeface="Times New Roman"/>
                <a:cs typeface="Times New Roman"/>
              </a:rPr>
              <a:t>masuk ke website </a:t>
            </a:r>
            <a:r>
              <a:rPr dirty="0" sz="1200" spc="-5">
                <a:latin typeface="Times New Roman"/>
                <a:cs typeface="Times New Roman"/>
              </a:rPr>
              <a:t>trello kemudian </a:t>
            </a:r>
            <a:r>
              <a:rPr dirty="0" sz="1200">
                <a:latin typeface="Times New Roman"/>
                <a:cs typeface="Times New Roman"/>
              </a:rPr>
              <a:t>klik Sing up </a:t>
            </a:r>
            <a:r>
              <a:rPr dirty="0" sz="1200" spc="-5">
                <a:latin typeface="Times New Roman"/>
                <a:cs typeface="Times New Roman"/>
              </a:rPr>
              <a:t>pada bagian atas </a:t>
            </a:r>
            <a:r>
              <a:rPr dirty="0" sz="1200">
                <a:latin typeface="Times New Roman"/>
                <a:cs typeface="Times New Roman"/>
              </a:rPr>
              <a:t>kanan jika </a:t>
            </a:r>
            <a:r>
              <a:rPr dirty="0" sz="1200" spc="5">
                <a:latin typeface="Times New Roman"/>
                <a:cs typeface="Times New Roman"/>
              </a:rPr>
              <a:t>sudah  </a:t>
            </a:r>
            <a:r>
              <a:rPr dirty="0" sz="1200" spc="-5">
                <a:latin typeface="Times New Roman"/>
                <a:cs typeface="Times New Roman"/>
              </a:rPr>
              <a:t>punya akun </a:t>
            </a:r>
            <a:r>
              <a:rPr dirty="0" sz="1200">
                <a:latin typeface="Times New Roman"/>
                <a:cs typeface="Times New Roman"/>
              </a:rPr>
              <a:t>klik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login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4814" y="914400"/>
            <a:ext cx="4839970" cy="20694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30604" y="3145663"/>
            <a:ext cx="333882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2. </a:t>
            </a:r>
            <a:r>
              <a:rPr dirty="0" sz="1200" spc="-5">
                <a:latin typeface="Times New Roman"/>
                <a:cs typeface="Times New Roman"/>
              </a:rPr>
              <a:t>Selanjutnya </a:t>
            </a:r>
            <a:r>
              <a:rPr dirty="0" sz="1200">
                <a:latin typeface="Times New Roman"/>
                <a:cs typeface="Times New Roman"/>
              </a:rPr>
              <a:t>kita </a:t>
            </a:r>
            <a:r>
              <a:rPr dirty="0" sz="1200" spc="-5">
                <a:latin typeface="Times New Roman"/>
                <a:cs typeface="Times New Roman"/>
              </a:rPr>
              <a:t>akan </a:t>
            </a:r>
            <a:r>
              <a:rPr dirty="0" sz="1200">
                <a:latin typeface="Times New Roman"/>
                <a:cs typeface="Times New Roman"/>
              </a:rPr>
              <a:t>di </a:t>
            </a:r>
            <a:r>
              <a:rPr dirty="0" sz="1200" spc="-5">
                <a:latin typeface="Times New Roman"/>
                <a:cs typeface="Times New Roman"/>
              </a:rPr>
              <a:t>bawa </a:t>
            </a:r>
            <a:r>
              <a:rPr dirty="0" sz="1200">
                <a:latin typeface="Times New Roman"/>
                <a:cs typeface="Times New Roman"/>
              </a:rPr>
              <a:t>halaman </a:t>
            </a:r>
            <a:r>
              <a:rPr dirty="0" sz="1200" spc="-5">
                <a:latin typeface="Times New Roman"/>
                <a:cs typeface="Times New Roman"/>
              </a:rPr>
              <a:t>kerja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trello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4239895"/>
            <a:ext cx="5740400" cy="118745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5"/>
              </a:spcBef>
              <a:buSzPct val="109090"/>
              <a:buFont typeface="Times New Roman"/>
              <a:buAutoNum type="alphaLcPeriod" startAt="5"/>
              <a:tabLst>
                <a:tab pos="241300" algn="l"/>
              </a:tabLst>
            </a:pPr>
            <a:r>
              <a:rPr dirty="0" sz="1100" spc="-5">
                <a:latin typeface="Carlito"/>
                <a:cs typeface="Carlito"/>
              </a:rPr>
              <a:t>Komponen dasar</a:t>
            </a:r>
            <a:r>
              <a:rPr dirty="0" sz="110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trello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lphaLcPeriod" startAt="5"/>
            </a:pPr>
            <a:endParaRPr sz="1150">
              <a:latin typeface="Carlito"/>
              <a:cs typeface="Carlito"/>
            </a:endParaRPr>
          </a:p>
          <a:p>
            <a:pPr lvl="1" marL="240665" indent="-228600">
              <a:lnSpc>
                <a:spcPct val="100000"/>
              </a:lnSpc>
              <a:buSzPct val="91666"/>
              <a:buFont typeface="Carlito"/>
              <a:buAutoNum type="arabicPeriod"/>
              <a:tabLst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Boards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basics</a:t>
            </a:r>
            <a:endParaRPr sz="1200">
              <a:latin typeface="Times New Roman"/>
              <a:cs typeface="Times New Roman"/>
            </a:endParaRPr>
          </a:p>
          <a:p>
            <a:pPr marL="12700" marR="5080" indent="227965">
              <a:lnSpc>
                <a:spcPct val="143500"/>
              </a:lnSpc>
              <a:spcBef>
                <a:spcPts val="805"/>
              </a:spcBef>
            </a:pPr>
            <a:r>
              <a:rPr dirty="0" sz="1200" spc="-5">
                <a:latin typeface="Times New Roman"/>
                <a:cs typeface="Times New Roman"/>
              </a:rPr>
              <a:t>Boards </a:t>
            </a:r>
            <a:r>
              <a:rPr dirty="0" sz="1200">
                <a:latin typeface="Times New Roman"/>
                <a:cs typeface="Times New Roman"/>
              </a:rPr>
              <a:t>rello </a:t>
            </a:r>
            <a:r>
              <a:rPr dirty="0" sz="1200" spc="-5">
                <a:latin typeface="Times New Roman"/>
                <a:cs typeface="Times New Roman"/>
              </a:rPr>
              <a:t>hanya </a:t>
            </a:r>
            <a:r>
              <a:rPr dirty="0" sz="1200">
                <a:latin typeface="Times New Roman"/>
                <a:cs typeface="Times New Roman"/>
              </a:rPr>
              <a:t>memiliki </a:t>
            </a:r>
            <a:r>
              <a:rPr dirty="0" sz="1200" spc="-5">
                <a:latin typeface="Times New Roman"/>
                <a:cs typeface="Times New Roman"/>
              </a:rPr>
              <a:t>empat </a:t>
            </a:r>
            <a:r>
              <a:rPr dirty="0" sz="1200">
                <a:latin typeface="Times New Roman"/>
                <a:cs typeface="Times New Roman"/>
              </a:rPr>
              <a:t>komponen </a:t>
            </a:r>
            <a:r>
              <a:rPr dirty="0" sz="1200" spc="-5">
                <a:latin typeface="Times New Roman"/>
                <a:cs typeface="Times New Roman"/>
              </a:rPr>
              <a:t>utama, tetapi hadir dengan </a:t>
            </a:r>
            <a:r>
              <a:rPr dirty="0" sz="1200">
                <a:latin typeface="Times New Roman"/>
                <a:cs typeface="Times New Roman"/>
              </a:rPr>
              <a:t>kemungkinan  </a:t>
            </a:r>
            <a:r>
              <a:rPr dirty="0" sz="1200" spc="-5">
                <a:latin typeface="Times New Roman"/>
                <a:cs typeface="Times New Roman"/>
              </a:rPr>
              <a:t>yang tidak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terbatas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88286" y="5608320"/>
            <a:ext cx="4746497" cy="18808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02004" y="7651242"/>
            <a:ext cx="5967095" cy="1098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69265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a.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Boards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397510">
              <a:lnSpc>
                <a:spcPct val="143800"/>
              </a:lnSpc>
              <a:spcBef>
                <a:spcPts val="795"/>
              </a:spcBef>
            </a:pPr>
            <a:r>
              <a:rPr dirty="0" sz="1200" spc="-5">
                <a:latin typeface="Times New Roman"/>
                <a:cs typeface="Times New Roman"/>
              </a:rPr>
              <a:t>Boards mewakili </a:t>
            </a:r>
            <a:r>
              <a:rPr dirty="0" sz="1200">
                <a:latin typeface="Times New Roman"/>
                <a:cs typeface="Times New Roman"/>
              </a:rPr>
              <a:t>proyek </a:t>
            </a:r>
            <a:r>
              <a:rPr dirty="0" sz="1200" spc="-5">
                <a:latin typeface="Times New Roman"/>
                <a:cs typeface="Times New Roman"/>
              </a:rPr>
              <a:t>atau </a:t>
            </a:r>
            <a:r>
              <a:rPr dirty="0" sz="1200">
                <a:latin typeface="Times New Roman"/>
                <a:cs typeface="Times New Roman"/>
              </a:rPr>
              <a:t>tempat untuk </a:t>
            </a:r>
            <a:r>
              <a:rPr dirty="0" sz="1200" spc="-5">
                <a:latin typeface="Times New Roman"/>
                <a:cs typeface="Times New Roman"/>
              </a:rPr>
              <a:t>melacak informasi. Baik meluncurkan situs  web baru, atau merencanakan liburan, papan </a:t>
            </a:r>
            <a:r>
              <a:rPr dirty="0" sz="1200">
                <a:latin typeface="Times New Roman"/>
                <a:cs typeface="Times New Roman"/>
              </a:rPr>
              <a:t>Trello </a:t>
            </a:r>
            <a:r>
              <a:rPr dirty="0" sz="1200" spc="-5">
                <a:latin typeface="Times New Roman"/>
                <a:cs typeface="Times New Roman"/>
              </a:rPr>
              <a:t>adalah tempat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mengatur tugas </a:t>
            </a:r>
            <a:r>
              <a:rPr dirty="0" sz="1200">
                <a:latin typeface="Times New Roman"/>
                <a:cs typeface="Times New Roman"/>
              </a:rPr>
              <a:t>dan  </a:t>
            </a:r>
            <a:r>
              <a:rPr dirty="0" sz="1200" spc="-5">
                <a:latin typeface="Times New Roman"/>
                <a:cs typeface="Times New Roman"/>
              </a:rPr>
              <a:t>berkolaborasi dengan </a:t>
            </a:r>
            <a:r>
              <a:rPr dirty="0" sz="1200">
                <a:latin typeface="Times New Roman"/>
                <a:cs typeface="Times New Roman"/>
              </a:rPr>
              <a:t>kolega, </a:t>
            </a:r>
            <a:r>
              <a:rPr dirty="0" sz="1200" spc="-5">
                <a:latin typeface="Times New Roman"/>
                <a:cs typeface="Times New Roman"/>
              </a:rPr>
              <a:t>keluarga, </a:t>
            </a:r>
            <a:r>
              <a:rPr dirty="0" sz="1200">
                <a:latin typeface="Times New Roman"/>
                <a:cs typeface="Times New Roman"/>
              </a:rPr>
              <a:t>atau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teman.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24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99966" y="9051747"/>
            <a:ext cx="17335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 sz="1100">
                <a:latin typeface="Carlito"/>
                <a:cs typeface="Carlito"/>
              </a:rPr>
              <a:t>2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1218945"/>
            <a:ext cx="5965825" cy="6941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ts val="142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DAFTAR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ISI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ts val="1300"/>
              </a:lnSpc>
            </a:pPr>
            <a:r>
              <a:rPr dirty="0" sz="1100" b="1">
                <a:latin typeface="Carlito"/>
                <a:cs typeface="Carlito"/>
                <a:hlinkClick r:id="rId2" action="ppaction://hlinksldjump"/>
              </a:rPr>
              <a:t>KATA </a:t>
            </a:r>
            <a:r>
              <a:rPr dirty="0" sz="1100" spc="-5" b="1">
                <a:latin typeface="Carlito"/>
                <a:cs typeface="Carlito"/>
                <a:hlinkClick r:id="rId2" action="ppaction://hlinksldjump"/>
              </a:rPr>
              <a:t>PENGANTAR </a:t>
            </a:r>
            <a:r>
              <a:rPr dirty="0" sz="1100" spc="5" b="1">
                <a:latin typeface="Carlito"/>
                <a:cs typeface="Carlito"/>
                <a:hlinkClick r:id="rId2" action="ppaction://hlinksldjump"/>
              </a:rPr>
              <a:t>.............................................................................................................................</a:t>
            </a:r>
            <a:r>
              <a:rPr dirty="0" sz="1100" spc="35" b="1">
                <a:latin typeface="Carlito"/>
                <a:cs typeface="Carlito"/>
                <a:hlinkClick r:id="rId2" action="ppaction://hlinksldjump"/>
              </a:rPr>
              <a:t> </a:t>
            </a:r>
            <a:r>
              <a:rPr dirty="0" sz="1100" b="1">
                <a:latin typeface="Carlito"/>
                <a:cs typeface="Carlito"/>
                <a:hlinkClick r:id="rId2" action="ppaction://hlinksldjump"/>
              </a:rPr>
              <a:t>i</a:t>
            </a:r>
            <a:endParaRPr sz="1100">
              <a:latin typeface="Carlito"/>
              <a:cs typeface="Carlito"/>
            </a:endParaRPr>
          </a:p>
          <a:p>
            <a:pPr algn="r" marR="6985">
              <a:lnSpc>
                <a:spcPct val="100000"/>
              </a:lnSpc>
              <a:spcBef>
                <a:spcPts val="925"/>
              </a:spcBef>
            </a:pPr>
            <a:r>
              <a:rPr dirty="0" sz="1100" spc="-5" b="1">
                <a:latin typeface="Carlito"/>
                <a:cs typeface="Carlito"/>
              </a:rPr>
              <a:t>DAFTAR </a:t>
            </a:r>
            <a:r>
              <a:rPr dirty="0" sz="1100" spc="5" b="1">
                <a:latin typeface="Carlito"/>
                <a:cs typeface="Carlito"/>
              </a:rPr>
              <a:t>ISI...............................................................................................</a:t>
            </a:r>
            <a:r>
              <a:rPr dirty="0" sz="1100" spc="5">
                <a:latin typeface="Carlito"/>
                <a:cs typeface="Carlito"/>
              </a:rPr>
              <a:t>Error! </a:t>
            </a:r>
            <a:r>
              <a:rPr dirty="0" sz="1100">
                <a:latin typeface="Carlito"/>
                <a:cs typeface="Carlito"/>
              </a:rPr>
              <a:t>Bookmark not </a:t>
            </a:r>
            <a:r>
              <a:rPr dirty="0" sz="1100" spc="-5">
                <a:latin typeface="Carlito"/>
                <a:cs typeface="Carlito"/>
              </a:rPr>
              <a:t>defined.</a:t>
            </a:r>
            <a:endParaRPr sz="1100">
              <a:latin typeface="Carlito"/>
              <a:cs typeface="Carlito"/>
            </a:endParaRPr>
          </a:p>
          <a:p>
            <a:pPr algn="r" marR="5080">
              <a:lnSpc>
                <a:spcPct val="100000"/>
              </a:lnSpc>
              <a:spcBef>
                <a:spcPts val="935"/>
              </a:spcBef>
            </a:pPr>
            <a:r>
              <a:rPr dirty="0" sz="1100" spc="-5" b="1">
                <a:latin typeface="Carlito"/>
                <a:cs typeface="Carlito"/>
                <a:hlinkClick r:id="rId3" action="ppaction://hlinksldjump"/>
              </a:rPr>
              <a:t>BAB </a:t>
            </a:r>
            <a:r>
              <a:rPr dirty="0" sz="1100" b="1">
                <a:latin typeface="Carlito"/>
                <a:cs typeface="Carlito"/>
                <a:hlinkClick r:id="rId3" action="ppaction://hlinksldjump"/>
              </a:rPr>
              <a:t>I </a:t>
            </a:r>
            <a:r>
              <a:rPr dirty="0" sz="1100" spc="-5" b="1">
                <a:latin typeface="Carlito"/>
                <a:cs typeface="Carlito"/>
                <a:hlinkClick r:id="rId3" action="ppaction://hlinksldjump"/>
              </a:rPr>
              <a:t>PENDAHULUAN</a:t>
            </a:r>
            <a:r>
              <a:rPr dirty="0" sz="1100" spc="155" b="1">
                <a:latin typeface="Carlito"/>
                <a:cs typeface="Carlito"/>
                <a:hlinkClick r:id="rId3" action="ppaction://hlinksldjump"/>
              </a:rPr>
              <a:t> </a:t>
            </a:r>
            <a:r>
              <a:rPr dirty="0" sz="1100" spc="5" b="1">
                <a:latin typeface="Carlito"/>
                <a:cs typeface="Carlito"/>
                <a:hlinkClick r:id="rId3" action="ppaction://hlinksldjump"/>
              </a:rPr>
              <a:t>.......................................................................................................................iii</a:t>
            </a:r>
            <a:endParaRPr sz="1100">
              <a:latin typeface="Carlito"/>
              <a:cs typeface="Carlito"/>
            </a:endParaRPr>
          </a:p>
          <a:p>
            <a:pPr algn="r" marR="5080">
              <a:lnSpc>
                <a:spcPct val="100000"/>
              </a:lnSpc>
              <a:spcBef>
                <a:spcPts val="925"/>
              </a:spcBef>
              <a:tabLst>
                <a:tab pos="278765" algn="l"/>
              </a:tabLst>
            </a:pPr>
            <a:r>
              <a:rPr dirty="0" sz="1100" b="1">
                <a:latin typeface="Carlito"/>
                <a:cs typeface="Carlito"/>
                <a:hlinkClick r:id="rId3" action="ppaction://hlinksldjump"/>
              </a:rPr>
              <a:t>A.	</a:t>
            </a:r>
            <a:r>
              <a:rPr dirty="0" sz="1100" spc="-5" b="1">
                <a:latin typeface="Carlito"/>
                <a:cs typeface="Carlito"/>
                <a:hlinkClick r:id="rId3" action="ppaction://hlinksldjump"/>
              </a:rPr>
              <a:t>Latar Belakang</a:t>
            </a:r>
            <a:r>
              <a:rPr dirty="0" sz="1100" spc="5" b="1">
                <a:latin typeface="Carlito"/>
                <a:cs typeface="Carlito"/>
                <a:hlinkClick r:id="rId3" action="ppaction://hlinksldjump"/>
              </a:rPr>
              <a:t> .......................................................................................................................iii</a:t>
            </a:r>
            <a:endParaRPr sz="1100">
              <a:latin typeface="Carlito"/>
              <a:cs typeface="Carlito"/>
            </a:endParaRPr>
          </a:p>
          <a:p>
            <a:pPr algn="r" marR="5080">
              <a:lnSpc>
                <a:spcPct val="100000"/>
              </a:lnSpc>
              <a:spcBef>
                <a:spcPts val="935"/>
              </a:spcBef>
              <a:tabLst>
                <a:tab pos="278765" algn="l"/>
              </a:tabLst>
            </a:pPr>
            <a:r>
              <a:rPr dirty="0" sz="1100" b="1">
                <a:latin typeface="Carlito"/>
                <a:cs typeface="Carlito"/>
                <a:hlinkClick r:id="rId4" action="ppaction://hlinksldjump"/>
              </a:rPr>
              <a:t>B.	Rumusan </a:t>
            </a:r>
            <a:r>
              <a:rPr dirty="0" sz="1100" spc="5" b="1">
                <a:latin typeface="Carlito"/>
                <a:cs typeface="Carlito"/>
                <a:hlinkClick r:id="rId4" action="ppaction://hlinksldjump"/>
              </a:rPr>
              <a:t>Masalah..................................................................................................................iv</a:t>
            </a:r>
            <a:endParaRPr sz="1100">
              <a:latin typeface="Carlito"/>
              <a:cs typeface="Carlito"/>
            </a:endParaRPr>
          </a:p>
          <a:p>
            <a:pPr algn="r" marR="5080">
              <a:lnSpc>
                <a:spcPct val="100000"/>
              </a:lnSpc>
              <a:spcBef>
                <a:spcPts val="925"/>
              </a:spcBef>
              <a:tabLst>
                <a:tab pos="278765" algn="l"/>
              </a:tabLst>
            </a:pPr>
            <a:r>
              <a:rPr dirty="0" sz="1100" b="1">
                <a:latin typeface="Carlito"/>
                <a:cs typeface="Carlito"/>
                <a:hlinkClick r:id="rId4" action="ppaction://hlinksldjump"/>
              </a:rPr>
              <a:t>C.	</a:t>
            </a:r>
            <a:r>
              <a:rPr dirty="0" sz="1100" spc="-5" b="1">
                <a:latin typeface="Carlito"/>
                <a:cs typeface="Carlito"/>
                <a:hlinkClick r:id="rId4" action="ppaction://hlinksldjump"/>
              </a:rPr>
              <a:t>Tujuan</a:t>
            </a:r>
            <a:r>
              <a:rPr dirty="0" sz="1100" spc="15" b="1">
                <a:latin typeface="Carlito"/>
                <a:cs typeface="Carlito"/>
                <a:hlinkClick r:id="rId4" action="ppaction://hlinksldjump"/>
              </a:rPr>
              <a:t> </a:t>
            </a:r>
            <a:r>
              <a:rPr dirty="0" sz="1100" spc="5" b="1">
                <a:latin typeface="Carlito"/>
                <a:cs typeface="Carlito"/>
                <a:hlinkClick r:id="rId4" action="ppaction://hlinksldjump"/>
              </a:rPr>
              <a:t>...................................................................................................................................iv</a:t>
            </a:r>
            <a:endParaRPr sz="1100">
              <a:latin typeface="Carlito"/>
              <a:cs typeface="Carlito"/>
            </a:endParaRPr>
          </a:p>
          <a:p>
            <a:pPr algn="r" marR="5080">
              <a:lnSpc>
                <a:spcPct val="100000"/>
              </a:lnSpc>
              <a:spcBef>
                <a:spcPts val="935"/>
              </a:spcBef>
            </a:pPr>
            <a:r>
              <a:rPr dirty="0" sz="1100" spc="-5" b="1">
                <a:latin typeface="Carlito"/>
                <a:cs typeface="Carlito"/>
                <a:hlinkClick r:id="rId5" action="ppaction://hlinksldjump"/>
              </a:rPr>
              <a:t>BAB </a:t>
            </a:r>
            <a:r>
              <a:rPr dirty="0" sz="1100" b="1">
                <a:latin typeface="Carlito"/>
                <a:cs typeface="Carlito"/>
                <a:hlinkClick r:id="rId5" action="ppaction://hlinksldjump"/>
              </a:rPr>
              <a:t>II </a:t>
            </a:r>
            <a:r>
              <a:rPr dirty="0" sz="1100" spc="-5" b="1">
                <a:latin typeface="Carlito"/>
                <a:cs typeface="Carlito"/>
                <a:hlinkClick r:id="rId5" action="ppaction://hlinksldjump"/>
              </a:rPr>
              <a:t>PEMBAHASAN</a:t>
            </a:r>
            <a:r>
              <a:rPr dirty="0" sz="1100" spc="75" b="1">
                <a:latin typeface="Carlito"/>
                <a:cs typeface="Carlito"/>
                <a:hlinkClick r:id="rId5" action="ppaction://hlinksldjump"/>
              </a:rPr>
              <a:t> </a:t>
            </a:r>
            <a:r>
              <a:rPr dirty="0" sz="1100" spc="5" b="1">
                <a:latin typeface="Carlito"/>
                <a:cs typeface="Carlito"/>
                <a:hlinkClick r:id="rId5" action="ppaction://hlinksldjump"/>
              </a:rPr>
              <a:t>.........................................................................................................................1</a:t>
            </a:r>
            <a:endParaRPr sz="1100">
              <a:latin typeface="Carlito"/>
              <a:cs typeface="Carlito"/>
            </a:endParaRPr>
          </a:p>
          <a:p>
            <a:pPr algn="r" marR="5080">
              <a:lnSpc>
                <a:spcPct val="100000"/>
              </a:lnSpc>
              <a:spcBef>
                <a:spcPts val="925"/>
              </a:spcBef>
              <a:tabLst>
                <a:tab pos="278765" algn="l"/>
              </a:tabLst>
            </a:pPr>
            <a:r>
              <a:rPr dirty="0" sz="1100" b="1">
                <a:latin typeface="Carlito"/>
                <a:cs typeface="Carlito"/>
                <a:hlinkClick r:id="rId5" action="ppaction://hlinksldjump"/>
              </a:rPr>
              <a:t>A.	Github</a:t>
            </a:r>
            <a:r>
              <a:rPr dirty="0" sz="1100" spc="-50" b="1">
                <a:latin typeface="Carlito"/>
                <a:cs typeface="Carlito"/>
                <a:hlinkClick r:id="rId5" action="ppaction://hlinksldjump"/>
              </a:rPr>
              <a:t> </a:t>
            </a:r>
            <a:r>
              <a:rPr dirty="0" sz="1100" spc="5" b="1">
                <a:latin typeface="Carlito"/>
                <a:cs typeface="Carlito"/>
                <a:hlinkClick r:id="rId5" action="ppaction://hlinksldjump"/>
              </a:rPr>
              <a:t>....................................................................................................................................1</a:t>
            </a:r>
            <a:endParaRPr sz="1100">
              <a:latin typeface="Carlito"/>
              <a:cs typeface="Carlito"/>
            </a:endParaRPr>
          </a:p>
          <a:p>
            <a:pPr algn="r" marR="5080">
              <a:lnSpc>
                <a:spcPct val="100000"/>
              </a:lnSpc>
              <a:spcBef>
                <a:spcPts val="925"/>
              </a:spcBef>
              <a:tabLst>
                <a:tab pos="278765" algn="l"/>
              </a:tabLst>
            </a:pPr>
            <a:r>
              <a:rPr dirty="0" sz="1100" spc="-5" b="1">
                <a:latin typeface="Carlito"/>
                <a:cs typeface="Carlito"/>
                <a:hlinkClick r:id="rId5" action="ppaction://hlinksldjump"/>
              </a:rPr>
              <a:t>a.	Pengertian</a:t>
            </a:r>
            <a:r>
              <a:rPr dirty="0" sz="1100" spc="-85" b="1">
                <a:latin typeface="Carlito"/>
                <a:cs typeface="Carlito"/>
                <a:hlinkClick r:id="rId5" action="ppaction://hlinksldjump"/>
              </a:rPr>
              <a:t> </a:t>
            </a:r>
            <a:r>
              <a:rPr dirty="0" sz="1100" spc="5" b="1">
                <a:latin typeface="Carlito"/>
                <a:cs typeface="Carlito"/>
                <a:hlinkClick r:id="rId5" action="ppaction://hlinksldjump"/>
              </a:rPr>
              <a:t>..............................................................................................................................1</a:t>
            </a:r>
            <a:endParaRPr sz="1100">
              <a:latin typeface="Carlito"/>
              <a:cs typeface="Carlito"/>
            </a:endParaRPr>
          </a:p>
          <a:p>
            <a:pPr algn="r" marR="5080">
              <a:lnSpc>
                <a:spcPct val="100000"/>
              </a:lnSpc>
              <a:spcBef>
                <a:spcPts val="935"/>
              </a:spcBef>
              <a:tabLst>
                <a:tab pos="278765" algn="l"/>
              </a:tabLst>
            </a:pPr>
            <a:r>
              <a:rPr dirty="0" sz="1100" spc="-5" b="1">
                <a:latin typeface="Carlito"/>
                <a:cs typeface="Carlito"/>
                <a:hlinkClick r:id="rId6" action="ppaction://hlinksldjump"/>
              </a:rPr>
              <a:t>b.	Manfaat </a:t>
            </a:r>
            <a:r>
              <a:rPr dirty="0" sz="1100" b="1">
                <a:latin typeface="Carlito"/>
                <a:cs typeface="Carlito"/>
                <a:hlinkClick r:id="rId6" action="ppaction://hlinksldjump"/>
              </a:rPr>
              <a:t>Github</a:t>
            </a:r>
            <a:r>
              <a:rPr dirty="0" sz="1100" spc="-5" b="1">
                <a:latin typeface="Carlito"/>
                <a:cs typeface="Carlito"/>
                <a:hlinkClick r:id="rId6" action="ppaction://hlinksldjump"/>
              </a:rPr>
              <a:t> </a:t>
            </a:r>
            <a:r>
              <a:rPr dirty="0" sz="1100" spc="5" b="1">
                <a:latin typeface="Carlito"/>
                <a:cs typeface="Carlito"/>
                <a:hlinkClick r:id="rId6" action="ppaction://hlinksldjump"/>
              </a:rPr>
              <a:t>......................................................................................................................2</a:t>
            </a:r>
            <a:endParaRPr sz="1100">
              <a:latin typeface="Carlito"/>
              <a:cs typeface="Carlito"/>
            </a:endParaRPr>
          </a:p>
          <a:p>
            <a:pPr algn="r" marR="5080">
              <a:lnSpc>
                <a:spcPct val="100000"/>
              </a:lnSpc>
              <a:spcBef>
                <a:spcPts val="925"/>
              </a:spcBef>
              <a:tabLst>
                <a:tab pos="278765" algn="l"/>
              </a:tabLst>
            </a:pPr>
            <a:r>
              <a:rPr dirty="0" sz="1100" b="1">
                <a:latin typeface="Carlito"/>
                <a:cs typeface="Carlito"/>
                <a:hlinkClick r:id="rId6" action="ppaction://hlinksldjump"/>
              </a:rPr>
              <a:t>c.	</a:t>
            </a:r>
            <a:r>
              <a:rPr dirty="0" sz="1100" spc="-5" b="1">
                <a:latin typeface="Carlito"/>
                <a:cs typeface="Carlito"/>
                <a:hlinkClick r:id="rId6" action="ppaction://hlinksldjump"/>
              </a:rPr>
              <a:t>kekurangan dan kelebihan</a:t>
            </a:r>
            <a:r>
              <a:rPr dirty="0" sz="1100" spc="40" b="1">
                <a:latin typeface="Carlito"/>
                <a:cs typeface="Carlito"/>
                <a:hlinkClick r:id="rId6" action="ppaction://hlinksldjump"/>
              </a:rPr>
              <a:t> </a:t>
            </a:r>
            <a:r>
              <a:rPr dirty="0" sz="1100" spc="5" b="1">
                <a:latin typeface="Carlito"/>
                <a:cs typeface="Carlito"/>
                <a:hlinkClick r:id="rId6" action="ppaction://hlinksldjump"/>
              </a:rPr>
              <a:t>......................................................................................................2</a:t>
            </a:r>
            <a:endParaRPr sz="1100">
              <a:latin typeface="Carlito"/>
              <a:cs typeface="Carlito"/>
            </a:endParaRPr>
          </a:p>
          <a:p>
            <a:pPr algn="r" marR="5080">
              <a:lnSpc>
                <a:spcPct val="100000"/>
              </a:lnSpc>
              <a:spcBef>
                <a:spcPts val="935"/>
              </a:spcBef>
              <a:tabLst>
                <a:tab pos="278765" algn="l"/>
              </a:tabLst>
            </a:pPr>
            <a:r>
              <a:rPr dirty="0" sz="1100" spc="-5" b="1">
                <a:latin typeface="Carlito"/>
                <a:cs typeface="Carlito"/>
                <a:hlinkClick r:id="rId7" action="ppaction://hlinksldjump"/>
              </a:rPr>
              <a:t>d.	</a:t>
            </a:r>
            <a:r>
              <a:rPr dirty="0" sz="1100" b="1">
                <a:latin typeface="Carlito"/>
                <a:cs typeface="Carlito"/>
                <a:hlinkClick r:id="rId7" action="ppaction://hlinksldjump"/>
              </a:rPr>
              <a:t>cara </a:t>
            </a:r>
            <a:r>
              <a:rPr dirty="0" sz="1100" spc="-5" b="1">
                <a:latin typeface="Carlito"/>
                <a:cs typeface="Carlito"/>
                <a:hlinkClick r:id="rId7" action="ppaction://hlinksldjump"/>
              </a:rPr>
              <a:t>download dan  cara install Github</a:t>
            </a:r>
            <a:r>
              <a:rPr dirty="0" sz="1100" spc="-30" b="1">
                <a:latin typeface="Carlito"/>
                <a:cs typeface="Carlito"/>
                <a:hlinkClick r:id="rId7" action="ppaction://hlinksldjump"/>
              </a:rPr>
              <a:t> </a:t>
            </a:r>
            <a:r>
              <a:rPr dirty="0" sz="1100" spc="5" b="1">
                <a:latin typeface="Carlito"/>
                <a:cs typeface="Carlito"/>
                <a:hlinkClick r:id="rId7" action="ppaction://hlinksldjump"/>
              </a:rPr>
              <a:t>....................................................................................4</a:t>
            </a:r>
            <a:endParaRPr sz="1100">
              <a:latin typeface="Carlito"/>
              <a:cs typeface="Carlito"/>
            </a:endParaRPr>
          </a:p>
          <a:p>
            <a:pPr algn="r" marR="5080">
              <a:lnSpc>
                <a:spcPct val="100000"/>
              </a:lnSpc>
              <a:spcBef>
                <a:spcPts val="925"/>
              </a:spcBef>
              <a:tabLst>
                <a:tab pos="278765" algn="l"/>
              </a:tabLst>
            </a:pPr>
            <a:r>
              <a:rPr dirty="0" sz="1100" spc="-5" b="1">
                <a:latin typeface="Carlito"/>
                <a:cs typeface="Carlito"/>
                <a:hlinkClick r:id="rId8" action="ppaction://hlinksldjump"/>
              </a:rPr>
              <a:t>e.	Penggunaan </a:t>
            </a:r>
            <a:r>
              <a:rPr dirty="0" sz="1100" b="1">
                <a:latin typeface="Carlito"/>
                <a:cs typeface="Carlito"/>
                <a:hlinkClick r:id="rId8" action="ppaction://hlinksldjump"/>
              </a:rPr>
              <a:t>Git</a:t>
            </a:r>
            <a:r>
              <a:rPr dirty="0" sz="1100" spc="85" b="1">
                <a:latin typeface="Carlito"/>
                <a:cs typeface="Carlito"/>
                <a:hlinkClick r:id="rId8" action="ppaction://hlinksldjump"/>
              </a:rPr>
              <a:t> </a:t>
            </a:r>
            <a:r>
              <a:rPr dirty="0" sz="1100" spc="5" b="1">
                <a:latin typeface="Carlito"/>
                <a:cs typeface="Carlito"/>
                <a:hlinkClick r:id="rId8" action="ppaction://hlinksldjump"/>
              </a:rPr>
              <a:t>....................................................................................................................12</a:t>
            </a:r>
            <a:endParaRPr sz="1100">
              <a:latin typeface="Carlito"/>
              <a:cs typeface="Carlito"/>
            </a:endParaRPr>
          </a:p>
          <a:p>
            <a:pPr algn="r" marR="5080">
              <a:lnSpc>
                <a:spcPct val="100000"/>
              </a:lnSpc>
              <a:spcBef>
                <a:spcPts val="925"/>
              </a:spcBef>
              <a:tabLst>
                <a:tab pos="278765" algn="l"/>
              </a:tabLst>
            </a:pPr>
            <a:r>
              <a:rPr dirty="0" sz="1100" b="1">
                <a:latin typeface="Carlito"/>
                <a:cs typeface="Carlito"/>
                <a:hlinkClick r:id="rId9" action="ppaction://hlinksldjump"/>
              </a:rPr>
              <a:t>B.	</a:t>
            </a:r>
            <a:r>
              <a:rPr dirty="0" sz="1100" spc="5" b="1">
                <a:latin typeface="Carlito"/>
                <a:cs typeface="Carlito"/>
                <a:hlinkClick r:id="rId9" action="ppaction://hlinksldjump"/>
              </a:rPr>
              <a:t>Trello....................................................................................................................................18</a:t>
            </a:r>
            <a:endParaRPr sz="1100">
              <a:latin typeface="Carlito"/>
              <a:cs typeface="Carlito"/>
            </a:endParaRPr>
          </a:p>
          <a:p>
            <a:pPr algn="r" marR="5080">
              <a:lnSpc>
                <a:spcPct val="100000"/>
              </a:lnSpc>
              <a:spcBef>
                <a:spcPts val="935"/>
              </a:spcBef>
              <a:tabLst>
                <a:tab pos="278765" algn="l"/>
              </a:tabLst>
            </a:pPr>
            <a:r>
              <a:rPr dirty="0" sz="1100" spc="-5" b="1">
                <a:latin typeface="Carlito"/>
                <a:cs typeface="Carlito"/>
                <a:hlinkClick r:id="rId9" action="ppaction://hlinksldjump"/>
              </a:rPr>
              <a:t>a.	Pengertian</a:t>
            </a:r>
            <a:r>
              <a:rPr dirty="0" sz="1100" spc="-55" b="1">
                <a:latin typeface="Carlito"/>
                <a:cs typeface="Carlito"/>
                <a:hlinkClick r:id="rId9" action="ppaction://hlinksldjump"/>
              </a:rPr>
              <a:t> </a:t>
            </a:r>
            <a:r>
              <a:rPr dirty="0" sz="1100" spc="5" b="1">
                <a:latin typeface="Carlito"/>
                <a:cs typeface="Carlito"/>
                <a:hlinkClick r:id="rId9" action="ppaction://hlinksldjump"/>
              </a:rPr>
              <a:t>............................................................................................................................18</a:t>
            </a:r>
            <a:endParaRPr sz="1100">
              <a:latin typeface="Carlito"/>
              <a:cs typeface="Carlito"/>
            </a:endParaRPr>
          </a:p>
          <a:p>
            <a:pPr algn="r" marR="5080">
              <a:lnSpc>
                <a:spcPct val="100000"/>
              </a:lnSpc>
              <a:spcBef>
                <a:spcPts val="925"/>
              </a:spcBef>
              <a:tabLst>
                <a:tab pos="278765" algn="l"/>
              </a:tabLst>
            </a:pPr>
            <a:r>
              <a:rPr dirty="0" sz="1100" spc="-5" b="1">
                <a:latin typeface="Carlito"/>
                <a:cs typeface="Carlito"/>
                <a:hlinkClick r:id="rId10" action="ppaction://hlinksldjump"/>
              </a:rPr>
              <a:t>b.	Manfaat</a:t>
            </a:r>
            <a:r>
              <a:rPr dirty="0" sz="1100" spc="114" b="1">
                <a:latin typeface="Carlito"/>
                <a:cs typeface="Carlito"/>
                <a:hlinkClick r:id="rId10" action="ppaction://hlinksldjump"/>
              </a:rPr>
              <a:t> </a:t>
            </a:r>
            <a:r>
              <a:rPr dirty="0" sz="1100" spc="5" b="1">
                <a:latin typeface="Carlito"/>
                <a:cs typeface="Carlito"/>
                <a:hlinkClick r:id="rId10" action="ppaction://hlinksldjump"/>
              </a:rPr>
              <a:t>...............................................................................................................................19</a:t>
            </a:r>
            <a:endParaRPr sz="1100">
              <a:latin typeface="Carlito"/>
              <a:cs typeface="Carlito"/>
            </a:endParaRPr>
          </a:p>
          <a:p>
            <a:pPr algn="r" marR="5080">
              <a:lnSpc>
                <a:spcPct val="100000"/>
              </a:lnSpc>
              <a:spcBef>
                <a:spcPts val="935"/>
              </a:spcBef>
              <a:tabLst>
                <a:tab pos="278765" algn="l"/>
              </a:tabLst>
            </a:pPr>
            <a:r>
              <a:rPr dirty="0" sz="1100" b="1">
                <a:latin typeface="Carlito"/>
                <a:cs typeface="Carlito"/>
                <a:hlinkClick r:id="rId11" action="ppaction://hlinksldjump"/>
              </a:rPr>
              <a:t>c.	</a:t>
            </a:r>
            <a:r>
              <a:rPr dirty="0" sz="1100" spc="5" b="1">
                <a:latin typeface="Carlito"/>
                <a:cs typeface="Carlito"/>
                <a:hlinkClick r:id="rId11" action="ppaction://hlinksldjump"/>
              </a:rPr>
              <a:t>Fungsi...................................................................................................................................21</a:t>
            </a:r>
            <a:endParaRPr sz="1100">
              <a:latin typeface="Carlito"/>
              <a:cs typeface="Carlito"/>
            </a:endParaRPr>
          </a:p>
          <a:p>
            <a:pPr algn="r" marR="5080">
              <a:lnSpc>
                <a:spcPct val="100000"/>
              </a:lnSpc>
              <a:spcBef>
                <a:spcPts val="925"/>
              </a:spcBef>
              <a:tabLst>
                <a:tab pos="278765" algn="l"/>
              </a:tabLst>
            </a:pPr>
            <a:r>
              <a:rPr dirty="0" sz="1100" spc="-5" b="1">
                <a:latin typeface="Carlito"/>
                <a:cs typeface="Carlito"/>
                <a:hlinkClick r:id="rId11" action="ppaction://hlinksldjump"/>
              </a:rPr>
              <a:t>d.	Kekurangan dan</a:t>
            </a:r>
            <a:r>
              <a:rPr dirty="0" sz="1100" spc="75" b="1">
                <a:latin typeface="Carlito"/>
                <a:cs typeface="Carlito"/>
                <a:hlinkClick r:id="rId11" action="ppaction://hlinksldjump"/>
              </a:rPr>
              <a:t> </a:t>
            </a:r>
            <a:r>
              <a:rPr dirty="0" sz="1100" spc="5" b="1">
                <a:latin typeface="Carlito"/>
                <a:cs typeface="Carlito"/>
                <a:hlinkClick r:id="rId11" action="ppaction://hlinksldjump"/>
              </a:rPr>
              <a:t>Kelebihan....................................................................................................21</a:t>
            </a:r>
            <a:endParaRPr sz="1100">
              <a:latin typeface="Carlito"/>
              <a:cs typeface="Carlito"/>
            </a:endParaRPr>
          </a:p>
          <a:p>
            <a:pPr algn="r" marR="5080">
              <a:lnSpc>
                <a:spcPct val="100000"/>
              </a:lnSpc>
              <a:spcBef>
                <a:spcPts val="935"/>
              </a:spcBef>
            </a:pPr>
            <a:r>
              <a:rPr dirty="0" sz="1100" spc="-5" b="1">
                <a:latin typeface="Carlito"/>
                <a:cs typeface="Carlito"/>
                <a:hlinkClick r:id="rId12" action="ppaction://hlinksldjump"/>
              </a:rPr>
              <a:t>e. </a:t>
            </a:r>
            <a:r>
              <a:rPr dirty="0" sz="1100" b="1">
                <a:latin typeface="Carlito"/>
                <a:cs typeface="Carlito"/>
                <a:hlinkClick r:id="rId12" action="ppaction://hlinksldjump"/>
              </a:rPr>
              <a:t>cara </a:t>
            </a:r>
            <a:r>
              <a:rPr dirty="0" sz="1100" spc="-5" b="1">
                <a:latin typeface="Carlito"/>
                <a:cs typeface="Carlito"/>
                <a:hlinkClick r:id="rId12" action="ppaction://hlinksldjump"/>
              </a:rPr>
              <a:t>mengakses trello</a:t>
            </a:r>
            <a:r>
              <a:rPr dirty="0" sz="1100" spc="-15" b="1">
                <a:latin typeface="Carlito"/>
                <a:cs typeface="Carlito"/>
                <a:hlinkClick r:id="rId12" action="ppaction://hlinksldjump"/>
              </a:rPr>
              <a:t> </a:t>
            </a:r>
            <a:r>
              <a:rPr dirty="0" sz="1100" spc="5" b="1">
                <a:latin typeface="Carlito"/>
                <a:cs typeface="Carlito"/>
                <a:hlinkClick r:id="rId12" action="ppaction://hlinksldjump"/>
              </a:rPr>
              <a:t>...............................................................................................................23</a:t>
            </a:r>
            <a:endParaRPr sz="1100">
              <a:latin typeface="Carlito"/>
              <a:cs typeface="Carlito"/>
            </a:endParaRPr>
          </a:p>
          <a:p>
            <a:pPr algn="r" marR="5080">
              <a:lnSpc>
                <a:spcPct val="100000"/>
              </a:lnSpc>
              <a:spcBef>
                <a:spcPts val="925"/>
              </a:spcBef>
              <a:tabLst>
                <a:tab pos="278765" algn="l"/>
              </a:tabLst>
            </a:pPr>
            <a:r>
              <a:rPr dirty="0" sz="1100" spc="-5" b="1">
                <a:latin typeface="Carlito"/>
                <a:cs typeface="Carlito"/>
                <a:hlinkClick r:id="rId13" action="ppaction://hlinksldjump"/>
              </a:rPr>
              <a:t>f.	Penggunaan</a:t>
            </a:r>
            <a:r>
              <a:rPr dirty="0" sz="1100" spc="80" b="1">
                <a:latin typeface="Carlito"/>
                <a:cs typeface="Carlito"/>
                <a:hlinkClick r:id="rId13" action="ppaction://hlinksldjump"/>
              </a:rPr>
              <a:t> </a:t>
            </a:r>
            <a:r>
              <a:rPr dirty="0" sz="1100" spc="5" b="1">
                <a:latin typeface="Carlito"/>
                <a:cs typeface="Carlito"/>
                <a:hlinkClick r:id="rId13" action="ppaction://hlinksldjump"/>
              </a:rPr>
              <a:t>trello.................................................................................................................29</a:t>
            </a:r>
            <a:endParaRPr sz="1100">
              <a:latin typeface="Carlito"/>
              <a:cs typeface="Carlito"/>
            </a:endParaRPr>
          </a:p>
          <a:p>
            <a:pPr algn="r" marR="5080">
              <a:lnSpc>
                <a:spcPct val="100000"/>
              </a:lnSpc>
              <a:spcBef>
                <a:spcPts val="925"/>
              </a:spcBef>
            </a:pPr>
            <a:r>
              <a:rPr dirty="0" sz="1100" spc="-5" b="1">
                <a:latin typeface="Carlito"/>
                <a:cs typeface="Carlito"/>
                <a:hlinkClick r:id="rId14" action="ppaction://hlinksldjump"/>
              </a:rPr>
              <a:t>BAB III PENUTUP </a:t>
            </a:r>
            <a:r>
              <a:rPr dirty="0" sz="1100" spc="10" b="1">
                <a:latin typeface="Carlito"/>
                <a:cs typeface="Carlito"/>
                <a:hlinkClick r:id="rId14" action="ppaction://hlinksldjump"/>
              </a:rPr>
              <a:t> </a:t>
            </a:r>
            <a:r>
              <a:rPr dirty="0" sz="1100" spc="5" b="1">
                <a:latin typeface="Carlito"/>
                <a:cs typeface="Carlito"/>
                <a:hlinkClick r:id="rId14" action="ppaction://hlinksldjump"/>
              </a:rPr>
              <a:t>.............................................................................................................................40</a:t>
            </a:r>
            <a:endParaRPr sz="1100">
              <a:latin typeface="Carlito"/>
              <a:cs typeface="Carlito"/>
            </a:endParaRPr>
          </a:p>
          <a:p>
            <a:pPr algn="r" marR="5080">
              <a:lnSpc>
                <a:spcPct val="100000"/>
              </a:lnSpc>
              <a:spcBef>
                <a:spcPts val="940"/>
              </a:spcBef>
              <a:tabLst>
                <a:tab pos="278765" algn="l"/>
              </a:tabLst>
            </a:pPr>
            <a:r>
              <a:rPr dirty="0" sz="1100" b="1">
                <a:latin typeface="Carlito"/>
                <a:cs typeface="Carlito"/>
                <a:hlinkClick r:id="rId14" action="ppaction://hlinksldjump"/>
              </a:rPr>
              <a:t>A.	</a:t>
            </a:r>
            <a:r>
              <a:rPr dirty="0" sz="1100" spc="5" b="1">
                <a:latin typeface="Carlito"/>
                <a:cs typeface="Carlito"/>
                <a:hlinkClick r:id="rId14" action="ppaction://hlinksldjump"/>
              </a:rPr>
              <a:t>Kesimpulan...........................................................................................................................40</a:t>
            </a:r>
            <a:endParaRPr sz="1100">
              <a:latin typeface="Carlito"/>
              <a:cs typeface="Carlito"/>
            </a:endParaRPr>
          </a:p>
          <a:p>
            <a:pPr algn="r" marR="5080">
              <a:lnSpc>
                <a:spcPct val="100000"/>
              </a:lnSpc>
              <a:spcBef>
                <a:spcPts val="919"/>
              </a:spcBef>
              <a:tabLst>
                <a:tab pos="278765" algn="l"/>
              </a:tabLst>
            </a:pPr>
            <a:r>
              <a:rPr dirty="0" sz="1100" b="1">
                <a:latin typeface="Carlito"/>
                <a:cs typeface="Carlito"/>
                <a:hlinkClick r:id="rId14" action="ppaction://hlinksldjump"/>
              </a:rPr>
              <a:t>B.	</a:t>
            </a:r>
            <a:r>
              <a:rPr dirty="0" sz="1100" spc="-5" b="1">
                <a:latin typeface="Carlito"/>
                <a:cs typeface="Carlito"/>
                <a:hlinkClick r:id="rId14" action="ppaction://hlinksldjump"/>
              </a:rPr>
              <a:t>Saran</a:t>
            </a:r>
            <a:r>
              <a:rPr dirty="0" sz="1100" spc="-65" b="1">
                <a:latin typeface="Carlito"/>
                <a:cs typeface="Carlito"/>
                <a:hlinkClick r:id="rId14" action="ppaction://hlinksldjump"/>
              </a:rPr>
              <a:t> </a:t>
            </a:r>
            <a:r>
              <a:rPr dirty="0" sz="1100" spc="5" b="1">
                <a:latin typeface="Carlito"/>
                <a:cs typeface="Carlito"/>
                <a:hlinkClick r:id="rId14" action="ppaction://hlinksldjump"/>
              </a:rPr>
              <a:t>....................................................................................................................................40</a:t>
            </a:r>
            <a:endParaRPr sz="1100">
              <a:latin typeface="Carlito"/>
              <a:cs typeface="Carlito"/>
            </a:endParaRPr>
          </a:p>
          <a:p>
            <a:pPr algn="r" marR="5080">
              <a:lnSpc>
                <a:spcPct val="100000"/>
              </a:lnSpc>
              <a:spcBef>
                <a:spcPts val="940"/>
              </a:spcBef>
            </a:pPr>
            <a:r>
              <a:rPr dirty="0" sz="1100" spc="-5" b="1">
                <a:latin typeface="Carlito"/>
                <a:cs typeface="Carlito"/>
                <a:hlinkClick r:id="rId15" action="ppaction://hlinksldjump"/>
              </a:rPr>
              <a:t>DAFTAR PUSTAKA</a:t>
            </a:r>
            <a:r>
              <a:rPr dirty="0" sz="1100" spc="5" b="1">
                <a:latin typeface="Carlito"/>
                <a:cs typeface="Carlito"/>
                <a:hlinkClick r:id="rId15" action="ppaction://hlinksldjump"/>
              </a:rPr>
              <a:t> ............................................................................................................................41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3"/>
            <a:ext cx="5970905" cy="277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6926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b.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List</a:t>
            </a:r>
            <a:endParaRPr sz="1200">
              <a:latin typeface="Times New Roman"/>
              <a:cs typeface="Times New Roman"/>
            </a:endParaRPr>
          </a:p>
          <a:p>
            <a:pPr algn="just" marL="12700" marR="8890" indent="398780">
              <a:lnSpc>
                <a:spcPct val="143900"/>
              </a:lnSpc>
              <a:spcBef>
                <a:spcPts val="795"/>
              </a:spcBef>
            </a:pPr>
            <a:r>
              <a:rPr dirty="0" sz="1200" spc="-10">
                <a:latin typeface="Times New Roman"/>
                <a:cs typeface="Times New Roman"/>
              </a:rPr>
              <a:t>List </a:t>
            </a:r>
            <a:r>
              <a:rPr dirty="0" sz="1200" spc="-5">
                <a:latin typeface="Times New Roman"/>
                <a:cs typeface="Times New Roman"/>
              </a:rPr>
              <a:t>membuat </a:t>
            </a:r>
            <a:r>
              <a:rPr dirty="0" sz="1200">
                <a:latin typeface="Times New Roman"/>
                <a:cs typeface="Times New Roman"/>
              </a:rPr>
              <a:t>kartu teratur </a:t>
            </a:r>
            <a:r>
              <a:rPr dirty="0" sz="1200" spc="-5">
                <a:latin typeface="Times New Roman"/>
                <a:cs typeface="Times New Roman"/>
              </a:rPr>
              <a:t>dalam </a:t>
            </a:r>
            <a:r>
              <a:rPr dirty="0" sz="1200">
                <a:latin typeface="Times New Roman"/>
                <a:cs typeface="Times New Roman"/>
              </a:rPr>
              <a:t>berbagai </a:t>
            </a:r>
            <a:r>
              <a:rPr dirty="0" sz="1200" spc="-5">
                <a:latin typeface="Times New Roman"/>
                <a:cs typeface="Times New Roman"/>
              </a:rPr>
              <a:t>tahap kemajuannya. Mereka </a:t>
            </a:r>
            <a:r>
              <a:rPr dirty="0" sz="1200">
                <a:latin typeface="Times New Roman"/>
                <a:cs typeface="Times New Roman"/>
              </a:rPr>
              <a:t>dapat </a:t>
            </a:r>
            <a:r>
              <a:rPr dirty="0" sz="1200" spc="-5">
                <a:latin typeface="Times New Roman"/>
                <a:cs typeface="Times New Roman"/>
              </a:rPr>
              <a:t>digunakan 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membuat alur </a:t>
            </a:r>
            <a:r>
              <a:rPr dirty="0" sz="1200">
                <a:latin typeface="Times New Roman"/>
                <a:cs typeface="Times New Roman"/>
              </a:rPr>
              <a:t>kerja di mana </a:t>
            </a:r>
            <a:r>
              <a:rPr dirty="0" sz="1200" spc="-5">
                <a:latin typeface="Times New Roman"/>
                <a:cs typeface="Times New Roman"/>
              </a:rPr>
              <a:t>kartu dipindahkan melintasi daftar </a:t>
            </a:r>
            <a:r>
              <a:rPr dirty="0" sz="1200">
                <a:latin typeface="Times New Roman"/>
                <a:cs typeface="Times New Roman"/>
              </a:rPr>
              <a:t>dari </a:t>
            </a:r>
            <a:r>
              <a:rPr dirty="0" sz="1200" spc="-5">
                <a:latin typeface="Times New Roman"/>
                <a:cs typeface="Times New Roman"/>
              </a:rPr>
              <a:t>awal </a:t>
            </a:r>
            <a:r>
              <a:rPr dirty="0" sz="1200">
                <a:latin typeface="Times New Roman"/>
                <a:cs typeface="Times New Roman"/>
              </a:rPr>
              <a:t>sampai </a:t>
            </a:r>
            <a:r>
              <a:rPr dirty="0" sz="1200" spc="-5">
                <a:latin typeface="Times New Roman"/>
                <a:cs typeface="Times New Roman"/>
              </a:rPr>
              <a:t>akhir,  atau hanya bertindak sebagai tempat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melacak </a:t>
            </a:r>
            <a:r>
              <a:rPr dirty="0" sz="1200">
                <a:latin typeface="Times New Roman"/>
                <a:cs typeface="Times New Roman"/>
              </a:rPr>
              <a:t>ide </a:t>
            </a:r>
            <a:r>
              <a:rPr dirty="0" sz="1200" spc="-5">
                <a:latin typeface="Times New Roman"/>
                <a:cs typeface="Times New Roman"/>
              </a:rPr>
              <a:t>dan informasi. Tidak ada batasan </a:t>
            </a:r>
            <a:r>
              <a:rPr dirty="0" sz="1200">
                <a:latin typeface="Times New Roman"/>
                <a:cs typeface="Times New Roman"/>
              </a:rPr>
              <a:t>jumlah  </a:t>
            </a:r>
            <a:r>
              <a:rPr dirty="0" sz="1200" spc="-5">
                <a:latin typeface="Times New Roman"/>
                <a:cs typeface="Times New Roman"/>
              </a:rPr>
              <a:t>daftar yang dapat </a:t>
            </a:r>
            <a:r>
              <a:rPr dirty="0" sz="1200">
                <a:latin typeface="Times New Roman"/>
                <a:cs typeface="Times New Roman"/>
              </a:rPr>
              <a:t>Anda </a:t>
            </a:r>
            <a:r>
              <a:rPr dirty="0" sz="1200" spc="-5">
                <a:latin typeface="Times New Roman"/>
                <a:cs typeface="Times New Roman"/>
              </a:rPr>
              <a:t>tambahkan </a:t>
            </a:r>
            <a:r>
              <a:rPr dirty="0" sz="1200">
                <a:latin typeface="Times New Roman"/>
                <a:cs typeface="Times New Roman"/>
              </a:rPr>
              <a:t>ke papan, dan </a:t>
            </a:r>
            <a:r>
              <a:rPr dirty="0" sz="1200" spc="-5">
                <a:latin typeface="Times New Roman"/>
                <a:cs typeface="Times New Roman"/>
              </a:rPr>
              <a:t>daftar tersebut </a:t>
            </a:r>
            <a:r>
              <a:rPr dirty="0" sz="1200">
                <a:latin typeface="Times New Roman"/>
                <a:cs typeface="Times New Roman"/>
              </a:rPr>
              <a:t>dapat </a:t>
            </a:r>
            <a:r>
              <a:rPr dirty="0" sz="1200" spc="-5">
                <a:latin typeface="Times New Roman"/>
                <a:cs typeface="Times New Roman"/>
              </a:rPr>
              <a:t>diatur sesuai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selera.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359410">
              <a:lnSpc>
                <a:spcPct val="143800"/>
              </a:lnSpc>
              <a:spcBef>
                <a:spcPts val="800"/>
              </a:spcBef>
            </a:pPr>
            <a:r>
              <a:rPr dirty="0" sz="1200" spc="-5">
                <a:latin typeface="Times New Roman"/>
                <a:cs typeface="Times New Roman"/>
              </a:rPr>
              <a:t>Penyiapan daftar </a:t>
            </a:r>
            <a:r>
              <a:rPr dirty="0" sz="1200">
                <a:latin typeface="Times New Roman"/>
                <a:cs typeface="Times New Roman"/>
              </a:rPr>
              <a:t>dasar </a:t>
            </a:r>
            <a:r>
              <a:rPr dirty="0" sz="1200" spc="-5">
                <a:latin typeface="Times New Roman"/>
                <a:cs typeface="Times New Roman"/>
              </a:rPr>
              <a:t>(tapi efektif)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Boards mungkin </a:t>
            </a:r>
            <a:r>
              <a:rPr dirty="0" sz="1200">
                <a:latin typeface="Times New Roman"/>
                <a:cs typeface="Times New Roman"/>
              </a:rPr>
              <a:t>hanya To </a:t>
            </a:r>
            <a:r>
              <a:rPr dirty="0" sz="1200" spc="-5">
                <a:latin typeface="Times New Roman"/>
                <a:cs typeface="Times New Roman"/>
              </a:rPr>
              <a:t>Do, Doing, dan  Done, </a:t>
            </a:r>
            <a:r>
              <a:rPr dirty="0" sz="1200">
                <a:latin typeface="Times New Roman"/>
                <a:cs typeface="Times New Roman"/>
              </a:rPr>
              <a:t>di mana </a:t>
            </a:r>
            <a:r>
              <a:rPr dirty="0" sz="1200" spc="-5">
                <a:latin typeface="Times New Roman"/>
                <a:cs typeface="Times New Roman"/>
              </a:rPr>
              <a:t>kartu mulai dari daftar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Do dan </a:t>
            </a:r>
            <a:r>
              <a:rPr dirty="0" sz="1200">
                <a:latin typeface="Times New Roman"/>
                <a:cs typeface="Times New Roman"/>
              </a:rPr>
              <a:t>masuk ke </a:t>
            </a:r>
            <a:r>
              <a:rPr dirty="0" sz="1200" spc="-5">
                <a:latin typeface="Times New Roman"/>
                <a:cs typeface="Times New Roman"/>
              </a:rPr>
              <a:t>daftar Selesai. </a:t>
            </a:r>
            <a:r>
              <a:rPr dirty="0" sz="1200">
                <a:latin typeface="Times New Roman"/>
                <a:cs typeface="Times New Roman"/>
              </a:rPr>
              <a:t>tapi </a:t>
            </a:r>
            <a:r>
              <a:rPr dirty="0" sz="1200" spc="-5">
                <a:latin typeface="Times New Roman"/>
                <a:cs typeface="Times New Roman"/>
              </a:rPr>
              <a:t>Trello benar-  benar </a:t>
            </a:r>
            <a:r>
              <a:rPr dirty="0" sz="1200">
                <a:latin typeface="Times New Roman"/>
                <a:cs typeface="Times New Roman"/>
              </a:rPr>
              <a:t>dapat disesuaikan </a:t>
            </a:r>
            <a:r>
              <a:rPr dirty="0" sz="1200" spc="-5">
                <a:latin typeface="Times New Roman"/>
                <a:cs typeface="Times New Roman"/>
              </a:rPr>
              <a:t>dengan </a:t>
            </a:r>
            <a:r>
              <a:rPr dirty="0" sz="1200">
                <a:latin typeface="Times New Roman"/>
                <a:cs typeface="Times New Roman"/>
              </a:rPr>
              <a:t>kebutuhan unik, </a:t>
            </a:r>
            <a:r>
              <a:rPr dirty="0" sz="1200" spc="-5">
                <a:latin typeface="Times New Roman"/>
                <a:cs typeface="Times New Roman"/>
              </a:rPr>
              <a:t>sehingga </a:t>
            </a:r>
            <a:r>
              <a:rPr dirty="0" sz="1200">
                <a:latin typeface="Times New Roman"/>
                <a:cs typeface="Times New Roman"/>
              </a:rPr>
              <a:t>dapat </a:t>
            </a:r>
            <a:r>
              <a:rPr dirty="0" sz="1200" spc="-5">
                <a:latin typeface="Times New Roman"/>
                <a:cs typeface="Times New Roman"/>
              </a:rPr>
              <a:t>menamai daftar apa </a:t>
            </a:r>
            <a:r>
              <a:rPr dirty="0" sz="1200">
                <a:latin typeface="Times New Roman"/>
                <a:cs typeface="Times New Roman"/>
              </a:rPr>
              <a:t>pun </a:t>
            </a:r>
            <a:r>
              <a:rPr dirty="0" sz="1200" spc="-5">
                <a:latin typeface="Times New Roman"/>
                <a:cs typeface="Times New Roman"/>
              </a:rPr>
              <a:t>yang </a:t>
            </a:r>
            <a:r>
              <a:rPr dirty="0" sz="1200">
                <a:latin typeface="Times New Roman"/>
                <a:cs typeface="Times New Roman"/>
              </a:rPr>
              <a:t>di  suka </a:t>
            </a:r>
            <a:r>
              <a:rPr dirty="0" sz="1200" spc="-5">
                <a:latin typeface="Times New Roman"/>
                <a:cs typeface="Times New Roman"/>
              </a:rPr>
              <a:t>Baik </a:t>
            </a:r>
            <a:r>
              <a:rPr dirty="0" sz="1200">
                <a:latin typeface="Times New Roman"/>
                <a:cs typeface="Times New Roman"/>
              </a:rPr>
              <a:t>itu </a:t>
            </a:r>
            <a:r>
              <a:rPr dirty="0" sz="1200" spc="-5">
                <a:latin typeface="Times New Roman"/>
                <a:cs typeface="Times New Roman"/>
              </a:rPr>
              <a:t>Kanban </a:t>
            </a:r>
            <a:r>
              <a:rPr dirty="0" sz="1200">
                <a:latin typeface="Times New Roman"/>
                <a:cs typeface="Times New Roman"/>
              </a:rPr>
              <a:t>dasar, jalur </a:t>
            </a:r>
            <a:r>
              <a:rPr dirty="0" sz="1200" spc="-5">
                <a:latin typeface="Times New Roman"/>
                <a:cs typeface="Times New Roman"/>
              </a:rPr>
              <a:t>penjualan, kalender pemasaran, atau manajemen proyek, yang  paling </a:t>
            </a:r>
            <a:r>
              <a:rPr dirty="0" sz="1200">
                <a:latin typeface="Times New Roman"/>
                <a:cs typeface="Times New Roman"/>
              </a:rPr>
              <a:t>penting adalah </a:t>
            </a:r>
            <a:r>
              <a:rPr dirty="0" sz="1200" spc="-5">
                <a:latin typeface="Times New Roman"/>
                <a:cs typeface="Times New Roman"/>
              </a:rPr>
              <a:t>menetapkan alur </a:t>
            </a:r>
            <a:r>
              <a:rPr dirty="0" sz="1200">
                <a:latin typeface="Times New Roman"/>
                <a:cs typeface="Times New Roman"/>
              </a:rPr>
              <a:t>kerja untuk </a:t>
            </a:r>
            <a:r>
              <a:rPr dirty="0" sz="1200" spc="-5">
                <a:latin typeface="Times New Roman"/>
                <a:cs typeface="Times New Roman"/>
              </a:rPr>
              <a:t>cara </a:t>
            </a:r>
            <a:r>
              <a:rPr dirty="0" sz="1200">
                <a:latin typeface="Times New Roman"/>
                <a:cs typeface="Times New Roman"/>
              </a:rPr>
              <a:t>kerja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tim.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73810" y="3848100"/>
            <a:ext cx="5763895" cy="1345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5357240"/>
            <a:ext cx="5972175" cy="1624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7211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c.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Cards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397510">
              <a:lnSpc>
                <a:spcPct val="143700"/>
              </a:lnSpc>
              <a:spcBef>
                <a:spcPts val="795"/>
              </a:spcBef>
            </a:pPr>
            <a:r>
              <a:rPr dirty="0" sz="1200">
                <a:latin typeface="Times New Roman"/>
                <a:cs typeface="Times New Roman"/>
              </a:rPr>
              <a:t>Unit </a:t>
            </a:r>
            <a:r>
              <a:rPr dirty="0" sz="1200" spc="-5">
                <a:latin typeface="Times New Roman"/>
                <a:cs typeface="Times New Roman"/>
              </a:rPr>
              <a:t>dasar papan adalah Cards. Cards digunakan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mewakili tugas dan </a:t>
            </a:r>
            <a:r>
              <a:rPr dirty="0" sz="1200">
                <a:latin typeface="Times New Roman"/>
                <a:cs typeface="Times New Roman"/>
              </a:rPr>
              <a:t>ide. </a:t>
            </a:r>
            <a:r>
              <a:rPr dirty="0" sz="1200" spc="-5">
                <a:latin typeface="Times New Roman"/>
                <a:cs typeface="Times New Roman"/>
              </a:rPr>
              <a:t>Cards </a:t>
            </a:r>
            <a:r>
              <a:rPr dirty="0" sz="1200">
                <a:latin typeface="Times New Roman"/>
                <a:cs typeface="Times New Roman"/>
              </a:rPr>
              <a:t>bisa  </a:t>
            </a:r>
            <a:r>
              <a:rPr dirty="0" sz="1200" spc="-5">
                <a:latin typeface="Times New Roman"/>
                <a:cs typeface="Times New Roman"/>
              </a:rPr>
              <a:t>menjadi sesuatu yang </a:t>
            </a:r>
            <a:r>
              <a:rPr dirty="0" sz="1200">
                <a:latin typeface="Times New Roman"/>
                <a:cs typeface="Times New Roman"/>
              </a:rPr>
              <a:t>perlu </a:t>
            </a:r>
            <a:r>
              <a:rPr dirty="0" sz="1200" spc="-5">
                <a:latin typeface="Times New Roman"/>
                <a:cs typeface="Times New Roman"/>
              </a:rPr>
              <a:t>diselesaikan, </a:t>
            </a:r>
            <a:r>
              <a:rPr dirty="0" sz="1200">
                <a:latin typeface="Times New Roman"/>
                <a:cs typeface="Times New Roman"/>
              </a:rPr>
              <a:t>seperti posting blog </a:t>
            </a:r>
            <a:r>
              <a:rPr dirty="0" sz="1200" spc="-5">
                <a:latin typeface="Times New Roman"/>
                <a:cs typeface="Times New Roman"/>
              </a:rPr>
              <a:t>yang </a:t>
            </a:r>
            <a:r>
              <a:rPr dirty="0" sz="1200">
                <a:latin typeface="Times New Roman"/>
                <a:cs typeface="Times New Roman"/>
              </a:rPr>
              <a:t>akan ditulis, </a:t>
            </a:r>
            <a:r>
              <a:rPr dirty="0" sz="1200" spc="-5">
                <a:latin typeface="Times New Roman"/>
                <a:cs typeface="Times New Roman"/>
              </a:rPr>
              <a:t>atau sesuatu  yang perlu diingat, </a:t>
            </a:r>
            <a:r>
              <a:rPr dirty="0" sz="1200">
                <a:latin typeface="Times New Roman"/>
                <a:cs typeface="Times New Roman"/>
              </a:rPr>
              <a:t>seperti </a:t>
            </a:r>
            <a:r>
              <a:rPr dirty="0" sz="1200" spc="-5">
                <a:latin typeface="Times New Roman"/>
                <a:cs typeface="Times New Roman"/>
              </a:rPr>
              <a:t>kebijakan </a:t>
            </a:r>
            <a:r>
              <a:rPr dirty="0" sz="1200">
                <a:latin typeface="Times New Roman"/>
                <a:cs typeface="Times New Roman"/>
              </a:rPr>
              <a:t>liburan </a:t>
            </a:r>
            <a:r>
              <a:rPr dirty="0" sz="1200" spc="-5">
                <a:latin typeface="Times New Roman"/>
                <a:cs typeface="Times New Roman"/>
              </a:rPr>
              <a:t>perusahaan. </a:t>
            </a:r>
            <a:r>
              <a:rPr dirty="0" sz="1200">
                <a:latin typeface="Times New Roman"/>
                <a:cs typeface="Times New Roman"/>
              </a:rPr>
              <a:t>Cukup klik </a:t>
            </a:r>
            <a:r>
              <a:rPr dirty="0" sz="1200" spc="-5">
                <a:latin typeface="Times New Roman"/>
                <a:cs typeface="Times New Roman"/>
              </a:rPr>
              <a:t>"Tambahkan </a:t>
            </a:r>
            <a:r>
              <a:rPr dirty="0" sz="1200">
                <a:latin typeface="Times New Roman"/>
                <a:cs typeface="Times New Roman"/>
              </a:rPr>
              <a:t>Cards..." di  </a:t>
            </a:r>
            <a:r>
              <a:rPr dirty="0" sz="1200" spc="-5">
                <a:latin typeface="Times New Roman"/>
                <a:cs typeface="Times New Roman"/>
              </a:rPr>
              <a:t>bagian bawah daftar </a:t>
            </a:r>
            <a:r>
              <a:rPr dirty="0" sz="1200">
                <a:latin typeface="Times New Roman"/>
                <a:cs typeface="Times New Roman"/>
              </a:rPr>
              <a:t>mana pun untuk membuat kartu baru, </a:t>
            </a:r>
            <a:r>
              <a:rPr dirty="0" sz="1200" spc="-5">
                <a:latin typeface="Times New Roman"/>
                <a:cs typeface="Times New Roman"/>
              </a:rPr>
              <a:t>dan beri </a:t>
            </a:r>
            <a:r>
              <a:rPr dirty="0" sz="1200">
                <a:latin typeface="Times New Roman"/>
                <a:cs typeface="Times New Roman"/>
              </a:rPr>
              <a:t>nama </a:t>
            </a:r>
            <a:r>
              <a:rPr dirty="0" sz="1200" spc="-5">
                <a:latin typeface="Times New Roman"/>
                <a:cs typeface="Times New Roman"/>
              </a:rPr>
              <a:t>seperti "Ambil </a:t>
            </a:r>
            <a:r>
              <a:rPr dirty="0" sz="1200">
                <a:latin typeface="Times New Roman"/>
                <a:cs typeface="Times New Roman"/>
              </a:rPr>
              <a:t>cucian  </a:t>
            </a:r>
            <a:r>
              <a:rPr dirty="0" sz="1200" spc="-5">
                <a:latin typeface="Times New Roman"/>
                <a:cs typeface="Times New Roman"/>
              </a:rPr>
              <a:t>kering" atau "Tulis entri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blog".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25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3710" y="914400"/>
            <a:ext cx="4645025" cy="1711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004" y="3075558"/>
            <a:ext cx="5967730" cy="1177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359410">
              <a:lnSpc>
                <a:spcPct val="1433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Cards dapat disesuaikan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menyimpan </a:t>
            </a:r>
            <a:r>
              <a:rPr dirty="0" sz="1200">
                <a:latin typeface="Times New Roman"/>
                <a:cs typeface="Times New Roman"/>
              </a:rPr>
              <a:t>berbagai </a:t>
            </a:r>
            <a:r>
              <a:rPr dirty="0" sz="1200" spc="-5">
                <a:latin typeface="Times New Roman"/>
                <a:cs typeface="Times New Roman"/>
              </a:rPr>
              <a:t>macam informasi berguna </a:t>
            </a:r>
            <a:r>
              <a:rPr dirty="0" sz="1200">
                <a:latin typeface="Times New Roman"/>
                <a:cs typeface="Times New Roman"/>
              </a:rPr>
              <a:t>dengan  </a:t>
            </a:r>
            <a:r>
              <a:rPr dirty="0" sz="1200" spc="-5">
                <a:latin typeface="Times New Roman"/>
                <a:cs typeface="Times New Roman"/>
              </a:rPr>
              <a:t>mengkliknya. Seret dan lepas kartu </a:t>
            </a:r>
            <a:r>
              <a:rPr dirty="0" sz="1200">
                <a:latin typeface="Times New Roman"/>
                <a:cs typeface="Times New Roman"/>
              </a:rPr>
              <a:t>di </a:t>
            </a:r>
            <a:r>
              <a:rPr dirty="0" sz="1200" spc="-5">
                <a:latin typeface="Times New Roman"/>
                <a:cs typeface="Times New Roman"/>
              </a:rPr>
              <a:t>seluruh daftar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menunjukkan kemajuan. Tidak ada  batasan </a:t>
            </a:r>
            <a:r>
              <a:rPr dirty="0" sz="1200">
                <a:latin typeface="Times New Roman"/>
                <a:cs typeface="Times New Roman"/>
              </a:rPr>
              <a:t>jumlah </a:t>
            </a:r>
            <a:r>
              <a:rPr dirty="0" sz="1200" spc="-5">
                <a:latin typeface="Times New Roman"/>
                <a:cs typeface="Times New Roman"/>
              </a:rPr>
              <a:t>kartu yang </a:t>
            </a:r>
            <a:r>
              <a:rPr dirty="0" sz="1200">
                <a:latin typeface="Times New Roman"/>
                <a:cs typeface="Times New Roman"/>
              </a:rPr>
              <a:t>dapat Anda tambahkan ke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papan.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37211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FITUR </a:t>
            </a:r>
            <a:r>
              <a:rPr dirty="0" sz="1200" spc="-5">
                <a:latin typeface="Times New Roman"/>
                <a:cs typeface="Times New Roman"/>
              </a:rPr>
              <a:t>Card</a:t>
            </a:r>
            <a:r>
              <a:rPr dirty="0" sz="1200">
                <a:latin typeface="Times New Roman"/>
                <a:cs typeface="Times New Roman"/>
              </a:rPr>
              <a:t> 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99104" y="4434840"/>
            <a:ext cx="2133599" cy="26047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7213472"/>
            <a:ext cx="5967095" cy="1362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829310" indent="-229235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829944" algn="l"/>
              </a:tabLst>
            </a:pPr>
            <a:r>
              <a:rPr dirty="0" sz="1200" spc="-5">
                <a:latin typeface="Times New Roman"/>
                <a:cs typeface="Times New Roman"/>
              </a:rPr>
              <a:t>Labels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359410">
              <a:lnSpc>
                <a:spcPct val="143900"/>
              </a:lnSpc>
              <a:spcBef>
                <a:spcPts val="795"/>
              </a:spcBef>
            </a:pPr>
            <a:r>
              <a:rPr dirty="0" sz="1200" spc="-5">
                <a:latin typeface="Times New Roman"/>
                <a:cs typeface="Times New Roman"/>
              </a:rPr>
              <a:t>Label memungkinkan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mengatur </a:t>
            </a:r>
            <a:r>
              <a:rPr dirty="0" sz="1200">
                <a:latin typeface="Times New Roman"/>
                <a:cs typeface="Times New Roman"/>
              </a:rPr>
              <a:t>kartu dengan mudah. </a:t>
            </a:r>
            <a:r>
              <a:rPr dirty="0" sz="1200" spc="-5">
                <a:latin typeface="Times New Roman"/>
                <a:cs typeface="Times New Roman"/>
              </a:rPr>
              <a:t>Label </a:t>
            </a:r>
            <a:r>
              <a:rPr dirty="0" sz="1200">
                <a:latin typeface="Times New Roman"/>
                <a:cs typeface="Times New Roman"/>
              </a:rPr>
              <a:t>dapat </a:t>
            </a:r>
            <a:r>
              <a:rPr dirty="0" sz="1200" spc="-5">
                <a:latin typeface="Times New Roman"/>
                <a:cs typeface="Times New Roman"/>
              </a:rPr>
              <a:t>mewakili apapun  yang </a:t>
            </a:r>
            <a:r>
              <a:rPr dirty="0" sz="1200">
                <a:latin typeface="Times New Roman"/>
                <a:cs typeface="Times New Roman"/>
              </a:rPr>
              <a:t>Anda </a:t>
            </a:r>
            <a:r>
              <a:rPr dirty="0" sz="1200" spc="-5">
                <a:latin typeface="Times New Roman"/>
                <a:cs typeface="Times New Roman"/>
              </a:rPr>
              <a:t>inginkan dan mungkin </a:t>
            </a:r>
            <a:r>
              <a:rPr dirty="0" sz="1200">
                <a:latin typeface="Times New Roman"/>
                <a:cs typeface="Times New Roman"/>
              </a:rPr>
              <a:t>untuk membantu mengklasifikasikan </a:t>
            </a:r>
            <a:r>
              <a:rPr dirty="0" sz="1200" spc="-5">
                <a:latin typeface="Times New Roman"/>
                <a:cs typeface="Times New Roman"/>
              </a:rPr>
              <a:t>kartu, mengidentifikasi  langkah-langkah dalam proses, digunakan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tujuan pencarian </a:t>
            </a:r>
            <a:r>
              <a:rPr dirty="0" sz="1200">
                <a:latin typeface="Times New Roman"/>
                <a:cs typeface="Times New Roman"/>
              </a:rPr>
              <a:t>/ filter. </a:t>
            </a:r>
            <a:r>
              <a:rPr dirty="0" sz="1200" spc="-10">
                <a:latin typeface="Times New Roman"/>
                <a:cs typeface="Times New Roman"/>
              </a:rPr>
              <a:t>Ini </a:t>
            </a:r>
            <a:r>
              <a:rPr dirty="0" sz="1200" spc="-5">
                <a:latin typeface="Times New Roman"/>
                <a:cs typeface="Times New Roman"/>
              </a:rPr>
              <a:t>memberi </a:t>
            </a:r>
            <a:r>
              <a:rPr dirty="0" sz="1200">
                <a:latin typeface="Times New Roman"/>
                <a:cs typeface="Times New Roman"/>
              </a:rPr>
              <a:t>kartu  Anda </a:t>
            </a:r>
            <a:r>
              <a:rPr dirty="0" sz="1200" spc="-5">
                <a:latin typeface="Times New Roman"/>
                <a:cs typeface="Times New Roman"/>
              </a:rPr>
              <a:t>pengenal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ekstra.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26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27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08481"/>
            <a:ext cx="5962650" cy="55054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725"/>
              </a:spcBef>
            </a:pPr>
            <a:r>
              <a:rPr dirty="0" sz="1200" spc="-5">
                <a:latin typeface="Times New Roman"/>
                <a:cs typeface="Times New Roman"/>
              </a:rPr>
              <a:t>Saya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menggunakan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label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secara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ekstensif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kalender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editorial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saya.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Lihat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panduannya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200">
                <a:latin typeface="Times New Roman"/>
                <a:cs typeface="Times New Roman"/>
              </a:rPr>
              <a:t>sini.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91030"/>
            <a:ext cx="5965190" cy="1098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829310" indent="-229235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829944" algn="l"/>
              </a:tabLst>
            </a:pPr>
            <a:r>
              <a:rPr dirty="0" sz="1200" spc="-5">
                <a:latin typeface="Times New Roman"/>
                <a:cs typeface="Times New Roman"/>
              </a:rPr>
              <a:t>Checklists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359410">
              <a:lnSpc>
                <a:spcPct val="143700"/>
              </a:lnSpc>
              <a:spcBef>
                <a:spcPts val="795"/>
              </a:spcBef>
            </a:pPr>
            <a:r>
              <a:rPr dirty="0" sz="1200" spc="-5">
                <a:latin typeface="Times New Roman"/>
                <a:cs typeface="Times New Roman"/>
              </a:rPr>
              <a:t>Checklists sangat berguna </a:t>
            </a:r>
            <a:r>
              <a:rPr dirty="0" sz="1200">
                <a:latin typeface="Times New Roman"/>
                <a:cs typeface="Times New Roman"/>
              </a:rPr>
              <a:t>untuk mendokumentasikan </a:t>
            </a:r>
            <a:r>
              <a:rPr dirty="0" sz="1200" spc="-5">
                <a:latin typeface="Times New Roman"/>
                <a:cs typeface="Times New Roman"/>
              </a:rPr>
              <a:t>proses. Saya menggunakan daftar  periksa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semua </a:t>
            </a:r>
            <a:r>
              <a:rPr dirty="0" sz="1200">
                <a:latin typeface="Times New Roman"/>
                <a:cs typeface="Times New Roman"/>
              </a:rPr>
              <a:t>papan </a:t>
            </a:r>
            <a:r>
              <a:rPr dirty="0" sz="1200" spc="-5">
                <a:latin typeface="Times New Roman"/>
                <a:cs typeface="Times New Roman"/>
              </a:rPr>
              <a:t>saya. Lihat </a:t>
            </a:r>
            <a:r>
              <a:rPr dirty="0" sz="1200">
                <a:latin typeface="Times New Roman"/>
                <a:cs typeface="Times New Roman"/>
              </a:rPr>
              <a:t>bagaimana </a:t>
            </a:r>
            <a:r>
              <a:rPr dirty="0" sz="1200" spc="-5">
                <a:latin typeface="Times New Roman"/>
                <a:cs typeface="Times New Roman"/>
              </a:rPr>
              <a:t>mereka memainkan </a:t>
            </a:r>
            <a:r>
              <a:rPr dirty="0" sz="1200">
                <a:latin typeface="Times New Roman"/>
                <a:cs typeface="Times New Roman"/>
              </a:rPr>
              <a:t>peran </a:t>
            </a:r>
            <a:r>
              <a:rPr dirty="0" sz="1200" spc="-5">
                <a:latin typeface="Times New Roman"/>
                <a:cs typeface="Times New Roman"/>
              </a:rPr>
              <a:t>besar dalam </a:t>
            </a:r>
            <a:r>
              <a:rPr dirty="0" sz="1200">
                <a:latin typeface="Times New Roman"/>
                <a:cs typeface="Times New Roman"/>
              </a:rPr>
              <a:t>proses  </a:t>
            </a:r>
            <a:r>
              <a:rPr dirty="0" sz="1200" spc="-5">
                <a:latin typeface="Times New Roman"/>
                <a:cs typeface="Times New Roman"/>
              </a:rPr>
              <a:t>pembuatan </a:t>
            </a:r>
            <a:r>
              <a:rPr dirty="0" sz="1200">
                <a:latin typeface="Times New Roman"/>
                <a:cs typeface="Times New Roman"/>
              </a:rPr>
              <a:t>blog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saya.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520566"/>
            <a:ext cx="5967095" cy="1099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829310" indent="-229235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829944" algn="l"/>
              </a:tabLst>
            </a:pPr>
            <a:r>
              <a:rPr dirty="0" sz="1200" spc="-5">
                <a:latin typeface="Times New Roman"/>
                <a:cs typeface="Times New Roman"/>
              </a:rPr>
              <a:t>Due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Dates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359410">
              <a:lnSpc>
                <a:spcPct val="143700"/>
              </a:lnSpc>
              <a:spcBef>
                <a:spcPts val="810"/>
              </a:spcBef>
            </a:pPr>
            <a:r>
              <a:rPr dirty="0" sz="1200" spc="-5">
                <a:latin typeface="Times New Roman"/>
                <a:cs typeface="Times New Roman"/>
              </a:rPr>
              <a:t>Memungkinkan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mengatur tanggal </a:t>
            </a:r>
            <a:r>
              <a:rPr dirty="0" sz="1200">
                <a:latin typeface="Times New Roman"/>
                <a:cs typeface="Times New Roman"/>
              </a:rPr>
              <a:t>jatuh tempo </a:t>
            </a:r>
            <a:r>
              <a:rPr dirty="0" sz="1200" spc="-5">
                <a:latin typeface="Times New Roman"/>
                <a:cs typeface="Times New Roman"/>
              </a:rPr>
              <a:t>pada </a:t>
            </a:r>
            <a:r>
              <a:rPr dirty="0" sz="1200">
                <a:latin typeface="Times New Roman"/>
                <a:cs typeface="Times New Roman"/>
              </a:rPr>
              <a:t>masing-masing kartu </a:t>
            </a:r>
            <a:r>
              <a:rPr dirty="0" sz="1200" spc="-5">
                <a:latin typeface="Times New Roman"/>
                <a:cs typeface="Times New Roman"/>
              </a:rPr>
              <a:t>dapat  menggunakan Power-up kalender </a:t>
            </a:r>
            <a:r>
              <a:rPr dirty="0" sz="1200">
                <a:latin typeface="Times New Roman"/>
                <a:cs typeface="Times New Roman"/>
              </a:rPr>
              <a:t>untuk melihat </a:t>
            </a:r>
            <a:r>
              <a:rPr dirty="0" sz="1200" spc="-5">
                <a:latin typeface="Times New Roman"/>
                <a:cs typeface="Times New Roman"/>
              </a:rPr>
              <a:t>tanggal </a:t>
            </a:r>
            <a:r>
              <a:rPr dirty="0" sz="1200">
                <a:latin typeface="Times New Roman"/>
                <a:cs typeface="Times New Roman"/>
              </a:rPr>
              <a:t>jatuh tempo </a:t>
            </a:r>
            <a:r>
              <a:rPr dirty="0" sz="1200" spc="-5">
                <a:latin typeface="Times New Roman"/>
                <a:cs typeface="Times New Roman"/>
              </a:rPr>
              <a:t>kartu </a:t>
            </a:r>
            <a:r>
              <a:rPr dirty="0" sz="1200">
                <a:latin typeface="Times New Roman"/>
                <a:cs typeface="Times New Roman"/>
              </a:rPr>
              <a:t>Anda </a:t>
            </a:r>
            <a:r>
              <a:rPr dirty="0" sz="1200" spc="-5">
                <a:latin typeface="Times New Roman"/>
                <a:cs typeface="Times New Roman"/>
              </a:rPr>
              <a:t>dalam tampilan  kalender.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151501"/>
            <a:ext cx="5967095" cy="2627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829310" indent="-229235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829944" algn="l"/>
              </a:tabLst>
            </a:pPr>
            <a:r>
              <a:rPr dirty="0" sz="1200" spc="-5">
                <a:latin typeface="Times New Roman"/>
                <a:cs typeface="Times New Roman"/>
              </a:rPr>
              <a:t>Attachment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359410">
              <a:lnSpc>
                <a:spcPct val="143900"/>
              </a:lnSpc>
              <a:spcBef>
                <a:spcPts val="795"/>
              </a:spcBef>
            </a:pPr>
            <a:r>
              <a:rPr dirty="0" sz="1200" spc="-5">
                <a:latin typeface="Times New Roman"/>
                <a:cs typeface="Times New Roman"/>
              </a:rPr>
              <a:t>Memungkinkan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melampirkan file, gambar, </a:t>
            </a:r>
            <a:r>
              <a:rPr dirty="0" sz="1200">
                <a:latin typeface="Times New Roman"/>
                <a:cs typeface="Times New Roman"/>
              </a:rPr>
              <a:t>url ke kartu. </a:t>
            </a:r>
            <a:r>
              <a:rPr dirty="0" sz="1200" spc="-10">
                <a:latin typeface="Times New Roman"/>
                <a:cs typeface="Times New Roman"/>
              </a:rPr>
              <a:t>Ini </a:t>
            </a:r>
            <a:r>
              <a:rPr dirty="0" sz="1200" spc="-5">
                <a:latin typeface="Times New Roman"/>
                <a:cs typeface="Times New Roman"/>
              </a:rPr>
              <a:t>mungkin salah satu </a:t>
            </a:r>
            <a:r>
              <a:rPr dirty="0" sz="1200">
                <a:latin typeface="Times New Roman"/>
                <a:cs typeface="Times New Roman"/>
              </a:rPr>
              <a:t>fitur  </a:t>
            </a:r>
            <a:r>
              <a:rPr dirty="0" sz="1200" spc="-5">
                <a:latin typeface="Times New Roman"/>
                <a:cs typeface="Times New Roman"/>
              </a:rPr>
              <a:t>favorit saya, </a:t>
            </a:r>
            <a:r>
              <a:rPr dirty="0" sz="1200">
                <a:latin typeface="Times New Roman"/>
                <a:cs typeface="Times New Roman"/>
              </a:rPr>
              <a:t>karena memungkinkan </a:t>
            </a:r>
            <a:r>
              <a:rPr dirty="0" sz="1200" spc="-5">
                <a:latin typeface="Times New Roman"/>
                <a:cs typeface="Times New Roman"/>
              </a:rPr>
              <a:t>saya </a:t>
            </a:r>
            <a:r>
              <a:rPr dirty="0" sz="1200">
                <a:latin typeface="Times New Roman"/>
                <a:cs typeface="Times New Roman"/>
              </a:rPr>
              <a:t>untuk membuka kartu </a:t>
            </a:r>
            <a:r>
              <a:rPr dirty="0" sz="1200" spc="5">
                <a:latin typeface="Times New Roman"/>
                <a:cs typeface="Times New Roman"/>
              </a:rPr>
              <a:t>dan </a:t>
            </a:r>
            <a:r>
              <a:rPr dirty="0" sz="1200">
                <a:latin typeface="Times New Roman"/>
                <a:cs typeface="Times New Roman"/>
              </a:rPr>
              <a:t>memiliki </a:t>
            </a:r>
            <a:r>
              <a:rPr dirty="0" sz="1200" spc="-5">
                <a:latin typeface="Times New Roman"/>
                <a:cs typeface="Times New Roman"/>
              </a:rPr>
              <a:t>akses </a:t>
            </a:r>
            <a:r>
              <a:rPr dirty="0" sz="1200" spc="5">
                <a:latin typeface="Times New Roman"/>
                <a:cs typeface="Times New Roman"/>
              </a:rPr>
              <a:t>ke   </a:t>
            </a:r>
            <a:r>
              <a:rPr dirty="0" sz="1200" spc="-5">
                <a:latin typeface="Times New Roman"/>
                <a:cs typeface="Times New Roman"/>
              </a:rPr>
              <a:t>SEMUANYA yang </a:t>
            </a:r>
            <a:r>
              <a:rPr dirty="0" sz="1200">
                <a:latin typeface="Times New Roman"/>
                <a:cs typeface="Times New Roman"/>
              </a:rPr>
              <a:t>saya </a:t>
            </a:r>
            <a:r>
              <a:rPr dirty="0" sz="1200" spc="-5">
                <a:latin typeface="Times New Roman"/>
                <a:cs typeface="Times New Roman"/>
              </a:rPr>
              <a:t>perlukan </a:t>
            </a:r>
            <a:r>
              <a:rPr dirty="0" sz="1200">
                <a:latin typeface="Times New Roman"/>
                <a:cs typeface="Times New Roman"/>
              </a:rPr>
              <a:t>untuk melakukan tugas </a:t>
            </a:r>
            <a:r>
              <a:rPr dirty="0" sz="1200" spc="-5">
                <a:latin typeface="Times New Roman"/>
                <a:cs typeface="Times New Roman"/>
              </a:rPr>
              <a:t>tertentu. </a:t>
            </a:r>
            <a:r>
              <a:rPr dirty="0" sz="1200">
                <a:latin typeface="Times New Roman"/>
                <a:cs typeface="Times New Roman"/>
              </a:rPr>
              <a:t>Tidak </a:t>
            </a:r>
            <a:r>
              <a:rPr dirty="0" sz="1200" spc="-5">
                <a:latin typeface="Times New Roman"/>
                <a:cs typeface="Times New Roman"/>
              </a:rPr>
              <a:t>mencari bookmark  program, atau file. </a:t>
            </a:r>
            <a:r>
              <a:rPr dirty="0" sz="1200">
                <a:latin typeface="Times New Roman"/>
                <a:cs typeface="Times New Roman"/>
              </a:rPr>
              <a:t>Anda </a:t>
            </a:r>
            <a:r>
              <a:rPr dirty="0" sz="1200" spc="-5">
                <a:latin typeface="Times New Roman"/>
                <a:cs typeface="Times New Roman"/>
              </a:rPr>
              <a:t>bahkan </a:t>
            </a:r>
            <a:r>
              <a:rPr dirty="0" sz="1200">
                <a:latin typeface="Times New Roman"/>
                <a:cs typeface="Times New Roman"/>
              </a:rPr>
              <a:t>dapat </a:t>
            </a:r>
            <a:r>
              <a:rPr dirty="0" sz="1200" spc="-5">
                <a:latin typeface="Times New Roman"/>
                <a:cs typeface="Times New Roman"/>
              </a:rPr>
              <a:t>menautkan </a:t>
            </a:r>
            <a:r>
              <a:rPr dirty="0" sz="1200">
                <a:latin typeface="Times New Roman"/>
                <a:cs typeface="Times New Roman"/>
              </a:rPr>
              <a:t>ke </a:t>
            </a:r>
            <a:r>
              <a:rPr dirty="0" sz="1200" spc="-5">
                <a:latin typeface="Times New Roman"/>
                <a:cs typeface="Times New Roman"/>
              </a:rPr>
              <a:t>kartu Trello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lainnya.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algn="just" marL="829310" indent="-229235">
              <a:lnSpc>
                <a:spcPct val="100000"/>
              </a:lnSpc>
              <a:buFont typeface="Symbol"/>
              <a:buChar char=""/>
              <a:tabLst>
                <a:tab pos="829944" algn="l"/>
              </a:tabLst>
            </a:pPr>
            <a:r>
              <a:rPr dirty="0" sz="1200" spc="-5">
                <a:latin typeface="Times New Roman"/>
                <a:cs typeface="Times New Roman"/>
              </a:rPr>
              <a:t>Card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Link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359410">
              <a:lnSpc>
                <a:spcPct val="143900"/>
              </a:lnSpc>
              <a:spcBef>
                <a:spcPts val="795"/>
              </a:spcBef>
            </a:pPr>
            <a:r>
              <a:rPr dirty="0" sz="1200" spc="-5">
                <a:latin typeface="Times New Roman"/>
                <a:cs typeface="Times New Roman"/>
              </a:rPr>
              <a:t>Saya </a:t>
            </a:r>
            <a:r>
              <a:rPr dirty="0" sz="1200">
                <a:latin typeface="Times New Roman"/>
                <a:cs typeface="Times New Roman"/>
              </a:rPr>
              <a:t>suka ini </a:t>
            </a:r>
            <a:r>
              <a:rPr dirty="0" sz="1200" spc="-5">
                <a:latin typeface="Times New Roman"/>
                <a:cs typeface="Times New Roman"/>
              </a:rPr>
              <a:t>menghubungkan </a:t>
            </a:r>
            <a:r>
              <a:rPr dirty="0" sz="1200">
                <a:latin typeface="Times New Roman"/>
                <a:cs typeface="Times New Roman"/>
              </a:rPr>
              <a:t>kartu </a:t>
            </a:r>
            <a:r>
              <a:rPr dirty="0" sz="1200" spc="-5">
                <a:latin typeface="Times New Roman"/>
                <a:cs typeface="Times New Roman"/>
              </a:rPr>
              <a:t>bersama. juga </a:t>
            </a:r>
            <a:r>
              <a:rPr dirty="0" sz="1200">
                <a:latin typeface="Times New Roman"/>
                <a:cs typeface="Times New Roman"/>
              </a:rPr>
              <a:t>dapat </a:t>
            </a:r>
            <a:r>
              <a:rPr dirty="0" sz="1200" spc="-5">
                <a:latin typeface="Times New Roman"/>
                <a:cs typeface="Times New Roman"/>
              </a:rPr>
              <a:t>menggunakan tautan kartu </a:t>
            </a:r>
            <a:r>
              <a:rPr dirty="0" sz="1200">
                <a:latin typeface="Times New Roman"/>
                <a:cs typeface="Times New Roman"/>
              </a:rPr>
              <a:t>di  </a:t>
            </a:r>
            <a:r>
              <a:rPr dirty="0" sz="1200" spc="-5">
                <a:latin typeface="Times New Roman"/>
                <a:cs typeface="Times New Roman"/>
              </a:rPr>
              <a:t>daftar </a:t>
            </a:r>
            <a:r>
              <a:rPr dirty="0" sz="1200">
                <a:latin typeface="Times New Roman"/>
                <a:cs typeface="Times New Roman"/>
              </a:rPr>
              <a:t>periksa </a:t>
            </a:r>
            <a:r>
              <a:rPr dirty="0" sz="1200" spc="-5">
                <a:latin typeface="Times New Roman"/>
                <a:cs typeface="Times New Roman"/>
              </a:rPr>
              <a:t>sehingga tugas dapat dijalankan </a:t>
            </a:r>
            <a:r>
              <a:rPr dirty="0" sz="1200">
                <a:latin typeface="Times New Roman"/>
                <a:cs typeface="Times New Roman"/>
              </a:rPr>
              <a:t>di </a:t>
            </a:r>
            <a:r>
              <a:rPr dirty="0" sz="1200" spc="-5">
                <a:latin typeface="Times New Roman"/>
                <a:cs typeface="Times New Roman"/>
              </a:rPr>
              <a:t>daftar </a:t>
            </a:r>
            <a:r>
              <a:rPr dirty="0" sz="1200">
                <a:latin typeface="Times New Roman"/>
                <a:cs typeface="Times New Roman"/>
              </a:rPr>
              <a:t>periksa </a:t>
            </a:r>
            <a:r>
              <a:rPr dirty="0" sz="1200" spc="-5">
                <a:latin typeface="Times New Roman"/>
                <a:cs typeface="Times New Roman"/>
              </a:rPr>
              <a:t>dan </a:t>
            </a:r>
            <a:r>
              <a:rPr dirty="0" sz="1200">
                <a:latin typeface="Times New Roman"/>
                <a:cs typeface="Times New Roman"/>
              </a:rPr>
              <a:t>petunjuk untuk </a:t>
            </a:r>
            <a:r>
              <a:rPr dirty="0" sz="1200" spc="-5">
                <a:latin typeface="Times New Roman"/>
                <a:cs typeface="Times New Roman"/>
              </a:rPr>
              <a:t>tugas </a:t>
            </a:r>
            <a:r>
              <a:rPr dirty="0" sz="1200">
                <a:latin typeface="Times New Roman"/>
                <a:cs typeface="Times New Roman"/>
              </a:rPr>
              <a:t>tersebut  </a:t>
            </a:r>
            <a:r>
              <a:rPr dirty="0" sz="1200" spc="-5">
                <a:latin typeface="Times New Roman"/>
                <a:cs typeface="Times New Roman"/>
              </a:rPr>
              <a:t>dapat dijalankan </a:t>
            </a:r>
            <a:r>
              <a:rPr dirty="0" sz="1200">
                <a:latin typeface="Times New Roman"/>
                <a:cs typeface="Times New Roman"/>
              </a:rPr>
              <a:t>di kartu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lain.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1617" y="8300466"/>
            <a:ext cx="341820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Saya memberikan </a:t>
            </a:r>
            <a:r>
              <a:rPr dirty="0" sz="1200">
                <a:latin typeface="Times New Roman"/>
                <a:cs typeface="Times New Roman"/>
              </a:rPr>
              <a:t>beberapa </a:t>
            </a:r>
            <a:r>
              <a:rPr dirty="0" sz="1200" spc="-5">
                <a:latin typeface="Times New Roman"/>
                <a:cs typeface="Times New Roman"/>
              </a:rPr>
              <a:t>contoh dalam video </a:t>
            </a:r>
            <a:r>
              <a:rPr dirty="0" sz="1200">
                <a:latin typeface="Times New Roman"/>
                <a:cs typeface="Times New Roman"/>
              </a:rPr>
              <a:t>di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atas.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28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98906"/>
            <a:ext cx="5970270" cy="1362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829310" indent="-229235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829944" algn="l"/>
              </a:tabLst>
            </a:pPr>
            <a:r>
              <a:rPr dirty="0" sz="1200" spc="-5">
                <a:latin typeface="Times New Roman"/>
                <a:cs typeface="Times New Roman"/>
              </a:rPr>
              <a:t>Email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Card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359410">
              <a:lnSpc>
                <a:spcPct val="143900"/>
              </a:lnSpc>
              <a:spcBef>
                <a:spcPts val="795"/>
              </a:spcBef>
            </a:pPr>
            <a:r>
              <a:rPr dirty="0" sz="1200" spc="-5">
                <a:latin typeface="Times New Roman"/>
                <a:cs typeface="Times New Roman"/>
              </a:rPr>
              <a:t>Ingin menyelesaikan daftar tugas </a:t>
            </a:r>
            <a:r>
              <a:rPr dirty="0" sz="1200">
                <a:latin typeface="Times New Roman"/>
                <a:cs typeface="Times New Roman"/>
              </a:rPr>
              <a:t>dari kotak masuk,atau </a:t>
            </a:r>
            <a:r>
              <a:rPr dirty="0" sz="1200" spc="-5">
                <a:latin typeface="Times New Roman"/>
                <a:cs typeface="Times New Roman"/>
              </a:rPr>
              <a:t>ingin menyimpan informasi </a:t>
            </a:r>
            <a:r>
              <a:rPr dirty="0" sz="1200">
                <a:latin typeface="Times New Roman"/>
                <a:cs typeface="Times New Roman"/>
              </a:rPr>
              <a:t>untuk  </a:t>
            </a:r>
            <a:r>
              <a:rPr dirty="0" sz="1200" spc="-5">
                <a:latin typeface="Times New Roman"/>
                <a:cs typeface="Times New Roman"/>
              </a:rPr>
              <a:t>dibaca nanti? Saya </a:t>
            </a:r>
            <a:r>
              <a:rPr dirty="0" sz="1200">
                <a:latin typeface="Times New Roman"/>
                <a:cs typeface="Times New Roman"/>
              </a:rPr>
              <a:t>suka </a:t>
            </a:r>
            <a:r>
              <a:rPr dirty="0" sz="1200" spc="-5">
                <a:latin typeface="Times New Roman"/>
                <a:cs typeface="Times New Roman"/>
              </a:rPr>
              <a:t>email </a:t>
            </a:r>
            <a:r>
              <a:rPr dirty="0" sz="1200">
                <a:latin typeface="Times New Roman"/>
                <a:cs typeface="Times New Roman"/>
              </a:rPr>
              <a:t>ke </a:t>
            </a:r>
            <a:r>
              <a:rPr dirty="0" sz="1200" spc="-5">
                <a:latin typeface="Times New Roman"/>
                <a:cs typeface="Times New Roman"/>
              </a:rPr>
              <a:t>kartu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mengeluarkan informasi </a:t>
            </a:r>
            <a:r>
              <a:rPr dirty="0" sz="1200">
                <a:latin typeface="Times New Roman"/>
                <a:cs typeface="Times New Roman"/>
              </a:rPr>
              <a:t>itu </a:t>
            </a:r>
            <a:r>
              <a:rPr dirty="0" sz="1200" spc="-5">
                <a:latin typeface="Times New Roman"/>
                <a:cs typeface="Times New Roman"/>
              </a:rPr>
              <a:t>dari </a:t>
            </a:r>
            <a:r>
              <a:rPr dirty="0" sz="1200">
                <a:latin typeface="Times New Roman"/>
                <a:cs typeface="Times New Roman"/>
              </a:rPr>
              <a:t>kotak masuk </a:t>
            </a:r>
            <a:r>
              <a:rPr dirty="0" sz="1200" spc="-5">
                <a:latin typeface="Times New Roman"/>
                <a:cs typeface="Times New Roman"/>
              </a:rPr>
              <a:t>dan  </a:t>
            </a:r>
            <a:r>
              <a:rPr dirty="0" sz="1200">
                <a:latin typeface="Times New Roman"/>
                <a:cs typeface="Times New Roman"/>
              </a:rPr>
              <a:t>ke </a:t>
            </a:r>
            <a:r>
              <a:rPr dirty="0" sz="1200" spc="-5">
                <a:latin typeface="Times New Roman"/>
                <a:cs typeface="Times New Roman"/>
              </a:rPr>
              <a:t>alur kerja saya. Lihat bagaimana saya </a:t>
            </a:r>
            <a:r>
              <a:rPr dirty="0" sz="1200">
                <a:latin typeface="Times New Roman"/>
                <a:cs typeface="Times New Roman"/>
              </a:rPr>
              <a:t>memanfaatkan fitur ini untuk </a:t>
            </a:r>
            <a:r>
              <a:rPr dirty="0" sz="1200" spc="-5">
                <a:latin typeface="Times New Roman"/>
                <a:cs typeface="Times New Roman"/>
              </a:rPr>
              <a:t>pembelajaran yang </a:t>
            </a:r>
            <a:r>
              <a:rPr dirty="0" sz="1200">
                <a:latin typeface="Times New Roman"/>
                <a:cs typeface="Times New Roman"/>
              </a:rPr>
              <a:t>lebih  </a:t>
            </a:r>
            <a:r>
              <a:rPr dirty="0" sz="1200" spc="-5">
                <a:latin typeface="Times New Roman"/>
                <a:cs typeface="Times New Roman"/>
              </a:rPr>
              <a:t>baik.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791714"/>
            <a:ext cx="5592445" cy="1099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829310" indent="-229235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829944" algn="l"/>
              </a:tabLst>
            </a:pPr>
            <a:r>
              <a:rPr dirty="0" sz="1200">
                <a:latin typeface="Times New Roman"/>
                <a:cs typeface="Times New Roman"/>
              </a:rPr>
              <a:t>Move/Copy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359410">
              <a:lnSpc>
                <a:spcPct val="143700"/>
              </a:lnSpc>
              <a:spcBef>
                <a:spcPts val="800"/>
              </a:spcBef>
            </a:pPr>
            <a:r>
              <a:rPr dirty="0" sz="1200">
                <a:latin typeface="Times New Roman"/>
                <a:cs typeface="Times New Roman"/>
              </a:rPr>
              <a:t>Cukup lurus ke </a:t>
            </a:r>
            <a:r>
              <a:rPr dirty="0" sz="1200" spc="-5">
                <a:latin typeface="Times New Roman"/>
                <a:cs typeface="Times New Roman"/>
              </a:rPr>
              <a:t>depan, </a:t>
            </a:r>
            <a:r>
              <a:rPr dirty="0" sz="1200">
                <a:latin typeface="Times New Roman"/>
                <a:cs typeface="Times New Roman"/>
              </a:rPr>
              <a:t>pindahkan / salin </a:t>
            </a:r>
            <a:r>
              <a:rPr dirty="0" sz="1200" spc="-5">
                <a:latin typeface="Times New Roman"/>
                <a:cs typeface="Times New Roman"/>
              </a:rPr>
              <a:t>kartu. </a:t>
            </a:r>
            <a:r>
              <a:rPr dirty="0" sz="1200">
                <a:latin typeface="Times New Roman"/>
                <a:cs typeface="Times New Roman"/>
              </a:rPr>
              <a:t>Saat </a:t>
            </a:r>
            <a:r>
              <a:rPr dirty="0" sz="1200" spc="-5">
                <a:latin typeface="Times New Roman"/>
                <a:cs typeface="Times New Roman"/>
              </a:rPr>
              <a:t>menggunakan </a:t>
            </a:r>
            <a:r>
              <a:rPr dirty="0" sz="1200">
                <a:latin typeface="Times New Roman"/>
                <a:cs typeface="Times New Roman"/>
              </a:rPr>
              <a:t>tindakan ini, </a:t>
            </a:r>
            <a:r>
              <a:rPr dirty="0" sz="1200" spc="-5">
                <a:latin typeface="Times New Roman"/>
                <a:cs typeface="Times New Roman"/>
              </a:rPr>
              <a:t>dapat  </a:t>
            </a:r>
            <a:r>
              <a:rPr dirty="0" sz="1200">
                <a:latin typeface="Times New Roman"/>
                <a:cs typeface="Times New Roman"/>
              </a:rPr>
              <a:t>memilih </a:t>
            </a:r>
            <a:r>
              <a:rPr dirty="0" sz="1200" spc="-5">
                <a:latin typeface="Times New Roman"/>
                <a:cs typeface="Times New Roman"/>
              </a:rPr>
              <a:t>papan apa, </a:t>
            </a:r>
            <a:r>
              <a:rPr dirty="0" sz="1200">
                <a:latin typeface="Times New Roman"/>
                <a:cs typeface="Times New Roman"/>
              </a:rPr>
              <a:t>daftar </a:t>
            </a:r>
            <a:r>
              <a:rPr dirty="0" sz="1200" spc="-5">
                <a:latin typeface="Times New Roman"/>
                <a:cs typeface="Times New Roman"/>
              </a:rPr>
              <a:t>apa, dan </a:t>
            </a:r>
            <a:r>
              <a:rPr dirty="0" sz="1200">
                <a:latin typeface="Times New Roman"/>
                <a:cs typeface="Times New Roman"/>
              </a:rPr>
              <a:t>posisi apa dalam </a:t>
            </a:r>
            <a:r>
              <a:rPr dirty="0" sz="1200" spc="-5">
                <a:latin typeface="Times New Roman"/>
                <a:cs typeface="Times New Roman"/>
              </a:rPr>
              <a:t>daftar </a:t>
            </a:r>
            <a:r>
              <a:rPr dirty="0" sz="1200">
                <a:latin typeface="Times New Roman"/>
                <a:cs typeface="Times New Roman"/>
              </a:rPr>
              <a:t>itu </a:t>
            </a:r>
            <a:r>
              <a:rPr dirty="0" sz="1200" spc="-5">
                <a:latin typeface="Times New Roman"/>
                <a:cs typeface="Times New Roman"/>
              </a:rPr>
              <a:t>ingin </a:t>
            </a:r>
            <a:r>
              <a:rPr dirty="0" sz="1200">
                <a:latin typeface="Times New Roman"/>
                <a:cs typeface="Times New Roman"/>
              </a:rPr>
              <a:t>kartu </a:t>
            </a:r>
            <a:r>
              <a:rPr dirty="0" sz="1200" spc="-5">
                <a:latin typeface="Times New Roman"/>
                <a:cs typeface="Times New Roman"/>
              </a:rPr>
              <a:t>dipindahkan atau  </a:t>
            </a:r>
            <a:r>
              <a:rPr dirty="0" sz="1200">
                <a:latin typeface="Times New Roman"/>
                <a:cs typeface="Times New Roman"/>
              </a:rPr>
              <a:t>disalin.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422775"/>
            <a:ext cx="5948045" cy="1098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7410" indent="-267335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867410" algn="l"/>
                <a:tab pos="868044" algn="l"/>
              </a:tabLst>
            </a:pPr>
            <a:r>
              <a:rPr dirty="0" sz="1200" spc="-5">
                <a:latin typeface="Times New Roman"/>
                <a:cs typeface="Times New Roman"/>
              </a:rPr>
              <a:t>Archive</a:t>
            </a:r>
            <a:endParaRPr sz="1200">
              <a:latin typeface="Times New Roman"/>
              <a:cs typeface="Times New Roman"/>
            </a:endParaRPr>
          </a:p>
          <a:p>
            <a:pPr marL="12700" marR="5080" indent="359410">
              <a:lnSpc>
                <a:spcPct val="143800"/>
              </a:lnSpc>
              <a:spcBef>
                <a:spcPts val="795"/>
              </a:spcBef>
            </a:pPr>
            <a:r>
              <a:rPr dirty="0" sz="1200" spc="-5">
                <a:latin typeface="Times New Roman"/>
                <a:cs typeface="Times New Roman"/>
              </a:rPr>
              <a:t>Hanya </a:t>
            </a:r>
            <a:r>
              <a:rPr dirty="0" sz="1200">
                <a:latin typeface="Times New Roman"/>
                <a:cs typeface="Times New Roman"/>
              </a:rPr>
              <a:t>tombol hapus untuk </a:t>
            </a:r>
            <a:r>
              <a:rPr dirty="0" sz="1200" spc="-5">
                <a:latin typeface="Times New Roman"/>
                <a:cs typeface="Times New Roman"/>
              </a:rPr>
              <a:t>mengeluarkan </a:t>
            </a:r>
            <a:r>
              <a:rPr dirty="0" sz="1200">
                <a:latin typeface="Times New Roman"/>
                <a:cs typeface="Times New Roman"/>
              </a:rPr>
              <a:t>kartu dari </a:t>
            </a:r>
            <a:r>
              <a:rPr dirty="0" sz="1200" spc="-5">
                <a:latin typeface="Times New Roman"/>
                <a:cs typeface="Times New Roman"/>
              </a:rPr>
              <a:t>papan; </a:t>
            </a:r>
            <a:r>
              <a:rPr dirty="0" sz="1200">
                <a:latin typeface="Times New Roman"/>
                <a:cs typeface="Times New Roman"/>
              </a:rPr>
              <a:t>namun itu </a:t>
            </a:r>
            <a:r>
              <a:rPr dirty="0" sz="1200" spc="-5">
                <a:latin typeface="Times New Roman"/>
                <a:cs typeface="Times New Roman"/>
              </a:rPr>
              <a:t>hanya mengarsipkan  kartu, artinyadapat mengambilnya </a:t>
            </a:r>
            <a:r>
              <a:rPr dirty="0" sz="1200">
                <a:latin typeface="Times New Roman"/>
                <a:cs typeface="Times New Roman"/>
              </a:rPr>
              <a:t>kembali. Tetapi jika </a:t>
            </a:r>
            <a:r>
              <a:rPr dirty="0" sz="1200" spc="-5">
                <a:latin typeface="Times New Roman"/>
                <a:cs typeface="Times New Roman"/>
              </a:rPr>
              <a:t>mendorong </a:t>
            </a:r>
            <a:r>
              <a:rPr dirty="0" sz="1200">
                <a:latin typeface="Times New Roman"/>
                <a:cs typeface="Times New Roman"/>
              </a:rPr>
              <a:t>hapus </a:t>
            </a:r>
            <a:r>
              <a:rPr dirty="0" sz="1200" spc="-5">
                <a:latin typeface="Times New Roman"/>
                <a:cs typeface="Times New Roman"/>
              </a:rPr>
              <a:t>setelah Anda  mengarsipkan </a:t>
            </a:r>
            <a:r>
              <a:rPr dirty="0" sz="1200">
                <a:latin typeface="Times New Roman"/>
                <a:cs typeface="Times New Roman"/>
              </a:rPr>
              <a:t>kartu, maka itu </a:t>
            </a:r>
            <a:r>
              <a:rPr dirty="0" sz="1200" spc="-5">
                <a:latin typeface="Times New Roman"/>
                <a:cs typeface="Times New Roman"/>
              </a:rPr>
              <a:t>akan </a:t>
            </a:r>
            <a:r>
              <a:rPr dirty="0" sz="1200">
                <a:latin typeface="Times New Roman"/>
                <a:cs typeface="Times New Roman"/>
              </a:rPr>
              <a:t>dihapus.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771513"/>
            <a:ext cx="5970270" cy="1099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7211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d.</a:t>
            </a:r>
            <a:r>
              <a:rPr dirty="0" sz="1200" spc="-5">
                <a:latin typeface="Times New Roman"/>
                <a:cs typeface="Times New Roman"/>
              </a:rPr>
              <a:t> Menu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397510">
              <a:lnSpc>
                <a:spcPct val="143900"/>
              </a:lnSpc>
              <a:spcBef>
                <a:spcPts val="795"/>
              </a:spcBef>
            </a:pPr>
            <a:r>
              <a:rPr dirty="0" sz="1200" spc="-5">
                <a:latin typeface="Times New Roman"/>
                <a:cs typeface="Times New Roman"/>
              </a:rPr>
              <a:t>Di sisi kanan </a:t>
            </a:r>
            <a:r>
              <a:rPr dirty="0" sz="1200">
                <a:latin typeface="Times New Roman"/>
                <a:cs typeface="Times New Roman"/>
              </a:rPr>
              <a:t>menu boards </a:t>
            </a:r>
            <a:r>
              <a:rPr dirty="0" sz="1200" spc="-5">
                <a:latin typeface="Times New Roman"/>
                <a:cs typeface="Times New Roman"/>
              </a:rPr>
              <a:t>Trello adalah pusat kendali </a:t>
            </a:r>
            <a:r>
              <a:rPr dirty="0" sz="1200">
                <a:latin typeface="Times New Roman"/>
                <a:cs typeface="Times New Roman"/>
              </a:rPr>
              <a:t>misi untuk papan. </a:t>
            </a:r>
            <a:r>
              <a:rPr dirty="0" sz="1200" spc="-5">
                <a:latin typeface="Times New Roman"/>
                <a:cs typeface="Times New Roman"/>
              </a:rPr>
              <a:t>Menu </a:t>
            </a:r>
            <a:r>
              <a:rPr dirty="0" sz="1200">
                <a:latin typeface="Times New Roman"/>
                <a:cs typeface="Times New Roman"/>
              </a:rPr>
              <a:t>adalah  </a:t>
            </a:r>
            <a:r>
              <a:rPr dirty="0" sz="1200" spc="-5">
                <a:latin typeface="Times New Roman"/>
                <a:cs typeface="Times New Roman"/>
              </a:rPr>
              <a:t>tempat mengelola </a:t>
            </a:r>
            <a:r>
              <a:rPr dirty="0" sz="1200">
                <a:latin typeface="Times New Roman"/>
                <a:cs typeface="Times New Roman"/>
              </a:rPr>
              <a:t>anggota, </a:t>
            </a:r>
            <a:r>
              <a:rPr dirty="0" sz="1200" spc="-5">
                <a:latin typeface="Times New Roman"/>
                <a:cs typeface="Times New Roman"/>
              </a:rPr>
              <a:t>pengaturan </a:t>
            </a:r>
            <a:r>
              <a:rPr dirty="0" sz="1200">
                <a:latin typeface="Times New Roman"/>
                <a:cs typeface="Times New Roman"/>
              </a:rPr>
              <a:t>kontrol, kartu </a:t>
            </a:r>
            <a:r>
              <a:rPr dirty="0" sz="1200" spc="-5">
                <a:latin typeface="Times New Roman"/>
                <a:cs typeface="Times New Roman"/>
              </a:rPr>
              <a:t>filter, dan mengaktifkan </a:t>
            </a:r>
            <a:r>
              <a:rPr dirty="0" sz="1200">
                <a:latin typeface="Times New Roman"/>
                <a:cs typeface="Times New Roman"/>
              </a:rPr>
              <a:t>Power-Up. juga  </a:t>
            </a:r>
            <a:r>
              <a:rPr dirty="0" sz="1200" spc="-5">
                <a:latin typeface="Times New Roman"/>
                <a:cs typeface="Times New Roman"/>
              </a:rPr>
              <a:t>dapat melihat </a:t>
            </a:r>
            <a:r>
              <a:rPr dirty="0" sz="1200">
                <a:latin typeface="Times New Roman"/>
                <a:cs typeface="Times New Roman"/>
              </a:rPr>
              <a:t>semua aktivitas </a:t>
            </a:r>
            <a:r>
              <a:rPr dirty="0" sz="1200" spc="-5">
                <a:latin typeface="Times New Roman"/>
                <a:cs typeface="Times New Roman"/>
              </a:rPr>
              <a:t>yang </a:t>
            </a:r>
            <a:r>
              <a:rPr dirty="0" sz="1200">
                <a:latin typeface="Times New Roman"/>
                <a:cs typeface="Times New Roman"/>
              </a:rPr>
              <a:t>telah </a:t>
            </a:r>
            <a:r>
              <a:rPr dirty="0" sz="1200" spc="-5">
                <a:latin typeface="Times New Roman"/>
                <a:cs typeface="Times New Roman"/>
              </a:rPr>
              <a:t>terjadi </a:t>
            </a:r>
            <a:r>
              <a:rPr dirty="0" sz="1200">
                <a:latin typeface="Times New Roman"/>
                <a:cs typeface="Times New Roman"/>
              </a:rPr>
              <a:t>di </a:t>
            </a:r>
            <a:r>
              <a:rPr dirty="0" sz="1200" spc="-5">
                <a:latin typeface="Times New Roman"/>
                <a:cs typeface="Times New Roman"/>
              </a:rPr>
              <a:t>papan </a:t>
            </a:r>
            <a:r>
              <a:rPr dirty="0" sz="1200">
                <a:latin typeface="Times New Roman"/>
                <a:cs typeface="Times New Roman"/>
              </a:rPr>
              <a:t>di </a:t>
            </a:r>
            <a:r>
              <a:rPr dirty="0" sz="1200" spc="-5">
                <a:latin typeface="Times New Roman"/>
                <a:cs typeface="Times New Roman"/>
              </a:rPr>
              <a:t>umpan </a:t>
            </a:r>
            <a:r>
              <a:rPr dirty="0" sz="1200">
                <a:latin typeface="Times New Roman"/>
                <a:cs typeface="Times New Roman"/>
              </a:rPr>
              <a:t>aktivitas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menu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5560" y="913130"/>
            <a:ext cx="2979419" cy="2713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30604" y="4153026"/>
            <a:ext cx="79057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0665" algn="l"/>
              </a:tabLst>
            </a:pPr>
            <a:r>
              <a:rPr dirty="0" sz="1100" spc="-5">
                <a:latin typeface="Carlito"/>
                <a:cs typeface="Carlito"/>
              </a:rPr>
              <a:t>f</a:t>
            </a:r>
            <a:r>
              <a:rPr dirty="0" sz="1100">
                <a:latin typeface="Carlito"/>
                <a:cs typeface="Carlito"/>
              </a:rPr>
              <a:t>.</a:t>
            </a:r>
            <a:r>
              <a:rPr dirty="0" sz="1100">
                <a:latin typeface="Carlito"/>
                <a:cs typeface="Carlito"/>
              </a:rPr>
              <a:t>	</a:t>
            </a:r>
            <a:r>
              <a:rPr dirty="0" sz="1100" spc="-5">
                <a:latin typeface="Carlito"/>
                <a:cs typeface="Carlito"/>
              </a:rPr>
              <a:t>N</a:t>
            </a:r>
            <a:r>
              <a:rPr dirty="0" sz="1100" spc="5">
                <a:latin typeface="Carlito"/>
                <a:cs typeface="Carlito"/>
              </a:rPr>
              <a:t>o</a:t>
            </a:r>
            <a:r>
              <a:rPr dirty="0" sz="1100">
                <a:latin typeface="Carlito"/>
                <a:cs typeface="Carlito"/>
              </a:rPr>
              <a:t>tifikasi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5236844"/>
            <a:ext cx="4553585" cy="8407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algn="r" marL="227965" marR="2849245" indent="-227965">
              <a:lnSpc>
                <a:spcPct val="100000"/>
              </a:lnSpc>
              <a:spcBef>
                <a:spcPts val="434"/>
              </a:spcBef>
              <a:buFont typeface="Times New Roman"/>
              <a:buAutoNum type="alphaLcPeriod" startAt="6"/>
              <a:tabLst>
                <a:tab pos="227965" algn="l"/>
                <a:tab pos="2286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P</a:t>
            </a:r>
            <a:r>
              <a:rPr dirty="0" sz="1200" spc="-5" b="1">
                <a:latin typeface="Times New Roman"/>
                <a:cs typeface="Times New Roman"/>
              </a:rPr>
              <a:t>enggunaan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trello.</a:t>
            </a:r>
            <a:endParaRPr sz="1200">
              <a:latin typeface="Times New Roman"/>
              <a:cs typeface="Times New Roman"/>
            </a:endParaRPr>
          </a:p>
          <a:p>
            <a:pPr algn="r" lvl="1" marL="228600" marR="2878455" indent="-22860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228600" algn="l"/>
              </a:tabLst>
            </a:pPr>
            <a:r>
              <a:rPr dirty="0" sz="1200" spc="-5">
                <a:latin typeface="Times New Roman"/>
                <a:cs typeface="Times New Roman"/>
              </a:rPr>
              <a:t>Membuat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board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Pertama </a:t>
            </a:r>
            <a:r>
              <a:rPr dirty="0" sz="1200">
                <a:latin typeface="Times New Roman"/>
                <a:cs typeface="Times New Roman"/>
              </a:rPr>
              <a:t>– tama klik create </a:t>
            </a:r>
            <a:r>
              <a:rPr dirty="0" sz="1200" spc="-5">
                <a:latin typeface="Times New Roman"/>
                <a:cs typeface="Times New Roman"/>
              </a:rPr>
              <a:t>new broad </a:t>
            </a:r>
            <a:r>
              <a:rPr dirty="0" sz="1200">
                <a:latin typeface="Times New Roman"/>
                <a:cs typeface="Times New Roman"/>
              </a:rPr>
              <a:t>=&gt; tulis nama </a:t>
            </a:r>
            <a:r>
              <a:rPr dirty="0" sz="1200" spc="-5">
                <a:latin typeface="Times New Roman"/>
                <a:cs typeface="Times New Roman"/>
              </a:rPr>
              <a:t>proyeknya </a:t>
            </a:r>
            <a:r>
              <a:rPr dirty="0" sz="1200">
                <a:latin typeface="Times New Roman"/>
                <a:cs typeface="Times New Roman"/>
              </a:rPr>
              <a:t>lalu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2500" y="6259195"/>
            <a:ext cx="5867400" cy="2552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29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3225" y="914400"/>
            <a:ext cx="4424045" cy="1609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59153" y="3048126"/>
            <a:ext cx="3794125" cy="551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2. </a:t>
            </a:r>
            <a:r>
              <a:rPr dirty="0" sz="1100" spc="-5">
                <a:latin typeface="Carlito"/>
                <a:cs typeface="Carlito"/>
              </a:rPr>
              <a:t>Membuat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list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rlito"/>
                <a:cs typeface="Carlito"/>
              </a:rPr>
              <a:t>Buat beberapa </a:t>
            </a:r>
            <a:r>
              <a:rPr dirty="0" sz="1100" spc="-5">
                <a:latin typeface="Carlito"/>
                <a:cs typeface="Carlito"/>
              </a:rPr>
              <a:t>list </a:t>
            </a:r>
            <a:r>
              <a:rPr dirty="0" sz="1100">
                <a:latin typeface="Carlito"/>
                <a:cs typeface="Carlito"/>
              </a:rPr>
              <a:t>dengan ketik </a:t>
            </a:r>
            <a:r>
              <a:rPr dirty="0" sz="1100" spc="-5">
                <a:latin typeface="Carlito"/>
                <a:cs typeface="Carlito"/>
              </a:rPr>
              <a:t>nama </a:t>
            </a:r>
            <a:r>
              <a:rPr dirty="0" sz="1100">
                <a:latin typeface="Carlito"/>
                <a:cs typeface="Carlito"/>
              </a:rPr>
              <a:t>list dan add </a:t>
            </a:r>
            <a:r>
              <a:rPr dirty="0" sz="1100" spc="-5">
                <a:latin typeface="Carlito"/>
                <a:cs typeface="Carlito"/>
              </a:rPr>
              <a:t>list =&gt;</a:t>
            </a:r>
            <a:r>
              <a:rPr dirty="0" sz="1100" spc="-5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Enter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43710" y="3782695"/>
            <a:ext cx="4969510" cy="2479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00200" y="6805930"/>
            <a:ext cx="5256530" cy="20485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30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1252473"/>
            <a:ext cx="5512435" cy="806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3. </a:t>
            </a:r>
            <a:r>
              <a:rPr dirty="0" sz="1100" spc="-5">
                <a:latin typeface="Carlito"/>
                <a:cs typeface="Carlito"/>
              </a:rPr>
              <a:t>Membuat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team</a:t>
            </a:r>
            <a:endParaRPr sz="1100">
              <a:latin typeface="Carlito"/>
              <a:cs typeface="Carlito"/>
            </a:endParaRPr>
          </a:p>
          <a:p>
            <a:pPr marL="12700" marR="5080">
              <a:lnSpc>
                <a:spcPct val="152700"/>
              </a:lnSpc>
              <a:spcBef>
                <a:spcPts val="795"/>
              </a:spcBef>
            </a:pPr>
            <a:r>
              <a:rPr dirty="0" sz="1100">
                <a:latin typeface="Carlito"/>
                <a:cs typeface="Carlito"/>
              </a:rPr>
              <a:t>Klik </a:t>
            </a:r>
            <a:r>
              <a:rPr dirty="0" sz="1100" spc="-5">
                <a:latin typeface="Carlito"/>
                <a:cs typeface="Carlito"/>
              </a:rPr>
              <a:t>invite </a:t>
            </a:r>
            <a:r>
              <a:rPr dirty="0" sz="1100">
                <a:latin typeface="Carlito"/>
                <a:cs typeface="Carlito"/>
              </a:rPr>
              <a:t>diatas </a:t>
            </a:r>
            <a:r>
              <a:rPr dirty="0" sz="1100" spc="-5">
                <a:latin typeface="Carlito"/>
                <a:cs typeface="Carlito"/>
              </a:rPr>
              <a:t>list yang </a:t>
            </a:r>
            <a:r>
              <a:rPr dirty="0" sz="1100">
                <a:latin typeface="Carlito"/>
                <a:cs typeface="Carlito"/>
              </a:rPr>
              <a:t>kita </a:t>
            </a:r>
            <a:r>
              <a:rPr dirty="0" sz="1100" spc="-5">
                <a:latin typeface="Carlito"/>
                <a:cs typeface="Carlito"/>
              </a:rPr>
              <a:t>buat </a:t>
            </a:r>
            <a:r>
              <a:rPr dirty="0" sz="1100">
                <a:latin typeface="Carlito"/>
                <a:cs typeface="Carlito"/>
              </a:rPr>
              <a:t>lalu </a:t>
            </a:r>
            <a:r>
              <a:rPr dirty="0" sz="1100" spc="-5">
                <a:latin typeface="Carlito"/>
                <a:cs typeface="Carlito"/>
              </a:rPr>
              <a:t>bua </a:t>
            </a:r>
            <a:r>
              <a:rPr dirty="0" sz="1100">
                <a:latin typeface="Carlito"/>
                <a:cs typeface="Carlito"/>
              </a:rPr>
              <a:t>nama </a:t>
            </a:r>
            <a:r>
              <a:rPr dirty="0" sz="1100" spc="-5">
                <a:latin typeface="Carlito"/>
                <a:cs typeface="Carlito"/>
              </a:rPr>
              <a:t>email </a:t>
            </a:r>
            <a:r>
              <a:rPr dirty="0" sz="1100">
                <a:latin typeface="Carlito"/>
                <a:cs typeface="Carlito"/>
              </a:rPr>
              <a:t>atau cari </a:t>
            </a:r>
            <a:r>
              <a:rPr dirty="0" sz="1100" spc="-5">
                <a:latin typeface="Carlito"/>
                <a:cs typeface="Carlito"/>
              </a:rPr>
              <a:t>nama </a:t>
            </a:r>
            <a:r>
              <a:rPr dirty="0" sz="1100">
                <a:latin typeface="Carlito"/>
                <a:cs typeface="Carlito"/>
              </a:rPr>
              <a:t>akun teman yang mau  </a:t>
            </a:r>
            <a:r>
              <a:rPr dirty="0" sz="1100" spc="-5">
                <a:latin typeface="Carlito"/>
                <a:cs typeface="Carlito"/>
              </a:rPr>
              <a:t>jadi members </a:t>
            </a:r>
            <a:r>
              <a:rPr dirty="0" sz="1100">
                <a:latin typeface="Carlito"/>
                <a:cs typeface="Carlito"/>
              </a:rPr>
              <a:t>kemudian </a:t>
            </a:r>
            <a:r>
              <a:rPr dirty="0" sz="1100" spc="-5">
                <a:latin typeface="Carlito"/>
                <a:cs typeface="Carlito"/>
              </a:rPr>
              <a:t>sen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invitation.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57655" y="2240279"/>
            <a:ext cx="5113020" cy="18072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67485" y="4236720"/>
            <a:ext cx="5387340" cy="1974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59153" y="7093077"/>
            <a:ext cx="5512435" cy="808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4. </a:t>
            </a:r>
            <a:r>
              <a:rPr dirty="0" sz="1100" spc="-5">
                <a:latin typeface="Carlito"/>
                <a:cs typeface="Carlito"/>
              </a:rPr>
              <a:t>Membuat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card</a:t>
            </a:r>
            <a:endParaRPr sz="1100">
              <a:latin typeface="Carlito"/>
              <a:cs typeface="Carlito"/>
            </a:endParaRPr>
          </a:p>
          <a:p>
            <a:pPr marL="241300" marR="5080">
              <a:lnSpc>
                <a:spcPct val="152700"/>
              </a:lnSpc>
              <a:spcBef>
                <a:spcPts val="810"/>
              </a:spcBef>
            </a:pPr>
            <a:r>
              <a:rPr dirty="0" sz="1100">
                <a:latin typeface="Carlito"/>
                <a:cs typeface="Carlito"/>
              </a:rPr>
              <a:t>Klik add card </a:t>
            </a:r>
            <a:r>
              <a:rPr dirty="0" sz="1100" spc="-5">
                <a:latin typeface="Carlito"/>
                <a:cs typeface="Carlito"/>
              </a:rPr>
              <a:t>pada list yang </a:t>
            </a:r>
            <a:r>
              <a:rPr dirty="0" sz="1100">
                <a:latin typeface="Carlito"/>
                <a:cs typeface="Carlito"/>
              </a:rPr>
              <a:t>telah </a:t>
            </a:r>
            <a:r>
              <a:rPr dirty="0" sz="1100" spc="-5">
                <a:latin typeface="Carlito"/>
                <a:cs typeface="Carlito"/>
              </a:rPr>
              <a:t>dibuat </a:t>
            </a:r>
            <a:r>
              <a:rPr dirty="0" sz="1100">
                <a:latin typeface="Carlito"/>
                <a:cs typeface="Carlito"/>
              </a:rPr>
              <a:t>ketikan </a:t>
            </a:r>
            <a:r>
              <a:rPr dirty="0" sz="1100" spc="-5">
                <a:latin typeface="Carlito"/>
                <a:cs typeface="Carlito"/>
              </a:rPr>
              <a:t>nama </a:t>
            </a:r>
            <a:r>
              <a:rPr dirty="0" sz="1100">
                <a:latin typeface="Carlito"/>
                <a:cs typeface="Carlito"/>
              </a:rPr>
              <a:t>card </a:t>
            </a:r>
            <a:r>
              <a:rPr dirty="0" sz="1100" spc="-5">
                <a:latin typeface="Carlito"/>
                <a:cs typeface="Carlito"/>
              </a:rPr>
              <a:t>yang diinginkan </a:t>
            </a:r>
            <a:r>
              <a:rPr dirty="0" sz="1100">
                <a:latin typeface="Carlito"/>
                <a:cs typeface="Carlito"/>
              </a:rPr>
              <a:t>lalu klik add  card.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31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0200" y="914400"/>
            <a:ext cx="5334000" cy="2040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59153" y="3391636"/>
            <a:ext cx="5513070" cy="793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41300" marR="5080" indent="-228600">
              <a:lnSpc>
                <a:spcPct val="1527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5. </a:t>
            </a:r>
            <a:r>
              <a:rPr dirty="0" sz="1100" spc="-5">
                <a:latin typeface="Carlito"/>
                <a:cs typeface="Carlito"/>
              </a:rPr>
              <a:t>Membuat atau menentukan </a:t>
            </a:r>
            <a:r>
              <a:rPr dirty="0" sz="1100">
                <a:latin typeface="Carlito"/>
                <a:cs typeface="Carlito"/>
              </a:rPr>
              <a:t>details dari card yang </a:t>
            </a:r>
            <a:r>
              <a:rPr dirty="0" sz="1100" spc="-5">
                <a:latin typeface="Carlito"/>
                <a:cs typeface="Carlito"/>
              </a:rPr>
              <a:t>telah dibuat,contohnya </a:t>
            </a:r>
            <a:r>
              <a:rPr dirty="0" sz="1100">
                <a:latin typeface="Carlito"/>
                <a:cs typeface="Carlito"/>
              </a:rPr>
              <a:t>klik 2 kali </a:t>
            </a:r>
            <a:r>
              <a:rPr dirty="0" sz="1100" spc="-5">
                <a:latin typeface="Carlito"/>
                <a:cs typeface="Carlito"/>
              </a:rPr>
              <a:t>pada  salah satu </a:t>
            </a:r>
            <a:r>
              <a:rPr dirty="0" sz="1100">
                <a:latin typeface="Carlito"/>
                <a:cs typeface="Carlito"/>
              </a:rPr>
              <a:t>card </a:t>
            </a:r>
            <a:r>
              <a:rPr dirty="0" sz="1100" spc="-5">
                <a:latin typeface="Carlito"/>
                <a:cs typeface="Carlito"/>
              </a:rPr>
              <a:t>kemudian </a:t>
            </a:r>
            <a:r>
              <a:rPr dirty="0" sz="1100">
                <a:latin typeface="Carlito"/>
                <a:cs typeface="Carlito"/>
              </a:rPr>
              <a:t>klik </a:t>
            </a:r>
            <a:r>
              <a:rPr dirty="0" sz="1100" spc="-5">
                <a:latin typeface="Carlito"/>
                <a:cs typeface="Carlito"/>
              </a:rPr>
              <a:t>join =&gt; members untuk </a:t>
            </a:r>
            <a:r>
              <a:rPr dirty="0" sz="1100">
                <a:latin typeface="Carlito"/>
                <a:cs typeface="Carlito"/>
              </a:rPr>
              <a:t>menentukan </a:t>
            </a:r>
            <a:r>
              <a:rPr dirty="0" sz="1100" spc="-5">
                <a:latin typeface="Carlito"/>
                <a:cs typeface="Carlito"/>
              </a:rPr>
              <a:t>siapa </a:t>
            </a:r>
            <a:r>
              <a:rPr dirty="0" sz="1100">
                <a:latin typeface="Carlito"/>
                <a:cs typeface="Carlito"/>
              </a:rPr>
              <a:t>yang </a:t>
            </a:r>
            <a:r>
              <a:rPr dirty="0" sz="1100" spc="-5">
                <a:latin typeface="Carlito"/>
                <a:cs typeface="Carlito"/>
              </a:rPr>
              <a:t>akan  bertanggung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jawab.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83179" y="4367529"/>
            <a:ext cx="3291840" cy="3007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7543038"/>
            <a:ext cx="55048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Jika </a:t>
            </a:r>
            <a:r>
              <a:rPr dirty="0" sz="1100" spc="-5">
                <a:latin typeface="Carlito"/>
                <a:cs typeface="Carlito"/>
              </a:rPr>
              <a:t>ingin </a:t>
            </a:r>
            <a:r>
              <a:rPr dirty="0" sz="1100">
                <a:latin typeface="Carlito"/>
                <a:cs typeface="Carlito"/>
              </a:rPr>
              <a:t>menambahkan </a:t>
            </a:r>
            <a:r>
              <a:rPr dirty="0" sz="1100" spc="-5">
                <a:latin typeface="Carlito"/>
                <a:cs typeface="Carlito"/>
              </a:rPr>
              <a:t>deskripsi bisa ketikan di tempat tesk </a:t>
            </a:r>
            <a:r>
              <a:rPr dirty="0" sz="1100">
                <a:latin typeface="Carlito"/>
                <a:cs typeface="Carlito"/>
              </a:rPr>
              <a:t>apa yang </a:t>
            </a:r>
            <a:r>
              <a:rPr dirty="0" sz="1100" spc="-5">
                <a:latin typeface="Carlito"/>
                <a:cs typeface="Carlito"/>
              </a:rPr>
              <a:t>ingin dibuat </a:t>
            </a:r>
            <a:r>
              <a:rPr dirty="0" sz="1100">
                <a:latin typeface="Carlito"/>
                <a:cs typeface="Carlito"/>
              </a:rPr>
              <a:t>lalu klik</a:t>
            </a:r>
            <a:r>
              <a:rPr dirty="0" sz="1100" spc="8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save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32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68525" y="914400"/>
            <a:ext cx="3435350" cy="3020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98420" y="4122420"/>
            <a:ext cx="2575560" cy="14846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6132957"/>
            <a:ext cx="508000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Carlito"/>
                <a:cs typeface="Carlito"/>
              </a:rPr>
              <a:t>Untuk </a:t>
            </a:r>
            <a:r>
              <a:rPr dirty="0" sz="1100" spc="-5">
                <a:latin typeface="Carlito"/>
                <a:cs typeface="Carlito"/>
              </a:rPr>
              <a:t>menampilkan show </a:t>
            </a:r>
            <a:r>
              <a:rPr dirty="0" sz="1100">
                <a:latin typeface="Carlito"/>
                <a:cs typeface="Carlito"/>
              </a:rPr>
              <a:t>details </a:t>
            </a:r>
            <a:r>
              <a:rPr dirty="0" sz="1100" spc="-5">
                <a:latin typeface="Carlito"/>
                <a:cs typeface="Carlito"/>
              </a:rPr>
              <a:t>bisa </a:t>
            </a:r>
            <a:r>
              <a:rPr dirty="0" sz="1100">
                <a:latin typeface="Carlito"/>
                <a:cs typeface="Carlito"/>
              </a:rPr>
              <a:t>klik </a:t>
            </a:r>
            <a:r>
              <a:rPr dirty="0" sz="1100" spc="-5">
                <a:latin typeface="Carlito"/>
                <a:cs typeface="Carlito"/>
              </a:rPr>
              <a:t>show details dan untuk keluar </a:t>
            </a:r>
            <a:r>
              <a:rPr dirty="0" sz="1100">
                <a:latin typeface="Carlito"/>
                <a:cs typeface="Carlito"/>
              </a:rPr>
              <a:t>klik </a:t>
            </a:r>
            <a:r>
              <a:rPr dirty="0" sz="1100" spc="-5">
                <a:latin typeface="Carlito"/>
                <a:cs typeface="Carlito"/>
              </a:rPr>
              <a:t>hide</a:t>
            </a:r>
            <a:r>
              <a:rPr dirty="0" sz="1100" spc="6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details.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33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30170" y="913130"/>
            <a:ext cx="2512060" cy="2750820"/>
            <a:chOff x="2630170" y="913130"/>
            <a:chExt cx="2512060" cy="2750820"/>
          </a:xfrm>
        </p:grpSpPr>
        <p:sp>
          <p:nvSpPr>
            <p:cNvPr id="3" name="object 3"/>
            <p:cNvSpPr/>
            <p:nvPr/>
          </p:nvSpPr>
          <p:spPr>
            <a:xfrm>
              <a:off x="2630170" y="913130"/>
              <a:ext cx="2512060" cy="27508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183380" y="1776094"/>
              <a:ext cx="357505" cy="136525"/>
            </a:xfrm>
            <a:custGeom>
              <a:avLst/>
              <a:gdLst/>
              <a:ahLst/>
              <a:cxnLst/>
              <a:rect l="l" t="t" r="r" b="b"/>
              <a:pathLst>
                <a:path w="357504" h="136525">
                  <a:moveTo>
                    <a:pt x="0" y="63500"/>
                  </a:moveTo>
                  <a:lnTo>
                    <a:pt x="16490" y="37673"/>
                  </a:lnTo>
                  <a:lnTo>
                    <a:pt x="26193" y="27860"/>
                  </a:lnTo>
                  <a:lnTo>
                    <a:pt x="43755" y="22691"/>
                  </a:lnTo>
                  <a:lnTo>
                    <a:pt x="83820" y="10795"/>
                  </a:lnTo>
                  <a:lnTo>
                    <a:pt x="93335" y="7500"/>
                  </a:lnTo>
                  <a:lnTo>
                    <a:pt x="103743" y="3968"/>
                  </a:lnTo>
                  <a:lnTo>
                    <a:pt x="112127" y="1150"/>
                  </a:lnTo>
                  <a:lnTo>
                    <a:pt x="115570" y="0"/>
                  </a:lnTo>
                  <a:lnTo>
                    <a:pt x="155158" y="3532"/>
                  </a:lnTo>
                  <a:lnTo>
                    <a:pt x="199866" y="8255"/>
                  </a:lnTo>
                  <a:lnTo>
                    <a:pt x="244336" y="16787"/>
                  </a:lnTo>
                  <a:lnTo>
                    <a:pt x="283210" y="31750"/>
                  </a:lnTo>
                  <a:lnTo>
                    <a:pt x="323294" y="57229"/>
                  </a:lnTo>
                  <a:lnTo>
                    <a:pt x="350172" y="81746"/>
                  </a:lnTo>
                  <a:lnTo>
                    <a:pt x="354409" y="89773"/>
                  </a:lnTo>
                  <a:lnTo>
                    <a:pt x="357336" y="97680"/>
                  </a:lnTo>
                  <a:lnTo>
                    <a:pt x="356870" y="105409"/>
                  </a:lnTo>
                  <a:lnTo>
                    <a:pt x="336659" y="122505"/>
                  </a:lnTo>
                  <a:lnTo>
                    <a:pt x="302815" y="131683"/>
                  </a:lnTo>
                  <a:lnTo>
                    <a:pt x="269805" y="135503"/>
                  </a:lnTo>
                  <a:lnTo>
                    <a:pt x="252095" y="136525"/>
                  </a:lnTo>
                  <a:lnTo>
                    <a:pt x="199518" y="135383"/>
                  </a:lnTo>
                  <a:lnTo>
                    <a:pt x="146764" y="135016"/>
                  </a:lnTo>
                  <a:lnTo>
                    <a:pt x="94128" y="132863"/>
                  </a:lnTo>
                  <a:lnTo>
                    <a:pt x="41910" y="126364"/>
                  </a:lnTo>
                  <a:lnTo>
                    <a:pt x="25003" y="113863"/>
                  </a:lnTo>
                  <a:lnTo>
                    <a:pt x="20478" y="92551"/>
                  </a:lnTo>
                  <a:lnTo>
                    <a:pt x="16192" y="72429"/>
                  </a:lnTo>
                  <a:lnTo>
                    <a:pt x="0" y="63500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165727" y="1306703"/>
              <a:ext cx="164465" cy="344170"/>
            </a:xfrm>
            <a:custGeom>
              <a:avLst/>
              <a:gdLst/>
              <a:ahLst/>
              <a:cxnLst/>
              <a:rect l="l" t="t" r="r" b="b"/>
              <a:pathLst>
                <a:path w="164464" h="344169">
                  <a:moveTo>
                    <a:pt x="93572" y="244909"/>
                  </a:moveTo>
                  <a:lnTo>
                    <a:pt x="58293" y="259206"/>
                  </a:lnTo>
                  <a:lnTo>
                    <a:pt x="154177" y="343662"/>
                  </a:lnTo>
                  <a:lnTo>
                    <a:pt x="160569" y="262508"/>
                  </a:lnTo>
                  <a:lnTo>
                    <a:pt x="100711" y="262508"/>
                  </a:lnTo>
                  <a:lnTo>
                    <a:pt x="93572" y="244909"/>
                  </a:lnTo>
                  <a:close/>
                </a:path>
                <a:path w="164464" h="344169">
                  <a:moveTo>
                    <a:pt x="128848" y="230612"/>
                  </a:moveTo>
                  <a:lnTo>
                    <a:pt x="93572" y="244909"/>
                  </a:lnTo>
                  <a:lnTo>
                    <a:pt x="100711" y="262508"/>
                  </a:lnTo>
                  <a:lnTo>
                    <a:pt x="136017" y="248285"/>
                  </a:lnTo>
                  <a:lnTo>
                    <a:pt x="128848" y="230612"/>
                  </a:lnTo>
                  <a:close/>
                </a:path>
                <a:path w="164464" h="344169">
                  <a:moveTo>
                    <a:pt x="164211" y="216280"/>
                  </a:moveTo>
                  <a:lnTo>
                    <a:pt x="128848" y="230612"/>
                  </a:lnTo>
                  <a:lnTo>
                    <a:pt x="136017" y="248285"/>
                  </a:lnTo>
                  <a:lnTo>
                    <a:pt x="100711" y="262508"/>
                  </a:lnTo>
                  <a:lnTo>
                    <a:pt x="160569" y="262508"/>
                  </a:lnTo>
                  <a:lnTo>
                    <a:pt x="164211" y="216280"/>
                  </a:lnTo>
                  <a:close/>
                </a:path>
                <a:path w="164464" h="344169">
                  <a:moveTo>
                    <a:pt x="35306" y="0"/>
                  </a:moveTo>
                  <a:lnTo>
                    <a:pt x="0" y="14224"/>
                  </a:lnTo>
                  <a:lnTo>
                    <a:pt x="93572" y="244909"/>
                  </a:lnTo>
                  <a:lnTo>
                    <a:pt x="128848" y="230612"/>
                  </a:lnTo>
                  <a:lnTo>
                    <a:pt x="3530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02004" y="3825366"/>
            <a:ext cx="5960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Menambahkan ceklis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menandai </a:t>
            </a:r>
            <a:r>
              <a:rPr dirty="0" sz="1200">
                <a:latin typeface="Times New Roman"/>
                <a:cs typeface="Times New Roman"/>
              </a:rPr>
              <a:t>bisa dilakukan </a:t>
            </a:r>
            <a:r>
              <a:rPr dirty="0" sz="1200" spc="-5">
                <a:latin typeface="Times New Roman"/>
                <a:cs typeface="Times New Roman"/>
              </a:rPr>
              <a:t>dengan </a:t>
            </a:r>
            <a:r>
              <a:rPr dirty="0" sz="1200">
                <a:latin typeface="Times New Roman"/>
                <a:cs typeface="Times New Roman"/>
              </a:rPr>
              <a:t>klik </a:t>
            </a:r>
            <a:r>
              <a:rPr dirty="0" sz="1200" spc="-5">
                <a:latin typeface="Times New Roman"/>
                <a:cs typeface="Times New Roman"/>
              </a:rPr>
              <a:t>checklist </a:t>
            </a:r>
            <a:r>
              <a:rPr dirty="0" sz="1200">
                <a:latin typeface="Times New Roman"/>
                <a:cs typeface="Times New Roman"/>
              </a:rPr>
              <a:t>=&gt; </a:t>
            </a:r>
            <a:r>
              <a:rPr dirty="0" sz="1200" spc="-5">
                <a:latin typeface="Times New Roman"/>
                <a:cs typeface="Times New Roman"/>
              </a:rPr>
              <a:t>buat </a:t>
            </a:r>
            <a:r>
              <a:rPr dirty="0" sz="1200">
                <a:latin typeface="Times New Roman"/>
                <a:cs typeface="Times New Roman"/>
              </a:rPr>
              <a:t>judul =&gt;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89299" y="4291569"/>
            <a:ext cx="2327613" cy="12011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004" y="5715380"/>
            <a:ext cx="322770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Carlito"/>
                <a:cs typeface="Carlito"/>
              </a:rPr>
              <a:t>Tambahkan </a:t>
            </a:r>
            <a:r>
              <a:rPr dirty="0" sz="1100" spc="-5">
                <a:latin typeface="Carlito"/>
                <a:cs typeface="Carlito"/>
              </a:rPr>
              <a:t>item dengan </a:t>
            </a:r>
            <a:r>
              <a:rPr dirty="0" sz="1100">
                <a:latin typeface="Carlito"/>
                <a:cs typeface="Carlito"/>
              </a:rPr>
              <a:t>ketikan </a:t>
            </a:r>
            <a:r>
              <a:rPr dirty="0" sz="1100" spc="-5">
                <a:latin typeface="Carlito"/>
                <a:cs typeface="Carlito"/>
              </a:rPr>
              <a:t>nama item </a:t>
            </a:r>
            <a:r>
              <a:rPr dirty="0" sz="1100">
                <a:latin typeface="Carlito"/>
                <a:cs typeface="Carlito"/>
              </a:rPr>
              <a:t>lalu </a:t>
            </a:r>
            <a:r>
              <a:rPr dirty="0" sz="1100" spc="-5">
                <a:latin typeface="Carlito"/>
                <a:cs typeface="Carlito"/>
              </a:rPr>
              <a:t>klik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add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48839" y="6449695"/>
            <a:ext cx="3474720" cy="18211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02004" y="8439150"/>
            <a:ext cx="46894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Menambahkan </a:t>
            </a:r>
            <a:r>
              <a:rPr dirty="0" sz="1100" spc="-5">
                <a:latin typeface="Carlito"/>
                <a:cs typeface="Carlito"/>
              </a:rPr>
              <a:t>date </a:t>
            </a:r>
            <a:r>
              <a:rPr dirty="0" sz="1100">
                <a:latin typeface="Carlito"/>
                <a:cs typeface="Carlito"/>
              </a:rPr>
              <a:t>bisa </a:t>
            </a:r>
            <a:r>
              <a:rPr dirty="0" sz="1100" spc="-5">
                <a:latin typeface="Carlito"/>
                <a:cs typeface="Carlito"/>
              </a:rPr>
              <a:t>klik </a:t>
            </a:r>
            <a:r>
              <a:rPr dirty="0" sz="1100">
                <a:latin typeface="Carlito"/>
                <a:cs typeface="Carlito"/>
              </a:rPr>
              <a:t>Due </a:t>
            </a:r>
            <a:r>
              <a:rPr dirty="0" sz="1100" spc="-5">
                <a:latin typeface="Carlito"/>
                <a:cs typeface="Carlito"/>
              </a:rPr>
              <a:t>date </a:t>
            </a:r>
            <a:r>
              <a:rPr dirty="0" sz="1100">
                <a:latin typeface="Carlito"/>
                <a:cs typeface="Carlito"/>
              </a:rPr>
              <a:t>=&gt; atur </a:t>
            </a:r>
            <a:r>
              <a:rPr dirty="0" sz="1100" spc="-5">
                <a:latin typeface="Carlito"/>
                <a:cs typeface="Carlito"/>
              </a:rPr>
              <a:t>date sesuai </a:t>
            </a:r>
            <a:r>
              <a:rPr dirty="0" sz="1100">
                <a:latin typeface="Carlito"/>
                <a:cs typeface="Carlito"/>
              </a:rPr>
              <a:t>yang </a:t>
            </a:r>
            <a:r>
              <a:rPr dirty="0" sz="1100" spc="-5">
                <a:latin typeface="Carlito"/>
                <a:cs typeface="Carlito"/>
              </a:rPr>
              <a:t>diinginkan </a:t>
            </a:r>
            <a:r>
              <a:rPr dirty="0" sz="1100">
                <a:latin typeface="Carlito"/>
                <a:cs typeface="Carlito"/>
              </a:rPr>
              <a:t>=&gt; </a:t>
            </a:r>
            <a:r>
              <a:rPr dirty="0" sz="1100" spc="-5">
                <a:latin typeface="Carlito"/>
                <a:cs typeface="Carlito"/>
              </a:rPr>
              <a:t>save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34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99966" y="9051747"/>
            <a:ext cx="17335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 sz="1100">
                <a:latin typeface="Carlito"/>
                <a:cs typeface="Carlito"/>
              </a:rPr>
              <a:t>3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891031"/>
            <a:ext cx="5969000" cy="530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BAB I</a:t>
            </a:r>
            <a:endParaRPr sz="1200">
              <a:latin typeface="Times New Roman"/>
              <a:cs typeface="Times New Roman"/>
            </a:endParaRPr>
          </a:p>
          <a:p>
            <a:pPr algn="ctr" marL="36195">
              <a:lnSpc>
                <a:spcPct val="100000"/>
              </a:lnSpc>
              <a:spcBef>
                <a:spcPts val="1140"/>
              </a:spcBef>
            </a:pPr>
            <a:r>
              <a:rPr dirty="0" sz="1200" spc="-5" b="1">
                <a:latin typeface="Times New Roman"/>
                <a:cs typeface="Times New Roman"/>
              </a:rPr>
              <a:t>PENDAHULUAN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algn="just" marL="241300">
              <a:lnSpc>
                <a:spcPct val="100000"/>
              </a:lnSpc>
              <a:spcBef>
                <a:spcPts val="1025"/>
              </a:spcBef>
            </a:pPr>
            <a:r>
              <a:rPr dirty="0" sz="1200" spc="-5" b="1">
                <a:latin typeface="Times New Roman"/>
                <a:cs typeface="Times New Roman"/>
              </a:rPr>
              <a:t>A. </a:t>
            </a:r>
            <a:r>
              <a:rPr dirty="0" sz="1200" b="1">
                <a:latin typeface="Times New Roman"/>
                <a:cs typeface="Times New Roman"/>
              </a:rPr>
              <a:t>Latar</a:t>
            </a:r>
            <a:r>
              <a:rPr dirty="0" sz="1200" spc="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Belakang</a:t>
            </a:r>
            <a:endParaRPr sz="1200">
              <a:latin typeface="Times New Roman"/>
              <a:cs typeface="Times New Roman"/>
            </a:endParaRPr>
          </a:p>
          <a:p>
            <a:pPr algn="just" marL="372110">
              <a:lnSpc>
                <a:spcPct val="100000"/>
              </a:lnSpc>
              <a:spcBef>
                <a:spcPts val="325"/>
              </a:spcBef>
            </a:pPr>
            <a:r>
              <a:rPr dirty="0" sz="1200" spc="-5">
                <a:latin typeface="Times New Roman"/>
                <a:cs typeface="Times New Roman"/>
              </a:rPr>
              <a:t>GitHub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memungkinkan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untuk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mengotomatiskan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dan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meningkatkan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alur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kerja.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kita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dapat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6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membangun aplikasi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meningkatkan alur kerja. Dan </a:t>
            </a:r>
            <a:r>
              <a:rPr dirty="0" sz="1200">
                <a:latin typeface="Times New Roman"/>
                <a:cs typeface="Times New Roman"/>
              </a:rPr>
              <a:t>juga </a:t>
            </a:r>
            <a:r>
              <a:rPr dirty="0" sz="1200" spc="-5">
                <a:latin typeface="Times New Roman"/>
                <a:cs typeface="Times New Roman"/>
              </a:rPr>
              <a:t>dapat membagikan atau menjual  aplikasi </a:t>
            </a:r>
            <a:r>
              <a:rPr dirty="0" sz="1200">
                <a:latin typeface="Times New Roman"/>
                <a:cs typeface="Times New Roman"/>
              </a:rPr>
              <a:t>di </a:t>
            </a:r>
            <a:r>
              <a:rPr dirty="0" sz="1200" spc="-5">
                <a:latin typeface="Times New Roman"/>
                <a:cs typeface="Times New Roman"/>
              </a:rPr>
              <a:t>GitHub Marketplace. </a:t>
            </a:r>
            <a:r>
              <a:rPr dirty="0" sz="1200">
                <a:latin typeface="Times New Roman"/>
                <a:cs typeface="Times New Roman"/>
              </a:rPr>
              <a:t>Aplikasi GitHub </a:t>
            </a:r>
            <a:r>
              <a:rPr dirty="0" sz="1200" spc="-5">
                <a:latin typeface="Times New Roman"/>
                <a:cs typeface="Times New Roman"/>
              </a:rPr>
              <a:t>adalah </a:t>
            </a:r>
            <a:r>
              <a:rPr dirty="0" sz="1200">
                <a:latin typeface="Times New Roman"/>
                <a:cs typeface="Times New Roman"/>
              </a:rPr>
              <a:t>cara </a:t>
            </a:r>
            <a:r>
              <a:rPr dirty="0" sz="1200" spc="-5">
                <a:latin typeface="Times New Roman"/>
                <a:cs typeface="Times New Roman"/>
              </a:rPr>
              <a:t>yang direkomendasikan </a:t>
            </a:r>
            <a:r>
              <a:rPr dirty="0" sz="1200">
                <a:latin typeface="Times New Roman"/>
                <a:cs typeface="Times New Roman"/>
              </a:rPr>
              <a:t>secara  </a:t>
            </a:r>
            <a:r>
              <a:rPr dirty="0" sz="1200" spc="-5">
                <a:latin typeface="Times New Roman"/>
                <a:cs typeface="Times New Roman"/>
              </a:rPr>
              <a:t>resmi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berintegrasi dengan GitHub karena aplikasi tersebut menawarkan </a:t>
            </a:r>
            <a:r>
              <a:rPr dirty="0" sz="1200">
                <a:latin typeface="Times New Roman"/>
                <a:cs typeface="Times New Roman"/>
              </a:rPr>
              <a:t>izin </a:t>
            </a:r>
            <a:r>
              <a:rPr dirty="0" sz="1200" spc="-5">
                <a:latin typeface="Times New Roman"/>
                <a:cs typeface="Times New Roman"/>
              </a:rPr>
              <a:t>yang </a:t>
            </a:r>
            <a:r>
              <a:rPr dirty="0" sz="1200">
                <a:latin typeface="Times New Roman"/>
                <a:cs typeface="Times New Roman"/>
              </a:rPr>
              <a:t>jauh  lebih </a:t>
            </a:r>
            <a:r>
              <a:rPr dirty="0" sz="1200" spc="-5">
                <a:latin typeface="Times New Roman"/>
                <a:cs typeface="Times New Roman"/>
              </a:rPr>
              <a:t>terperinci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mengakses data, tetapi GitHub </a:t>
            </a:r>
            <a:r>
              <a:rPr dirty="0" sz="1200">
                <a:latin typeface="Times New Roman"/>
                <a:cs typeface="Times New Roman"/>
              </a:rPr>
              <a:t>mendukung Aplikasi </a:t>
            </a:r>
            <a:r>
              <a:rPr dirty="0" sz="1200" spc="-5">
                <a:latin typeface="Times New Roman"/>
                <a:cs typeface="Times New Roman"/>
              </a:rPr>
              <a:t>OAuth dan </a:t>
            </a:r>
            <a:r>
              <a:rPr dirty="0" sz="1200">
                <a:latin typeface="Times New Roman"/>
                <a:cs typeface="Times New Roman"/>
              </a:rPr>
              <a:t>Aplikasi  </a:t>
            </a:r>
            <a:r>
              <a:rPr dirty="0" sz="1200" spc="-5">
                <a:latin typeface="Times New Roman"/>
                <a:cs typeface="Times New Roman"/>
              </a:rPr>
              <a:t>GitHub sedangkan </a:t>
            </a:r>
            <a:r>
              <a:rPr dirty="0" sz="1200">
                <a:latin typeface="Times New Roman"/>
                <a:cs typeface="Times New Roman"/>
              </a:rPr>
              <a:t>Trello </a:t>
            </a:r>
            <a:r>
              <a:rPr dirty="0" sz="1200" spc="-5">
                <a:latin typeface="Times New Roman"/>
                <a:cs typeface="Times New Roman"/>
              </a:rPr>
              <a:t>adalah sebuah </a:t>
            </a:r>
            <a:r>
              <a:rPr dirty="0" sz="1200">
                <a:latin typeface="Times New Roman"/>
                <a:cs typeface="Times New Roman"/>
              </a:rPr>
              <a:t>aplikasi </a:t>
            </a:r>
            <a:r>
              <a:rPr dirty="0" sz="1200" spc="-5">
                <a:latin typeface="Times New Roman"/>
                <a:cs typeface="Times New Roman"/>
              </a:rPr>
              <a:t>berbasis web yang </a:t>
            </a:r>
            <a:r>
              <a:rPr dirty="0" sz="1200">
                <a:latin typeface="Times New Roman"/>
                <a:cs typeface="Times New Roman"/>
              </a:rPr>
              <a:t>bisa </a:t>
            </a:r>
            <a:r>
              <a:rPr dirty="0" sz="1200" spc="-5">
                <a:latin typeface="Times New Roman"/>
                <a:cs typeface="Times New Roman"/>
              </a:rPr>
              <a:t>digunakan </a:t>
            </a:r>
            <a:r>
              <a:rPr dirty="0" sz="1200">
                <a:latin typeface="Times New Roman"/>
                <a:cs typeface="Times New Roman"/>
              </a:rPr>
              <a:t>untuk  </a:t>
            </a:r>
            <a:r>
              <a:rPr dirty="0" sz="1200" spc="-5">
                <a:latin typeface="Times New Roman"/>
                <a:cs typeface="Times New Roman"/>
              </a:rPr>
              <a:t>membuat board (papan) yang </a:t>
            </a:r>
            <a:r>
              <a:rPr dirty="0" sz="1200">
                <a:latin typeface="Times New Roman"/>
                <a:cs typeface="Times New Roman"/>
              </a:rPr>
              <a:t>nanti di </a:t>
            </a:r>
            <a:r>
              <a:rPr dirty="0" sz="1200" spc="-5">
                <a:latin typeface="Times New Roman"/>
                <a:cs typeface="Times New Roman"/>
              </a:rPr>
              <a:t>dalamnya </a:t>
            </a:r>
            <a:r>
              <a:rPr dirty="0" sz="1200">
                <a:latin typeface="Times New Roman"/>
                <a:cs typeface="Times New Roman"/>
              </a:rPr>
              <a:t>bisa membua card </a:t>
            </a:r>
            <a:r>
              <a:rPr dirty="0" sz="1200" spc="-5">
                <a:latin typeface="Times New Roman"/>
                <a:cs typeface="Times New Roman"/>
              </a:rPr>
              <a:t>(pekerjaan/tugas) yang </a:t>
            </a:r>
            <a:r>
              <a:rPr dirty="0" sz="1200">
                <a:latin typeface="Times New Roman"/>
                <a:cs typeface="Times New Roman"/>
              </a:rPr>
              <a:t>dapat  di </a:t>
            </a:r>
            <a:r>
              <a:rPr dirty="0" sz="1200" spc="-5">
                <a:latin typeface="Times New Roman"/>
                <a:cs typeface="Times New Roman"/>
              </a:rPr>
              <a:t>kerjakan </a:t>
            </a:r>
            <a:r>
              <a:rPr dirty="0" sz="1200">
                <a:latin typeface="Times New Roman"/>
                <a:cs typeface="Times New Roman"/>
              </a:rPr>
              <a:t>oleh berkelompok.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359410">
              <a:lnSpc>
                <a:spcPct val="143700"/>
              </a:lnSpc>
              <a:spcBef>
                <a:spcPts val="810"/>
              </a:spcBef>
            </a:pPr>
            <a:r>
              <a:rPr dirty="0" sz="1200" spc="-5">
                <a:latin typeface="Times New Roman"/>
                <a:cs typeface="Times New Roman"/>
              </a:rPr>
              <a:t>programmer </a:t>
            </a:r>
            <a:r>
              <a:rPr dirty="0" sz="1200">
                <a:latin typeface="Times New Roman"/>
                <a:cs typeface="Times New Roman"/>
              </a:rPr>
              <a:t>atau </a:t>
            </a:r>
            <a:r>
              <a:rPr dirty="0" sz="1200" spc="-5">
                <a:latin typeface="Times New Roman"/>
                <a:cs typeface="Times New Roman"/>
              </a:rPr>
              <a:t>mahasiswa yang membuat Aplikasi.umumnya </a:t>
            </a:r>
            <a:r>
              <a:rPr dirty="0" sz="1200">
                <a:latin typeface="Times New Roman"/>
                <a:cs typeface="Times New Roman"/>
              </a:rPr>
              <a:t>dibuat </a:t>
            </a:r>
            <a:r>
              <a:rPr dirty="0" sz="1200" spc="-5">
                <a:latin typeface="Times New Roman"/>
                <a:cs typeface="Times New Roman"/>
              </a:rPr>
              <a:t>programmer </a:t>
            </a:r>
            <a:r>
              <a:rPr dirty="0" sz="1200">
                <a:latin typeface="Times New Roman"/>
                <a:cs typeface="Times New Roman"/>
              </a:rPr>
              <a:t>secara  </a:t>
            </a:r>
            <a:r>
              <a:rPr dirty="0" sz="1200" spc="-5">
                <a:latin typeface="Times New Roman"/>
                <a:cs typeface="Times New Roman"/>
              </a:rPr>
              <a:t>berkelompok. </a:t>
            </a:r>
            <a:r>
              <a:rPr dirty="0" sz="1200">
                <a:latin typeface="Times New Roman"/>
                <a:cs typeface="Times New Roman"/>
              </a:rPr>
              <a:t>maka kemungkinan </a:t>
            </a:r>
            <a:r>
              <a:rPr dirty="0" sz="1200" spc="-5">
                <a:latin typeface="Times New Roman"/>
                <a:cs typeface="Times New Roman"/>
              </a:rPr>
              <a:t>pekerjaan </a:t>
            </a:r>
            <a:r>
              <a:rPr dirty="0" sz="1200">
                <a:latin typeface="Times New Roman"/>
                <a:cs typeface="Times New Roman"/>
              </a:rPr>
              <a:t>bisa </a:t>
            </a:r>
            <a:r>
              <a:rPr dirty="0" sz="1200" spc="-5">
                <a:latin typeface="Times New Roman"/>
                <a:cs typeface="Times New Roman"/>
              </a:rPr>
              <a:t>kacau </a:t>
            </a:r>
            <a:r>
              <a:rPr dirty="0" sz="1200" spc="5">
                <a:latin typeface="Times New Roman"/>
                <a:cs typeface="Times New Roman"/>
              </a:rPr>
              <a:t>dan </a:t>
            </a:r>
            <a:r>
              <a:rPr dirty="0" sz="1200">
                <a:latin typeface="Times New Roman"/>
                <a:cs typeface="Times New Roman"/>
              </a:rPr>
              <a:t>sulit </a:t>
            </a:r>
            <a:r>
              <a:rPr dirty="0" sz="1200" spc="-5">
                <a:latin typeface="Times New Roman"/>
                <a:cs typeface="Times New Roman"/>
              </a:rPr>
              <a:t>dikendalikan. Kemungkinan  satu </a:t>
            </a:r>
            <a:r>
              <a:rPr dirty="0" sz="1200">
                <a:latin typeface="Times New Roman"/>
                <a:cs typeface="Times New Roman"/>
              </a:rPr>
              <a:t>file </a:t>
            </a:r>
            <a:r>
              <a:rPr dirty="0" sz="1200" spc="-5">
                <a:latin typeface="Times New Roman"/>
                <a:cs typeface="Times New Roman"/>
              </a:rPr>
              <a:t>terhapus </a:t>
            </a:r>
            <a:r>
              <a:rPr dirty="0" sz="1200">
                <a:latin typeface="Times New Roman"/>
                <a:cs typeface="Times New Roman"/>
              </a:rPr>
              <a:t>oleh pengembang lain, </a:t>
            </a:r>
            <a:r>
              <a:rPr dirty="0" sz="1200" spc="-5">
                <a:latin typeface="Times New Roman"/>
                <a:cs typeface="Times New Roman"/>
              </a:rPr>
              <a:t>atau </a:t>
            </a:r>
            <a:r>
              <a:rPr dirty="0" sz="1200">
                <a:latin typeface="Times New Roman"/>
                <a:cs typeface="Times New Roman"/>
              </a:rPr>
              <a:t>file </a:t>
            </a:r>
            <a:r>
              <a:rPr dirty="0" sz="1200" spc="-5">
                <a:latin typeface="Times New Roman"/>
                <a:cs typeface="Times New Roman"/>
              </a:rPr>
              <a:t>yang </a:t>
            </a:r>
            <a:r>
              <a:rPr dirty="0" sz="1200">
                <a:latin typeface="Times New Roman"/>
                <a:cs typeface="Times New Roman"/>
              </a:rPr>
              <a:t>sudah </a:t>
            </a:r>
            <a:r>
              <a:rPr dirty="0" sz="1200" spc="-5">
                <a:latin typeface="Times New Roman"/>
                <a:cs typeface="Times New Roman"/>
              </a:rPr>
              <a:t>diperbaiki tertimpa dengan </a:t>
            </a:r>
            <a:r>
              <a:rPr dirty="0" sz="1200">
                <a:latin typeface="Times New Roman"/>
                <a:cs typeface="Times New Roman"/>
              </a:rPr>
              <a:t>script  </a:t>
            </a:r>
            <a:r>
              <a:rPr dirty="0" sz="1200" spc="-5">
                <a:latin typeface="Times New Roman"/>
                <a:cs typeface="Times New Roman"/>
              </a:rPr>
              <a:t>yang </a:t>
            </a:r>
            <a:r>
              <a:rPr dirty="0" sz="1200">
                <a:latin typeface="Times New Roman"/>
                <a:cs typeface="Times New Roman"/>
              </a:rPr>
              <a:t>baru laptop </a:t>
            </a:r>
            <a:r>
              <a:rPr dirty="0" sz="1200" spc="-5">
                <a:latin typeface="Times New Roman"/>
                <a:cs typeface="Times New Roman"/>
              </a:rPr>
              <a:t>yang </a:t>
            </a:r>
            <a:r>
              <a:rPr dirty="0" sz="1200">
                <a:latin typeface="Times New Roman"/>
                <a:cs typeface="Times New Roman"/>
              </a:rPr>
              <a:t>mati </a:t>
            </a:r>
            <a:r>
              <a:rPr dirty="0" sz="1200" spc="-5">
                <a:latin typeface="Times New Roman"/>
                <a:cs typeface="Times New Roman"/>
              </a:rPr>
              <a:t>secara </a:t>
            </a:r>
            <a:r>
              <a:rPr dirty="0" sz="1200">
                <a:latin typeface="Times New Roman"/>
                <a:cs typeface="Times New Roman"/>
              </a:rPr>
              <a:t>tiba </a:t>
            </a:r>
            <a:r>
              <a:rPr dirty="0" sz="1200" spc="-5">
                <a:latin typeface="Times New Roman"/>
                <a:cs typeface="Times New Roman"/>
              </a:rPr>
              <a:t>dan masalah lainya.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mengatasi kekacauan tersebut  </a:t>
            </a:r>
            <a:r>
              <a:rPr dirty="0" sz="1200">
                <a:latin typeface="Times New Roman"/>
                <a:cs typeface="Times New Roman"/>
              </a:rPr>
              <a:t>maka </a:t>
            </a:r>
            <a:r>
              <a:rPr dirty="0" sz="1200" spc="-5">
                <a:latin typeface="Times New Roman"/>
                <a:cs typeface="Times New Roman"/>
              </a:rPr>
              <a:t>perlu digunakan </a:t>
            </a:r>
            <a:r>
              <a:rPr dirty="0" sz="1200">
                <a:latin typeface="Times New Roman"/>
                <a:cs typeface="Times New Roman"/>
              </a:rPr>
              <a:t>satu solusi </a:t>
            </a:r>
            <a:r>
              <a:rPr dirty="0" sz="1200" spc="-10">
                <a:latin typeface="Times New Roman"/>
                <a:cs typeface="Times New Roman"/>
              </a:rPr>
              <a:t>yaitu </a:t>
            </a:r>
            <a:r>
              <a:rPr dirty="0" sz="1200">
                <a:latin typeface="Times New Roman"/>
                <a:cs typeface="Times New Roman"/>
              </a:rPr>
              <a:t>dengan </a:t>
            </a:r>
            <a:r>
              <a:rPr dirty="0" sz="1200" spc="-5">
                <a:latin typeface="Times New Roman"/>
                <a:cs typeface="Times New Roman"/>
              </a:rPr>
              <a:t>menggunakan GITHUB dan TRELLO. Dengan  adanya GITHUB </a:t>
            </a:r>
            <a:r>
              <a:rPr dirty="0" sz="1200">
                <a:latin typeface="Times New Roman"/>
                <a:cs typeface="Times New Roman"/>
              </a:rPr>
              <a:t>dan </a:t>
            </a:r>
            <a:r>
              <a:rPr dirty="0" sz="1200" spc="-5">
                <a:latin typeface="Times New Roman"/>
                <a:cs typeface="Times New Roman"/>
              </a:rPr>
              <a:t>TRELLO, aplikasi yang dikerjakan </a:t>
            </a:r>
            <a:r>
              <a:rPr dirty="0" sz="1200">
                <a:latin typeface="Times New Roman"/>
                <a:cs typeface="Times New Roman"/>
              </a:rPr>
              <a:t>oleh </a:t>
            </a:r>
            <a:r>
              <a:rPr dirty="0" sz="1200" spc="-5">
                <a:latin typeface="Times New Roman"/>
                <a:cs typeface="Times New Roman"/>
              </a:rPr>
              <a:t>banyak programmer akan dapat  </a:t>
            </a:r>
            <a:r>
              <a:rPr dirty="0" sz="1200">
                <a:latin typeface="Times New Roman"/>
                <a:cs typeface="Times New Roman"/>
              </a:rPr>
              <a:t>dikelola </a:t>
            </a:r>
            <a:r>
              <a:rPr dirty="0" sz="1200" spc="-5">
                <a:latin typeface="Times New Roman"/>
                <a:cs typeface="Times New Roman"/>
              </a:rPr>
              <a:t>dengan baik. Masalah </a:t>
            </a:r>
            <a:r>
              <a:rPr dirty="0" sz="1200">
                <a:latin typeface="Times New Roman"/>
                <a:cs typeface="Times New Roman"/>
              </a:rPr>
              <a:t>file </a:t>
            </a:r>
            <a:r>
              <a:rPr dirty="0" sz="1200" spc="-5">
                <a:latin typeface="Times New Roman"/>
                <a:cs typeface="Times New Roman"/>
              </a:rPr>
              <a:t>terhapus, </a:t>
            </a:r>
            <a:r>
              <a:rPr dirty="0" sz="1200">
                <a:latin typeface="Times New Roman"/>
                <a:cs typeface="Times New Roman"/>
              </a:rPr>
              <a:t>script ditimpa oleh </a:t>
            </a:r>
            <a:r>
              <a:rPr dirty="0" sz="1200" spc="-5">
                <a:latin typeface="Times New Roman"/>
                <a:cs typeface="Times New Roman"/>
              </a:rPr>
              <a:t>script yang </a:t>
            </a:r>
            <a:r>
              <a:rPr dirty="0" sz="1200">
                <a:latin typeface="Times New Roman"/>
                <a:cs typeface="Times New Roman"/>
              </a:rPr>
              <a:t>lain </a:t>
            </a:r>
            <a:r>
              <a:rPr dirty="0" sz="1200" spc="-5">
                <a:latin typeface="Times New Roman"/>
                <a:cs typeface="Times New Roman"/>
              </a:rPr>
              <a:t>akan </a:t>
            </a:r>
            <a:r>
              <a:rPr dirty="0" sz="1200">
                <a:latin typeface="Times New Roman"/>
                <a:cs typeface="Times New Roman"/>
              </a:rPr>
              <a:t>dapat  </a:t>
            </a:r>
            <a:r>
              <a:rPr dirty="0" sz="1200" spc="-5">
                <a:latin typeface="Times New Roman"/>
                <a:cs typeface="Times New Roman"/>
              </a:rPr>
              <a:t>diatasi menggunakan </a:t>
            </a:r>
            <a:r>
              <a:rPr dirty="0" sz="1200">
                <a:latin typeface="Times New Roman"/>
                <a:cs typeface="Times New Roman"/>
              </a:rPr>
              <a:t>GITHUB dan </a:t>
            </a:r>
            <a:r>
              <a:rPr dirty="0" sz="1200" spc="-5">
                <a:latin typeface="Times New Roman"/>
                <a:cs typeface="Times New Roman"/>
              </a:rPr>
              <a:t>TRELLO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0589" y="913130"/>
            <a:ext cx="3409315" cy="3189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16835" y="4290059"/>
            <a:ext cx="2537460" cy="13455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6161913"/>
            <a:ext cx="551243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Carlito"/>
                <a:cs typeface="Carlito"/>
              </a:rPr>
              <a:t>Menambahkan </a:t>
            </a:r>
            <a:r>
              <a:rPr dirty="0" sz="1100" spc="-5">
                <a:latin typeface="Carlito"/>
                <a:cs typeface="Carlito"/>
              </a:rPr>
              <a:t>cover dengan </a:t>
            </a:r>
            <a:r>
              <a:rPr dirty="0" sz="1100">
                <a:latin typeface="Carlito"/>
                <a:cs typeface="Carlito"/>
              </a:rPr>
              <a:t>cara klik </a:t>
            </a:r>
            <a:r>
              <a:rPr dirty="0" sz="1100" spc="-5">
                <a:latin typeface="Carlito"/>
                <a:cs typeface="Carlito"/>
              </a:rPr>
              <a:t>cover </a:t>
            </a:r>
            <a:r>
              <a:rPr dirty="0" sz="1100">
                <a:latin typeface="Carlito"/>
                <a:cs typeface="Carlito"/>
              </a:rPr>
              <a:t>lalu </a:t>
            </a:r>
            <a:r>
              <a:rPr dirty="0" sz="1100" spc="-5">
                <a:latin typeface="Carlito"/>
                <a:cs typeface="Carlito"/>
              </a:rPr>
              <a:t>pilih sesuai dangan </a:t>
            </a:r>
            <a:r>
              <a:rPr dirty="0" sz="1100">
                <a:latin typeface="Carlito"/>
                <a:cs typeface="Carlito"/>
              </a:rPr>
              <a:t>yang </a:t>
            </a:r>
            <a:r>
              <a:rPr dirty="0" sz="1100" spc="-5">
                <a:latin typeface="Carlito"/>
                <a:cs typeface="Carlito"/>
              </a:rPr>
              <a:t>diinginkan </a:t>
            </a:r>
            <a:r>
              <a:rPr dirty="0" sz="1100">
                <a:latin typeface="Carlito"/>
                <a:cs typeface="Carlito"/>
              </a:rPr>
              <a:t>lalu</a:t>
            </a:r>
            <a:r>
              <a:rPr dirty="0" sz="1100" spc="6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Settings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35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914400"/>
            <a:ext cx="3200400" cy="2691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004" y="4045432"/>
            <a:ext cx="5970270" cy="7905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52300"/>
              </a:lnSpc>
              <a:spcBef>
                <a:spcPts val="90"/>
              </a:spcBef>
            </a:pPr>
            <a:r>
              <a:rPr dirty="0" sz="1100" spc="-5">
                <a:latin typeface="Carlito"/>
                <a:cs typeface="Carlito"/>
              </a:rPr>
              <a:t>Memindahkan </a:t>
            </a:r>
            <a:r>
              <a:rPr dirty="0" sz="1100">
                <a:latin typeface="Carlito"/>
                <a:cs typeface="Carlito"/>
              </a:rPr>
              <a:t>card dari </a:t>
            </a:r>
            <a:r>
              <a:rPr dirty="0" sz="1100" spc="-5">
                <a:latin typeface="Carlito"/>
                <a:cs typeface="Carlito"/>
              </a:rPr>
              <a:t>list satu </a:t>
            </a:r>
            <a:r>
              <a:rPr dirty="0" sz="1100">
                <a:latin typeface="Carlito"/>
                <a:cs typeface="Carlito"/>
              </a:rPr>
              <a:t>ke </a:t>
            </a:r>
            <a:r>
              <a:rPr dirty="0" sz="1100" spc="-5">
                <a:latin typeface="Carlito"/>
                <a:cs typeface="Carlito"/>
              </a:rPr>
              <a:t>list </a:t>
            </a:r>
            <a:r>
              <a:rPr dirty="0" sz="1100">
                <a:latin typeface="Carlito"/>
                <a:cs typeface="Carlito"/>
              </a:rPr>
              <a:t>lain </a:t>
            </a:r>
            <a:r>
              <a:rPr dirty="0" sz="1100" spc="-5">
                <a:latin typeface="Carlito"/>
                <a:cs typeface="Carlito"/>
              </a:rPr>
              <a:t>dengan </a:t>
            </a:r>
            <a:r>
              <a:rPr dirty="0" sz="1100">
                <a:latin typeface="Carlito"/>
                <a:cs typeface="Carlito"/>
              </a:rPr>
              <a:t>cara klik tahan card </a:t>
            </a:r>
            <a:r>
              <a:rPr dirty="0" sz="1100" spc="-5">
                <a:latin typeface="Carlito"/>
                <a:cs typeface="Carlito"/>
              </a:rPr>
              <a:t>yang </a:t>
            </a:r>
            <a:r>
              <a:rPr dirty="0" sz="1100">
                <a:latin typeface="Carlito"/>
                <a:cs typeface="Carlito"/>
              </a:rPr>
              <a:t>akan </a:t>
            </a:r>
            <a:r>
              <a:rPr dirty="0" sz="1100" spc="-5">
                <a:latin typeface="Carlito"/>
                <a:cs typeface="Carlito"/>
              </a:rPr>
              <a:t>di pindahkan  </a:t>
            </a:r>
            <a:r>
              <a:rPr dirty="0" sz="1100">
                <a:latin typeface="Carlito"/>
                <a:cs typeface="Carlito"/>
              </a:rPr>
              <a:t>kemudian </a:t>
            </a:r>
            <a:r>
              <a:rPr dirty="0" sz="1100" spc="-5">
                <a:latin typeface="Carlito"/>
                <a:cs typeface="Carlito"/>
              </a:rPr>
              <a:t>lepaskan atau klik di list </a:t>
            </a:r>
            <a:r>
              <a:rPr dirty="0" sz="1100">
                <a:latin typeface="Carlito"/>
                <a:cs typeface="Carlito"/>
              </a:rPr>
              <a:t>yang akan </a:t>
            </a:r>
            <a:r>
              <a:rPr dirty="0" sz="1100" spc="-5">
                <a:latin typeface="Carlito"/>
                <a:cs typeface="Carlito"/>
              </a:rPr>
              <a:t>ditempatkan. </a:t>
            </a:r>
            <a:r>
              <a:rPr dirty="0" sz="1100">
                <a:latin typeface="Carlito"/>
                <a:cs typeface="Carlito"/>
              </a:rPr>
              <a:t>Misalnya </a:t>
            </a:r>
            <a:r>
              <a:rPr dirty="0" sz="1100" spc="-5">
                <a:latin typeface="Carlito"/>
                <a:cs typeface="Carlito"/>
              </a:rPr>
              <a:t>pada list pekerjaan </a:t>
            </a:r>
            <a:r>
              <a:rPr dirty="0" sz="1100">
                <a:latin typeface="Carlito"/>
                <a:cs typeface="Carlito"/>
              </a:rPr>
              <a:t>ada </a:t>
            </a:r>
            <a:r>
              <a:rPr dirty="0" sz="1100" spc="-5">
                <a:latin typeface="Carlito"/>
                <a:cs typeface="Carlito"/>
              </a:rPr>
              <a:t>salah satu  </a:t>
            </a:r>
            <a:r>
              <a:rPr dirty="0" sz="1100">
                <a:latin typeface="Carlito"/>
                <a:cs typeface="Carlito"/>
              </a:rPr>
              <a:t>members yang </a:t>
            </a:r>
            <a:r>
              <a:rPr dirty="0" sz="1100" spc="-5">
                <a:latin typeface="Carlito"/>
                <a:cs typeface="Carlito"/>
              </a:rPr>
              <a:t>mengalami </a:t>
            </a:r>
            <a:r>
              <a:rPr dirty="0" sz="1100">
                <a:latin typeface="Carlito"/>
                <a:cs typeface="Carlito"/>
              </a:rPr>
              <a:t>kendala </a:t>
            </a:r>
            <a:r>
              <a:rPr dirty="0" sz="1100" spc="-5">
                <a:latin typeface="Carlito"/>
                <a:cs typeface="Carlito"/>
              </a:rPr>
              <a:t>saat </a:t>
            </a:r>
            <a:r>
              <a:rPr dirty="0" sz="1100">
                <a:latin typeface="Carlito"/>
                <a:cs typeface="Carlito"/>
              </a:rPr>
              <a:t>mengerjakan </a:t>
            </a:r>
            <a:r>
              <a:rPr dirty="0" sz="1100" spc="-5">
                <a:latin typeface="Carlito"/>
                <a:cs typeface="Carlito"/>
              </a:rPr>
              <a:t>projectnya </a:t>
            </a:r>
            <a:r>
              <a:rPr dirty="0" sz="1100">
                <a:latin typeface="Carlito"/>
                <a:cs typeface="Carlito"/>
              </a:rPr>
              <a:t>lalu </a:t>
            </a:r>
            <a:r>
              <a:rPr dirty="0" sz="1100" spc="-5">
                <a:latin typeface="Carlito"/>
                <a:cs typeface="Carlito"/>
              </a:rPr>
              <a:t>dipindahkan </a:t>
            </a:r>
            <a:r>
              <a:rPr dirty="0" sz="1100">
                <a:latin typeface="Carlito"/>
                <a:cs typeface="Carlito"/>
              </a:rPr>
              <a:t>ke </a:t>
            </a:r>
            <a:r>
              <a:rPr dirty="0" sz="1100" spc="-5">
                <a:latin typeface="Carlito"/>
                <a:cs typeface="Carlito"/>
              </a:rPr>
              <a:t>lisa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masalah.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14144" y="5375275"/>
            <a:ext cx="4944109" cy="1917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36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8110" y="913130"/>
            <a:ext cx="4996180" cy="201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004" y="3458082"/>
            <a:ext cx="5638165" cy="550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rlito"/>
                <a:cs typeface="Carlito"/>
              </a:rPr>
              <a:t>Semua member saya bisa lihat, </a:t>
            </a:r>
            <a:r>
              <a:rPr dirty="0" sz="1100">
                <a:latin typeface="Carlito"/>
                <a:cs typeface="Carlito"/>
              </a:rPr>
              <a:t>dan </a:t>
            </a:r>
            <a:r>
              <a:rPr dirty="0" sz="1100" spc="-5">
                <a:latin typeface="Carlito"/>
                <a:cs typeface="Carlito"/>
              </a:rPr>
              <a:t>juga bisa komen dengan </a:t>
            </a:r>
            <a:r>
              <a:rPr dirty="0" sz="1100">
                <a:latin typeface="Carlito"/>
                <a:cs typeface="Carlito"/>
              </a:rPr>
              <a:t>cara </a:t>
            </a:r>
            <a:r>
              <a:rPr dirty="0" sz="1100" spc="-5">
                <a:latin typeface="Carlito"/>
                <a:cs typeface="Carlito"/>
              </a:rPr>
              <a:t>klik pada </a:t>
            </a:r>
            <a:r>
              <a:rPr dirty="0" sz="1100">
                <a:latin typeface="Carlito"/>
                <a:cs typeface="Carlito"/>
              </a:rPr>
              <a:t>card mencari </a:t>
            </a:r>
            <a:r>
              <a:rPr dirty="0" sz="1100" spc="-5">
                <a:latin typeface="Carlito"/>
                <a:cs typeface="Carlito"/>
              </a:rPr>
              <a:t>tempat</a:t>
            </a:r>
            <a:r>
              <a:rPr dirty="0" sz="1100" spc="10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=&gt;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arlito"/>
                <a:cs typeface="Carlito"/>
              </a:rPr>
              <a:t>Ketikan </a:t>
            </a:r>
            <a:r>
              <a:rPr dirty="0" sz="1100" spc="-5">
                <a:latin typeface="Carlito"/>
                <a:cs typeface="Carlito"/>
              </a:rPr>
              <a:t>komen di tesk komen </a:t>
            </a:r>
            <a:r>
              <a:rPr dirty="0" sz="1100">
                <a:latin typeface="Carlito"/>
                <a:cs typeface="Carlito"/>
              </a:rPr>
              <a:t>lalu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save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96210" y="4549140"/>
            <a:ext cx="2379980" cy="2581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7569555"/>
            <a:ext cx="5968365" cy="537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2700"/>
              </a:lnSpc>
              <a:spcBef>
                <a:spcPts val="100"/>
              </a:spcBef>
            </a:pPr>
            <a:r>
              <a:rPr dirty="0" sz="1100" spc="-5">
                <a:latin typeface="Carlito"/>
                <a:cs typeface="Carlito"/>
              </a:rPr>
              <a:t>Menghapus </a:t>
            </a:r>
            <a:r>
              <a:rPr dirty="0" sz="1100">
                <a:latin typeface="Carlito"/>
                <a:cs typeface="Carlito"/>
              </a:rPr>
              <a:t>card bisa </a:t>
            </a:r>
            <a:r>
              <a:rPr dirty="0" sz="1100" spc="-5">
                <a:latin typeface="Carlito"/>
                <a:cs typeface="Carlito"/>
              </a:rPr>
              <a:t>dilakukan </a:t>
            </a:r>
            <a:r>
              <a:rPr dirty="0" sz="1100">
                <a:latin typeface="Carlito"/>
                <a:cs typeface="Carlito"/>
              </a:rPr>
              <a:t>dengan cara kllik 2 x pad </a:t>
            </a:r>
            <a:r>
              <a:rPr dirty="0" sz="1100" spc="-5">
                <a:latin typeface="Carlito"/>
                <a:cs typeface="Carlito"/>
              </a:rPr>
              <a:t>acard kemudian pilih </a:t>
            </a:r>
            <a:r>
              <a:rPr dirty="0" sz="1100">
                <a:latin typeface="Carlito"/>
                <a:cs typeface="Carlito"/>
              </a:rPr>
              <a:t>arcive klik </a:t>
            </a:r>
            <a:r>
              <a:rPr dirty="0" sz="1100" spc="-5">
                <a:latin typeface="Carlito"/>
                <a:cs typeface="Carlito"/>
              </a:rPr>
              <a:t>delete =&gt;  </a:t>
            </a:r>
            <a:r>
              <a:rPr dirty="0" sz="1100">
                <a:latin typeface="Carlito"/>
                <a:cs typeface="Carlito"/>
              </a:rPr>
              <a:t>delete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1889" y="913130"/>
            <a:ext cx="2927350" cy="958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01925" y="2058670"/>
            <a:ext cx="2368550" cy="12363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3374872"/>
            <a:ext cx="5728335" cy="537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2700"/>
              </a:lnSpc>
              <a:spcBef>
                <a:spcPts val="100"/>
              </a:spcBef>
            </a:pPr>
            <a:r>
              <a:rPr dirty="0" sz="1100" spc="-5">
                <a:latin typeface="Carlito"/>
                <a:cs typeface="Carlito"/>
              </a:rPr>
              <a:t>Trello juga bisa membalas </a:t>
            </a:r>
            <a:r>
              <a:rPr dirty="0" sz="1100">
                <a:latin typeface="Carlito"/>
                <a:cs typeface="Carlito"/>
              </a:rPr>
              <a:t>pesan </a:t>
            </a:r>
            <a:r>
              <a:rPr dirty="0" sz="1100" spc="-5">
                <a:latin typeface="Carlito"/>
                <a:cs typeface="Carlito"/>
              </a:rPr>
              <a:t>melalui email buka email </a:t>
            </a:r>
            <a:r>
              <a:rPr dirty="0" sz="1100">
                <a:latin typeface="Carlito"/>
                <a:cs typeface="Carlito"/>
              </a:rPr>
              <a:t>yang </a:t>
            </a:r>
            <a:r>
              <a:rPr dirty="0" sz="1100" spc="-5">
                <a:latin typeface="Carlito"/>
                <a:cs typeface="Carlito"/>
              </a:rPr>
              <a:t>dikirim kemudian </a:t>
            </a:r>
            <a:r>
              <a:rPr dirty="0" sz="1100">
                <a:latin typeface="Carlito"/>
                <a:cs typeface="Carlito"/>
              </a:rPr>
              <a:t>replay via email =&gt;  </a:t>
            </a:r>
            <a:r>
              <a:rPr dirty="0" sz="1100" spc="-5">
                <a:latin typeface="Carlito"/>
                <a:cs typeface="Carlito"/>
              </a:rPr>
              <a:t>balas pesan </a:t>
            </a:r>
            <a:r>
              <a:rPr dirty="0" sz="1100">
                <a:latin typeface="Carlito"/>
                <a:cs typeface="Carlito"/>
              </a:rPr>
              <a:t>lalu </a:t>
            </a:r>
            <a:r>
              <a:rPr dirty="0" sz="1100" spc="-5">
                <a:latin typeface="Carlito"/>
                <a:cs typeface="Carlito"/>
              </a:rPr>
              <a:t>kirim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1269" y="4826885"/>
            <a:ext cx="5229859" cy="20657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38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1054" y="913130"/>
            <a:ext cx="3590290" cy="3445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39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40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2764281"/>
            <a:ext cx="5969635" cy="4243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BAB III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40"/>
              </a:spcBef>
            </a:pPr>
            <a:r>
              <a:rPr dirty="0" sz="1200" spc="-5" b="1">
                <a:latin typeface="Times New Roman"/>
                <a:cs typeface="Times New Roman"/>
              </a:rPr>
              <a:t>PENUTUP</a:t>
            </a:r>
            <a:endParaRPr sz="1200">
              <a:latin typeface="Times New Roman"/>
              <a:cs typeface="Times New Roman"/>
            </a:endParaRPr>
          </a:p>
          <a:p>
            <a:pPr algn="just" marL="241300">
              <a:lnSpc>
                <a:spcPct val="100000"/>
              </a:lnSpc>
              <a:spcBef>
                <a:spcPts val="1140"/>
              </a:spcBef>
            </a:pPr>
            <a:r>
              <a:rPr dirty="0" sz="1200" spc="-5" b="1">
                <a:latin typeface="Times New Roman"/>
                <a:cs typeface="Times New Roman"/>
              </a:rPr>
              <a:t>A.</a:t>
            </a:r>
            <a:r>
              <a:rPr dirty="0" sz="1200" spc="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Kesimpulan</a:t>
            </a:r>
            <a:endParaRPr sz="1200">
              <a:latin typeface="Times New Roman"/>
              <a:cs typeface="Times New Roman"/>
            </a:endParaRPr>
          </a:p>
          <a:p>
            <a:pPr algn="just" marL="241300">
              <a:lnSpc>
                <a:spcPct val="100000"/>
              </a:lnSpc>
              <a:spcBef>
                <a:spcPts val="325"/>
              </a:spcBef>
            </a:pPr>
            <a:r>
              <a:rPr dirty="0" sz="1200" spc="-5">
                <a:latin typeface="Times New Roman"/>
                <a:cs typeface="Times New Roman"/>
              </a:rPr>
              <a:t>GitHub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dapat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digunakan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berbagai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industri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yang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berbeda.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Setiap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atau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perusahaan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yang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7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mengerjakan proyek berbeda yang </a:t>
            </a:r>
            <a:r>
              <a:rPr dirty="0" sz="1200">
                <a:latin typeface="Times New Roman"/>
                <a:cs typeface="Times New Roman"/>
              </a:rPr>
              <a:t>membutuhkan </a:t>
            </a:r>
            <a:r>
              <a:rPr dirty="0" sz="1200" spc="-5">
                <a:latin typeface="Times New Roman"/>
                <a:cs typeface="Times New Roman"/>
              </a:rPr>
              <a:t>pengembangan </a:t>
            </a:r>
            <a:r>
              <a:rPr dirty="0" sz="1200">
                <a:latin typeface="Times New Roman"/>
                <a:cs typeface="Times New Roman"/>
              </a:rPr>
              <a:t>dalam </a:t>
            </a:r>
            <a:r>
              <a:rPr dirty="0" sz="1200" spc="-5">
                <a:latin typeface="Times New Roman"/>
                <a:cs typeface="Times New Roman"/>
              </a:rPr>
              <a:t>bentuk </a:t>
            </a:r>
            <a:r>
              <a:rPr dirty="0" sz="1200">
                <a:latin typeface="Times New Roman"/>
                <a:cs typeface="Times New Roman"/>
              </a:rPr>
              <a:t>file dapat  </a:t>
            </a:r>
            <a:r>
              <a:rPr dirty="0" sz="1200" spc="-5">
                <a:latin typeface="Times New Roman"/>
                <a:cs typeface="Times New Roman"/>
              </a:rPr>
              <a:t>menggunakan layanan </a:t>
            </a:r>
            <a:r>
              <a:rPr dirty="0" sz="1200">
                <a:latin typeface="Times New Roman"/>
                <a:cs typeface="Times New Roman"/>
              </a:rPr>
              <a:t>ini. </a:t>
            </a:r>
            <a:r>
              <a:rPr dirty="0" sz="1200" spc="-5">
                <a:latin typeface="Times New Roman"/>
                <a:cs typeface="Times New Roman"/>
              </a:rPr>
              <a:t>Misalnya, </a:t>
            </a:r>
            <a:r>
              <a:rPr dirty="0" sz="1200">
                <a:latin typeface="Times New Roman"/>
                <a:cs typeface="Times New Roman"/>
              </a:rPr>
              <a:t>tim </a:t>
            </a:r>
            <a:r>
              <a:rPr dirty="0" sz="1200" spc="-5">
                <a:latin typeface="Times New Roman"/>
                <a:cs typeface="Times New Roman"/>
              </a:rPr>
              <a:t>konten dan pemasaran dapat menggunakan GitHub 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mengatur proyek mereka. </a:t>
            </a:r>
            <a:r>
              <a:rPr dirty="0" sz="1200">
                <a:latin typeface="Times New Roman"/>
                <a:cs typeface="Times New Roman"/>
              </a:rPr>
              <a:t>Materi </a:t>
            </a:r>
            <a:r>
              <a:rPr dirty="0" sz="1200" spc="-5">
                <a:latin typeface="Times New Roman"/>
                <a:cs typeface="Times New Roman"/>
              </a:rPr>
              <a:t>iklan freelance </a:t>
            </a:r>
            <a:r>
              <a:rPr dirty="0" sz="1200">
                <a:latin typeface="Times New Roman"/>
                <a:cs typeface="Times New Roman"/>
              </a:rPr>
              <a:t>dapat </a:t>
            </a:r>
            <a:r>
              <a:rPr dirty="0" sz="1200" spc="-5">
                <a:latin typeface="Times New Roman"/>
                <a:cs typeface="Times New Roman"/>
              </a:rPr>
              <a:t>menggunakannya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mengelola  pekerjaan mereka saat bekerja dengan </a:t>
            </a:r>
            <a:r>
              <a:rPr dirty="0" sz="1200">
                <a:latin typeface="Times New Roman"/>
                <a:cs typeface="Times New Roman"/>
              </a:rPr>
              <a:t>orang lain. </a:t>
            </a:r>
            <a:r>
              <a:rPr dirty="0" sz="1200" spc="-5">
                <a:latin typeface="Times New Roman"/>
                <a:cs typeface="Times New Roman"/>
              </a:rPr>
              <a:t>Menggunakan </a:t>
            </a:r>
            <a:r>
              <a:rPr dirty="0" sz="1200">
                <a:latin typeface="Times New Roman"/>
                <a:cs typeface="Times New Roman"/>
              </a:rPr>
              <a:t>GitHub </a:t>
            </a:r>
            <a:r>
              <a:rPr dirty="0" sz="1200" spc="-5">
                <a:latin typeface="Times New Roman"/>
                <a:cs typeface="Times New Roman"/>
              </a:rPr>
              <a:t>tidak selalu </a:t>
            </a:r>
            <a:r>
              <a:rPr dirty="0" sz="1200">
                <a:latin typeface="Times New Roman"/>
                <a:cs typeface="Times New Roman"/>
              </a:rPr>
              <a:t>berarti  </a:t>
            </a:r>
            <a:r>
              <a:rPr dirty="0" sz="1200" spc="-5">
                <a:latin typeface="Times New Roman"/>
                <a:cs typeface="Times New Roman"/>
              </a:rPr>
              <a:t>menggunakan </a:t>
            </a:r>
            <a:r>
              <a:rPr dirty="0" sz="1200">
                <a:latin typeface="Times New Roman"/>
                <a:cs typeface="Times New Roman"/>
              </a:rPr>
              <a:t>kode </a:t>
            </a:r>
            <a:r>
              <a:rPr dirty="0" sz="1200" spc="-5">
                <a:latin typeface="Times New Roman"/>
                <a:cs typeface="Times New Roman"/>
              </a:rPr>
              <a:t>atau menjadi pengembang. platform sistem </a:t>
            </a:r>
            <a:r>
              <a:rPr dirty="0" sz="1200">
                <a:latin typeface="Times New Roman"/>
                <a:cs typeface="Times New Roman"/>
              </a:rPr>
              <a:t>kontrol </a:t>
            </a:r>
            <a:r>
              <a:rPr dirty="0" sz="1200" spc="-5">
                <a:latin typeface="Times New Roman"/>
                <a:cs typeface="Times New Roman"/>
              </a:rPr>
              <a:t>versi gratis yang </a:t>
            </a:r>
            <a:r>
              <a:rPr dirty="0" sz="1200">
                <a:latin typeface="Times New Roman"/>
                <a:cs typeface="Times New Roman"/>
              </a:rPr>
              <a:t>dapat  </a:t>
            </a:r>
            <a:r>
              <a:rPr dirty="0" sz="1200" spc="-5">
                <a:latin typeface="Times New Roman"/>
                <a:cs typeface="Times New Roman"/>
              </a:rPr>
              <a:t>digunakan dengan berbagai cara. Fitur </a:t>
            </a:r>
            <a:r>
              <a:rPr dirty="0" sz="1200">
                <a:latin typeface="Times New Roman"/>
                <a:cs typeface="Times New Roman"/>
              </a:rPr>
              <a:t>Notifikasi </a:t>
            </a:r>
            <a:r>
              <a:rPr dirty="0" sz="1200" spc="-5">
                <a:latin typeface="Times New Roman"/>
                <a:cs typeface="Times New Roman"/>
              </a:rPr>
              <a:t>pada </a:t>
            </a:r>
            <a:r>
              <a:rPr dirty="0" sz="1200">
                <a:latin typeface="Times New Roman"/>
                <a:cs typeface="Times New Roman"/>
              </a:rPr>
              <a:t>Github </a:t>
            </a:r>
            <a:r>
              <a:rPr dirty="0" sz="1200" spc="-5">
                <a:latin typeface="Times New Roman"/>
                <a:cs typeface="Times New Roman"/>
              </a:rPr>
              <a:t>kurang variatif sehingga </a:t>
            </a:r>
            <a:r>
              <a:rPr dirty="0" sz="1200">
                <a:latin typeface="Times New Roman"/>
                <a:cs typeface="Times New Roman"/>
              </a:rPr>
              <a:t>perlu  </a:t>
            </a:r>
            <a:r>
              <a:rPr dirty="0" sz="1200" spc="-5">
                <a:latin typeface="Times New Roman"/>
                <a:cs typeface="Times New Roman"/>
              </a:rPr>
              <a:t>adanya penambahan </a:t>
            </a:r>
            <a:r>
              <a:rPr dirty="0" sz="1200">
                <a:latin typeface="Times New Roman"/>
                <a:cs typeface="Times New Roman"/>
              </a:rPr>
              <a:t>fitur. </a:t>
            </a:r>
            <a:r>
              <a:rPr dirty="0" sz="1200" spc="-5">
                <a:latin typeface="Times New Roman"/>
                <a:cs typeface="Times New Roman"/>
              </a:rPr>
              <a:t>Mempermudah seorang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manager dalam melakukan manajemen  pada </a:t>
            </a:r>
            <a:r>
              <a:rPr dirty="0" sz="1200">
                <a:latin typeface="Times New Roman"/>
                <a:cs typeface="Times New Roman"/>
              </a:rPr>
              <a:t>Github </a:t>
            </a:r>
            <a:r>
              <a:rPr dirty="0" sz="1200" spc="-5">
                <a:latin typeface="Times New Roman"/>
                <a:cs typeface="Times New Roman"/>
              </a:rPr>
              <a:t>project. Dengan menerapkan notifikasi SMS pada </a:t>
            </a:r>
            <a:r>
              <a:rPr dirty="0" sz="1200">
                <a:latin typeface="Times New Roman"/>
                <a:cs typeface="Times New Roman"/>
              </a:rPr>
              <a:t>Github </a:t>
            </a:r>
            <a:r>
              <a:rPr dirty="0" sz="1200" spc="-5">
                <a:latin typeface="Times New Roman"/>
                <a:cs typeface="Times New Roman"/>
              </a:rPr>
              <a:t>diharapkan </a:t>
            </a:r>
            <a:r>
              <a:rPr dirty="0" sz="1200">
                <a:latin typeface="Times New Roman"/>
                <a:cs typeface="Times New Roman"/>
              </a:rPr>
              <a:t>dapat lebih  </a:t>
            </a:r>
            <a:r>
              <a:rPr dirty="0" sz="1200" spc="-5">
                <a:latin typeface="Times New Roman"/>
                <a:cs typeface="Times New Roman"/>
              </a:rPr>
              <a:t>mempercepat interaksi dan komunikasi antar anggota dalam </a:t>
            </a:r>
            <a:r>
              <a:rPr dirty="0" sz="1200">
                <a:latin typeface="Times New Roman"/>
                <a:cs typeface="Times New Roman"/>
              </a:rPr>
              <a:t>sebuat </a:t>
            </a:r>
            <a:r>
              <a:rPr dirty="0" sz="1200" spc="-5">
                <a:latin typeface="Times New Roman"/>
                <a:cs typeface="Times New Roman"/>
              </a:rPr>
              <a:t>Project. Mengingat </a:t>
            </a:r>
            <a:r>
              <a:rPr dirty="0" sz="1200">
                <a:latin typeface="Times New Roman"/>
                <a:cs typeface="Times New Roman"/>
              </a:rPr>
              <a:t>pro dan  </a:t>
            </a:r>
            <a:r>
              <a:rPr dirty="0" sz="1200" spc="-5">
                <a:latin typeface="Times New Roman"/>
                <a:cs typeface="Times New Roman"/>
              </a:rPr>
              <a:t>kontra, </a:t>
            </a:r>
            <a:r>
              <a:rPr dirty="0" sz="1200">
                <a:latin typeface="Times New Roman"/>
                <a:cs typeface="Times New Roman"/>
              </a:rPr>
              <a:t>Trello benar-benar </a:t>
            </a:r>
            <a:r>
              <a:rPr dirty="0" sz="1200" spc="-5">
                <a:latin typeface="Times New Roman"/>
                <a:cs typeface="Times New Roman"/>
              </a:rPr>
              <a:t>alat yang bagus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menyelesaikan pekerjaan. Kerena </a:t>
            </a:r>
            <a:r>
              <a:rPr dirty="0" sz="1200">
                <a:latin typeface="Times New Roman"/>
                <a:cs typeface="Times New Roman"/>
              </a:rPr>
              <a:t>dapat  </a:t>
            </a:r>
            <a:r>
              <a:rPr dirty="0" sz="1200" spc="-5">
                <a:latin typeface="Times New Roman"/>
                <a:cs typeface="Times New Roman"/>
              </a:rPr>
              <a:t>menyusun Board berdasarkan abjad dan </a:t>
            </a:r>
            <a:r>
              <a:rPr dirty="0" sz="1200">
                <a:latin typeface="Times New Roman"/>
                <a:cs typeface="Times New Roman"/>
              </a:rPr>
              <a:t>membuat </a:t>
            </a:r>
            <a:r>
              <a:rPr dirty="0" sz="1200" spc="-5">
                <a:latin typeface="Times New Roman"/>
                <a:cs typeface="Times New Roman"/>
              </a:rPr>
              <a:t>berbagai </a:t>
            </a:r>
            <a:r>
              <a:rPr dirty="0" sz="1200">
                <a:latin typeface="Times New Roman"/>
                <a:cs typeface="Times New Roman"/>
              </a:rPr>
              <a:t>jenis </a:t>
            </a:r>
            <a:r>
              <a:rPr dirty="0" sz="1200" spc="-5">
                <a:latin typeface="Times New Roman"/>
                <a:cs typeface="Times New Roman"/>
              </a:rPr>
              <a:t>papan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berbagai aspek  kehidupan, baik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penggunaan pribadi </a:t>
            </a:r>
            <a:r>
              <a:rPr dirty="0" sz="1200">
                <a:latin typeface="Times New Roman"/>
                <a:cs typeface="Times New Roman"/>
              </a:rPr>
              <a:t>atau </a:t>
            </a:r>
            <a:r>
              <a:rPr dirty="0" sz="1200" spc="-5">
                <a:latin typeface="Times New Roman"/>
                <a:cs typeface="Times New Roman"/>
              </a:rPr>
              <a:t>profesional. dan membuatnya </a:t>
            </a:r>
            <a:r>
              <a:rPr dirty="0" sz="1200">
                <a:latin typeface="Times New Roman"/>
                <a:cs typeface="Times New Roman"/>
              </a:rPr>
              <a:t>harus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dimiliki.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450073"/>
            <a:ext cx="5888355" cy="153289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445"/>
              </a:spcBef>
            </a:pPr>
            <a:r>
              <a:rPr dirty="0" sz="1200" b="1">
                <a:latin typeface="Times New Roman"/>
                <a:cs typeface="Times New Roman"/>
              </a:rPr>
              <a:t>B.</a:t>
            </a:r>
            <a:r>
              <a:rPr dirty="0" sz="1200" spc="9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Saran</a:t>
            </a:r>
            <a:endParaRPr sz="1200">
              <a:latin typeface="Times New Roman"/>
              <a:cs typeface="Times New Roman"/>
            </a:endParaRPr>
          </a:p>
          <a:p>
            <a:pPr marL="12700" marR="5080" indent="228600">
              <a:lnSpc>
                <a:spcPct val="96000"/>
              </a:lnSpc>
              <a:spcBef>
                <a:spcPts val="405"/>
              </a:spcBef>
            </a:pPr>
            <a:r>
              <a:rPr dirty="0" sz="1200" spc="-5">
                <a:latin typeface="Times New Roman"/>
                <a:cs typeface="Times New Roman"/>
              </a:rPr>
              <a:t>Dapatkan kepercayaan </a:t>
            </a:r>
            <a:r>
              <a:rPr dirty="0" sz="1200">
                <a:latin typeface="Times New Roman"/>
                <a:cs typeface="Times New Roman"/>
              </a:rPr>
              <a:t>diri </a:t>
            </a:r>
            <a:r>
              <a:rPr dirty="0" sz="1200" spc="-5">
                <a:latin typeface="Times New Roman"/>
                <a:cs typeface="Times New Roman"/>
              </a:rPr>
              <a:t>dengan </a:t>
            </a:r>
            <a:r>
              <a:rPr dirty="0" sz="1200">
                <a:latin typeface="Times New Roman"/>
                <a:cs typeface="Times New Roman"/>
              </a:rPr>
              <a:t>mempelajari Git di </a:t>
            </a:r>
            <a:r>
              <a:rPr dirty="0" sz="1200" spc="-5">
                <a:latin typeface="Times New Roman"/>
                <a:cs typeface="Times New Roman"/>
              </a:rPr>
              <a:t>repo Git </a:t>
            </a:r>
            <a:r>
              <a:rPr dirty="0" sz="1200">
                <a:latin typeface="Times New Roman"/>
                <a:cs typeface="Times New Roman"/>
              </a:rPr>
              <a:t>palsu. </a:t>
            </a:r>
            <a:r>
              <a:rPr dirty="0" sz="1100" spc="-5">
                <a:latin typeface="Carlito"/>
                <a:cs typeface="Carlito"/>
              </a:rPr>
              <a:t>J</a:t>
            </a:r>
            <a:r>
              <a:rPr dirty="0" sz="1200" spc="-5">
                <a:latin typeface="Times New Roman"/>
                <a:cs typeface="Times New Roman"/>
              </a:rPr>
              <a:t>ika dapat membuat  </a:t>
            </a:r>
            <a:r>
              <a:rPr dirty="0" sz="1200">
                <a:latin typeface="Times New Roman"/>
                <a:cs typeface="Times New Roman"/>
              </a:rPr>
              <a:t>kode </a:t>
            </a:r>
            <a:r>
              <a:rPr dirty="0" sz="1200" spc="-5">
                <a:latin typeface="Times New Roman"/>
                <a:cs typeface="Times New Roman"/>
              </a:rPr>
              <a:t>dalam </a:t>
            </a:r>
            <a:r>
              <a:rPr dirty="0" sz="1200">
                <a:latin typeface="Times New Roman"/>
                <a:cs typeface="Times New Roman"/>
              </a:rPr>
              <a:t>R, </a:t>
            </a:r>
            <a:r>
              <a:rPr dirty="0" sz="1200" spc="-5">
                <a:latin typeface="Times New Roman"/>
                <a:cs typeface="Times New Roman"/>
              </a:rPr>
              <a:t>dapat </a:t>
            </a:r>
            <a:r>
              <a:rPr dirty="0" sz="1200">
                <a:latin typeface="Times New Roman"/>
                <a:cs typeface="Times New Roman"/>
              </a:rPr>
              <a:t>membuat kode dalam </a:t>
            </a:r>
            <a:r>
              <a:rPr dirty="0" sz="1200" spc="-5">
                <a:latin typeface="Times New Roman"/>
                <a:cs typeface="Times New Roman"/>
              </a:rPr>
              <a:t>baris perintah Git. mulai dengan menggunakan  integrasi </a:t>
            </a:r>
            <a:r>
              <a:rPr dirty="0" sz="1200">
                <a:latin typeface="Times New Roman"/>
                <a:cs typeface="Times New Roman"/>
              </a:rPr>
              <a:t>Rstudio </a:t>
            </a:r>
            <a:r>
              <a:rPr dirty="0" sz="1200" spc="-5">
                <a:latin typeface="Times New Roman"/>
                <a:cs typeface="Times New Roman"/>
              </a:rPr>
              <a:t>Git, yang </a:t>
            </a:r>
            <a:r>
              <a:rPr dirty="0" sz="1200">
                <a:latin typeface="Times New Roman"/>
                <a:cs typeface="Times New Roman"/>
              </a:rPr>
              <a:t>terkadang </a:t>
            </a:r>
            <a:r>
              <a:rPr dirty="0" sz="1200" spc="-5">
                <a:latin typeface="Times New Roman"/>
                <a:cs typeface="Times New Roman"/>
              </a:rPr>
              <a:t>sangat </a:t>
            </a:r>
            <a:r>
              <a:rPr dirty="0" sz="1200">
                <a:latin typeface="Times New Roman"/>
                <a:cs typeface="Times New Roman"/>
              </a:rPr>
              <a:t>aneh. </a:t>
            </a:r>
            <a:r>
              <a:rPr dirty="0" sz="1200" spc="-5">
                <a:latin typeface="Times New Roman"/>
                <a:cs typeface="Times New Roman"/>
              </a:rPr>
              <a:t>gunakan Git Bash Command </a:t>
            </a:r>
            <a:r>
              <a:rPr dirty="0" sz="1200" spc="-10">
                <a:latin typeface="Times New Roman"/>
                <a:cs typeface="Times New Roman"/>
              </a:rPr>
              <a:t>Line. </a:t>
            </a:r>
            <a:r>
              <a:rPr dirty="0" sz="1200">
                <a:latin typeface="Times New Roman"/>
                <a:cs typeface="Times New Roman"/>
              </a:rPr>
              <a:t>jika </a:t>
            </a:r>
            <a:r>
              <a:rPr dirty="0" sz="1200" spc="-5">
                <a:latin typeface="Times New Roman"/>
                <a:cs typeface="Times New Roman"/>
              </a:rPr>
              <a:t>dapat  membuat </a:t>
            </a:r>
            <a:r>
              <a:rPr dirty="0" sz="1200">
                <a:latin typeface="Times New Roman"/>
                <a:cs typeface="Times New Roman"/>
              </a:rPr>
              <a:t>kode </a:t>
            </a:r>
            <a:r>
              <a:rPr dirty="0" sz="1200" spc="-5">
                <a:latin typeface="Times New Roman"/>
                <a:cs typeface="Times New Roman"/>
              </a:rPr>
              <a:t>dalam </a:t>
            </a:r>
            <a:r>
              <a:rPr dirty="0" sz="1200">
                <a:latin typeface="Times New Roman"/>
                <a:cs typeface="Times New Roman"/>
              </a:rPr>
              <a:t>R, maka </a:t>
            </a:r>
            <a:r>
              <a:rPr dirty="0" sz="1200" spc="-5">
                <a:latin typeface="Times New Roman"/>
                <a:cs typeface="Times New Roman"/>
              </a:rPr>
              <a:t>dapat </a:t>
            </a:r>
            <a:r>
              <a:rPr dirty="0" sz="1200">
                <a:latin typeface="Times New Roman"/>
                <a:cs typeface="Times New Roman"/>
              </a:rPr>
              <a:t>membuat kode </a:t>
            </a:r>
            <a:r>
              <a:rPr dirty="0" sz="1200" spc="-5">
                <a:latin typeface="Times New Roman"/>
                <a:cs typeface="Times New Roman"/>
              </a:rPr>
              <a:t>dalam Git. Titik.sedangkan </a:t>
            </a:r>
            <a:r>
              <a:rPr dirty="0" sz="1200">
                <a:latin typeface="Times New Roman"/>
                <a:cs typeface="Times New Roman"/>
              </a:rPr>
              <a:t>pada trello  </a:t>
            </a:r>
            <a:r>
              <a:rPr dirty="0" sz="1200" spc="-5">
                <a:latin typeface="Times New Roman"/>
                <a:cs typeface="Times New Roman"/>
              </a:rPr>
              <a:t>Otomatiskan Tugas </a:t>
            </a:r>
            <a:r>
              <a:rPr dirty="0" sz="1200">
                <a:latin typeface="Times New Roman"/>
                <a:cs typeface="Times New Roman"/>
              </a:rPr>
              <a:t>Hafalan </a:t>
            </a:r>
            <a:r>
              <a:rPr dirty="0" sz="1200" spc="-5">
                <a:latin typeface="Times New Roman"/>
                <a:cs typeface="Times New Roman"/>
              </a:rPr>
              <a:t>Dengan Butler </a:t>
            </a:r>
            <a:r>
              <a:rPr dirty="0" sz="1200">
                <a:latin typeface="Times New Roman"/>
                <a:cs typeface="Times New Roman"/>
              </a:rPr>
              <a:t>selalu </a:t>
            </a:r>
            <a:r>
              <a:rPr dirty="0" sz="1200" spc="-5">
                <a:latin typeface="Times New Roman"/>
                <a:cs typeface="Times New Roman"/>
              </a:rPr>
              <a:t>mengarsipkan </a:t>
            </a:r>
            <a:r>
              <a:rPr dirty="0" sz="1200">
                <a:latin typeface="Times New Roman"/>
                <a:cs typeface="Times New Roman"/>
              </a:rPr>
              <a:t>kartu Trello </a:t>
            </a:r>
            <a:r>
              <a:rPr dirty="0" sz="1200" spc="-5">
                <a:latin typeface="Times New Roman"/>
                <a:cs typeface="Times New Roman"/>
              </a:rPr>
              <a:t>setelah  memindahkannya </a:t>
            </a:r>
            <a:r>
              <a:rPr dirty="0" sz="1200">
                <a:latin typeface="Times New Roman"/>
                <a:cs typeface="Times New Roman"/>
              </a:rPr>
              <a:t>ke daftar </a:t>
            </a:r>
            <a:r>
              <a:rPr dirty="0" sz="1200" spc="-5">
                <a:latin typeface="Times New Roman"/>
                <a:cs typeface="Times New Roman"/>
              </a:rPr>
              <a:t>Selesai. meletakkan </a:t>
            </a:r>
            <a:r>
              <a:rPr dirty="0" sz="1200">
                <a:latin typeface="Times New Roman"/>
                <a:cs typeface="Times New Roman"/>
              </a:rPr>
              <a:t>kartu </a:t>
            </a:r>
            <a:r>
              <a:rPr dirty="0" sz="1200" spc="-5">
                <a:latin typeface="Times New Roman"/>
                <a:cs typeface="Times New Roman"/>
              </a:rPr>
              <a:t>baru </a:t>
            </a:r>
            <a:r>
              <a:rPr dirty="0" sz="1200">
                <a:latin typeface="Times New Roman"/>
                <a:cs typeface="Times New Roman"/>
              </a:rPr>
              <a:t>di </a:t>
            </a:r>
            <a:r>
              <a:rPr dirty="0" sz="1200" spc="-5">
                <a:latin typeface="Times New Roman"/>
                <a:cs typeface="Times New Roman"/>
              </a:rPr>
              <a:t>papan </a:t>
            </a:r>
            <a:r>
              <a:rPr dirty="0" sz="1200">
                <a:latin typeface="Times New Roman"/>
                <a:cs typeface="Times New Roman"/>
              </a:rPr>
              <a:t>berarti </a:t>
            </a:r>
            <a:r>
              <a:rPr dirty="0" sz="1200" spc="-5">
                <a:latin typeface="Times New Roman"/>
                <a:cs typeface="Times New Roman"/>
              </a:rPr>
              <a:t>kartu </a:t>
            </a:r>
            <a:r>
              <a:rPr dirty="0" sz="1200">
                <a:latin typeface="Times New Roman"/>
                <a:cs typeface="Times New Roman"/>
              </a:rPr>
              <a:t>itu </a:t>
            </a:r>
            <a:r>
              <a:rPr dirty="0" sz="1200" spc="-5">
                <a:latin typeface="Times New Roman"/>
                <a:cs typeface="Times New Roman"/>
              </a:rPr>
              <a:t>harus  </a:t>
            </a:r>
            <a:r>
              <a:rPr dirty="0" sz="1200">
                <a:latin typeface="Times New Roman"/>
                <a:cs typeface="Times New Roman"/>
              </a:rPr>
              <a:t>dimulai </a:t>
            </a:r>
            <a:r>
              <a:rPr dirty="0" sz="1200" spc="-5">
                <a:latin typeface="Times New Roman"/>
                <a:cs typeface="Times New Roman"/>
              </a:rPr>
              <a:t>dengan </a:t>
            </a:r>
            <a:r>
              <a:rPr dirty="0" sz="1200">
                <a:latin typeface="Times New Roman"/>
                <a:cs typeface="Times New Roman"/>
              </a:rPr>
              <a:t>label </a:t>
            </a:r>
            <a:r>
              <a:rPr dirty="0" sz="1200" spc="-5">
                <a:latin typeface="Times New Roman"/>
                <a:cs typeface="Times New Roman"/>
              </a:rPr>
              <a:t>"dalam proses" </a:t>
            </a:r>
            <a:r>
              <a:rPr dirty="0" sz="1200">
                <a:latin typeface="Times New Roman"/>
                <a:cs typeface="Times New Roman"/>
              </a:rPr>
              <a:t>Jika </a:t>
            </a:r>
            <a:r>
              <a:rPr dirty="0" sz="1200" spc="-5">
                <a:latin typeface="Times New Roman"/>
                <a:cs typeface="Times New Roman"/>
              </a:rPr>
              <a:t>papan </a:t>
            </a:r>
            <a:r>
              <a:rPr dirty="0" sz="1200">
                <a:latin typeface="Times New Roman"/>
                <a:cs typeface="Times New Roman"/>
              </a:rPr>
              <a:t>dan </a:t>
            </a:r>
            <a:r>
              <a:rPr dirty="0" sz="1200" spc="-5">
                <a:latin typeface="Times New Roman"/>
                <a:cs typeface="Times New Roman"/>
              </a:rPr>
              <a:t>kartu </a:t>
            </a:r>
            <a:r>
              <a:rPr dirty="0" sz="1200">
                <a:latin typeface="Times New Roman"/>
                <a:cs typeface="Times New Roman"/>
              </a:rPr>
              <a:t>memiliki </a:t>
            </a:r>
            <a:r>
              <a:rPr dirty="0" sz="1200" spc="-5">
                <a:latin typeface="Times New Roman"/>
                <a:cs typeface="Times New Roman"/>
              </a:rPr>
              <a:t>tindakan yang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dapat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41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87983"/>
            <a:ext cx="5845810" cy="38417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Times New Roman"/>
                <a:cs typeface="Times New Roman"/>
              </a:rPr>
              <a:t>diprediksi yang </a:t>
            </a:r>
            <a:r>
              <a:rPr dirty="0" sz="1200">
                <a:latin typeface="Times New Roman"/>
                <a:cs typeface="Times New Roman"/>
              </a:rPr>
              <a:t>selalu </a:t>
            </a:r>
            <a:r>
              <a:rPr dirty="0" sz="1200" spc="-5">
                <a:latin typeface="Times New Roman"/>
                <a:cs typeface="Times New Roman"/>
              </a:rPr>
              <a:t>mengikuti </a:t>
            </a:r>
            <a:r>
              <a:rPr dirty="0" sz="1200">
                <a:latin typeface="Times New Roman"/>
                <a:cs typeface="Times New Roman"/>
              </a:rPr>
              <a:t>beberapa tindakan lain, </a:t>
            </a:r>
            <a:r>
              <a:rPr dirty="0" sz="1200" spc="-5">
                <a:latin typeface="Times New Roman"/>
                <a:cs typeface="Times New Roman"/>
              </a:rPr>
              <a:t>dapat </a:t>
            </a:r>
            <a:r>
              <a:rPr dirty="0" sz="1200">
                <a:latin typeface="Times New Roman"/>
                <a:cs typeface="Times New Roman"/>
              </a:rPr>
              <a:t>menggunakan fitur </a:t>
            </a:r>
            <a:r>
              <a:rPr dirty="0" sz="1200" spc="-5">
                <a:latin typeface="Times New Roman"/>
                <a:cs typeface="Times New Roman"/>
              </a:rPr>
              <a:t>yang </a:t>
            </a:r>
            <a:r>
              <a:rPr dirty="0" sz="1200">
                <a:latin typeface="Times New Roman"/>
                <a:cs typeface="Times New Roman"/>
              </a:rPr>
              <a:t>disebut  </a:t>
            </a:r>
            <a:r>
              <a:rPr dirty="0" sz="1200" spc="-5">
                <a:latin typeface="Times New Roman"/>
                <a:cs typeface="Times New Roman"/>
              </a:rPr>
              <a:t>Butler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mengotomatiskannya.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947418"/>
            <a:ext cx="5969635" cy="3095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DAFTAR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PUSTAKA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1911350">
              <a:lnSpc>
                <a:spcPct val="1512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petanikode /belajar-git </a:t>
            </a:r>
            <a:r>
              <a:rPr dirty="0" sz="1200">
                <a:latin typeface="Times New Roman"/>
                <a:cs typeface="Times New Roman"/>
              </a:rPr>
              <a:t>: </a:t>
            </a:r>
            <a:r>
              <a:rPr dirty="0" u="sng" sz="1200" spc="-5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  <a:hlinkClick r:id="rId2"/>
              </a:rPr>
              <a:t>https://github.com/petanikode/belajar-git </a:t>
            </a:r>
            <a:r>
              <a:rPr dirty="0" sz="1200" spc="-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Library </a:t>
            </a:r>
            <a:r>
              <a:rPr dirty="0" sz="1200" spc="-5">
                <a:latin typeface="Times New Roman"/>
                <a:cs typeface="Times New Roman"/>
              </a:rPr>
              <a:t>ZXING.</a:t>
            </a:r>
            <a:r>
              <a:rPr dirty="0" u="sng" sz="1200" spc="-5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  <a:hlinkClick r:id="rId3"/>
              </a:rPr>
              <a:t> https://github.com/zxing/zxing</a:t>
            </a:r>
            <a:r>
              <a:rPr dirty="0" sz="1200" spc="-5">
                <a:solidFill>
                  <a:srgbClr val="006FC0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spc="-5">
                <a:latin typeface="Times New Roman"/>
                <a:cs typeface="Times New Roman"/>
              </a:rPr>
              <a:t>diakses pada </a:t>
            </a:r>
            <a:r>
              <a:rPr dirty="0" sz="1200">
                <a:latin typeface="Times New Roman"/>
                <a:cs typeface="Times New Roman"/>
              </a:rPr>
              <a:t>07  </a:t>
            </a:r>
            <a:r>
              <a:rPr dirty="0" sz="1200" spc="-5">
                <a:latin typeface="Times New Roman"/>
                <a:cs typeface="Times New Roman"/>
              </a:rPr>
              <a:t>Oktober 2017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Putra, </a:t>
            </a:r>
            <a:r>
              <a:rPr dirty="0" sz="1200">
                <a:latin typeface="Times New Roman"/>
                <a:cs typeface="Times New Roman"/>
              </a:rPr>
              <a:t>C. </a:t>
            </a:r>
            <a:r>
              <a:rPr dirty="0" sz="1200" spc="-5">
                <a:latin typeface="Times New Roman"/>
                <a:cs typeface="Times New Roman"/>
              </a:rPr>
              <a:t>A. (2014, </a:t>
            </a:r>
            <a:r>
              <a:rPr dirty="0" sz="1200">
                <a:latin typeface="Times New Roman"/>
                <a:cs typeface="Times New Roman"/>
              </a:rPr>
              <a:t>Januari 25). </a:t>
            </a:r>
            <a:r>
              <a:rPr dirty="0" sz="1200" spc="-5">
                <a:latin typeface="Times New Roman"/>
                <a:cs typeface="Times New Roman"/>
              </a:rPr>
              <a:t>Pengenalan </a:t>
            </a:r>
            <a:r>
              <a:rPr dirty="0" sz="1200">
                <a:latin typeface="Times New Roman"/>
                <a:cs typeface="Times New Roman"/>
              </a:rPr>
              <a:t>Github untuk </a:t>
            </a:r>
            <a:r>
              <a:rPr dirty="0" sz="1200" spc="-5">
                <a:latin typeface="Times New Roman"/>
                <a:cs typeface="Times New Roman"/>
              </a:rPr>
              <a:t>pemula. Retrieved from </a:t>
            </a:r>
            <a:r>
              <a:rPr dirty="0" sz="1200">
                <a:latin typeface="Times New Roman"/>
                <a:cs typeface="Times New Roman"/>
              </a:rPr>
              <a:t>candra.web.id:  </a:t>
            </a:r>
            <a:r>
              <a:rPr dirty="0" u="sng" sz="12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http://www.candra.web.id/2014/</a:t>
            </a:r>
            <a:endParaRPr sz="1200">
              <a:latin typeface="Times New Roman"/>
              <a:cs typeface="Times New Roman"/>
            </a:endParaRPr>
          </a:p>
          <a:p>
            <a:pPr marL="12700" marR="1800225">
              <a:lnSpc>
                <a:spcPts val="2180"/>
              </a:lnSpc>
              <a:spcBef>
                <a:spcPts val="155"/>
              </a:spcBef>
            </a:pPr>
            <a:r>
              <a:rPr dirty="0" sz="1200" spc="-5">
                <a:latin typeface="Times New Roman"/>
                <a:cs typeface="Times New Roman"/>
              </a:rPr>
              <a:t>Trello. (16. Oktober </a:t>
            </a:r>
            <a:r>
              <a:rPr dirty="0" sz="1200">
                <a:latin typeface="Times New Roman"/>
                <a:cs typeface="Times New Roman"/>
              </a:rPr>
              <a:t>2017). </a:t>
            </a:r>
            <a:r>
              <a:rPr dirty="0" sz="1200" spc="-5">
                <a:latin typeface="Times New Roman"/>
                <a:cs typeface="Times New Roman"/>
              </a:rPr>
              <a:t>Trello Help, </a:t>
            </a:r>
            <a:r>
              <a:rPr dirty="0" sz="1200">
                <a:latin typeface="Times New Roman"/>
                <a:cs typeface="Times New Roman"/>
              </a:rPr>
              <a:t>What </a:t>
            </a:r>
            <a:r>
              <a:rPr dirty="0" sz="1200" spc="-5">
                <a:latin typeface="Times New Roman"/>
                <a:cs typeface="Times New Roman"/>
              </a:rPr>
              <a:t>is Trello. </a:t>
            </a:r>
            <a:r>
              <a:rPr dirty="0" sz="1200">
                <a:latin typeface="Times New Roman"/>
                <a:cs typeface="Times New Roman"/>
              </a:rPr>
              <a:t>Von </a:t>
            </a:r>
            <a:r>
              <a:rPr dirty="0" sz="1200" spc="-5">
                <a:latin typeface="Times New Roman"/>
                <a:cs typeface="Times New Roman"/>
              </a:rPr>
              <a:t>Trello:  help.trello.com abgerufen</a:t>
            </a:r>
            <a:endParaRPr sz="1200">
              <a:latin typeface="Times New Roman"/>
              <a:cs typeface="Times New Roman"/>
            </a:endParaRPr>
          </a:p>
          <a:p>
            <a:pPr marL="12700" marR="1022350">
              <a:lnSpc>
                <a:spcPts val="2170"/>
              </a:lnSpc>
              <a:spcBef>
                <a:spcPts val="15"/>
              </a:spcBef>
            </a:pPr>
            <a:r>
              <a:rPr dirty="0" sz="1200" spc="-5">
                <a:latin typeface="Times New Roman"/>
                <a:cs typeface="Times New Roman"/>
              </a:rPr>
              <a:t>Laudon, K. </a:t>
            </a:r>
            <a:r>
              <a:rPr dirty="0" sz="1200">
                <a:latin typeface="Times New Roman"/>
                <a:cs typeface="Times New Roman"/>
              </a:rPr>
              <a:t>C., &amp; Laudon, J. </a:t>
            </a:r>
            <a:r>
              <a:rPr dirty="0" sz="1200" spc="-5">
                <a:latin typeface="Times New Roman"/>
                <a:cs typeface="Times New Roman"/>
              </a:rPr>
              <a:t>P. (2012). Management Information System. </a:t>
            </a:r>
            <a:r>
              <a:rPr dirty="0" sz="1200">
                <a:latin typeface="Times New Roman"/>
                <a:cs typeface="Times New Roman"/>
              </a:rPr>
              <a:t>Upper  </a:t>
            </a:r>
            <a:r>
              <a:rPr dirty="0" sz="1200" spc="-5">
                <a:latin typeface="Times New Roman"/>
                <a:cs typeface="Times New Roman"/>
              </a:rPr>
              <a:t>Saddle River: Pearson Education,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Inc.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200" spc="-5">
                <a:latin typeface="Times New Roman"/>
                <a:cs typeface="Times New Roman"/>
              </a:rPr>
              <a:t>Sutherland, </a:t>
            </a:r>
            <a:r>
              <a:rPr dirty="0" sz="1200">
                <a:latin typeface="Times New Roman"/>
                <a:cs typeface="Times New Roman"/>
              </a:rPr>
              <a:t>J. </a:t>
            </a:r>
            <a:r>
              <a:rPr dirty="0" sz="1200" spc="-5">
                <a:latin typeface="Times New Roman"/>
                <a:cs typeface="Times New Roman"/>
              </a:rPr>
              <a:t>(2014). The Scrum Handbook. Cambridge: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scruminc.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799966" y="9051747"/>
            <a:ext cx="17335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 sz="1100">
                <a:latin typeface="Carlito"/>
                <a:cs typeface="Carlito"/>
              </a:rPr>
              <a:t>4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0604" y="838961"/>
            <a:ext cx="4488180" cy="1996439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509"/>
              </a:spcBef>
              <a:buFont typeface="Times New Roman"/>
              <a:buAutoNum type="alphaUcPeriod" startAt="2"/>
              <a:tabLst>
                <a:tab pos="2413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Ru</a:t>
            </a:r>
            <a:r>
              <a:rPr dirty="0" sz="1200" spc="-5" b="1">
                <a:latin typeface="Times New Roman"/>
                <a:cs typeface="Times New Roman"/>
              </a:rPr>
              <a:t>musan Masalah</a:t>
            </a:r>
            <a:endParaRPr sz="1200">
              <a:latin typeface="Times New Roman"/>
              <a:cs typeface="Times New Roman"/>
            </a:endParaRPr>
          </a:p>
          <a:p>
            <a:pPr lvl="1" marL="926465" indent="-229235">
              <a:lnSpc>
                <a:spcPct val="100000"/>
              </a:lnSpc>
              <a:spcBef>
                <a:spcPts val="409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Apa </a:t>
            </a:r>
            <a:r>
              <a:rPr dirty="0" sz="1200">
                <a:latin typeface="Times New Roman"/>
                <a:cs typeface="Times New Roman"/>
              </a:rPr>
              <a:t>itu Github dan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Trello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300">
              <a:latin typeface="Times New Roman"/>
              <a:cs typeface="Times New Roman"/>
            </a:endParaRPr>
          </a:p>
          <a:p>
            <a:pPr lvl="1" marL="926465" indent="-229235">
              <a:lnSpc>
                <a:spcPct val="100000"/>
              </a:lnSpc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Apa manfaat,kekurangan dan kelebihan </a:t>
            </a:r>
            <a:r>
              <a:rPr dirty="0" sz="1200">
                <a:latin typeface="Times New Roman"/>
                <a:cs typeface="Times New Roman"/>
              </a:rPr>
              <a:t>Github dab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Trello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Symbol"/>
              <a:buChar char=""/>
            </a:pPr>
            <a:endParaRPr sz="1300">
              <a:latin typeface="Times New Roman"/>
              <a:cs typeface="Times New Roman"/>
            </a:endParaRPr>
          </a:p>
          <a:p>
            <a:pPr lvl="1" marL="926465" indent="-229235">
              <a:lnSpc>
                <a:spcPct val="100000"/>
              </a:lnSpc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Bagaimana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menggunakanya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300">
              <a:latin typeface="Times New Roman"/>
              <a:cs typeface="Times New Roman"/>
            </a:endParaRPr>
          </a:p>
          <a:p>
            <a:pPr lvl="1" marL="926465" indent="-229235">
              <a:lnSpc>
                <a:spcPct val="100000"/>
              </a:lnSpc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Bagaimana </a:t>
            </a:r>
            <a:r>
              <a:rPr dirty="0" sz="1200">
                <a:latin typeface="Times New Roman"/>
                <a:cs typeface="Times New Roman"/>
              </a:rPr>
              <a:t>mendownload </a:t>
            </a:r>
            <a:r>
              <a:rPr dirty="0" sz="1200" spc="-5">
                <a:latin typeface="Times New Roman"/>
                <a:cs typeface="Times New Roman"/>
              </a:rPr>
              <a:t>dan mengistalnya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1300">
              <a:latin typeface="Times New Roman"/>
              <a:cs typeface="Times New Roman"/>
            </a:endParaRPr>
          </a:p>
          <a:p>
            <a:pPr lvl="1" marL="926465" indent="-229235">
              <a:lnSpc>
                <a:spcPct val="100000"/>
              </a:lnSpc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Apa saja komponen </a:t>
            </a:r>
            <a:r>
              <a:rPr dirty="0" sz="1200">
                <a:latin typeface="Times New Roman"/>
                <a:cs typeface="Times New Roman"/>
              </a:rPr>
              <a:t>dan </a:t>
            </a:r>
            <a:r>
              <a:rPr dirty="0" sz="1200" spc="-5">
                <a:latin typeface="Times New Roman"/>
                <a:cs typeface="Times New Roman"/>
              </a:rPr>
              <a:t>fiturnya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460874"/>
            <a:ext cx="5965190" cy="7391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434"/>
              </a:spcBef>
            </a:pPr>
            <a:r>
              <a:rPr dirty="0" sz="1200" spc="-5" b="1">
                <a:latin typeface="Times New Roman"/>
                <a:cs typeface="Times New Roman"/>
              </a:rPr>
              <a:t>C.</a:t>
            </a:r>
            <a:r>
              <a:rPr dirty="0" sz="1200" spc="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Tujuan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335"/>
              </a:spcBef>
            </a:pPr>
            <a:r>
              <a:rPr dirty="0" sz="1200" spc="-5">
                <a:latin typeface="Times New Roman"/>
                <a:cs typeface="Times New Roman"/>
              </a:rPr>
              <a:t>Adapun tujuan </a:t>
            </a:r>
            <a:r>
              <a:rPr dirty="0" sz="1200">
                <a:latin typeface="Times New Roman"/>
                <a:cs typeface="Times New Roman"/>
              </a:rPr>
              <a:t>di buatnya </a:t>
            </a:r>
            <a:r>
              <a:rPr dirty="0" sz="1200" spc="-5">
                <a:latin typeface="Times New Roman"/>
                <a:cs typeface="Times New Roman"/>
              </a:rPr>
              <a:t>Laporan </a:t>
            </a:r>
            <a:r>
              <a:rPr dirty="0" sz="1200">
                <a:latin typeface="Times New Roman"/>
                <a:cs typeface="Times New Roman"/>
              </a:rPr>
              <a:t>ini, </a:t>
            </a:r>
            <a:r>
              <a:rPr dirty="0" sz="1200" spc="-5">
                <a:latin typeface="Times New Roman"/>
                <a:cs typeface="Times New Roman"/>
              </a:rPr>
              <a:t>supaya </a:t>
            </a:r>
            <a:r>
              <a:rPr dirty="0" sz="1200">
                <a:latin typeface="Times New Roman"/>
                <a:cs typeface="Times New Roman"/>
              </a:rPr>
              <a:t>pembaca tau </a:t>
            </a:r>
            <a:r>
              <a:rPr dirty="0" sz="1200" spc="-5">
                <a:latin typeface="Times New Roman"/>
                <a:cs typeface="Times New Roman"/>
              </a:rPr>
              <a:t>apa </a:t>
            </a:r>
            <a:r>
              <a:rPr dirty="0" sz="1200">
                <a:latin typeface="Times New Roman"/>
                <a:cs typeface="Times New Roman"/>
              </a:rPr>
              <a:t>itu </a:t>
            </a:r>
            <a:r>
              <a:rPr dirty="0" sz="1200" spc="-5">
                <a:latin typeface="Times New Roman"/>
                <a:cs typeface="Times New Roman"/>
              </a:rPr>
              <a:t>GITHUB </a:t>
            </a:r>
            <a:r>
              <a:rPr dirty="0" sz="1200">
                <a:latin typeface="Times New Roman"/>
                <a:cs typeface="Times New Roman"/>
              </a:rPr>
              <a:t>dan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TRELLO,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memahami dan mengetahui bagaimana menggunakanya </a:t>
            </a:r>
            <a:r>
              <a:rPr dirty="0" sz="1200">
                <a:latin typeface="Times New Roman"/>
                <a:cs typeface="Times New Roman"/>
              </a:rPr>
              <a:t>dan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kegunaanya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331590" y="941578"/>
            <a:ext cx="1107440" cy="535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BAB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II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40"/>
              </a:spcBef>
            </a:pPr>
            <a:r>
              <a:rPr dirty="0" sz="1200" spc="-15" b="1">
                <a:latin typeface="Times New Roman"/>
                <a:cs typeface="Times New Roman"/>
              </a:rPr>
              <a:t>P</a:t>
            </a:r>
            <a:r>
              <a:rPr dirty="0" sz="1200" b="1">
                <a:latin typeface="Times New Roman"/>
                <a:cs typeface="Times New Roman"/>
              </a:rPr>
              <a:t>E</a:t>
            </a:r>
            <a:r>
              <a:rPr dirty="0" sz="1200" spc="-5" b="1">
                <a:latin typeface="Times New Roman"/>
                <a:cs typeface="Times New Roman"/>
              </a:rPr>
              <a:t>M</a:t>
            </a:r>
            <a:r>
              <a:rPr dirty="0" sz="1200" b="1">
                <a:latin typeface="Times New Roman"/>
                <a:cs typeface="Times New Roman"/>
              </a:rPr>
              <a:t>B</a:t>
            </a:r>
            <a:r>
              <a:rPr dirty="0" sz="1200" spc="-5" b="1">
                <a:latin typeface="Times New Roman"/>
                <a:cs typeface="Times New Roman"/>
              </a:rPr>
              <a:t>AHASAN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596897"/>
            <a:ext cx="5969635" cy="439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indent="-228600">
              <a:lnSpc>
                <a:spcPct val="100000"/>
              </a:lnSpc>
              <a:spcBef>
                <a:spcPts val="100"/>
              </a:spcBef>
              <a:buFont typeface="Times New Roman"/>
              <a:buAutoNum type="alphaUcPeriod"/>
              <a:tabLst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G</a:t>
            </a:r>
            <a:r>
              <a:rPr dirty="0" sz="1200" spc="-5" b="1">
                <a:latin typeface="Times New Roman"/>
                <a:cs typeface="Times New Roman"/>
              </a:rPr>
              <a:t>ithub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lphaUcPeriod"/>
            </a:pPr>
            <a:endParaRPr sz="1050">
              <a:latin typeface="Times New Roman"/>
              <a:cs typeface="Times New Roman"/>
            </a:endParaRPr>
          </a:p>
          <a:p>
            <a:pPr lvl="1" marL="469265" indent="-228600">
              <a:lnSpc>
                <a:spcPct val="100000"/>
              </a:lnSpc>
              <a:buFont typeface="Times New Roman"/>
              <a:buAutoNum type="alphaLcPeriod"/>
              <a:tabLst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P</a:t>
            </a:r>
            <a:r>
              <a:rPr dirty="0" sz="1200" spc="-5" b="1">
                <a:latin typeface="Times New Roman"/>
                <a:cs typeface="Times New Roman"/>
              </a:rPr>
              <a:t>engertian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335"/>
              </a:spcBef>
            </a:pPr>
            <a:r>
              <a:rPr dirty="0" sz="1200" spc="-5">
                <a:latin typeface="Times New Roman"/>
                <a:cs typeface="Times New Roman"/>
              </a:rPr>
              <a:t>Software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GitHub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adalah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layanan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berbasis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cloud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yang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menghosting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sistem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kontrol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versi</a:t>
            </a:r>
            <a:endParaRPr sz="1200">
              <a:latin typeface="Times New Roman"/>
              <a:cs typeface="Times New Roman"/>
            </a:endParaRPr>
          </a:p>
          <a:p>
            <a:pPr marL="12700" marR="8255">
              <a:lnSpc>
                <a:spcPct val="143300"/>
              </a:lnSpc>
            </a:pPr>
            <a:r>
              <a:rPr dirty="0" sz="1200" spc="-5">
                <a:latin typeface="Times New Roman"/>
                <a:cs typeface="Times New Roman"/>
              </a:rPr>
              <a:t>(VCS) yang </a:t>
            </a:r>
            <a:r>
              <a:rPr dirty="0" sz="1200">
                <a:latin typeface="Times New Roman"/>
                <a:cs typeface="Times New Roman"/>
              </a:rPr>
              <a:t>disebut Git. </a:t>
            </a:r>
            <a:r>
              <a:rPr dirty="0" sz="1200" spc="-10">
                <a:latin typeface="Times New Roman"/>
                <a:cs typeface="Times New Roman"/>
              </a:rPr>
              <a:t>Ini </a:t>
            </a:r>
            <a:r>
              <a:rPr dirty="0" sz="1200" spc="-5">
                <a:latin typeface="Times New Roman"/>
                <a:cs typeface="Times New Roman"/>
              </a:rPr>
              <a:t>memungkinkan </a:t>
            </a:r>
            <a:r>
              <a:rPr dirty="0" sz="1200">
                <a:latin typeface="Times New Roman"/>
                <a:cs typeface="Times New Roman"/>
              </a:rPr>
              <a:t>pengembang untuk </a:t>
            </a:r>
            <a:r>
              <a:rPr dirty="0" sz="1200" spc="-5">
                <a:latin typeface="Times New Roman"/>
                <a:cs typeface="Times New Roman"/>
              </a:rPr>
              <a:t>berkolaborasi dan </a:t>
            </a:r>
            <a:r>
              <a:rPr dirty="0" sz="1200">
                <a:latin typeface="Times New Roman"/>
                <a:cs typeface="Times New Roman"/>
              </a:rPr>
              <a:t>membuat  </a:t>
            </a:r>
            <a:r>
              <a:rPr dirty="0" sz="1200" spc="-5">
                <a:latin typeface="Times New Roman"/>
                <a:cs typeface="Times New Roman"/>
              </a:rPr>
              <a:t>perubahan </a:t>
            </a:r>
            <a:r>
              <a:rPr dirty="0" sz="1200">
                <a:latin typeface="Times New Roman"/>
                <a:cs typeface="Times New Roman"/>
              </a:rPr>
              <a:t>pada </a:t>
            </a:r>
            <a:r>
              <a:rPr dirty="0" sz="1200" spc="-5">
                <a:latin typeface="Times New Roman"/>
                <a:cs typeface="Times New Roman"/>
              </a:rPr>
              <a:t>proyek bersama sambil melacak </a:t>
            </a:r>
            <a:r>
              <a:rPr dirty="0" sz="1200">
                <a:latin typeface="Times New Roman"/>
                <a:cs typeface="Times New Roman"/>
              </a:rPr>
              <a:t>kemajuan </a:t>
            </a:r>
            <a:r>
              <a:rPr dirty="0" sz="1200" spc="-5">
                <a:latin typeface="Times New Roman"/>
                <a:cs typeface="Times New Roman"/>
              </a:rPr>
              <a:t>mereka </a:t>
            </a:r>
            <a:r>
              <a:rPr dirty="0" sz="1200">
                <a:latin typeface="Times New Roman"/>
                <a:cs typeface="Times New Roman"/>
              </a:rPr>
              <a:t>secara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mendetail.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lvl="2" marL="735965" indent="-267335">
              <a:lnSpc>
                <a:spcPct val="100000"/>
              </a:lnSpc>
              <a:buAutoNum type="arabicPeriod"/>
              <a:tabLst>
                <a:tab pos="736600" algn="l"/>
              </a:tabLst>
            </a:pPr>
            <a:r>
              <a:rPr dirty="0" sz="1200" spc="-5">
                <a:latin typeface="Times New Roman"/>
                <a:cs typeface="Times New Roman"/>
              </a:rPr>
              <a:t>Git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456565">
              <a:lnSpc>
                <a:spcPct val="143700"/>
              </a:lnSpc>
              <a:spcBef>
                <a:spcPts val="800"/>
              </a:spcBef>
            </a:pPr>
            <a:r>
              <a:rPr dirty="0" sz="1200" spc="-5">
                <a:latin typeface="Times New Roman"/>
                <a:cs typeface="Times New Roman"/>
              </a:rPr>
              <a:t>Git adalah proyek sumber terbuka yang </a:t>
            </a:r>
            <a:r>
              <a:rPr dirty="0" sz="1200">
                <a:latin typeface="Times New Roman"/>
                <a:cs typeface="Times New Roman"/>
              </a:rPr>
              <a:t>dimulai </a:t>
            </a:r>
            <a:r>
              <a:rPr dirty="0" sz="1200" spc="-5">
                <a:latin typeface="Times New Roman"/>
                <a:cs typeface="Times New Roman"/>
              </a:rPr>
              <a:t>pada </a:t>
            </a:r>
            <a:r>
              <a:rPr dirty="0" sz="1200">
                <a:latin typeface="Times New Roman"/>
                <a:cs typeface="Times New Roman"/>
              </a:rPr>
              <a:t>tahun 2005 </a:t>
            </a:r>
            <a:r>
              <a:rPr dirty="0" sz="1200" spc="-5">
                <a:latin typeface="Times New Roman"/>
                <a:cs typeface="Times New Roman"/>
              </a:rPr>
              <a:t>dan berkembang  menjadi salah satu VCS paling </a:t>
            </a:r>
            <a:r>
              <a:rPr dirty="0" sz="1200">
                <a:latin typeface="Times New Roman"/>
                <a:cs typeface="Times New Roman"/>
              </a:rPr>
              <a:t>populer di </a:t>
            </a:r>
            <a:r>
              <a:rPr dirty="0" sz="1200" spc="-5">
                <a:latin typeface="Times New Roman"/>
                <a:cs typeface="Times New Roman"/>
              </a:rPr>
              <a:t>pasar </a:t>
            </a:r>
            <a:r>
              <a:rPr dirty="0" sz="1200">
                <a:latin typeface="Times New Roman"/>
                <a:cs typeface="Times New Roman"/>
              </a:rPr>
              <a:t>- lebih </a:t>
            </a:r>
            <a:r>
              <a:rPr dirty="0" sz="1200" spc="-5">
                <a:latin typeface="Times New Roman"/>
                <a:cs typeface="Times New Roman"/>
              </a:rPr>
              <a:t>dari </a:t>
            </a:r>
            <a:r>
              <a:rPr dirty="0" sz="1200">
                <a:latin typeface="Times New Roman"/>
                <a:cs typeface="Times New Roman"/>
              </a:rPr>
              <a:t>87% </a:t>
            </a:r>
            <a:r>
              <a:rPr dirty="0" sz="1200" spc="-5">
                <a:latin typeface="Times New Roman"/>
                <a:cs typeface="Times New Roman"/>
              </a:rPr>
              <a:t>pengembang menggunakan Git 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proyek mereka.Ini adalah sistem </a:t>
            </a:r>
            <a:r>
              <a:rPr dirty="0" sz="1200">
                <a:latin typeface="Times New Roman"/>
                <a:cs typeface="Times New Roman"/>
              </a:rPr>
              <a:t>kontrol </a:t>
            </a:r>
            <a:r>
              <a:rPr dirty="0" sz="1200" spc="-5">
                <a:latin typeface="Times New Roman"/>
                <a:cs typeface="Times New Roman"/>
              </a:rPr>
              <a:t>versi terdistribusi. Artinya, setiap pengembang  dalam </a:t>
            </a:r>
            <a:r>
              <a:rPr dirty="0" sz="1200">
                <a:latin typeface="Times New Roman"/>
                <a:cs typeface="Times New Roman"/>
              </a:rPr>
              <a:t>tim </a:t>
            </a:r>
            <a:r>
              <a:rPr dirty="0" sz="1200" spc="-5">
                <a:latin typeface="Times New Roman"/>
                <a:cs typeface="Times New Roman"/>
              </a:rPr>
              <a:t>dengan akses yang diberikan dapat mengelola </a:t>
            </a:r>
            <a:r>
              <a:rPr dirty="0" sz="1200">
                <a:latin typeface="Times New Roman"/>
                <a:cs typeface="Times New Roman"/>
              </a:rPr>
              <a:t>kode </a:t>
            </a:r>
            <a:r>
              <a:rPr dirty="0" sz="1200" spc="-5">
                <a:latin typeface="Times New Roman"/>
                <a:cs typeface="Times New Roman"/>
              </a:rPr>
              <a:t>sumber dan riwayat perubahannya  menggunakan </a:t>
            </a:r>
            <a:r>
              <a:rPr dirty="0" sz="1200">
                <a:latin typeface="Times New Roman"/>
                <a:cs typeface="Times New Roman"/>
              </a:rPr>
              <a:t>alat </a:t>
            </a:r>
            <a:r>
              <a:rPr dirty="0" sz="1200" spc="-5">
                <a:latin typeface="Times New Roman"/>
                <a:cs typeface="Times New Roman"/>
              </a:rPr>
              <a:t>baris perintah Git. Tidak </a:t>
            </a:r>
            <a:r>
              <a:rPr dirty="0" sz="1200">
                <a:latin typeface="Times New Roman"/>
                <a:cs typeface="Times New Roman"/>
              </a:rPr>
              <a:t>seperti </a:t>
            </a:r>
            <a:r>
              <a:rPr dirty="0" sz="1200" spc="-5">
                <a:latin typeface="Times New Roman"/>
                <a:cs typeface="Times New Roman"/>
              </a:rPr>
              <a:t>sistem </a:t>
            </a:r>
            <a:r>
              <a:rPr dirty="0" sz="1200">
                <a:latin typeface="Times New Roman"/>
                <a:cs typeface="Times New Roman"/>
              </a:rPr>
              <a:t>kontrol </a:t>
            </a:r>
            <a:r>
              <a:rPr dirty="0" sz="1200" spc="-5">
                <a:latin typeface="Times New Roman"/>
                <a:cs typeface="Times New Roman"/>
              </a:rPr>
              <a:t>versi terpusat, Git menawarkan  cabang </a:t>
            </a:r>
            <a:r>
              <a:rPr dirty="0" sz="1200">
                <a:latin typeface="Times New Roman"/>
                <a:cs typeface="Times New Roman"/>
              </a:rPr>
              <a:t>fitur. </a:t>
            </a:r>
            <a:r>
              <a:rPr dirty="0" sz="1200" spc="-10">
                <a:latin typeface="Times New Roman"/>
                <a:cs typeface="Times New Roman"/>
              </a:rPr>
              <a:t>Ini </a:t>
            </a:r>
            <a:r>
              <a:rPr dirty="0" sz="1200" spc="-5">
                <a:latin typeface="Times New Roman"/>
                <a:cs typeface="Times New Roman"/>
              </a:rPr>
              <a:t>berarti setiap insinyur perangkat </a:t>
            </a:r>
            <a:r>
              <a:rPr dirty="0" sz="1200">
                <a:latin typeface="Times New Roman"/>
                <a:cs typeface="Times New Roman"/>
              </a:rPr>
              <a:t>lunak </a:t>
            </a:r>
            <a:r>
              <a:rPr dirty="0" sz="1200" spc="-5">
                <a:latin typeface="Times New Roman"/>
                <a:cs typeface="Times New Roman"/>
              </a:rPr>
              <a:t>dalam </a:t>
            </a:r>
            <a:r>
              <a:rPr dirty="0" sz="1200">
                <a:latin typeface="Times New Roman"/>
                <a:cs typeface="Times New Roman"/>
              </a:rPr>
              <a:t>tim </a:t>
            </a:r>
            <a:r>
              <a:rPr dirty="0" sz="1200" spc="-5">
                <a:latin typeface="Times New Roman"/>
                <a:cs typeface="Times New Roman"/>
              </a:rPr>
              <a:t>dapat memisahkan cabang  </a:t>
            </a:r>
            <a:r>
              <a:rPr dirty="0" sz="1200">
                <a:latin typeface="Times New Roman"/>
                <a:cs typeface="Times New Roman"/>
              </a:rPr>
              <a:t>fitur </a:t>
            </a:r>
            <a:r>
              <a:rPr dirty="0" sz="1200" spc="-5">
                <a:latin typeface="Times New Roman"/>
                <a:cs typeface="Times New Roman"/>
              </a:rPr>
              <a:t>yang </a:t>
            </a:r>
            <a:r>
              <a:rPr dirty="0" sz="1200">
                <a:latin typeface="Times New Roman"/>
                <a:cs typeface="Times New Roman"/>
              </a:rPr>
              <a:t>menyediakan </a:t>
            </a:r>
            <a:r>
              <a:rPr dirty="0" sz="1200" spc="-5">
                <a:latin typeface="Times New Roman"/>
                <a:cs typeface="Times New Roman"/>
              </a:rPr>
              <a:t>repositori </a:t>
            </a:r>
            <a:r>
              <a:rPr dirty="0" sz="1200">
                <a:latin typeface="Times New Roman"/>
                <a:cs typeface="Times New Roman"/>
              </a:rPr>
              <a:t>lokal </a:t>
            </a:r>
            <a:r>
              <a:rPr dirty="0" sz="1200" spc="-5">
                <a:latin typeface="Times New Roman"/>
                <a:cs typeface="Times New Roman"/>
              </a:rPr>
              <a:t>yang terisolasi </a:t>
            </a:r>
            <a:r>
              <a:rPr dirty="0" sz="1200">
                <a:latin typeface="Times New Roman"/>
                <a:cs typeface="Times New Roman"/>
              </a:rPr>
              <a:t>untuk membuat </a:t>
            </a:r>
            <a:r>
              <a:rPr dirty="0" sz="1200" spc="-5">
                <a:latin typeface="Times New Roman"/>
                <a:cs typeface="Times New Roman"/>
              </a:rPr>
              <a:t>perubahan </a:t>
            </a:r>
            <a:r>
              <a:rPr dirty="0" sz="1200">
                <a:latin typeface="Times New Roman"/>
                <a:cs typeface="Times New Roman"/>
              </a:rPr>
              <a:t>pada  </a:t>
            </a:r>
            <a:r>
              <a:rPr dirty="0" sz="1200" spc="-5">
                <a:latin typeface="Times New Roman"/>
                <a:cs typeface="Times New Roman"/>
              </a:rPr>
              <a:t>kode.Cabang </a:t>
            </a:r>
            <a:r>
              <a:rPr dirty="0" sz="1200">
                <a:latin typeface="Times New Roman"/>
                <a:cs typeface="Times New Roman"/>
              </a:rPr>
              <a:t>fitur </a:t>
            </a:r>
            <a:r>
              <a:rPr dirty="0" sz="1200" spc="-5">
                <a:latin typeface="Times New Roman"/>
                <a:cs typeface="Times New Roman"/>
              </a:rPr>
              <a:t>tidak memengaruhi cabang </a:t>
            </a:r>
            <a:r>
              <a:rPr dirty="0" sz="1200">
                <a:latin typeface="Times New Roman"/>
                <a:cs typeface="Times New Roman"/>
              </a:rPr>
              <a:t>master, </a:t>
            </a:r>
            <a:r>
              <a:rPr dirty="0" sz="1200" spc="-5">
                <a:latin typeface="Times New Roman"/>
                <a:cs typeface="Times New Roman"/>
              </a:rPr>
              <a:t>yang merupakan </a:t>
            </a:r>
            <a:r>
              <a:rPr dirty="0" sz="1200">
                <a:latin typeface="Times New Roman"/>
                <a:cs typeface="Times New Roman"/>
              </a:rPr>
              <a:t>tempat kode </a:t>
            </a:r>
            <a:r>
              <a:rPr dirty="0" sz="1200" spc="-5">
                <a:latin typeface="Times New Roman"/>
                <a:cs typeface="Times New Roman"/>
              </a:rPr>
              <a:t>proyek asli  berada. Setelah </a:t>
            </a:r>
            <a:r>
              <a:rPr dirty="0" sz="1200">
                <a:latin typeface="Times New Roman"/>
                <a:cs typeface="Times New Roman"/>
              </a:rPr>
              <a:t>perubahan dibuat </a:t>
            </a:r>
            <a:r>
              <a:rPr dirty="0" sz="1200" spc="-5">
                <a:latin typeface="Times New Roman"/>
                <a:cs typeface="Times New Roman"/>
              </a:rPr>
              <a:t>dan </a:t>
            </a:r>
            <a:r>
              <a:rPr dirty="0" sz="1200">
                <a:latin typeface="Times New Roman"/>
                <a:cs typeface="Times New Roman"/>
              </a:rPr>
              <a:t>kode </a:t>
            </a:r>
            <a:r>
              <a:rPr dirty="0" sz="1200" spc="-5">
                <a:latin typeface="Times New Roman"/>
                <a:cs typeface="Times New Roman"/>
              </a:rPr>
              <a:t>yang diperbarui </a:t>
            </a:r>
            <a:r>
              <a:rPr dirty="0" sz="1200">
                <a:latin typeface="Times New Roman"/>
                <a:cs typeface="Times New Roman"/>
              </a:rPr>
              <a:t>siap, cabang fitur dapat </a:t>
            </a:r>
            <a:r>
              <a:rPr dirty="0" sz="1200" spc="-5">
                <a:latin typeface="Times New Roman"/>
                <a:cs typeface="Times New Roman"/>
              </a:rPr>
              <a:t>digabungkan  kembali dengan </a:t>
            </a:r>
            <a:r>
              <a:rPr dirty="0" sz="1200">
                <a:latin typeface="Times New Roman"/>
                <a:cs typeface="Times New Roman"/>
              </a:rPr>
              <a:t>cabang </a:t>
            </a:r>
            <a:r>
              <a:rPr dirty="0" sz="1200" spc="-5">
                <a:latin typeface="Times New Roman"/>
                <a:cs typeface="Times New Roman"/>
              </a:rPr>
              <a:t>master, yang </a:t>
            </a:r>
            <a:r>
              <a:rPr dirty="0" sz="1200">
                <a:latin typeface="Times New Roman"/>
                <a:cs typeface="Times New Roman"/>
              </a:rPr>
              <a:t>akan membuat perubahan </a:t>
            </a:r>
            <a:r>
              <a:rPr dirty="0" sz="1200" spc="-5">
                <a:latin typeface="Times New Roman"/>
                <a:cs typeface="Times New Roman"/>
              </a:rPr>
              <a:t>pada </a:t>
            </a:r>
            <a:r>
              <a:rPr dirty="0" sz="1200">
                <a:latin typeface="Times New Roman"/>
                <a:cs typeface="Times New Roman"/>
              </a:rPr>
              <a:t>proyek </a:t>
            </a:r>
            <a:r>
              <a:rPr dirty="0" sz="1200" spc="-5">
                <a:latin typeface="Times New Roman"/>
                <a:cs typeface="Times New Roman"/>
              </a:rPr>
              <a:t>menjadi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efektif.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242429"/>
            <a:ext cx="5966460" cy="1624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6926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2.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GitHub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456565">
              <a:lnSpc>
                <a:spcPct val="143700"/>
              </a:lnSpc>
              <a:spcBef>
                <a:spcPts val="800"/>
              </a:spcBef>
            </a:pPr>
            <a:r>
              <a:rPr dirty="0" sz="1200" spc="-5">
                <a:latin typeface="Times New Roman"/>
                <a:cs typeface="Times New Roman"/>
              </a:rPr>
              <a:t>GitHub </a:t>
            </a:r>
            <a:r>
              <a:rPr dirty="0" sz="1200">
                <a:latin typeface="Times New Roman"/>
                <a:cs typeface="Times New Roman"/>
              </a:rPr>
              <a:t>memiliki lebih </a:t>
            </a:r>
            <a:r>
              <a:rPr dirty="0" sz="1200" spc="-5">
                <a:latin typeface="Times New Roman"/>
                <a:cs typeface="Times New Roman"/>
              </a:rPr>
              <a:t>dari </a:t>
            </a:r>
            <a:r>
              <a:rPr dirty="0" sz="1200">
                <a:latin typeface="Times New Roman"/>
                <a:cs typeface="Times New Roman"/>
              </a:rPr>
              <a:t>100 juta repositori, </a:t>
            </a:r>
            <a:r>
              <a:rPr dirty="0" sz="1200" spc="-5">
                <a:latin typeface="Times New Roman"/>
                <a:cs typeface="Times New Roman"/>
              </a:rPr>
              <a:t>yang sebagian </a:t>
            </a:r>
            <a:r>
              <a:rPr dirty="0" sz="1200">
                <a:latin typeface="Times New Roman"/>
                <a:cs typeface="Times New Roman"/>
              </a:rPr>
              <a:t>besar </a:t>
            </a:r>
            <a:r>
              <a:rPr dirty="0" sz="1200" spc="-5">
                <a:latin typeface="Times New Roman"/>
                <a:cs typeface="Times New Roman"/>
              </a:rPr>
              <a:t>merupakan proyek  sumber terbuka. </a:t>
            </a:r>
            <a:r>
              <a:rPr dirty="0" sz="1200">
                <a:latin typeface="Times New Roman"/>
                <a:cs typeface="Times New Roman"/>
              </a:rPr>
              <a:t>Statistik ini </a:t>
            </a:r>
            <a:r>
              <a:rPr dirty="0" sz="1200" spc="-5">
                <a:latin typeface="Times New Roman"/>
                <a:cs typeface="Times New Roman"/>
              </a:rPr>
              <a:t>menunjukkan bahwa </a:t>
            </a:r>
            <a:r>
              <a:rPr dirty="0" sz="1200">
                <a:latin typeface="Times New Roman"/>
                <a:cs typeface="Times New Roman"/>
              </a:rPr>
              <a:t>GitHub </a:t>
            </a:r>
            <a:r>
              <a:rPr dirty="0" sz="1200" spc="-5">
                <a:latin typeface="Times New Roman"/>
                <a:cs typeface="Times New Roman"/>
              </a:rPr>
              <a:t>adalah salah satu klien </a:t>
            </a:r>
            <a:r>
              <a:rPr dirty="0" sz="1200">
                <a:latin typeface="Times New Roman"/>
                <a:cs typeface="Times New Roman"/>
              </a:rPr>
              <a:t>GUI </a:t>
            </a:r>
            <a:r>
              <a:rPr dirty="0" sz="1200" spc="-5">
                <a:latin typeface="Times New Roman"/>
                <a:cs typeface="Times New Roman"/>
              </a:rPr>
              <a:t>Git </a:t>
            </a:r>
            <a:r>
              <a:rPr dirty="0" sz="1200">
                <a:latin typeface="Times New Roman"/>
                <a:cs typeface="Times New Roman"/>
              </a:rPr>
              <a:t>paling  populer </a:t>
            </a:r>
            <a:r>
              <a:rPr dirty="0" sz="1200" spc="-5">
                <a:latin typeface="Times New Roman"/>
                <a:cs typeface="Times New Roman"/>
              </a:rPr>
              <a:t>dan digunakan </a:t>
            </a:r>
            <a:r>
              <a:rPr dirty="0" sz="1200">
                <a:latin typeface="Times New Roman"/>
                <a:cs typeface="Times New Roman"/>
              </a:rPr>
              <a:t>oleh </a:t>
            </a:r>
            <a:r>
              <a:rPr dirty="0" sz="1200" spc="-5">
                <a:latin typeface="Times New Roman"/>
                <a:cs typeface="Times New Roman"/>
              </a:rPr>
              <a:t>berbagai profesional dan </a:t>
            </a:r>
            <a:r>
              <a:rPr dirty="0" sz="1200">
                <a:latin typeface="Times New Roman"/>
                <a:cs typeface="Times New Roman"/>
              </a:rPr>
              <a:t>bisnis </a:t>
            </a:r>
            <a:r>
              <a:rPr dirty="0" sz="1200" spc="-5">
                <a:latin typeface="Times New Roman"/>
                <a:cs typeface="Times New Roman"/>
              </a:rPr>
              <a:t>besar, seperti Hostinger. GitHub  adalah manajemen proyek dan platform </a:t>
            </a:r>
            <a:r>
              <a:rPr dirty="0" sz="1200">
                <a:latin typeface="Times New Roman"/>
                <a:cs typeface="Times New Roman"/>
              </a:rPr>
              <a:t>organisasi </a:t>
            </a:r>
            <a:r>
              <a:rPr dirty="0" sz="1200" spc="-5">
                <a:latin typeface="Times New Roman"/>
                <a:cs typeface="Times New Roman"/>
              </a:rPr>
              <a:t>berbasis cloud yang menggabungkan </a:t>
            </a:r>
            <a:r>
              <a:rPr dirty="0" sz="1200">
                <a:latin typeface="Times New Roman"/>
                <a:cs typeface="Times New Roman"/>
              </a:rPr>
              <a:t>fitur  kontrol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versi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Git.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Artinya,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semua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pengguna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GitHub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dapat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melacak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dan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mengelola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perubahan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2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08481"/>
            <a:ext cx="5968365" cy="1602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43700"/>
              </a:lnSpc>
              <a:spcBef>
                <a:spcPts val="95"/>
              </a:spcBef>
            </a:pPr>
            <a:r>
              <a:rPr dirty="0" sz="1200" spc="-5">
                <a:latin typeface="Times New Roman"/>
                <a:cs typeface="Times New Roman"/>
              </a:rPr>
              <a:t>yang </a:t>
            </a:r>
            <a:r>
              <a:rPr dirty="0" sz="1200">
                <a:latin typeface="Times New Roman"/>
                <a:cs typeface="Times New Roman"/>
              </a:rPr>
              <a:t>dibuat pada kode sumber </a:t>
            </a:r>
            <a:r>
              <a:rPr dirty="0" sz="1200" spc="-5">
                <a:latin typeface="Times New Roman"/>
                <a:cs typeface="Times New Roman"/>
              </a:rPr>
              <a:t>secara </a:t>
            </a:r>
            <a:r>
              <a:rPr dirty="0" sz="1200">
                <a:latin typeface="Times New Roman"/>
                <a:cs typeface="Times New Roman"/>
              </a:rPr>
              <a:t>real-time sambil memiliki </a:t>
            </a:r>
            <a:r>
              <a:rPr dirty="0" sz="1200" spc="-5">
                <a:latin typeface="Times New Roman"/>
                <a:cs typeface="Times New Roman"/>
              </a:rPr>
              <a:t>akses </a:t>
            </a:r>
            <a:r>
              <a:rPr dirty="0" sz="1200">
                <a:latin typeface="Times New Roman"/>
                <a:cs typeface="Times New Roman"/>
              </a:rPr>
              <a:t>ke </a:t>
            </a:r>
            <a:r>
              <a:rPr dirty="0" sz="1200" spc="-5">
                <a:latin typeface="Times New Roman"/>
                <a:cs typeface="Times New Roman"/>
              </a:rPr>
              <a:t>semua fungsi Git </a:t>
            </a:r>
            <a:r>
              <a:rPr dirty="0" sz="1200">
                <a:latin typeface="Times New Roman"/>
                <a:cs typeface="Times New Roman"/>
              </a:rPr>
              <a:t>lain  </a:t>
            </a:r>
            <a:r>
              <a:rPr dirty="0" sz="1200" spc="-5">
                <a:latin typeface="Times New Roman"/>
                <a:cs typeface="Times New Roman"/>
              </a:rPr>
              <a:t>yang tersedia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mereka </a:t>
            </a:r>
            <a:r>
              <a:rPr dirty="0" sz="1200">
                <a:latin typeface="Times New Roman"/>
                <a:cs typeface="Times New Roman"/>
              </a:rPr>
              <a:t>di tempat </a:t>
            </a:r>
            <a:r>
              <a:rPr dirty="0" sz="1200" spc="-5">
                <a:latin typeface="Times New Roman"/>
                <a:cs typeface="Times New Roman"/>
              </a:rPr>
              <a:t>yang </a:t>
            </a:r>
            <a:r>
              <a:rPr dirty="0" sz="1200">
                <a:latin typeface="Times New Roman"/>
                <a:cs typeface="Times New Roman"/>
              </a:rPr>
              <a:t>sama. </a:t>
            </a:r>
            <a:r>
              <a:rPr dirty="0" sz="1200" spc="-5">
                <a:latin typeface="Times New Roman"/>
                <a:cs typeface="Times New Roman"/>
              </a:rPr>
              <a:t>Terlebih lagi, antarmuka </a:t>
            </a:r>
            <a:r>
              <a:rPr dirty="0" sz="1200">
                <a:latin typeface="Times New Roman"/>
                <a:cs typeface="Times New Roman"/>
              </a:rPr>
              <a:t>pengguna </a:t>
            </a:r>
            <a:r>
              <a:rPr dirty="0" sz="1200" spc="-5">
                <a:latin typeface="Times New Roman"/>
                <a:cs typeface="Times New Roman"/>
              </a:rPr>
              <a:t>GitHub  </a:t>
            </a:r>
            <a:r>
              <a:rPr dirty="0" sz="1200">
                <a:latin typeface="Times New Roman"/>
                <a:cs typeface="Times New Roman"/>
              </a:rPr>
              <a:t>lebih </a:t>
            </a:r>
            <a:r>
              <a:rPr dirty="0" sz="1200" spc="-5">
                <a:latin typeface="Times New Roman"/>
                <a:cs typeface="Times New Roman"/>
              </a:rPr>
              <a:t>ramah </a:t>
            </a:r>
            <a:r>
              <a:rPr dirty="0" sz="1200">
                <a:latin typeface="Times New Roman"/>
                <a:cs typeface="Times New Roman"/>
              </a:rPr>
              <a:t>pengguna </a:t>
            </a:r>
            <a:r>
              <a:rPr dirty="0" sz="1200" spc="-5">
                <a:latin typeface="Times New Roman"/>
                <a:cs typeface="Times New Roman"/>
              </a:rPr>
              <a:t>daripada Git, membuatnya dapat diakses </a:t>
            </a:r>
            <a:r>
              <a:rPr dirty="0" sz="1200">
                <a:latin typeface="Times New Roman"/>
                <a:cs typeface="Times New Roman"/>
              </a:rPr>
              <a:t>oleh orang-orang </a:t>
            </a:r>
            <a:r>
              <a:rPr dirty="0" sz="1200" spc="-5">
                <a:latin typeface="Times New Roman"/>
                <a:cs typeface="Times New Roman"/>
              </a:rPr>
              <a:t>yang </a:t>
            </a:r>
            <a:r>
              <a:rPr dirty="0" sz="1200">
                <a:latin typeface="Times New Roman"/>
                <a:cs typeface="Times New Roman"/>
              </a:rPr>
              <a:t>memiliki  </a:t>
            </a:r>
            <a:r>
              <a:rPr dirty="0" sz="1200" spc="-5">
                <a:latin typeface="Times New Roman"/>
                <a:cs typeface="Times New Roman"/>
              </a:rPr>
              <a:t>sedikit atau </a:t>
            </a:r>
            <a:r>
              <a:rPr dirty="0" sz="1200">
                <a:latin typeface="Times New Roman"/>
                <a:cs typeface="Times New Roman"/>
              </a:rPr>
              <a:t>tanpa </a:t>
            </a:r>
            <a:r>
              <a:rPr dirty="0" sz="1200" spc="-5">
                <a:latin typeface="Times New Roman"/>
                <a:cs typeface="Times New Roman"/>
              </a:rPr>
              <a:t>pengetahuan </a:t>
            </a:r>
            <a:r>
              <a:rPr dirty="0" sz="1200">
                <a:latin typeface="Times New Roman"/>
                <a:cs typeface="Times New Roman"/>
              </a:rPr>
              <a:t>teknis. </a:t>
            </a:r>
            <a:r>
              <a:rPr dirty="0" sz="1200" spc="-10">
                <a:latin typeface="Times New Roman"/>
                <a:cs typeface="Times New Roman"/>
              </a:rPr>
              <a:t>Ini </a:t>
            </a:r>
            <a:r>
              <a:rPr dirty="0" sz="1200" spc="-5">
                <a:latin typeface="Times New Roman"/>
                <a:cs typeface="Times New Roman"/>
              </a:rPr>
              <a:t>berarti bahwa </a:t>
            </a:r>
            <a:r>
              <a:rPr dirty="0" sz="1200">
                <a:latin typeface="Times New Roman"/>
                <a:cs typeface="Times New Roman"/>
              </a:rPr>
              <a:t>lebih </a:t>
            </a:r>
            <a:r>
              <a:rPr dirty="0" sz="1200" spc="-5">
                <a:latin typeface="Times New Roman"/>
                <a:cs typeface="Times New Roman"/>
              </a:rPr>
              <a:t>banyak anggota </a:t>
            </a:r>
            <a:r>
              <a:rPr dirty="0" sz="1200">
                <a:latin typeface="Times New Roman"/>
                <a:cs typeface="Times New Roman"/>
              </a:rPr>
              <a:t>tim </a:t>
            </a:r>
            <a:r>
              <a:rPr dirty="0" sz="1200" spc="-5">
                <a:latin typeface="Times New Roman"/>
                <a:cs typeface="Times New Roman"/>
              </a:rPr>
              <a:t>dapat  diikutsertakan dalam </a:t>
            </a:r>
            <a:r>
              <a:rPr dirty="0" sz="1200">
                <a:latin typeface="Times New Roman"/>
                <a:cs typeface="Times New Roman"/>
              </a:rPr>
              <a:t>kemajuan </a:t>
            </a:r>
            <a:r>
              <a:rPr dirty="0" sz="1200" spc="-5">
                <a:latin typeface="Times New Roman"/>
                <a:cs typeface="Times New Roman"/>
              </a:rPr>
              <a:t>dan pengelolaan proyek, sehingga proses pengembangan menjadi  </a:t>
            </a:r>
            <a:r>
              <a:rPr dirty="0" sz="1200">
                <a:latin typeface="Times New Roman"/>
                <a:cs typeface="Times New Roman"/>
              </a:rPr>
              <a:t>lebih</a:t>
            </a:r>
            <a:r>
              <a:rPr dirty="0" sz="1200" spc="-5">
                <a:latin typeface="Times New Roman"/>
                <a:cs typeface="Times New Roman"/>
              </a:rPr>
              <a:t> lancar.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943733"/>
            <a:ext cx="5967095" cy="34512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469265" indent="-228600">
              <a:lnSpc>
                <a:spcPct val="100000"/>
              </a:lnSpc>
              <a:spcBef>
                <a:spcPts val="425"/>
              </a:spcBef>
              <a:buFont typeface="Times New Roman"/>
              <a:buAutoNum type="alphaLcPeriod" startAt="2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M</a:t>
            </a:r>
            <a:r>
              <a:rPr dirty="0" sz="1200" b="1">
                <a:latin typeface="Times New Roman"/>
                <a:cs typeface="Times New Roman"/>
              </a:rPr>
              <a:t>anfaat</a:t>
            </a:r>
            <a:r>
              <a:rPr dirty="0" sz="1200" spc="-5" b="1">
                <a:latin typeface="Times New Roman"/>
                <a:cs typeface="Times New Roman"/>
              </a:rPr>
              <a:t> Github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325"/>
              </a:spcBef>
            </a:pPr>
            <a:r>
              <a:rPr dirty="0" sz="1200" spc="-5">
                <a:latin typeface="Times New Roman"/>
                <a:cs typeface="Times New Roman"/>
              </a:rPr>
              <a:t>manfaat </a:t>
            </a:r>
            <a:r>
              <a:rPr dirty="0" sz="1200">
                <a:latin typeface="Times New Roman"/>
                <a:cs typeface="Times New Roman"/>
              </a:rPr>
              <a:t>utama </a:t>
            </a:r>
            <a:r>
              <a:rPr dirty="0" sz="1200" spc="-5">
                <a:latin typeface="Times New Roman"/>
                <a:cs typeface="Times New Roman"/>
              </a:rPr>
              <a:t>menggunakan GitHub adalah </a:t>
            </a:r>
            <a:r>
              <a:rPr dirty="0" sz="1200">
                <a:latin typeface="Times New Roman"/>
                <a:cs typeface="Times New Roman"/>
              </a:rPr>
              <a:t>mudah untuk </a:t>
            </a:r>
            <a:r>
              <a:rPr dirty="0" sz="1200" spc="-5">
                <a:latin typeface="Times New Roman"/>
                <a:cs typeface="Times New Roman"/>
              </a:rPr>
              <a:t>berkontribusi pada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proyek</a:t>
            </a:r>
            <a:endParaRPr sz="1200">
              <a:latin typeface="Times New Roman"/>
              <a:cs typeface="Times New Roman"/>
            </a:endParaRPr>
          </a:p>
          <a:p>
            <a:pPr marL="12700" marR="5715">
              <a:lnSpc>
                <a:spcPct val="143300"/>
              </a:lnSpc>
              <a:spcBef>
                <a:spcPts val="15"/>
              </a:spcBef>
            </a:pPr>
            <a:r>
              <a:rPr dirty="0" sz="1200" spc="-5">
                <a:latin typeface="Times New Roman"/>
                <a:cs typeface="Times New Roman"/>
              </a:rPr>
              <a:t>sumber terbuka, hampir setiap proyek sumber </a:t>
            </a:r>
            <a:r>
              <a:rPr dirty="0" sz="1200">
                <a:latin typeface="Times New Roman"/>
                <a:cs typeface="Times New Roman"/>
              </a:rPr>
              <a:t>terbuka </a:t>
            </a:r>
            <a:r>
              <a:rPr dirty="0" sz="1200" spc="-5">
                <a:latin typeface="Times New Roman"/>
                <a:cs typeface="Times New Roman"/>
              </a:rPr>
              <a:t>menggunakan </a:t>
            </a:r>
            <a:r>
              <a:rPr dirty="0" sz="1200">
                <a:latin typeface="Times New Roman"/>
                <a:cs typeface="Times New Roman"/>
              </a:rPr>
              <a:t>GitHub untuk </a:t>
            </a:r>
            <a:r>
              <a:rPr dirty="0" sz="1200" spc="-5">
                <a:latin typeface="Times New Roman"/>
                <a:cs typeface="Times New Roman"/>
              </a:rPr>
              <a:t>mengelola  proyek mereka.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Manfaat yang </a:t>
            </a:r>
            <a:r>
              <a:rPr dirty="0" sz="1200">
                <a:latin typeface="Times New Roman"/>
                <a:cs typeface="Times New Roman"/>
              </a:rPr>
              <a:t>lan </a:t>
            </a:r>
            <a:r>
              <a:rPr dirty="0" sz="1200" spc="-10">
                <a:latin typeface="Times New Roman"/>
                <a:cs typeface="Times New Roman"/>
              </a:rPr>
              <a:t>yaitu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lvl="1" marL="469265" indent="-2286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Dokumentasi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1250">
              <a:latin typeface="Times New Roman"/>
              <a:cs typeface="Times New Roman"/>
            </a:endParaRPr>
          </a:p>
          <a:p>
            <a:pPr lvl="1" marL="469265" indent="-2286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Lacak </a:t>
            </a:r>
            <a:r>
              <a:rPr dirty="0" sz="1200">
                <a:latin typeface="Times New Roman"/>
                <a:cs typeface="Times New Roman"/>
              </a:rPr>
              <a:t>perubahan </a:t>
            </a:r>
            <a:r>
              <a:rPr dirty="0" sz="1200" spc="-5">
                <a:latin typeface="Times New Roman"/>
                <a:cs typeface="Times New Roman"/>
              </a:rPr>
              <a:t>dalam </a:t>
            </a:r>
            <a:r>
              <a:rPr dirty="0" sz="1200">
                <a:latin typeface="Times New Roman"/>
                <a:cs typeface="Times New Roman"/>
              </a:rPr>
              <a:t>kode di semua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versi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lvl="1" marL="469265" indent="-2286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Opsi integrase GitHub </a:t>
            </a:r>
            <a:r>
              <a:rPr dirty="0" sz="1200">
                <a:latin typeface="Times New Roman"/>
                <a:cs typeface="Times New Roman"/>
              </a:rPr>
              <a:t>dapat </a:t>
            </a:r>
            <a:r>
              <a:rPr dirty="0" sz="1200" spc="-5">
                <a:latin typeface="Times New Roman"/>
                <a:cs typeface="Times New Roman"/>
              </a:rPr>
              <a:t>berintegrasi </a:t>
            </a:r>
            <a:r>
              <a:rPr dirty="0" sz="1200">
                <a:latin typeface="Times New Roman"/>
                <a:cs typeface="Times New Roman"/>
              </a:rPr>
              <a:t>dengan platform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umum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lvl="1" marL="469265" indent="-2286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Penurunan </a:t>
            </a:r>
            <a:r>
              <a:rPr dirty="0" sz="1200">
                <a:latin typeface="Times New Roman"/>
                <a:cs typeface="Times New Roman"/>
              </a:rPr>
              <a:t>harga</a:t>
            </a:r>
            <a:endParaRPr sz="1200">
              <a:latin typeface="Times New Roman"/>
              <a:cs typeface="Times New Roman"/>
            </a:endParaRPr>
          </a:p>
          <a:p>
            <a:pPr marL="12700" marR="5715" indent="228600">
              <a:lnSpc>
                <a:spcPct val="144200"/>
              </a:lnSpc>
              <a:spcBef>
                <a:spcPts val="795"/>
              </a:spcBef>
            </a:pPr>
            <a:r>
              <a:rPr dirty="0" sz="1200" spc="-5">
                <a:latin typeface="Times New Roman"/>
                <a:cs typeface="Times New Roman"/>
              </a:rPr>
              <a:t>GitHub telah merevolusi penulisan </a:t>
            </a:r>
            <a:r>
              <a:rPr dirty="0" sz="1200">
                <a:latin typeface="Times New Roman"/>
                <a:cs typeface="Times New Roman"/>
              </a:rPr>
              <a:t>dengan </a:t>
            </a:r>
            <a:r>
              <a:rPr dirty="0" sz="1200" spc="-5">
                <a:latin typeface="Times New Roman"/>
                <a:cs typeface="Times New Roman"/>
              </a:rPr>
              <a:t>menyalurkan </a:t>
            </a:r>
            <a:r>
              <a:rPr dirty="0" sz="1200">
                <a:latin typeface="Times New Roman"/>
                <a:cs typeface="Times New Roman"/>
              </a:rPr>
              <a:t>semuanya melalui </a:t>
            </a:r>
            <a:r>
              <a:rPr dirty="0" sz="1200" spc="-5">
                <a:latin typeface="Times New Roman"/>
                <a:cs typeface="Times New Roman"/>
              </a:rPr>
              <a:t>penurunan </a:t>
            </a:r>
            <a:r>
              <a:rPr dirty="0" sz="1200">
                <a:latin typeface="Times New Roman"/>
                <a:cs typeface="Times New Roman"/>
              </a:rPr>
              <a:t>harga  </a:t>
            </a:r>
            <a:r>
              <a:rPr dirty="0" sz="1200" spc="-5">
                <a:latin typeface="Times New Roman"/>
                <a:cs typeface="Times New Roman"/>
              </a:rPr>
              <a:t>pelacak </a:t>
            </a:r>
            <a:r>
              <a:rPr dirty="0" sz="1200">
                <a:latin typeface="Times New Roman"/>
                <a:cs typeface="Times New Roman"/>
              </a:rPr>
              <a:t>masalah, komentar </a:t>
            </a:r>
            <a:r>
              <a:rPr dirty="0" sz="1200" spc="-5">
                <a:latin typeface="Times New Roman"/>
                <a:cs typeface="Times New Roman"/>
              </a:rPr>
              <a:t>pengguna,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semuanya.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926960"/>
            <a:ext cx="5962015" cy="2002789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420"/>
              </a:spcBef>
            </a:pPr>
            <a:r>
              <a:rPr dirty="0" sz="1200" spc="-5" b="1">
                <a:latin typeface="Times New Roman"/>
                <a:cs typeface="Times New Roman"/>
              </a:rPr>
              <a:t>c. kekurangan </a:t>
            </a:r>
            <a:r>
              <a:rPr dirty="0" sz="1200" spc="-10" b="1">
                <a:latin typeface="Times New Roman"/>
                <a:cs typeface="Times New Roman"/>
              </a:rPr>
              <a:t>dan</a:t>
            </a:r>
            <a:r>
              <a:rPr dirty="0" sz="1200" spc="8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kelebihan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200" spc="-5">
                <a:latin typeface="Times New Roman"/>
                <a:cs typeface="Times New Roman"/>
              </a:rPr>
              <a:t>kekurangan </a:t>
            </a:r>
            <a:r>
              <a:rPr dirty="0" sz="120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Keamanan</a:t>
            </a:r>
            <a:endParaRPr sz="1200">
              <a:latin typeface="Times New Roman"/>
              <a:cs typeface="Times New Roman"/>
            </a:endParaRPr>
          </a:p>
          <a:p>
            <a:pPr marL="12700" marR="5080" indent="228600">
              <a:lnSpc>
                <a:spcPct val="143600"/>
              </a:lnSpc>
              <a:spcBef>
                <a:spcPts val="815"/>
              </a:spcBef>
            </a:pPr>
            <a:r>
              <a:rPr dirty="0" sz="1200" spc="-5">
                <a:latin typeface="Times New Roman"/>
                <a:cs typeface="Times New Roman"/>
              </a:rPr>
              <a:t>GitHub menawarkan </a:t>
            </a:r>
            <a:r>
              <a:rPr dirty="0" sz="1200">
                <a:latin typeface="Times New Roman"/>
                <a:cs typeface="Times New Roman"/>
              </a:rPr>
              <a:t>repositori </a:t>
            </a:r>
            <a:r>
              <a:rPr dirty="0" sz="1200" spc="-5">
                <a:latin typeface="Times New Roman"/>
                <a:cs typeface="Times New Roman"/>
              </a:rPr>
              <a:t>pribadi, tetapi belum </a:t>
            </a:r>
            <a:r>
              <a:rPr dirty="0" sz="1200">
                <a:latin typeface="Times New Roman"/>
                <a:cs typeface="Times New Roman"/>
              </a:rPr>
              <a:t>tentu </a:t>
            </a:r>
            <a:r>
              <a:rPr dirty="0" sz="1200" spc="-5">
                <a:latin typeface="Times New Roman"/>
                <a:cs typeface="Times New Roman"/>
              </a:rPr>
              <a:t>cocok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banyak orang. </a:t>
            </a:r>
            <a:r>
              <a:rPr dirty="0" sz="1200">
                <a:latin typeface="Times New Roman"/>
                <a:cs typeface="Times New Roman"/>
              </a:rPr>
              <a:t>Untuk  </a:t>
            </a:r>
            <a:r>
              <a:rPr dirty="0" sz="1200" spc="-5">
                <a:latin typeface="Times New Roman"/>
                <a:cs typeface="Times New Roman"/>
              </a:rPr>
              <a:t>kekayaan intelektual bernilai tinggi, </a:t>
            </a:r>
            <a:r>
              <a:rPr dirty="0" sz="1200">
                <a:latin typeface="Times New Roman"/>
                <a:cs typeface="Times New Roman"/>
              </a:rPr>
              <a:t>dan </a:t>
            </a:r>
            <a:r>
              <a:rPr dirty="0" sz="1200" spc="-5">
                <a:latin typeface="Times New Roman"/>
                <a:cs typeface="Times New Roman"/>
              </a:rPr>
              <a:t>menyerahkan semua </a:t>
            </a:r>
            <a:r>
              <a:rPr dirty="0" sz="1200">
                <a:latin typeface="Times New Roman"/>
                <a:cs typeface="Times New Roman"/>
              </a:rPr>
              <a:t>ini ke </a:t>
            </a:r>
            <a:r>
              <a:rPr dirty="0" sz="1200" spc="-5">
                <a:latin typeface="Times New Roman"/>
                <a:cs typeface="Times New Roman"/>
              </a:rPr>
              <a:t>GitHub serta </a:t>
            </a:r>
            <a:r>
              <a:rPr dirty="0" sz="1200">
                <a:latin typeface="Times New Roman"/>
                <a:cs typeface="Times New Roman"/>
              </a:rPr>
              <a:t>siapa pun </a:t>
            </a:r>
            <a:r>
              <a:rPr dirty="0" sz="1200" spc="-5">
                <a:latin typeface="Times New Roman"/>
                <a:cs typeface="Times New Roman"/>
              </a:rPr>
              <a:t>yang  </a:t>
            </a:r>
            <a:r>
              <a:rPr dirty="0" sz="1200">
                <a:latin typeface="Times New Roman"/>
                <a:cs typeface="Times New Roman"/>
              </a:rPr>
              <a:t>memiliki info masuk, </a:t>
            </a:r>
            <a:r>
              <a:rPr dirty="0" sz="1200" spc="-5">
                <a:latin typeface="Times New Roman"/>
                <a:cs typeface="Times New Roman"/>
              </a:rPr>
              <a:t>yang </a:t>
            </a:r>
            <a:r>
              <a:rPr dirty="0" sz="1200">
                <a:latin typeface="Times New Roman"/>
                <a:cs typeface="Times New Roman"/>
              </a:rPr>
              <a:t>seperti </a:t>
            </a:r>
            <a:r>
              <a:rPr dirty="0" sz="1200" spc="-5">
                <a:latin typeface="Times New Roman"/>
                <a:cs typeface="Times New Roman"/>
              </a:rPr>
              <a:t>banyak situs </a:t>
            </a:r>
            <a:r>
              <a:rPr dirty="0" sz="1200">
                <a:latin typeface="Times New Roman"/>
                <a:cs typeface="Times New Roman"/>
              </a:rPr>
              <a:t>telah </a:t>
            </a:r>
            <a:r>
              <a:rPr dirty="0" sz="1200" spc="-5">
                <a:latin typeface="Times New Roman"/>
                <a:cs typeface="Times New Roman"/>
              </a:rPr>
              <a:t>mengalami pelanggaran keamanan  sebelumnya dan </a:t>
            </a:r>
            <a:r>
              <a:rPr dirty="0" sz="1200">
                <a:latin typeface="Times New Roman"/>
                <a:cs typeface="Times New Roman"/>
              </a:rPr>
              <a:t>terus-menerus </a:t>
            </a:r>
            <a:r>
              <a:rPr dirty="0" sz="1200" spc="-5">
                <a:latin typeface="Times New Roman"/>
                <a:cs typeface="Times New Roman"/>
              </a:rPr>
              <a:t>menjadi sasaran. </a:t>
            </a:r>
            <a:r>
              <a:rPr dirty="0" sz="1200">
                <a:latin typeface="Times New Roman"/>
                <a:cs typeface="Times New Roman"/>
              </a:rPr>
              <a:t>Seringkali lebih </a:t>
            </a:r>
            <a:r>
              <a:rPr dirty="0" sz="1200" spc="-5">
                <a:latin typeface="Times New Roman"/>
                <a:cs typeface="Times New Roman"/>
              </a:rPr>
              <a:t>baik daripada tidak sama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sekali,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08481"/>
            <a:ext cx="5895975" cy="550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35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tetapi </a:t>
            </a:r>
            <a:r>
              <a:rPr dirty="0" sz="1200">
                <a:latin typeface="Times New Roman"/>
                <a:cs typeface="Times New Roman"/>
              </a:rPr>
              <a:t>tidak </a:t>
            </a:r>
            <a:r>
              <a:rPr dirty="0" sz="1200" spc="-5">
                <a:latin typeface="Times New Roman"/>
                <a:cs typeface="Times New Roman"/>
              </a:rPr>
              <a:t>sempurna. </a:t>
            </a:r>
            <a:r>
              <a:rPr dirty="0" sz="1200">
                <a:latin typeface="Times New Roman"/>
                <a:cs typeface="Times New Roman"/>
              </a:rPr>
              <a:t>Selain itu, </a:t>
            </a:r>
            <a:r>
              <a:rPr dirty="0" sz="1200" spc="-5">
                <a:latin typeface="Times New Roman"/>
                <a:cs typeface="Times New Roman"/>
              </a:rPr>
              <a:t>beberapa klien perusahaan hanya akan mengizinkan </a:t>
            </a:r>
            <a:r>
              <a:rPr dirty="0" sz="1200">
                <a:latin typeface="Times New Roman"/>
                <a:cs typeface="Times New Roman"/>
              </a:rPr>
              <a:t>kode pada  </a:t>
            </a:r>
            <a:r>
              <a:rPr dirty="0" sz="1200" spc="-5">
                <a:latin typeface="Times New Roman"/>
                <a:cs typeface="Times New Roman"/>
              </a:rPr>
              <a:t>Git internal aman mereka sendiri sebagai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kebijakan.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91030"/>
            <a:ext cx="5967730" cy="1362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69265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Penetapan Harga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228600">
              <a:lnSpc>
                <a:spcPct val="144000"/>
              </a:lnSpc>
              <a:spcBef>
                <a:spcPts val="795"/>
              </a:spcBef>
            </a:pPr>
            <a:r>
              <a:rPr dirty="0" sz="1200" spc="-5">
                <a:latin typeface="Times New Roman"/>
                <a:cs typeface="Times New Roman"/>
              </a:rPr>
              <a:t>Beberapa </a:t>
            </a:r>
            <a:r>
              <a:rPr dirty="0" sz="1200">
                <a:latin typeface="Times New Roman"/>
                <a:cs typeface="Times New Roman"/>
              </a:rPr>
              <a:t>fitur </a:t>
            </a:r>
            <a:r>
              <a:rPr dirty="0" sz="1200" spc="-5">
                <a:latin typeface="Times New Roman"/>
                <a:cs typeface="Times New Roman"/>
              </a:rPr>
              <a:t>GitHub, </a:t>
            </a:r>
            <a:r>
              <a:rPr dirty="0" sz="1200">
                <a:latin typeface="Times New Roman"/>
                <a:cs typeface="Times New Roman"/>
              </a:rPr>
              <a:t>serta fitur di repositori online </a:t>
            </a:r>
            <a:r>
              <a:rPr dirty="0" sz="1200" spc="-5">
                <a:latin typeface="Times New Roman"/>
                <a:cs typeface="Times New Roman"/>
              </a:rPr>
              <a:t>lainnya, </a:t>
            </a:r>
            <a:r>
              <a:rPr dirty="0" sz="1200">
                <a:latin typeface="Times New Roman"/>
                <a:cs typeface="Times New Roman"/>
              </a:rPr>
              <a:t>dikunci di balik </a:t>
            </a:r>
            <a:r>
              <a:rPr dirty="0" sz="1200" spc="-5">
                <a:latin typeface="Times New Roman"/>
                <a:cs typeface="Times New Roman"/>
              </a:rPr>
              <a:t>paywall SaaS.  </a:t>
            </a:r>
            <a:r>
              <a:rPr dirty="0" sz="1200">
                <a:latin typeface="Times New Roman"/>
                <a:cs typeface="Times New Roman"/>
              </a:rPr>
              <a:t>Jika </a:t>
            </a:r>
            <a:r>
              <a:rPr dirty="0" sz="1200" spc="-5">
                <a:latin typeface="Times New Roman"/>
                <a:cs typeface="Times New Roman"/>
              </a:rPr>
              <a:t>Anda </a:t>
            </a:r>
            <a:r>
              <a:rPr dirty="0" sz="1200">
                <a:latin typeface="Times New Roman"/>
                <a:cs typeface="Times New Roman"/>
              </a:rPr>
              <a:t>memiliki </a:t>
            </a:r>
            <a:r>
              <a:rPr dirty="0" sz="1200" spc="-5">
                <a:latin typeface="Times New Roman"/>
                <a:cs typeface="Times New Roman"/>
              </a:rPr>
              <a:t>tim besar, </a:t>
            </a:r>
            <a:r>
              <a:rPr dirty="0" sz="1200">
                <a:latin typeface="Times New Roman"/>
                <a:cs typeface="Times New Roman"/>
              </a:rPr>
              <a:t>ini bisa </a:t>
            </a:r>
            <a:r>
              <a:rPr dirty="0" sz="1200" spc="-5">
                <a:latin typeface="Times New Roman"/>
                <a:cs typeface="Times New Roman"/>
              </a:rPr>
              <a:t>bertambah dengan cepat. Mereka yang sudah </a:t>
            </a:r>
            <a:r>
              <a:rPr dirty="0" sz="1200">
                <a:latin typeface="Times New Roman"/>
                <a:cs typeface="Times New Roman"/>
              </a:rPr>
              <a:t>memiliki tim  TI </a:t>
            </a:r>
            <a:r>
              <a:rPr dirty="0" sz="1200" spc="-5">
                <a:latin typeface="Times New Roman"/>
                <a:cs typeface="Times New Roman"/>
              </a:rPr>
              <a:t>khusus </a:t>
            </a:r>
            <a:r>
              <a:rPr dirty="0" sz="1200">
                <a:latin typeface="Times New Roman"/>
                <a:cs typeface="Times New Roman"/>
              </a:rPr>
              <a:t>dan </a:t>
            </a:r>
            <a:r>
              <a:rPr dirty="0" sz="1200" spc="-5">
                <a:latin typeface="Times New Roman"/>
                <a:cs typeface="Times New Roman"/>
              </a:rPr>
              <a:t>server internal mereka sendiri seringkali </a:t>
            </a:r>
            <a:r>
              <a:rPr dirty="0" sz="1200">
                <a:latin typeface="Times New Roman"/>
                <a:cs typeface="Times New Roman"/>
              </a:rPr>
              <a:t>lebih baik </a:t>
            </a:r>
            <a:r>
              <a:rPr dirty="0" sz="1200" spc="-5">
                <a:latin typeface="Times New Roman"/>
                <a:cs typeface="Times New Roman"/>
              </a:rPr>
              <a:t>menggunakan git internal  mereka </a:t>
            </a:r>
            <a:r>
              <a:rPr dirty="0" sz="1200">
                <a:latin typeface="Times New Roman"/>
                <a:cs typeface="Times New Roman"/>
              </a:rPr>
              <a:t>sendiri </a:t>
            </a:r>
            <a:r>
              <a:rPr dirty="0" sz="1200" spc="-5">
                <a:latin typeface="Times New Roman"/>
                <a:cs typeface="Times New Roman"/>
              </a:rPr>
              <a:t>karena alasan biaya, </a:t>
            </a:r>
            <a:r>
              <a:rPr dirty="0" sz="1200">
                <a:latin typeface="Times New Roman"/>
                <a:cs typeface="Times New Roman"/>
              </a:rPr>
              <a:t>tetapi untuk </a:t>
            </a:r>
            <a:r>
              <a:rPr dirty="0" sz="1200" spc="-5">
                <a:latin typeface="Times New Roman"/>
                <a:cs typeface="Times New Roman"/>
              </a:rPr>
              <a:t>sebagian besar biayanya </a:t>
            </a:r>
            <a:r>
              <a:rPr dirty="0" sz="1200">
                <a:latin typeface="Times New Roman"/>
                <a:cs typeface="Times New Roman"/>
              </a:rPr>
              <a:t>tidak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keterlaluan.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3776598"/>
            <a:ext cx="5740400" cy="5215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Kelebihan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240665" indent="-228600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Backup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227965">
              <a:lnSpc>
                <a:spcPct val="143900"/>
              </a:lnSpc>
              <a:spcBef>
                <a:spcPts val="795"/>
              </a:spcBef>
            </a:pPr>
            <a:r>
              <a:rPr dirty="0" sz="1200" spc="-5">
                <a:latin typeface="Times New Roman"/>
                <a:cs typeface="Times New Roman"/>
              </a:rPr>
              <a:t>Menggunakan </a:t>
            </a:r>
            <a:r>
              <a:rPr dirty="0" sz="1200">
                <a:latin typeface="Times New Roman"/>
                <a:cs typeface="Times New Roman"/>
              </a:rPr>
              <a:t>repositori online </a:t>
            </a:r>
            <a:r>
              <a:rPr dirty="0" sz="1200" spc="-5">
                <a:latin typeface="Times New Roman"/>
                <a:cs typeface="Times New Roman"/>
              </a:rPr>
              <a:t>tidak </a:t>
            </a:r>
            <a:r>
              <a:rPr dirty="0" sz="1200">
                <a:latin typeface="Times New Roman"/>
                <a:cs typeface="Times New Roman"/>
              </a:rPr>
              <a:t>boleh </a:t>
            </a:r>
            <a:r>
              <a:rPr dirty="0" sz="1200" spc="-5">
                <a:latin typeface="Times New Roman"/>
                <a:cs typeface="Times New Roman"/>
              </a:rPr>
              <a:t>dianggap sempurna, </a:t>
            </a:r>
            <a:r>
              <a:rPr dirty="0" sz="1200">
                <a:latin typeface="Times New Roman"/>
                <a:cs typeface="Times New Roman"/>
              </a:rPr>
              <a:t>tetapi </a:t>
            </a:r>
            <a:r>
              <a:rPr dirty="0" sz="1200" spc="-5">
                <a:latin typeface="Times New Roman"/>
                <a:cs typeface="Times New Roman"/>
              </a:rPr>
              <a:t>menyediakan </a:t>
            </a:r>
            <a:r>
              <a:rPr dirty="0" sz="1200">
                <a:latin typeface="Times New Roman"/>
                <a:cs typeface="Times New Roman"/>
              </a:rPr>
              <a:t>cara  </a:t>
            </a:r>
            <a:r>
              <a:rPr dirty="0" sz="1200" spc="-5">
                <a:latin typeface="Times New Roman"/>
                <a:cs typeface="Times New Roman"/>
              </a:rPr>
              <a:t>yang bagus dan </a:t>
            </a:r>
            <a:r>
              <a:rPr dirty="0" sz="1200">
                <a:latin typeface="Times New Roman"/>
                <a:cs typeface="Times New Roman"/>
              </a:rPr>
              <a:t>sederhana </a:t>
            </a:r>
            <a:r>
              <a:rPr dirty="0" sz="1200" spc="-5">
                <a:latin typeface="Times New Roman"/>
                <a:cs typeface="Times New Roman"/>
              </a:rPr>
              <a:t>agar kode </a:t>
            </a:r>
            <a:r>
              <a:rPr dirty="0" sz="1200">
                <a:latin typeface="Times New Roman"/>
                <a:cs typeface="Times New Roman"/>
              </a:rPr>
              <a:t>dan </a:t>
            </a:r>
            <a:r>
              <a:rPr dirty="0" sz="1200" spc="-5">
                <a:latin typeface="Times New Roman"/>
                <a:cs typeface="Times New Roman"/>
              </a:rPr>
              <a:t>riwayat versinya tersedia </a:t>
            </a:r>
            <a:r>
              <a:rPr dirty="0" sz="1200">
                <a:latin typeface="Times New Roman"/>
                <a:cs typeface="Times New Roman"/>
              </a:rPr>
              <a:t>secara </a:t>
            </a:r>
            <a:r>
              <a:rPr dirty="0" sz="1200" spc="-5">
                <a:latin typeface="Times New Roman"/>
                <a:cs typeface="Times New Roman"/>
              </a:rPr>
              <a:t>online, terlepas </a:t>
            </a:r>
            <a:r>
              <a:rPr dirty="0" sz="1200">
                <a:latin typeface="Times New Roman"/>
                <a:cs typeface="Times New Roman"/>
              </a:rPr>
              <a:t>dari  </a:t>
            </a:r>
            <a:r>
              <a:rPr dirty="0" sz="1200" spc="-5">
                <a:latin typeface="Times New Roman"/>
                <a:cs typeface="Times New Roman"/>
              </a:rPr>
              <a:t>apa yang terjadi </a:t>
            </a:r>
            <a:r>
              <a:rPr dirty="0" sz="1200">
                <a:latin typeface="Times New Roman"/>
                <a:cs typeface="Times New Roman"/>
              </a:rPr>
              <a:t>pada mesin lokal </a:t>
            </a:r>
            <a:r>
              <a:rPr dirty="0" sz="1200" spc="-5">
                <a:latin typeface="Times New Roman"/>
                <a:cs typeface="Times New Roman"/>
              </a:rPr>
              <a:t>mereka. Bagi sebagian orang, </a:t>
            </a:r>
            <a:r>
              <a:rPr dirty="0" sz="1200">
                <a:latin typeface="Times New Roman"/>
                <a:cs typeface="Times New Roman"/>
              </a:rPr>
              <a:t>ini sudah </a:t>
            </a:r>
            <a:r>
              <a:rPr dirty="0" sz="1200" spc="-5">
                <a:latin typeface="Times New Roman"/>
                <a:cs typeface="Times New Roman"/>
              </a:rPr>
              <a:t>cukup, </a:t>
            </a:r>
            <a:r>
              <a:rPr dirty="0" sz="1200">
                <a:latin typeface="Times New Roman"/>
                <a:cs typeface="Times New Roman"/>
              </a:rPr>
              <a:t>tapi </a:t>
            </a:r>
            <a:r>
              <a:rPr dirty="0" sz="1200" spc="-5">
                <a:latin typeface="Times New Roman"/>
                <a:cs typeface="Times New Roman"/>
              </a:rPr>
              <a:t>paket  pencadangan </a:t>
            </a:r>
            <a:r>
              <a:rPr dirty="0" sz="1200">
                <a:latin typeface="Times New Roman"/>
                <a:cs typeface="Times New Roman"/>
              </a:rPr>
              <a:t>multi </a:t>
            </a:r>
            <a:r>
              <a:rPr dirty="0" sz="1200" spc="-5">
                <a:latin typeface="Times New Roman"/>
                <a:cs typeface="Times New Roman"/>
              </a:rPr>
              <a:t>solusi yang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terbaik.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algn="just" marL="240665" indent="-228600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Kolaborasi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227965">
              <a:lnSpc>
                <a:spcPct val="143800"/>
              </a:lnSpc>
              <a:spcBef>
                <a:spcPts val="800"/>
              </a:spcBef>
            </a:pPr>
            <a:r>
              <a:rPr dirty="0" sz="1200" spc="-5">
                <a:latin typeface="Times New Roman"/>
                <a:cs typeface="Times New Roman"/>
              </a:rPr>
              <a:t>Git </a:t>
            </a:r>
            <a:r>
              <a:rPr dirty="0" sz="1200">
                <a:latin typeface="Times New Roman"/>
                <a:cs typeface="Times New Roman"/>
              </a:rPr>
              <a:t>online </a:t>
            </a:r>
            <a:r>
              <a:rPr dirty="0" sz="1200" spc="-5">
                <a:latin typeface="Times New Roman"/>
                <a:cs typeface="Times New Roman"/>
              </a:rPr>
              <a:t>adalah solusi </a:t>
            </a:r>
            <a:r>
              <a:rPr dirty="0" sz="1200">
                <a:latin typeface="Times New Roman"/>
                <a:cs typeface="Times New Roman"/>
              </a:rPr>
              <a:t>mudah </a:t>
            </a:r>
            <a:r>
              <a:rPr dirty="0" sz="1200" spc="-5">
                <a:latin typeface="Times New Roman"/>
                <a:cs typeface="Times New Roman"/>
              </a:rPr>
              <a:t>yang tidak memerlukan pengaturan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pengguna </a:t>
            </a:r>
            <a:r>
              <a:rPr dirty="0" sz="1200">
                <a:latin typeface="Times New Roman"/>
                <a:cs typeface="Times New Roman"/>
              </a:rPr>
              <a:t>baru.  </a:t>
            </a:r>
            <a:r>
              <a:rPr dirty="0" sz="1200" spc="-5">
                <a:latin typeface="Times New Roman"/>
                <a:cs typeface="Times New Roman"/>
              </a:rPr>
              <a:t>Tanpa </a:t>
            </a:r>
            <a:r>
              <a:rPr dirty="0" sz="1200">
                <a:latin typeface="Times New Roman"/>
                <a:cs typeface="Times New Roman"/>
              </a:rPr>
              <a:t>perlu terhubung ke </a:t>
            </a:r>
            <a:r>
              <a:rPr dirty="0" sz="1200" spc="-5">
                <a:latin typeface="Times New Roman"/>
                <a:cs typeface="Times New Roman"/>
              </a:rPr>
              <a:t>VPN perusahaan, mungkin </a:t>
            </a:r>
            <a:r>
              <a:rPr dirty="0" sz="1200">
                <a:latin typeface="Times New Roman"/>
                <a:cs typeface="Times New Roman"/>
              </a:rPr>
              <a:t>lebih mudah untuk </a:t>
            </a:r>
            <a:r>
              <a:rPr dirty="0" sz="1200" spc="-5">
                <a:latin typeface="Times New Roman"/>
                <a:cs typeface="Times New Roman"/>
              </a:rPr>
              <a:t>membuang  semuanya </a:t>
            </a:r>
            <a:r>
              <a:rPr dirty="0" sz="1200">
                <a:latin typeface="Times New Roman"/>
                <a:cs typeface="Times New Roman"/>
              </a:rPr>
              <a:t>di </a:t>
            </a:r>
            <a:r>
              <a:rPr dirty="0" sz="1200" spc="-5">
                <a:latin typeface="Times New Roman"/>
                <a:cs typeface="Times New Roman"/>
              </a:rPr>
              <a:t>repositori pribadi </a:t>
            </a:r>
            <a:r>
              <a:rPr dirty="0" sz="1200">
                <a:latin typeface="Times New Roman"/>
                <a:cs typeface="Times New Roman"/>
              </a:rPr>
              <a:t>di </a:t>
            </a:r>
            <a:r>
              <a:rPr dirty="0" sz="1200" spc="-5">
                <a:latin typeface="Times New Roman"/>
                <a:cs typeface="Times New Roman"/>
              </a:rPr>
              <a:t>GitHub. Manfaat </a:t>
            </a:r>
            <a:r>
              <a:rPr dirty="0" sz="1200">
                <a:latin typeface="Times New Roman"/>
                <a:cs typeface="Times New Roman"/>
              </a:rPr>
              <a:t>ini jauh lebih </a:t>
            </a:r>
            <a:r>
              <a:rPr dirty="0" sz="1200" spc="-5">
                <a:latin typeface="Times New Roman"/>
                <a:cs typeface="Times New Roman"/>
              </a:rPr>
              <a:t>besar bagi mereka yang  bekerja </a:t>
            </a:r>
            <a:r>
              <a:rPr dirty="0" sz="1200">
                <a:latin typeface="Times New Roman"/>
                <a:cs typeface="Times New Roman"/>
              </a:rPr>
              <a:t>secara kolaboratif </a:t>
            </a:r>
            <a:r>
              <a:rPr dirty="0" sz="1200" spc="-5">
                <a:latin typeface="Times New Roman"/>
                <a:cs typeface="Times New Roman"/>
              </a:rPr>
              <a:t>pada proyek yang </a:t>
            </a:r>
            <a:r>
              <a:rPr dirty="0" sz="1200">
                <a:latin typeface="Times New Roman"/>
                <a:cs typeface="Times New Roman"/>
              </a:rPr>
              <a:t>bukan </a:t>
            </a:r>
            <a:r>
              <a:rPr dirty="0" sz="1200" spc="-5">
                <a:latin typeface="Times New Roman"/>
                <a:cs typeface="Times New Roman"/>
              </a:rPr>
              <a:t>bagian </a:t>
            </a:r>
            <a:r>
              <a:rPr dirty="0" sz="1200">
                <a:latin typeface="Times New Roman"/>
                <a:cs typeface="Times New Roman"/>
              </a:rPr>
              <a:t>dari </a:t>
            </a:r>
            <a:r>
              <a:rPr dirty="0" sz="1200" spc="-5">
                <a:latin typeface="Times New Roman"/>
                <a:cs typeface="Times New Roman"/>
              </a:rPr>
              <a:t>lingkungan </a:t>
            </a:r>
            <a:r>
              <a:rPr dirty="0" sz="1200">
                <a:latin typeface="Times New Roman"/>
                <a:cs typeface="Times New Roman"/>
              </a:rPr>
              <a:t>profesional -  </a:t>
            </a:r>
            <a:r>
              <a:rPr dirty="0" sz="1200" spc="-5">
                <a:latin typeface="Times New Roman"/>
                <a:cs typeface="Times New Roman"/>
              </a:rPr>
              <a:t>terutama proyek sumber terbuka. Sebagian </a:t>
            </a:r>
            <a:r>
              <a:rPr dirty="0" sz="1200">
                <a:latin typeface="Times New Roman"/>
                <a:cs typeface="Times New Roman"/>
              </a:rPr>
              <a:t>besar </a:t>
            </a:r>
            <a:r>
              <a:rPr dirty="0" sz="1200" spc="-5">
                <a:latin typeface="Times New Roman"/>
                <a:cs typeface="Times New Roman"/>
              </a:rPr>
              <a:t>programmer sudah </a:t>
            </a:r>
            <a:r>
              <a:rPr dirty="0" sz="1200">
                <a:latin typeface="Times New Roman"/>
                <a:cs typeface="Times New Roman"/>
              </a:rPr>
              <a:t>terbiasa </a:t>
            </a:r>
            <a:r>
              <a:rPr dirty="0" sz="1200" spc="-5">
                <a:latin typeface="Times New Roman"/>
                <a:cs typeface="Times New Roman"/>
              </a:rPr>
              <a:t>dengan </a:t>
            </a:r>
            <a:r>
              <a:rPr dirty="0" sz="1200">
                <a:latin typeface="Times New Roman"/>
                <a:cs typeface="Times New Roman"/>
              </a:rPr>
              <a:t>cara  </a:t>
            </a:r>
            <a:r>
              <a:rPr dirty="0" sz="1200" spc="-5">
                <a:latin typeface="Times New Roman"/>
                <a:cs typeface="Times New Roman"/>
              </a:rPr>
              <a:t>menggunakan GitHub, </a:t>
            </a:r>
            <a:r>
              <a:rPr dirty="0" sz="1200">
                <a:latin typeface="Times New Roman"/>
                <a:cs typeface="Times New Roman"/>
              </a:rPr>
              <a:t>dan mudah untuk </a:t>
            </a:r>
            <a:r>
              <a:rPr dirty="0" sz="1200" spc="-5">
                <a:latin typeface="Times New Roman"/>
                <a:cs typeface="Times New Roman"/>
              </a:rPr>
              <a:t>mengarahkan </a:t>
            </a:r>
            <a:r>
              <a:rPr dirty="0" sz="1200">
                <a:latin typeface="Times New Roman"/>
                <a:cs typeface="Times New Roman"/>
              </a:rPr>
              <a:t>orang </a:t>
            </a:r>
            <a:r>
              <a:rPr dirty="0" sz="1200" spc="5">
                <a:latin typeface="Times New Roman"/>
                <a:cs typeface="Times New Roman"/>
              </a:rPr>
              <a:t>ke </a:t>
            </a:r>
            <a:r>
              <a:rPr dirty="0" sz="1200">
                <a:latin typeface="Times New Roman"/>
                <a:cs typeface="Times New Roman"/>
              </a:rPr>
              <a:t>halaman </a:t>
            </a:r>
            <a:r>
              <a:rPr dirty="0" sz="1200" spc="-5">
                <a:latin typeface="Times New Roman"/>
                <a:cs typeface="Times New Roman"/>
              </a:rPr>
              <a:t>GitHub </a:t>
            </a:r>
            <a:r>
              <a:rPr dirty="0" sz="1200">
                <a:latin typeface="Times New Roman"/>
                <a:cs typeface="Times New Roman"/>
              </a:rPr>
              <a:t>jika </a:t>
            </a:r>
            <a:r>
              <a:rPr dirty="0" sz="1200" spc="-5">
                <a:latin typeface="Times New Roman"/>
                <a:cs typeface="Times New Roman"/>
              </a:rPr>
              <a:t>mereka  ingin memberikan </a:t>
            </a:r>
            <a:r>
              <a:rPr dirty="0" sz="1200">
                <a:latin typeface="Times New Roman"/>
                <a:cs typeface="Times New Roman"/>
              </a:rPr>
              <a:t>kontribusi. </a:t>
            </a:r>
            <a:r>
              <a:rPr dirty="0" sz="1200" spc="-5">
                <a:latin typeface="Times New Roman"/>
                <a:cs typeface="Times New Roman"/>
              </a:rPr>
              <a:t>Repositori </a:t>
            </a:r>
            <a:r>
              <a:rPr dirty="0" sz="1200">
                <a:latin typeface="Times New Roman"/>
                <a:cs typeface="Times New Roman"/>
              </a:rPr>
              <a:t>online </a:t>
            </a:r>
            <a:r>
              <a:rPr dirty="0" sz="1200" spc="-5">
                <a:latin typeface="Times New Roman"/>
                <a:cs typeface="Times New Roman"/>
              </a:rPr>
              <a:t>sangat penting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proyek open source,  dan satu-satunya alasan mengapa </a:t>
            </a:r>
            <a:r>
              <a:rPr dirty="0" sz="1200">
                <a:latin typeface="Times New Roman"/>
                <a:cs typeface="Times New Roman"/>
              </a:rPr>
              <a:t>beberapa orang </a:t>
            </a:r>
            <a:r>
              <a:rPr dirty="0" sz="1200" spc="-5">
                <a:latin typeface="Times New Roman"/>
                <a:cs typeface="Times New Roman"/>
              </a:rPr>
              <a:t>mungkin menghindari GitHub </a:t>
            </a:r>
            <a:r>
              <a:rPr dirty="0" sz="1200">
                <a:latin typeface="Times New Roman"/>
                <a:cs typeface="Times New Roman"/>
              </a:rPr>
              <a:t>diakuisisi  oleh </a:t>
            </a:r>
            <a:r>
              <a:rPr dirty="0" sz="1200" spc="-5">
                <a:latin typeface="Times New Roman"/>
                <a:cs typeface="Times New Roman"/>
              </a:rPr>
              <a:t>Microsoft beberapa waktu </a:t>
            </a:r>
            <a:r>
              <a:rPr dirty="0" sz="1200">
                <a:latin typeface="Times New Roman"/>
                <a:cs typeface="Times New Roman"/>
              </a:rPr>
              <a:t>lalu, </a:t>
            </a:r>
            <a:r>
              <a:rPr dirty="0" sz="1200" spc="-5">
                <a:latin typeface="Times New Roman"/>
                <a:cs typeface="Times New Roman"/>
              </a:rPr>
              <a:t>yang mengakibatkan banyak </a:t>
            </a:r>
            <a:r>
              <a:rPr dirty="0" sz="1200">
                <a:latin typeface="Times New Roman"/>
                <a:cs typeface="Times New Roman"/>
              </a:rPr>
              <a:t>orang </a:t>
            </a:r>
            <a:r>
              <a:rPr dirty="0" sz="1200" spc="-5">
                <a:latin typeface="Times New Roman"/>
                <a:cs typeface="Times New Roman"/>
              </a:rPr>
              <a:t>beralih </a:t>
            </a:r>
            <a:r>
              <a:rPr dirty="0" sz="1200">
                <a:latin typeface="Times New Roman"/>
                <a:cs typeface="Times New Roman"/>
              </a:rPr>
              <a:t>ke </a:t>
            </a:r>
            <a:r>
              <a:rPr dirty="0" sz="1200" spc="-5">
                <a:latin typeface="Times New Roman"/>
                <a:cs typeface="Times New Roman"/>
              </a:rPr>
              <a:t>alternatif  seperti GitLab.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GitHub </a:t>
            </a:r>
            <a:r>
              <a:rPr dirty="0" sz="1200">
                <a:latin typeface="Times New Roman"/>
                <a:cs typeface="Times New Roman"/>
              </a:rPr>
              <a:t>memiliki </a:t>
            </a:r>
            <a:r>
              <a:rPr dirty="0" sz="1200" spc="-5">
                <a:latin typeface="Times New Roman"/>
                <a:cs typeface="Times New Roman"/>
              </a:rPr>
              <a:t>beberapa dokumentasi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terbaik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8906"/>
            <a:ext cx="23012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memiliki </a:t>
            </a:r>
            <a:r>
              <a:rPr dirty="0" sz="1200" spc="-5">
                <a:latin typeface="Times New Roman"/>
                <a:cs typeface="Times New Roman"/>
              </a:rPr>
              <a:t>Gists dan GitHub </a:t>
            </a:r>
            <a:r>
              <a:rPr dirty="0" sz="1200" spc="-10">
                <a:latin typeface="Times New Roman"/>
                <a:cs typeface="Times New Roman"/>
              </a:rPr>
              <a:t>Pages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634998"/>
            <a:ext cx="4342130" cy="843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315085" indent="228600">
              <a:lnSpc>
                <a:spcPct val="125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d. cara </a:t>
            </a:r>
            <a:r>
              <a:rPr dirty="0" sz="1200" b="1">
                <a:latin typeface="Times New Roman"/>
                <a:cs typeface="Times New Roman"/>
              </a:rPr>
              <a:t>download </a:t>
            </a:r>
            <a:r>
              <a:rPr dirty="0" sz="1200" spc="-5" b="1">
                <a:latin typeface="Times New Roman"/>
                <a:cs typeface="Times New Roman"/>
              </a:rPr>
              <a:t>dan cara </a:t>
            </a:r>
            <a:r>
              <a:rPr dirty="0" sz="1200" b="1">
                <a:latin typeface="Times New Roman"/>
                <a:cs typeface="Times New Roman"/>
              </a:rPr>
              <a:t>install </a:t>
            </a:r>
            <a:r>
              <a:rPr dirty="0" sz="1200" spc="-5" b="1">
                <a:latin typeface="Times New Roman"/>
                <a:cs typeface="Times New Roman"/>
              </a:rPr>
              <a:t>Github  Cara </a:t>
            </a:r>
            <a:r>
              <a:rPr dirty="0" sz="1200" b="1">
                <a:latin typeface="Times New Roman"/>
                <a:cs typeface="Times New Roman"/>
              </a:rPr>
              <a:t>Download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Github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a. </a:t>
            </a:r>
            <a:r>
              <a:rPr dirty="0" sz="1200">
                <a:latin typeface="Times New Roman"/>
                <a:cs typeface="Times New Roman"/>
              </a:rPr>
              <a:t>buka </a:t>
            </a:r>
            <a:r>
              <a:rPr dirty="0" sz="1200" spc="-5">
                <a:latin typeface="Times New Roman"/>
                <a:cs typeface="Times New Roman"/>
              </a:rPr>
              <a:t>google selanjutnya kunjungi website </a:t>
            </a:r>
            <a:r>
              <a:rPr dirty="0" sz="1200">
                <a:latin typeface="Times New Roman"/>
                <a:cs typeface="Times New Roman"/>
              </a:rPr>
              <a:t>Ghitub</a:t>
            </a:r>
            <a:r>
              <a:rPr dirty="0" u="sng" sz="1200" spc="19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git-scm.com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8670" y="2660650"/>
            <a:ext cx="4112259" cy="2231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0604" y="5785484"/>
            <a:ext cx="48679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b. klik </a:t>
            </a:r>
            <a:r>
              <a:rPr dirty="0" sz="1200" spc="-5">
                <a:latin typeface="Times New Roman"/>
                <a:cs typeface="Times New Roman"/>
              </a:rPr>
              <a:t>download </a:t>
            </a:r>
            <a:r>
              <a:rPr dirty="0" sz="1200">
                <a:latin typeface="Times New Roman"/>
                <a:cs typeface="Times New Roman"/>
              </a:rPr>
              <a:t>2.30.2 </a:t>
            </a:r>
            <a:r>
              <a:rPr dirty="0" sz="1200" spc="-5">
                <a:latin typeface="Times New Roman"/>
                <a:cs typeface="Times New Roman"/>
              </a:rPr>
              <a:t>for windows </a:t>
            </a:r>
            <a:r>
              <a:rPr dirty="0" sz="1200">
                <a:latin typeface="Times New Roman"/>
                <a:cs typeface="Times New Roman"/>
              </a:rPr>
              <a:t>untuk </a:t>
            </a:r>
            <a:r>
              <a:rPr dirty="0" sz="1200" spc="-5">
                <a:latin typeface="Times New Roman"/>
                <a:cs typeface="Times New Roman"/>
              </a:rPr>
              <a:t>mendownload </a:t>
            </a:r>
            <a:r>
              <a:rPr dirty="0" sz="1200">
                <a:latin typeface="Times New Roman"/>
                <a:cs typeface="Times New Roman"/>
              </a:rPr>
              <a:t>Github </a:t>
            </a:r>
            <a:r>
              <a:rPr dirty="0" sz="1200" spc="-5">
                <a:latin typeface="Times New Roman"/>
                <a:cs typeface="Times New Roman"/>
              </a:rPr>
              <a:t>lalu </a:t>
            </a:r>
            <a:r>
              <a:rPr dirty="0" sz="1200">
                <a:latin typeface="Times New Roman"/>
                <a:cs typeface="Times New Roman"/>
              </a:rPr>
              <a:t>pilh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30170" y="6175375"/>
            <a:ext cx="2967355" cy="2136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30604" y="8475726"/>
            <a:ext cx="53917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c. </a:t>
            </a:r>
            <a:r>
              <a:rPr dirty="0" sz="1200">
                <a:latin typeface="Times New Roman"/>
                <a:cs typeface="Times New Roman"/>
              </a:rPr>
              <a:t>lalu pilih dan klik </a:t>
            </a:r>
            <a:r>
              <a:rPr dirty="0" sz="1200" spc="-5">
                <a:latin typeface="Times New Roman"/>
                <a:cs typeface="Times New Roman"/>
              </a:rPr>
              <a:t>git ukuran </a:t>
            </a:r>
            <a:r>
              <a:rPr dirty="0" sz="1200">
                <a:latin typeface="Times New Roman"/>
                <a:cs typeface="Times New Roman"/>
              </a:rPr>
              <a:t>32 </a:t>
            </a:r>
            <a:r>
              <a:rPr dirty="0" sz="1200" spc="-5">
                <a:latin typeface="Times New Roman"/>
                <a:cs typeface="Times New Roman"/>
              </a:rPr>
              <a:t>atau </a:t>
            </a:r>
            <a:r>
              <a:rPr dirty="0" sz="1200">
                <a:latin typeface="Times New Roman"/>
                <a:cs typeface="Times New Roman"/>
              </a:rPr>
              <a:t>64 bit </a:t>
            </a:r>
            <a:r>
              <a:rPr dirty="0" sz="1200" spc="-5">
                <a:latin typeface="Times New Roman"/>
                <a:cs typeface="Times New Roman"/>
              </a:rPr>
              <a:t>tunggu sampai file berhasil </a:t>
            </a:r>
            <a:r>
              <a:rPr dirty="0" sz="1200">
                <a:latin typeface="Times New Roman"/>
                <a:cs typeface="Times New Roman"/>
              </a:rPr>
              <a:t>di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download.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terms:created xsi:type="dcterms:W3CDTF">2021-03-17T03:44:09Z</dcterms:created>
  <dcterms:modified xsi:type="dcterms:W3CDTF">2021-03-17T03:44:09Z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2021-03-17T00:00:00Z</vt:filetime>
  </property>
  <property fmtid="{D5CDD505-2E9C-101B-9397-08002B2CF9AE}" pid="3" name="Creator">
    <vt:lpwstr>Microsoft Word 2016</vt:lpwstr>
  </property>
  <property fmtid="{D5CDD505-2E9C-101B-9397-08002B2CF9AE}" pid="4" name="LastSaved">
    <vt:filetime>2021-03-17T00:00:00Z</vt:filetime>
  </property>
</Properties>
</file>